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0" r:id="rId3"/>
    <p:sldId id="271" r:id="rId4"/>
    <p:sldId id="272" r:id="rId5"/>
    <p:sldId id="273" r:id="rId6"/>
    <p:sldId id="258" r:id="rId7"/>
    <p:sldId id="261" r:id="rId8"/>
    <p:sldId id="266" r:id="rId9"/>
    <p:sldId id="267" r:id="rId10"/>
    <p:sldId id="274" r:id="rId11"/>
    <p:sldId id="262" r:id="rId12"/>
    <p:sldId id="278" r:id="rId13"/>
    <p:sldId id="275" r:id="rId14"/>
    <p:sldId id="276" r:id="rId15"/>
    <p:sldId id="277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1" autoAdjust="0"/>
    <p:restoredTop sz="94660"/>
  </p:normalViewPr>
  <p:slideViewPr>
    <p:cSldViewPr>
      <p:cViewPr varScale="1">
        <p:scale>
          <a:sx n="125" d="100"/>
          <a:sy n="125" d="100"/>
        </p:scale>
        <p:origin x="192" y="21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2/8/23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2/8/23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00EA6-0821-4AC5-933C-321AA6545349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077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2/8/23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2/8/23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2/8/23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2/8/23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2/8/23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2/8/23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2/8/23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2/8/23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2/8/23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2/8/23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2/8/23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2/8/23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612" y="685801"/>
            <a:ext cx="4419599" cy="3047999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Effect of Flight Duration on Sales Price: A Regression Analysis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506" y="5410199"/>
            <a:ext cx="3962400" cy="762000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Ibrahim Suleiman</a:t>
            </a:r>
          </a:p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Western Governors University</a:t>
            </a:r>
          </a:p>
          <a:p>
            <a:endParaRPr lang="en-US" sz="1800" dirty="0"/>
          </a:p>
        </p:txBody>
      </p:sp>
      <p:pic>
        <p:nvPicPr>
          <p:cNvPr id="7" name="Picture 6" descr="A jet flying in the sky&#10;&#10;Description automatically generated with low confidence">
            <a:extLst>
              <a:ext uri="{FF2B5EF4-FFF2-40B4-BE49-F238E27FC236}">
                <a16:creationId xmlns:a16="http://schemas.microsoft.com/office/drawing/2014/main" id="{3B773194-6BD8-4F24-0868-88DF9D0FD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2125">
            <a:off x="5925003" y="1169820"/>
            <a:ext cx="5326007" cy="4518359"/>
          </a:xfrm>
          <a:prstGeom prst="rect">
            <a:avLst/>
          </a:prstGeom>
          <a:effectLst>
            <a:glow>
              <a:schemeClr val="accent1">
                <a:alpha val="0"/>
              </a:schemeClr>
            </a:glow>
            <a:reflection dir="5400000" sy="-100000" algn="bl" rotWithShape="0"/>
            <a:softEdge rad="1270000"/>
          </a:effectLst>
        </p:spPr>
      </p:pic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2" y="1219200"/>
            <a:ext cx="6704171" cy="5486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Needs Programming Know-How</a:t>
            </a:r>
          </a:p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Delayed processing for Enormous Dataset</a:t>
            </a:r>
          </a:p>
          <a:p>
            <a:endParaRPr lang="en-US" sz="1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 Model</a:t>
            </a:r>
          </a:p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Omission of Outcome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4403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8013" y="859816"/>
            <a:ext cx="4876798" cy="4724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Analytically, 89% of results and can be explained consistently by the dataset Flight Duration in Relation to Sales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rice as Shown is Statistically Significant to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onversions</a:t>
            </a:r>
          </a:p>
        </p:txBody>
      </p:sp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7670B98-F333-1030-1338-C83B8E23E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124" y="1600200"/>
            <a:ext cx="6404288" cy="416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9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4354-BDEA-4FAB-DE84-DEEB60C5E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4" y="2438400"/>
            <a:ext cx="4724398" cy="1371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vs. Predictor Plot for Flight Duration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6EE0CE5-2D22-1FA9-DBD4-B3726B93F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475" y="1169894"/>
            <a:ext cx="6438336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320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91D1-4038-D9CF-0938-5313D9537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3" y="1828800"/>
            <a:ext cx="10744198" cy="2514600"/>
          </a:xfrm>
        </p:spPr>
        <p:txBody>
          <a:bodyPr/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Actions and Expected</a:t>
            </a:r>
            <a:br>
              <a:rPr lang="en-US" sz="2800" b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br>
              <a:rPr lang="en-US" dirty="0">
                <a:solidFill>
                  <a:srgbClr val="FFFFFF"/>
                </a:solidFill>
                <a:effectLst/>
                <a:latin typeface="Helvetica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9806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7A439-0E1B-0B04-8E1C-6CAF36A9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960218"/>
            <a:ext cx="3962400" cy="505958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Actions</a:t>
            </a:r>
            <a:br>
              <a:rPr lang="en-US" sz="32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Collect More Data</a:t>
            </a:r>
            <a:br>
              <a:rPr lang="en-US" sz="3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Increased record count</a:t>
            </a:r>
            <a:br>
              <a:rPr lang="en-US" sz="3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Increased variables</a:t>
            </a:r>
            <a:br>
              <a:rPr lang="en-US" sz="3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Adding other variables to the model </a:t>
            </a:r>
            <a:b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</a:br>
            <a:br>
              <a:rPr lang="en-US" sz="32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C5D2FB-A501-2995-F681-26099EB6CC3A}"/>
              </a:ext>
            </a:extLst>
          </p:cNvPr>
          <p:cNvSpPr txBox="1"/>
          <p:nvPr/>
        </p:nvSpPr>
        <p:spPr>
          <a:xfrm>
            <a:off x="4494212" y="1295400"/>
            <a:ext cx="7239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Review the sales prices of ticket in relation to duration by offering </a:t>
            </a:r>
          </a:p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Media entertainment such as movie screens on passenger seats could help on long duration flights</a:t>
            </a:r>
          </a:p>
          <a:p>
            <a:endParaRPr lang="en-US" sz="2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Option to </a:t>
            </a:r>
            <a:r>
              <a:rPr lang="en-US" sz="28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system-ui"/>
              </a:rPr>
              <a:t>find a flight with an available seat on another airline, customer can ask the first airline to transfer their ticket to the alternative airline – this practice could save them money by avoiding a fare increase and long duration.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03118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D59FF2B-C69B-04DB-3CA7-B60315CB1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1524000"/>
            <a:ext cx="10363198" cy="4724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US" dirty="0"/>
            </a:br>
            <a:br>
              <a:rPr lang="en-US" dirty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Ibrahim Suleiman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of Science, Data Analytics Student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isuleim@my.wgu.edu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9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3" y="685800"/>
            <a:ext cx="9296399" cy="5410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– Ibrahim Suleiman</a:t>
            </a:r>
          </a:p>
          <a:p>
            <a:pPr marL="0" indent="0">
              <a:buNone/>
            </a:pPr>
            <a:r>
              <a:rPr lang="en-US" sz="1900" b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</a:p>
          <a:p>
            <a:r>
              <a:rPr lang="en-US" sz="19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AWS Certification</a:t>
            </a:r>
          </a:p>
          <a:p>
            <a:r>
              <a:rPr lang="en-US" sz="19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Certified Supply Chain Specialist CSCS</a:t>
            </a:r>
          </a:p>
          <a:p>
            <a:r>
              <a:rPr lang="en-US" sz="19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B.A in Archaeology</a:t>
            </a:r>
          </a:p>
          <a:p>
            <a:r>
              <a:rPr lang="en-US" sz="19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M.B.A. in Human Resource Management</a:t>
            </a:r>
          </a:p>
          <a:p>
            <a:r>
              <a:rPr lang="en-US" sz="19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Pursuing M.S. in Data Analytics</a:t>
            </a:r>
            <a:endParaRPr lang="en-US" sz="12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</a:t>
            </a:r>
          </a:p>
          <a:p>
            <a:r>
              <a:rPr lang="en-US" sz="19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Analyst</a:t>
            </a:r>
          </a:p>
          <a:p>
            <a:r>
              <a:rPr lang="en-US" sz="19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Former B.I Consultant and Logistic Analyst at Multiple Companies</a:t>
            </a:r>
          </a:p>
          <a:p>
            <a:r>
              <a:rPr lang="en-US" sz="1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Former Data Analyst Intern at the United Nations</a:t>
            </a:r>
            <a:endParaRPr lang="en-US" sz="19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595959"/>
                </a:solidFill>
                <a:latin typeface="Helvetica" pitchFamily="2" charset="0"/>
              </a:rPr>
              <a:t>	</a:t>
            </a:r>
            <a:endParaRPr lang="en-US" sz="1200" dirty="0">
              <a:solidFill>
                <a:srgbClr val="595959"/>
              </a:solidFill>
              <a:effectLst/>
              <a:latin typeface="Helvetica" pitchFamily="2" charset="0"/>
            </a:endParaRPr>
          </a:p>
          <a:p>
            <a:endParaRPr lang="en-US" sz="1200" dirty="0">
              <a:solidFill>
                <a:srgbClr val="595959"/>
              </a:solidFill>
              <a:effectLst/>
              <a:latin typeface="Helvetica" pitchFamily="2" charset="0"/>
            </a:endParaRPr>
          </a:p>
          <a:p>
            <a:endParaRPr lang="en-US" sz="1200" dirty="0">
              <a:solidFill>
                <a:srgbClr val="595959"/>
              </a:solidFill>
              <a:effectLst/>
              <a:latin typeface="Helvetica" pitchFamily="2" charset="0"/>
            </a:endParaRPr>
          </a:p>
          <a:p>
            <a:endParaRPr lang="en-US" sz="1200" dirty="0">
              <a:solidFill>
                <a:srgbClr val="595959"/>
              </a:solidFill>
              <a:effectLst/>
              <a:latin typeface="Helvetica" pitchFamily="2" charset="0"/>
            </a:endParaRPr>
          </a:p>
          <a:p>
            <a:endParaRPr lang="en-US" dirty="0">
              <a:solidFill>
                <a:srgbClr val="595959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9812" y="2667000"/>
            <a:ext cx="10971372" cy="1066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</a:t>
            </a:r>
            <a:br>
              <a:rPr lang="en-US" sz="2800" b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265516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8000" b="1" dirty="0">
                <a:effectLst/>
              </a:rPr>
            </a:br>
            <a:br>
              <a:rPr lang="en-US" sz="8000" b="1" dirty="0">
                <a:effectLst/>
              </a:rPr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93812" y="965383"/>
            <a:ext cx="5029200" cy="4191000"/>
          </a:xfrm>
        </p:spPr>
        <p:txBody>
          <a:bodyPr/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what extent does the duration of a flight affect its sales price?</a:t>
            </a:r>
          </a:p>
          <a:p>
            <a:endParaRPr lang="en-US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Our Problem Statement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C87692F-2B11-237F-BE6A-0A294B6A107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3" y="1055030"/>
            <a:ext cx="5029200" cy="345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82528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050178" y="1828800"/>
            <a:ext cx="5029199" cy="4191000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duration appears to be the factor predicting the focal point on sales price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4AD5283-3F76-4295-E4F2-81DB1345F79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318" y="1981200"/>
            <a:ext cx="5029200" cy="215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86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6812" y="2362200"/>
            <a:ext cx="8382000" cy="33528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Null hypothesis:</a:t>
            </a:r>
          </a:p>
          <a:p>
            <a:endParaRPr lang="en-US" sz="2800" b="1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duration of a flight statistically significantly affects its sales price.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2703512" y="2514600"/>
            <a:ext cx="6781800" cy="3200400"/>
          </a:xfrm>
        </p:spPr>
        <p:txBody>
          <a:bodyPr/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Analysis, Limitations, and</a:t>
            </a:r>
          </a:p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 of the Findings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3662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A8ECD2-51CD-0D9E-F1E2-1D1E5F63DEDC}"/>
              </a:ext>
            </a:extLst>
          </p:cNvPr>
          <p:cNvSpPr txBox="1"/>
          <p:nvPr/>
        </p:nvSpPr>
        <p:spPr>
          <a:xfrm>
            <a:off x="989012" y="1600200"/>
            <a:ext cx="6629400" cy="293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Collected and modified Data from Kaggle </a:t>
            </a:r>
          </a:p>
          <a:p>
            <a:endParaRPr lang="en-US" sz="18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modified dataset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  Contains approximately 300,153 data points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  Contains 11 features 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  Clean Datasets</a:t>
            </a:r>
            <a:endParaRPr lang="en-US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47A24E-A83A-F6B5-2BCE-CEF3E7A831CC}"/>
              </a:ext>
            </a:extLst>
          </p:cNvPr>
          <p:cNvSpPr txBox="1"/>
          <p:nvPr/>
        </p:nvSpPr>
        <p:spPr>
          <a:xfrm>
            <a:off x="7466012" y="1674674"/>
            <a:ext cx="441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541F5135-D5DE-A7C8-1825-598DC9A2B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2" y="2995031"/>
            <a:ext cx="2260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9037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4E22D7-6CBF-9003-1630-41CD8E590419}"/>
              </a:ext>
            </a:extLst>
          </p:cNvPr>
          <p:cNvSpPr txBox="1"/>
          <p:nvPr/>
        </p:nvSpPr>
        <p:spPr>
          <a:xfrm>
            <a:off x="989012" y="914400"/>
            <a:ext cx="44958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 to Analysis</a:t>
            </a:r>
          </a:p>
          <a:p>
            <a:endParaRPr lang="en-US" sz="3200" b="1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 checks</a:t>
            </a:r>
            <a:endParaRPr lang="en-US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 Detection of outliers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 Removal of Outliers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 Select Relevant Columns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Convert Object to Integer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 Create Correlation Visualization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 Create Initial multiple Linear Regression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 Analyzed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 Reduce Initial Model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 Analyzed</a:t>
            </a:r>
          </a:p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3200" b="1" dirty="0">
              <a:solidFill>
                <a:srgbClr val="1A1A1A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2A14E315-8F2B-7142-8501-13D4C5069A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2" y="711835"/>
            <a:ext cx="5943600" cy="54343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705084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marketing glass cube presentation (widescreen).potx" id="{454792B9-F7C6-4CDD-89A0-89451A081408}" vid="{E847D748-0CA0-4BC8-838F-3216ECA80016}"/>
    </a:ext>
  </a:extLst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Marketing 16x9</Template>
  <TotalTime>239</TotalTime>
  <Words>398</Words>
  <Application>Microsoft Macintosh PowerPoint</Application>
  <PresentationFormat>Custom</PresentationFormat>
  <Paragraphs>71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Corbel</vt:lpstr>
      <vt:lpstr>Helvetica</vt:lpstr>
      <vt:lpstr>system-ui</vt:lpstr>
      <vt:lpstr>Times New Roman</vt:lpstr>
      <vt:lpstr>Marketing 16x9</vt:lpstr>
      <vt:lpstr>The Effect of Flight Duration on Sales Price: A Regression Analysis</vt:lpstr>
      <vt:lpstr>PowerPoint Presentation</vt:lpstr>
      <vt:lpstr>Problem Statement and Hypothesis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Analytically, 89% of results and can be explained consistently by the dataset Flight Duration in Relation to Sales Price as Shown is Statistically Significant to Conversions</vt:lpstr>
      <vt:lpstr>Residual vs. Predictor Plot for Flight Duration</vt:lpstr>
      <vt:lpstr>Proposed Actions and Expected Benefits </vt:lpstr>
      <vt:lpstr>Proposed Actions A. Collect More Data ● Increased record count ● Increased variables ● Adding other variables to the model   </vt:lpstr>
      <vt:lpstr>  Thank You  Ibrahim Suleiman Master of Science, Data Analytics Student isuleim@my.wgu.edu 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on Duration in Relation  to Flight Sales Price with Multiple Linear Regression</dc:title>
  <dc:creator>suleimanibrahimhr@gmail.com</dc:creator>
  <cp:lastModifiedBy>suleimanibrahimhr@gmail.com</cp:lastModifiedBy>
  <cp:revision>6</cp:revision>
  <dcterms:created xsi:type="dcterms:W3CDTF">2023-02-07T01:10:24Z</dcterms:created>
  <dcterms:modified xsi:type="dcterms:W3CDTF">2023-02-09T03:46:04Z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