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870DA-791F-4D91-A9BF-ED0DC910C545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FC95D98-05D1-431C-BCE4-2565AC9049F8}">
      <dgm:prSet/>
      <dgm:spPr/>
      <dgm:t>
        <a:bodyPr/>
        <a:lstStyle/>
        <a:p>
          <a:r>
            <a:rPr lang="en-US" b="1"/>
            <a:t>Most Important Features:</a:t>
          </a:r>
          <a:endParaRPr lang="en-US"/>
        </a:p>
      </dgm:t>
    </dgm:pt>
    <dgm:pt modelId="{91307E0C-A614-46E8-867C-6E1243D49E82}" type="parTrans" cxnId="{6337E40D-DDE5-45B0-92F9-B62BCFFD3569}">
      <dgm:prSet/>
      <dgm:spPr/>
      <dgm:t>
        <a:bodyPr/>
        <a:lstStyle/>
        <a:p>
          <a:endParaRPr lang="en-US"/>
        </a:p>
      </dgm:t>
    </dgm:pt>
    <dgm:pt modelId="{F529B09F-34E4-4B3D-8BAD-2A9B75C95163}" type="sibTrans" cxnId="{6337E40D-DDE5-45B0-92F9-B62BCFFD3569}">
      <dgm:prSet/>
      <dgm:spPr/>
      <dgm:t>
        <a:bodyPr/>
        <a:lstStyle/>
        <a:p>
          <a:endParaRPr lang="en-US"/>
        </a:p>
      </dgm:t>
    </dgm:pt>
    <dgm:pt modelId="{DA5611A7-D8C3-4EDB-8DDF-311FE1F834D4}">
      <dgm:prSet/>
      <dgm:spPr/>
      <dgm:t>
        <a:bodyPr/>
        <a:lstStyle/>
        <a:p>
          <a:r>
            <a:rPr lang="en-US" b="1"/>
            <a:t>purchase_lead: Lead time for purchase.</a:t>
          </a:r>
          <a:endParaRPr lang="en-US"/>
        </a:p>
      </dgm:t>
    </dgm:pt>
    <dgm:pt modelId="{CE0B76EF-64B0-4384-BA9D-AC2F8B038ECA}" type="parTrans" cxnId="{CA230546-A2E3-4352-A30D-AEBE8130FCA1}">
      <dgm:prSet/>
      <dgm:spPr/>
      <dgm:t>
        <a:bodyPr/>
        <a:lstStyle/>
        <a:p>
          <a:endParaRPr lang="en-US"/>
        </a:p>
      </dgm:t>
    </dgm:pt>
    <dgm:pt modelId="{4F0741BC-23DA-467F-93F9-856630E7E453}" type="sibTrans" cxnId="{CA230546-A2E3-4352-A30D-AEBE8130FCA1}">
      <dgm:prSet/>
      <dgm:spPr/>
      <dgm:t>
        <a:bodyPr/>
        <a:lstStyle/>
        <a:p>
          <a:endParaRPr lang="en-US"/>
        </a:p>
      </dgm:t>
    </dgm:pt>
    <dgm:pt modelId="{A6036C01-22C8-4040-8C5C-F594E4399343}">
      <dgm:prSet/>
      <dgm:spPr/>
      <dgm:t>
        <a:bodyPr/>
        <a:lstStyle/>
        <a:p>
          <a:r>
            <a:rPr lang="en-US" b="1"/>
            <a:t>flight_hour: Hour of the flight.</a:t>
          </a:r>
          <a:endParaRPr lang="en-US"/>
        </a:p>
      </dgm:t>
    </dgm:pt>
    <dgm:pt modelId="{AB47AE9C-3CFE-4326-A055-D2F73B5D22C9}" type="parTrans" cxnId="{E6C8F827-E5FC-4C16-8645-70E3915AEA78}">
      <dgm:prSet/>
      <dgm:spPr/>
      <dgm:t>
        <a:bodyPr/>
        <a:lstStyle/>
        <a:p>
          <a:endParaRPr lang="en-US"/>
        </a:p>
      </dgm:t>
    </dgm:pt>
    <dgm:pt modelId="{16D4533E-5707-41D1-A93B-2F2E781DC4A3}" type="sibTrans" cxnId="{E6C8F827-E5FC-4C16-8645-70E3915AEA78}">
      <dgm:prSet/>
      <dgm:spPr/>
      <dgm:t>
        <a:bodyPr/>
        <a:lstStyle/>
        <a:p>
          <a:endParaRPr lang="en-US"/>
        </a:p>
      </dgm:t>
    </dgm:pt>
    <dgm:pt modelId="{01B496AA-6EC2-476C-AD20-2AC6FE53BD57}">
      <dgm:prSet/>
      <dgm:spPr/>
      <dgm:t>
        <a:bodyPr/>
        <a:lstStyle/>
        <a:p>
          <a:r>
            <a:rPr lang="en-US" b="1"/>
            <a:t>length_of_stay: Duration of stay.</a:t>
          </a:r>
          <a:endParaRPr lang="en-US"/>
        </a:p>
      </dgm:t>
    </dgm:pt>
    <dgm:pt modelId="{E529EDA3-53C0-4E66-B00D-C8A430A9D484}" type="parTrans" cxnId="{020CD73E-A820-4191-A324-9BA7FF0C73FA}">
      <dgm:prSet/>
      <dgm:spPr/>
      <dgm:t>
        <a:bodyPr/>
        <a:lstStyle/>
        <a:p>
          <a:endParaRPr lang="en-US"/>
        </a:p>
      </dgm:t>
    </dgm:pt>
    <dgm:pt modelId="{D0ABD110-CC37-43ED-907B-408ED82251C3}" type="sibTrans" cxnId="{020CD73E-A820-4191-A324-9BA7FF0C73FA}">
      <dgm:prSet/>
      <dgm:spPr/>
      <dgm:t>
        <a:bodyPr/>
        <a:lstStyle/>
        <a:p>
          <a:endParaRPr lang="en-US"/>
        </a:p>
      </dgm:t>
    </dgm:pt>
    <dgm:pt modelId="{54E4C0B3-18C7-4CC5-84D7-8467BF1A9A8B}">
      <dgm:prSet/>
      <dgm:spPr/>
      <dgm:t>
        <a:bodyPr/>
        <a:lstStyle/>
        <a:p>
          <a:r>
            <a:rPr lang="en-US" b="1"/>
            <a:t>lead_duration_interaction: The interaction feature we created combining purchase lead time and flight duration.</a:t>
          </a:r>
          <a:endParaRPr lang="en-US"/>
        </a:p>
      </dgm:t>
    </dgm:pt>
    <dgm:pt modelId="{4A273299-80E2-4A58-A063-14331CB41E56}" type="parTrans" cxnId="{37DF16C8-774A-4377-8D58-607D1B3903B8}">
      <dgm:prSet/>
      <dgm:spPr/>
      <dgm:t>
        <a:bodyPr/>
        <a:lstStyle/>
        <a:p>
          <a:endParaRPr lang="en-US"/>
        </a:p>
      </dgm:t>
    </dgm:pt>
    <dgm:pt modelId="{B3367B6D-E925-4852-95E9-F248F0E8E69F}" type="sibTrans" cxnId="{37DF16C8-774A-4377-8D58-607D1B3903B8}">
      <dgm:prSet/>
      <dgm:spPr/>
      <dgm:t>
        <a:bodyPr/>
        <a:lstStyle/>
        <a:p>
          <a:endParaRPr lang="en-US"/>
        </a:p>
      </dgm:t>
    </dgm:pt>
    <dgm:pt modelId="{E062A5D7-32EE-458E-9835-BBCE2753C24B}">
      <dgm:prSet/>
      <dgm:spPr/>
      <dgm:t>
        <a:bodyPr/>
        <a:lstStyle/>
        <a:p>
          <a:r>
            <a:rPr lang="en-US" b="1"/>
            <a:t>Least Important Features:</a:t>
          </a:r>
          <a:endParaRPr lang="en-US"/>
        </a:p>
      </dgm:t>
    </dgm:pt>
    <dgm:pt modelId="{EEC3FB7D-5EB3-4EA0-B01E-4E9D33FFBA41}" type="parTrans" cxnId="{52BDBA18-DE29-4523-B57A-C6A6D0125598}">
      <dgm:prSet/>
      <dgm:spPr/>
      <dgm:t>
        <a:bodyPr/>
        <a:lstStyle/>
        <a:p>
          <a:endParaRPr lang="en-US"/>
        </a:p>
      </dgm:t>
    </dgm:pt>
    <dgm:pt modelId="{0E665448-6A23-46B4-B2D8-F6F52DEABCEF}" type="sibTrans" cxnId="{52BDBA18-DE29-4523-B57A-C6A6D0125598}">
      <dgm:prSet/>
      <dgm:spPr/>
      <dgm:t>
        <a:bodyPr/>
        <a:lstStyle/>
        <a:p>
          <a:endParaRPr lang="en-US"/>
        </a:p>
      </dgm:t>
    </dgm:pt>
    <dgm:pt modelId="{ACD2A7AA-1AB9-48F8-B897-DFA7B5E6AAF7}">
      <dgm:prSet/>
      <dgm:spPr/>
      <dgm:t>
        <a:bodyPr/>
        <a:lstStyle/>
        <a:p>
          <a:r>
            <a:rPr lang="en-US" b="1"/>
            <a:t>wants_preferred_seat: Whether the passenger wants a preferred seat.</a:t>
          </a:r>
          <a:endParaRPr lang="en-US"/>
        </a:p>
      </dgm:t>
    </dgm:pt>
    <dgm:pt modelId="{50B0F034-17A9-4F32-AD5D-B1F1050E3052}" type="parTrans" cxnId="{1E6F1953-4D7C-4925-922A-17A35ADC4EB3}">
      <dgm:prSet/>
      <dgm:spPr/>
      <dgm:t>
        <a:bodyPr/>
        <a:lstStyle/>
        <a:p>
          <a:endParaRPr lang="en-US"/>
        </a:p>
      </dgm:t>
    </dgm:pt>
    <dgm:pt modelId="{3C4B18B6-97AF-458F-9461-D020E62C70ED}" type="sibTrans" cxnId="{1E6F1953-4D7C-4925-922A-17A35ADC4EB3}">
      <dgm:prSet/>
      <dgm:spPr/>
      <dgm:t>
        <a:bodyPr/>
        <a:lstStyle/>
        <a:p>
          <a:endParaRPr lang="en-US"/>
        </a:p>
      </dgm:t>
    </dgm:pt>
    <dgm:pt modelId="{8E69D4DD-B7CC-454B-B028-995F2D49201C}">
      <dgm:prSet/>
      <dgm:spPr/>
      <dgm:t>
        <a:bodyPr/>
        <a:lstStyle/>
        <a:p>
          <a:r>
            <a:rPr lang="en-US" b="1"/>
            <a:t>sales_channel: Channel through which booking was made.</a:t>
          </a:r>
          <a:endParaRPr lang="en-US"/>
        </a:p>
      </dgm:t>
    </dgm:pt>
    <dgm:pt modelId="{0186AF3C-BBCA-4EC7-B777-74D082239C18}" type="parTrans" cxnId="{517535FA-74A4-49FF-8A56-F309333EEA26}">
      <dgm:prSet/>
      <dgm:spPr/>
      <dgm:t>
        <a:bodyPr/>
        <a:lstStyle/>
        <a:p>
          <a:endParaRPr lang="en-US"/>
        </a:p>
      </dgm:t>
    </dgm:pt>
    <dgm:pt modelId="{91EE7B79-8F3D-47C4-999F-055D62C7AB18}" type="sibTrans" cxnId="{517535FA-74A4-49FF-8A56-F309333EEA26}">
      <dgm:prSet/>
      <dgm:spPr/>
      <dgm:t>
        <a:bodyPr/>
        <a:lstStyle/>
        <a:p>
          <a:endParaRPr lang="en-US"/>
        </a:p>
      </dgm:t>
    </dgm:pt>
    <dgm:pt modelId="{B9B24F5A-94E0-4365-9557-8E46EC53E518}">
      <dgm:prSet/>
      <dgm:spPr/>
      <dgm:t>
        <a:bodyPr/>
        <a:lstStyle/>
        <a:p>
          <a:r>
            <a:rPr lang="en-US" b="1"/>
            <a:t>From this, we can infer that factors such as the lead time for purchase, flight hour, and the length of stay are significant predictors in determining if a customer will complete a booking.</a:t>
          </a:r>
          <a:endParaRPr lang="en-US"/>
        </a:p>
      </dgm:t>
    </dgm:pt>
    <dgm:pt modelId="{5D2FB65F-3FF0-4BB8-ABA3-544DC5568C03}" type="parTrans" cxnId="{B7AC34C0-FA8A-4C30-B850-129E0C8E2885}">
      <dgm:prSet/>
      <dgm:spPr/>
      <dgm:t>
        <a:bodyPr/>
        <a:lstStyle/>
        <a:p>
          <a:endParaRPr lang="en-US"/>
        </a:p>
      </dgm:t>
    </dgm:pt>
    <dgm:pt modelId="{1FAB41F9-778C-4DD1-BDA9-0B7CE264BF19}" type="sibTrans" cxnId="{B7AC34C0-FA8A-4C30-B850-129E0C8E2885}">
      <dgm:prSet/>
      <dgm:spPr/>
      <dgm:t>
        <a:bodyPr/>
        <a:lstStyle/>
        <a:p>
          <a:endParaRPr lang="en-US"/>
        </a:p>
      </dgm:t>
    </dgm:pt>
    <dgm:pt modelId="{58623566-5651-AB4F-8444-CB257AC53E8D}" type="pres">
      <dgm:prSet presAssocID="{C54870DA-791F-4D91-A9BF-ED0DC910C545}" presName="linear" presStyleCnt="0">
        <dgm:presLayoutVars>
          <dgm:animLvl val="lvl"/>
          <dgm:resizeHandles val="exact"/>
        </dgm:presLayoutVars>
      </dgm:prSet>
      <dgm:spPr/>
    </dgm:pt>
    <dgm:pt modelId="{659179A0-A0CB-024C-A22D-F4A2F4694CD5}" type="pres">
      <dgm:prSet presAssocID="{9FC95D98-05D1-431C-BCE4-2565AC9049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81AE7B-A403-C340-9530-E9FAA2478222}" type="pres">
      <dgm:prSet presAssocID="{9FC95D98-05D1-431C-BCE4-2565AC9049F8}" presName="childText" presStyleLbl="revTx" presStyleIdx="0" presStyleCnt="2">
        <dgm:presLayoutVars>
          <dgm:bulletEnabled val="1"/>
        </dgm:presLayoutVars>
      </dgm:prSet>
      <dgm:spPr/>
    </dgm:pt>
    <dgm:pt modelId="{CE43E47E-DB72-2544-BD1D-14021DFB323A}" type="pres">
      <dgm:prSet presAssocID="{E062A5D7-32EE-458E-9835-BBCE2753C2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D723C6-A151-9A42-87AC-A39710F223A8}" type="pres">
      <dgm:prSet presAssocID="{E062A5D7-32EE-458E-9835-BBCE2753C24B}" presName="childText" presStyleLbl="revTx" presStyleIdx="1" presStyleCnt="2">
        <dgm:presLayoutVars>
          <dgm:bulletEnabled val="1"/>
        </dgm:presLayoutVars>
      </dgm:prSet>
      <dgm:spPr/>
    </dgm:pt>
    <dgm:pt modelId="{C3B78D7F-FB0A-B94E-BCDB-65D62D0D79FC}" type="pres">
      <dgm:prSet presAssocID="{B9B24F5A-94E0-4365-9557-8E46EC53E5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B5960B-0311-5A47-A535-447F44071656}" type="presOf" srcId="{A6036C01-22C8-4040-8C5C-F594E4399343}" destId="{B581AE7B-A403-C340-9530-E9FAA2478222}" srcOrd="0" destOrd="1" presId="urn:microsoft.com/office/officeart/2005/8/layout/vList2"/>
    <dgm:cxn modelId="{854A300C-8F87-3245-8E7D-1BA9D46C0ABF}" type="presOf" srcId="{DA5611A7-D8C3-4EDB-8DDF-311FE1F834D4}" destId="{B581AE7B-A403-C340-9530-E9FAA2478222}" srcOrd="0" destOrd="0" presId="urn:microsoft.com/office/officeart/2005/8/layout/vList2"/>
    <dgm:cxn modelId="{6337E40D-DDE5-45B0-92F9-B62BCFFD3569}" srcId="{C54870DA-791F-4D91-A9BF-ED0DC910C545}" destId="{9FC95D98-05D1-431C-BCE4-2565AC9049F8}" srcOrd="0" destOrd="0" parTransId="{91307E0C-A614-46E8-867C-6E1243D49E82}" sibTransId="{F529B09F-34E4-4B3D-8BAD-2A9B75C95163}"/>
    <dgm:cxn modelId="{236EAC12-621B-734D-B6AF-DD9C84DC9E84}" type="presOf" srcId="{54E4C0B3-18C7-4CC5-84D7-8467BF1A9A8B}" destId="{B581AE7B-A403-C340-9530-E9FAA2478222}" srcOrd="0" destOrd="3" presId="urn:microsoft.com/office/officeart/2005/8/layout/vList2"/>
    <dgm:cxn modelId="{52BDBA18-DE29-4523-B57A-C6A6D0125598}" srcId="{C54870DA-791F-4D91-A9BF-ED0DC910C545}" destId="{E062A5D7-32EE-458E-9835-BBCE2753C24B}" srcOrd="1" destOrd="0" parTransId="{EEC3FB7D-5EB3-4EA0-B01E-4E9D33FFBA41}" sibTransId="{0E665448-6A23-46B4-B2D8-F6F52DEABCEF}"/>
    <dgm:cxn modelId="{E6C8F827-E5FC-4C16-8645-70E3915AEA78}" srcId="{9FC95D98-05D1-431C-BCE4-2565AC9049F8}" destId="{A6036C01-22C8-4040-8C5C-F594E4399343}" srcOrd="1" destOrd="0" parTransId="{AB47AE9C-3CFE-4326-A055-D2F73B5D22C9}" sibTransId="{16D4533E-5707-41D1-A93B-2F2E781DC4A3}"/>
    <dgm:cxn modelId="{128B9F30-1209-2941-915A-9CFD0512D533}" type="presOf" srcId="{9FC95D98-05D1-431C-BCE4-2565AC9049F8}" destId="{659179A0-A0CB-024C-A22D-F4A2F4694CD5}" srcOrd="0" destOrd="0" presId="urn:microsoft.com/office/officeart/2005/8/layout/vList2"/>
    <dgm:cxn modelId="{020CD73E-A820-4191-A324-9BA7FF0C73FA}" srcId="{9FC95D98-05D1-431C-BCE4-2565AC9049F8}" destId="{01B496AA-6EC2-476C-AD20-2AC6FE53BD57}" srcOrd="2" destOrd="0" parTransId="{E529EDA3-53C0-4E66-B00D-C8A430A9D484}" sibTransId="{D0ABD110-CC37-43ED-907B-408ED82251C3}"/>
    <dgm:cxn modelId="{F1785A42-609E-1F40-9357-09C4A5CFAF71}" type="presOf" srcId="{C54870DA-791F-4D91-A9BF-ED0DC910C545}" destId="{58623566-5651-AB4F-8444-CB257AC53E8D}" srcOrd="0" destOrd="0" presId="urn:microsoft.com/office/officeart/2005/8/layout/vList2"/>
    <dgm:cxn modelId="{CA230546-A2E3-4352-A30D-AEBE8130FCA1}" srcId="{9FC95D98-05D1-431C-BCE4-2565AC9049F8}" destId="{DA5611A7-D8C3-4EDB-8DDF-311FE1F834D4}" srcOrd="0" destOrd="0" parTransId="{CE0B76EF-64B0-4384-BA9D-AC2F8B038ECA}" sibTransId="{4F0741BC-23DA-467F-93F9-856630E7E453}"/>
    <dgm:cxn modelId="{1E6F1953-4D7C-4925-922A-17A35ADC4EB3}" srcId="{E062A5D7-32EE-458E-9835-BBCE2753C24B}" destId="{ACD2A7AA-1AB9-48F8-B897-DFA7B5E6AAF7}" srcOrd="0" destOrd="0" parTransId="{50B0F034-17A9-4F32-AD5D-B1F1050E3052}" sibTransId="{3C4B18B6-97AF-458F-9461-D020E62C70ED}"/>
    <dgm:cxn modelId="{FE562B79-52E6-AA4B-9902-8CD0109B3791}" type="presOf" srcId="{ACD2A7AA-1AB9-48F8-B897-DFA7B5E6AAF7}" destId="{E1D723C6-A151-9A42-87AC-A39710F223A8}" srcOrd="0" destOrd="0" presId="urn:microsoft.com/office/officeart/2005/8/layout/vList2"/>
    <dgm:cxn modelId="{37D1F8A2-068C-0E40-B484-E7CC569CB488}" type="presOf" srcId="{8E69D4DD-B7CC-454B-B028-995F2D49201C}" destId="{E1D723C6-A151-9A42-87AC-A39710F223A8}" srcOrd="0" destOrd="1" presId="urn:microsoft.com/office/officeart/2005/8/layout/vList2"/>
    <dgm:cxn modelId="{B7AC34C0-FA8A-4C30-B850-129E0C8E2885}" srcId="{C54870DA-791F-4D91-A9BF-ED0DC910C545}" destId="{B9B24F5A-94E0-4365-9557-8E46EC53E518}" srcOrd="2" destOrd="0" parTransId="{5D2FB65F-3FF0-4BB8-ABA3-544DC5568C03}" sibTransId="{1FAB41F9-778C-4DD1-BDA9-0B7CE264BF19}"/>
    <dgm:cxn modelId="{C4C3D0C7-2921-4A48-B5B8-21EE88BE07E0}" type="presOf" srcId="{01B496AA-6EC2-476C-AD20-2AC6FE53BD57}" destId="{B581AE7B-A403-C340-9530-E9FAA2478222}" srcOrd="0" destOrd="2" presId="urn:microsoft.com/office/officeart/2005/8/layout/vList2"/>
    <dgm:cxn modelId="{37DF16C8-774A-4377-8D58-607D1B3903B8}" srcId="{9FC95D98-05D1-431C-BCE4-2565AC9049F8}" destId="{54E4C0B3-18C7-4CC5-84D7-8467BF1A9A8B}" srcOrd="3" destOrd="0" parTransId="{4A273299-80E2-4A58-A063-14331CB41E56}" sibTransId="{B3367B6D-E925-4852-95E9-F248F0E8E69F}"/>
    <dgm:cxn modelId="{654BE2D5-4C5D-8343-BB76-12ED2DD3E8D1}" type="presOf" srcId="{E062A5D7-32EE-458E-9835-BBCE2753C24B}" destId="{CE43E47E-DB72-2544-BD1D-14021DFB323A}" srcOrd="0" destOrd="0" presId="urn:microsoft.com/office/officeart/2005/8/layout/vList2"/>
    <dgm:cxn modelId="{517535FA-74A4-49FF-8A56-F309333EEA26}" srcId="{E062A5D7-32EE-458E-9835-BBCE2753C24B}" destId="{8E69D4DD-B7CC-454B-B028-995F2D49201C}" srcOrd="1" destOrd="0" parTransId="{0186AF3C-BBCA-4EC7-B777-74D082239C18}" sibTransId="{91EE7B79-8F3D-47C4-999F-055D62C7AB18}"/>
    <dgm:cxn modelId="{615875FB-773A-0746-A27B-EDF3B67097D0}" type="presOf" srcId="{B9B24F5A-94E0-4365-9557-8E46EC53E518}" destId="{C3B78D7F-FB0A-B94E-BCDB-65D62D0D79FC}" srcOrd="0" destOrd="0" presId="urn:microsoft.com/office/officeart/2005/8/layout/vList2"/>
    <dgm:cxn modelId="{E7FC7EA3-8459-CC4E-B940-CCF8F55E22E7}" type="presParOf" srcId="{58623566-5651-AB4F-8444-CB257AC53E8D}" destId="{659179A0-A0CB-024C-A22D-F4A2F4694CD5}" srcOrd="0" destOrd="0" presId="urn:microsoft.com/office/officeart/2005/8/layout/vList2"/>
    <dgm:cxn modelId="{19A63A30-B1E9-C747-8AA3-C0EC878E550B}" type="presParOf" srcId="{58623566-5651-AB4F-8444-CB257AC53E8D}" destId="{B581AE7B-A403-C340-9530-E9FAA2478222}" srcOrd="1" destOrd="0" presId="urn:microsoft.com/office/officeart/2005/8/layout/vList2"/>
    <dgm:cxn modelId="{9715692F-4780-E546-BC67-08645BE1B173}" type="presParOf" srcId="{58623566-5651-AB4F-8444-CB257AC53E8D}" destId="{CE43E47E-DB72-2544-BD1D-14021DFB323A}" srcOrd="2" destOrd="0" presId="urn:microsoft.com/office/officeart/2005/8/layout/vList2"/>
    <dgm:cxn modelId="{B93B5E0F-C271-474B-950F-56A0FD771EBE}" type="presParOf" srcId="{58623566-5651-AB4F-8444-CB257AC53E8D}" destId="{E1D723C6-A151-9A42-87AC-A39710F223A8}" srcOrd="3" destOrd="0" presId="urn:microsoft.com/office/officeart/2005/8/layout/vList2"/>
    <dgm:cxn modelId="{FAE2FF23-69BE-D042-AA14-057A5759D1CC}" type="presParOf" srcId="{58623566-5651-AB4F-8444-CB257AC53E8D}" destId="{C3B78D7F-FB0A-B94E-BCDB-65D62D0D79F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179A0-A0CB-024C-A22D-F4A2F4694CD5}">
      <dsp:nvSpPr>
        <dsp:cNvPr id="0" name=""/>
        <dsp:cNvSpPr/>
      </dsp:nvSpPr>
      <dsp:spPr>
        <a:xfrm>
          <a:off x="0" y="412028"/>
          <a:ext cx="5379929" cy="8319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Most Important Features:</a:t>
          </a:r>
          <a:endParaRPr lang="en-US" sz="1500" kern="1200"/>
        </a:p>
      </dsp:txBody>
      <dsp:txXfrm>
        <a:off x="40614" y="452642"/>
        <a:ext cx="5298701" cy="750751"/>
      </dsp:txXfrm>
    </dsp:sp>
    <dsp:sp modelId="{B581AE7B-A403-C340-9530-E9FAA2478222}">
      <dsp:nvSpPr>
        <dsp:cNvPr id="0" name=""/>
        <dsp:cNvSpPr/>
      </dsp:nvSpPr>
      <dsp:spPr>
        <a:xfrm>
          <a:off x="0" y="1244008"/>
          <a:ext cx="5379929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1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purchase_lead: Lead time for purchase.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flight_hour: Hour of the flight.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length_of_stay: Duration of stay.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lead_duration_interaction: The interaction feature we created combining purchase lead time and flight duration.</a:t>
          </a:r>
          <a:endParaRPr lang="en-US" sz="1200" kern="1200"/>
        </a:p>
      </dsp:txBody>
      <dsp:txXfrm>
        <a:off x="0" y="1244008"/>
        <a:ext cx="5379929" cy="993600"/>
      </dsp:txXfrm>
    </dsp:sp>
    <dsp:sp modelId="{CE43E47E-DB72-2544-BD1D-14021DFB323A}">
      <dsp:nvSpPr>
        <dsp:cNvPr id="0" name=""/>
        <dsp:cNvSpPr/>
      </dsp:nvSpPr>
      <dsp:spPr>
        <a:xfrm>
          <a:off x="0" y="2237608"/>
          <a:ext cx="5379929" cy="8319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Least Important Features:</a:t>
          </a:r>
          <a:endParaRPr lang="en-US" sz="1500" kern="1200"/>
        </a:p>
      </dsp:txBody>
      <dsp:txXfrm>
        <a:off x="40614" y="2278222"/>
        <a:ext cx="5298701" cy="750751"/>
      </dsp:txXfrm>
    </dsp:sp>
    <dsp:sp modelId="{E1D723C6-A151-9A42-87AC-A39710F223A8}">
      <dsp:nvSpPr>
        <dsp:cNvPr id="0" name=""/>
        <dsp:cNvSpPr/>
      </dsp:nvSpPr>
      <dsp:spPr>
        <a:xfrm>
          <a:off x="0" y="3069588"/>
          <a:ext cx="5379929" cy="41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1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wants_preferred_seat: Whether the passenger wants a preferred seat.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sales_channel: Channel through which booking was made.</a:t>
          </a:r>
          <a:endParaRPr lang="en-US" sz="1200" kern="1200"/>
        </a:p>
      </dsp:txBody>
      <dsp:txXfrm>
        <a:off x="0" y="3069588"/>
        <a:ext cx="5379929" cy="411412"/>
      </dsp:txXfrm>
    </dsp:sp>
    <dsp:sp modelId="{C3B78D7F-FB0A-B94E-BCDB-65D62D0D79FC}">
      <dsp:nvSpPr>
        <dsp:cNvPr id="0" name=""/>
        <dsp:cNvSpPr/>
      </dsp:nvSpPr>
      <dsp:spPr>
        <a:xfrm>
          <a:off x="0" y="3481000"/>
          <a:ext cx="5379929" cy="8319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From this, we can infer that factors such as the lead time for purchase, flight hour, and the length of stay are significant predictors in determining if a customer will complete a booking.</a:t>
          </a:r>
          <a:endParaRPr lang="en-US" sz="1500" kern="1200"/>
        </a:p>
      </dsp:txBody>
      <dsp:txXfrm>
        <a:off x="40614" y="3521614"/>
        <a:ext cx="5298701" cy="750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43">
            <a:extLst>
              <a:ext uri="{FF2B5EF4-FFF2-40B4-BE49-F238E27FC236}">
                <a16:creationId xmlns:a16="http://schemas.microsoft.com/office/drawing/2014/main" id="{D641974A-FB05-5053-BE7F-9A5339F02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4" name="Rectangle 4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en-US" sz="3600" b="1" i="0" dirty="0">
                <a:solidFill>
                  <a:srgbClr val="FFFFFF"/>
                </a:solidFill>
                <a:effectLst/>
                <a:latin typeface="DM Sans" pitchFamily="2" charset="77"/>
              </a:rPr>
            </a:br>
            <a:br>
              <a:rPr lang="en-US" sz="3600" b="1" i="0" dirty="0">
                <a:solidFill>
                  <a:srgbClr val="FFFFFF"/>
                </a:solidFill>
                <a:effectLst/>
                <a:latin typeface="DM Sans" pitchFamily="2" charset="77"/>
              </a:rPr>
            </a:br>
            <a:br>
              <a:rPr lang="en-US" sz="3600" b="1" i="0" dirty="0">
                <a:solidFill>
                  <a:srgbClr val="FFFFFF"/>
                </a:solidFill>
                <a:effectLst/>
                <a:latin typeface="DM Sans" pitchFamily="2" charset="77"/>
              </a:rPr>
            </a:br>
            <a:br>
              <a:rPr lang="en-US" sz="3600" b="1" i="0" dirty="0">
                <a:solidFill>
                  <a:srgbClr val="FFFFFF"/>
                </a:solidFill>
                <a:effectLst/>
                <a:latin typeface="DM Sans" pitchFamily="2" charset="77"/>
              </a:rPr>
            </a:br>
            <a:r>
              <a:rPr lang="en-US" sz="3600" b="1" i="0" dirty="0">
                <a:solidFill>
                  <a:srgbClr val="FFFFFF"/>
                </a:solidFill>
                <a:effectLst/>
                <a:latin typeface="DM Sans" pitchFamily="2" charset="77"/>
              </a:rPr>
              <a:t>Predicting BA Customer buying </a:t>
            </a:r>
            <a:r>
              <a:rPr lang="en-US" sz="3600" b="1" i="0" dirty="0" err="1">
                <a:solidFill>
                  <a:srgbClr val="FFFFFF"/>
                </a:solidFill>
                <a:effectLst/>
                <a:latin typeface="DM Sans" pitchFamily="2" charset="77"/>
              </a:rPr>
              <a:t>behaviour</a:t>
            </a:r>
            <a:br>
              <a:rPr lang="en-US" sz="3600" b="1" i="0" dirty="0">
                <a:solidFill>
                  <a:srgbClr val="FFFFFF"/>
                </a:solidFill>
                <a:effectLst/>
                <a:latin typeface="DM Sans" pitchFamily="2" charset="77"/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GB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DM Sans" pitchFamily="2" charset="77"/>
              </a:rPr>
              <a:t>P</a:t>
            </a:r>
            <a:r>
              <a:rPr lang="en-US" b="0" i="0">
                <a:solidFill>
                  <a:srgbClr val="FFFFFF"/>
                </a:solidFill>
                <a:effectLst/>
                <a:latin typeface="DM Sans" pitchFamily="2" charset="77"/>
              </a:rPr>
              <a:t>redictive model to understand factors that influence buying behaviour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6" name="Rectangle 2077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Rectangle 2079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chemeClr val="tx2"/>
                </a:solidFill>
              </a:rPr>
              <a:t>RESULTS</a:t>
            </a:r>
          </a:p>
        </p:txBody>
      </p:sp>
      <p:grpSp>
        <p:nvGrpSpPr>
          <p:cNvPr id="2108" name="Group 2081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2109" name="Freeform: Shape 2082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0" name="Freeform: Shape 2083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1" name="Freeform: Shape 2084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 graph with green bars&#10;&#10;Description automatically generated">
            <a:extLst>
              <a:ext uri="{FF2B5EF4-FFF2-40B4-BE49-F238E27FC236}">
                <a16:creationId xmlns:a16="http://schemas.microsoft.com/office/drawing/2014/main" id="{7DBE5941-90A8-74D8-9B2D-8793BCEB01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671" y="2208387"/>
            <a:ext cx="4954693" cy="347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8" name="Group 2087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089" name="Freeform: Shape 2088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Freeform: Shape 2089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Freeform: Shape 2090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2" name="Freeform: Shape 2091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054" name="TextBox 4">
            <a:extLst>
              <a:ext uri="{FF2B5EF4-FFF2-40B4-BE49-F238E27FC236}">
                <a16:creationId xmlns:a16="http://schemas.microsoft.com/office/drawing/2014/main" id="{B3FD0100-FEDC-0C16-288E-63098D8C1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024036"/>
              </p:ext>
            </p:extLst>
          </p:nvPr>
        </p:nvGraphicFramePr>
        <p:xfrm>
          <a:off x="6354870" y="1330036"/>
          <a:ext cx="5379929" cy="47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Office Theme</vt:lpstr>
      <vt:lpstr>    Predicting BA Customer buying behaviour 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suleimanibrahimhr@gmail.com</cp:lastModifiedBy>
  <cp:revision>2</cp:revision>
  <dcterms:created xsi:type="dcterms:W3CDTF">2022-12-06T11:13:27Z</dcterms:created>
  <dcterms:modified xsi:type="dcterms:W3CDTF">2023-08-16T20:50:23Z</dcterms:modified>
</cp:coreProperties>
</file>