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7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4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5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2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3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2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16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2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02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D04F-D8C1-485A-8BB1-47442377E09B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7792-A6BD-42CB-A73F-454C16246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Проектная </a:t>
            </a:r>
            <a:r>
              <a:rPr lang="ru-RU" sz="4800" b="1" dirty="0" smtClean="0"/>
              <a:t>работа:</a:t>
            </a:r>
            <a:r>
              <a:rPr lang="ru-RU" sz="4800" b="1" dirty="0"/>
              <a:t/>
            </a:r>
            <a:br>
              <a:rPr lang="ru-RU" sz="4800" b="1" dirty="0"/>
            </a:br>
            <a:r>
              <a:rPr lang="ru-RU" sz="4800" b="1" dirty="0"/>
              <a:t>Рынок заведений общественного питания </a:t>
            </a:r>
            <a:r>
              <a:rPr lang="ru-RU" sz="4800" b="1" dirty="0" smtClean="0"/>
              <a:t>Москва</a:t>
            </a:r>
            <a:endParaRPr lang="en-GB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 25.09.2023  по  2.10.2023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8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6) Визуализируем распределение средних рейтингов по категориям заведений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52981"/>
            <a:ext cx="5181600" cy="2296625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r>
              <a:rPr lang="ru-RU" dirty="0"/>
              <a:t> По графикам можно сказать следующее:</a:t>
            </a:r>
          </a:p>
          <a:p>
            <a:r>
              <a:rPr lang="ru-RU" dirty="0"/>
              <a:t>самый высокий рейтинг по всем районам у баров, пабов</a:t>
            </a:r>
          </a:p>
          <a:p>
            <a:r>
              <a:rPr lang="ru-RU" dirty="0"/>
              <a:t>следом идут и примерно в одном оценочном диапазоне пиццерия, кофейня и рестораны</a:t>
            </a:r>
          </a:p>
          <a:p>
            <a:r>
              <a:rPr lang="ru-RU" dirty="0"/>
              <a:t>самый низкий рейтинг почти по всем районам у быстрого питания и кафе</a:t>
            </a:r>
          </a:p>
          <a:p>
            <a:r>
              <a:rPr lang="ru-RU" dirty="0"/>
              <a:t>самые высокие показатели в районе ЦАО (Центральный административный округ)</a:t>
            </a:r>
          </a:p>
          <a:p>
            <a:r>
              <a:rPr lang="ru-RU" dirty="0"/>
              <a:t>самые низкие показатели в районе ЮВАО (Юго-Восточный </a:t>
            </a:r>
            <a:r>
              <a:rPr lang="ru-RU" dirty="0" err="1"/>
              <a:t>администативный</a:t>
            </a:r>
            <a:r>
              <a:rPr lang="ru-RU" dirty="0"/>
              <a:t> </a:t>
            </a:r>
            <a:r>
              <a:rPr lang="ru-RU" dirty="0" err="1"/>
              <a:t>окргу</a:t>
            </a:r>
            <a:r>
              <a:rPr lang="ru-RU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57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7) Отобразите все заведения </a:t>
            </a:r>
            <a:r>
              <a:rPr lang="ru-RU" b="1" i="1" dirty="0" err="1"/>
              <a:t>датасета</a:t>
            </a:r>
            <a:r>
              <a:rPr lang="ru-RU" b="1" i="1" dirty="0"/>
              <a:t> на </a:t>
            </a:r>
            <a:r>
              <a:rPr lang="ru-RU" b="1" i="1" dirty="0" smtClean="0"/>
              <a:t>карте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53875"/>
            <a:ext cx="5181600" cy="2694838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Больше всего заведений категории – кафе.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14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8) Найдём топ-15 улиц по количеству заведений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84054"/>
            <a:ext cx="5181600" cy="2434480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7505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Вывод:</a:t>
            </a:r>
            <a:r>
              <a:rPr lang="ru-RU" dirty="0"/>
              <a:t> По графику видно:</a:t>
            </a:r>
          </a:p>
          <a:p>
            <a:r>
              <a:rPr lang="ru-RU" dirty="0"/>
              <a:t>больше всего заведений на проспекте Мира, Профсоюзной улице. проспект Вернадского и Ленинский проспект (скорее всего эти улицы очень длинные)</a:t>
            </a:r>
          </a:p>
          <a:p>
            <a:r>
              <a:rPr lang="ru-RU" dirty="0"/>
              <a:t>самые популярные категории заведений кафе и ресторан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35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9) Найдём улицы, на которых находится только один объект общепита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56163"/>
            <a:ext cx="5181600" cy="2490261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r>
              <a:rPr lang="ru-RU" dirty="0"/>
              <a:t> По графику видно:</a:t>
            </a:r>
          </a:p>
          <a:p>
            <a:r>
              <a:rPr lang="ru-RU" dirty="0"/>
              <a:t>на не популярных улицах больше всего кафе</a:t>
            </a:r>
          </a:p>
          <a:p>
            <a:pPr marL="0" indent="0">
              <a:buNone/>
            </a:pPr>
            <a:r>
              <a:rPr lang="ru-RU" dirty="0"/>
              <a:t>Можно предположить что связано это с тем, что такие заведения как столовая, бар, пиццерия и быстрое питание, открывают там где большой поток клиентов. А кафе, ресторан и кофейни, могут открывать в местах где нет конкурентов и без огромной проходимости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7079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10) </a:t>
            </a:r>
            <a:r>
              <a:rPr lang="ru-RU" b="1" i="1" dirty="0" err="1"/>
              <a:t>Постройтроем</a:t>
            </a:r>
            <a:r>
              <a:rPr lang="ru-RU" b="1" i="1" dirty="0"/>
              <a:t> фоновую картограмму (</a:t>
            </a:r>
            <a:r>
              <a:rPr lang="ru-RU" b="1" i="1" dirty="0" err="1"/>
              <a:t>хороплет</a:t>
            </a:r>
            <a:r>
              <a:rPr lang="ru-RU" b="1" i="1" dirty="0"/>
              <a:t>)</a:t>
            </a:r>
            <a:endParaRPr lang="en-GB" b="1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3017"/>
            <a:ext cx="5181600" cy="2676553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endParaRPr lang="ru-RU" dirty="0"/>
          </a:p>
          <a:p>
            <a:r>
              <a:rPr lang="ru-RU" dirty="0"/>
              <a:t>ожидаемо самый дорогой средний чек в ЦАО и ЗАО (самые дорогие районы Москвы)</a:t>
            </a:r>
          </a:p>
          <a:p>
            <a:r>
              <a:rPr lang="ru-RU" dirty="0"/>
              <a:t>самые дешевый средний чек в ЮВАО</a:t>
            </a:r>
          </a:p>
          <a:p>
            <a:pPr marL="0" indent="0">
              <a:buNone/>
            </a:pPr>
            <a:r>
              <a:rPr lang="ru-RU" dirty="0"/>
              <a:t>Отдаление от центра дальше чем за ЦАО не сильно влияет на средний чек, дальше работает правильно "дорогой район - дороже, дешевый - дешевле"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02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ОБЩИЙ ВЫВОД:</a:t>
            </a:r>
            <a:r>
              <a:rPr lang="ru-RU" dirty="0" smtClean="0"/>
              <a:t/>
            </a:r>
            <a:br>
              <a:rPr lang="ru-RU" dirty="0" smtClean="0"/>
            </a:b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Данные </a:t>
            </a:r>
            <a:r>
              <a:rPr lang="ru-RU" dirty="0"/>
              <a:t>в каждом районе разные, но можно заметить следующие закономерности:</a:t>
            </a:r>
          </a:p>
          <a:p>
            <a:r>
              <a:rPr lang="ru-RU" dirty="0"/>
              <a:t>больше всего заведений в категориях кафе, ресторан и кофейня</a:t>
            </a:r>
          </a:p>
          <a:p>
            <a:r>
              <a:rPr lang="ru-RU" dirty="0"/>
              <a:t>чаще всего заведения среднего размера (от 21 до 80 посадочных мест)</a:t>
            </a:r>
          </a:p>
          <a:p>
            <a:r>
              <a:rPr lang="ru-RU" dirty="0"/>
              <a:t>самые популярные заведения сетевые, категории в них :кофейня, кафе, ресторан, пиццерия и булочная.</a:t>
            </a:r>
          </a:p>
          <a:p>
            <a:r>
              <a:rPr lang="ru-RU" dirty="0"/>
              <a:t>больше всего заведений в ЦАО, так же в нем в отличие от других районов, доминируют рестораны</a:t>
            </a:r>
          </a:p>
          <a:p>
            <a:r>
              <a:rPr lang="ru-RU" dirty="0"/>
              <a:t>самый высокий рейтинг по всем районам у баров, самый низкий рейтинг почти по всем районам у быстрого питания и кафе.</a:t>
            </a:r>
          </a:p>
          <a:p>
            <a:r>
              <a:rPr lang="ru-RU" dirty="0"/>
              <a:t>самые высокие показатели в районе ЦАО (Центральный административный округ)</a:t>
            </a:r>
          </a:p>
          <a:p>
            <a:r>
              <a:rPr lang="ru-RU" dirty="0"/>
              <a:t>самые низкие показатели в районе ЮВАО (Юго-Восточный </a:t>
            </a:r>
            <a:r>
              <a:rPr lang="ru-RU" dirty="0" err="1"/>
              <a:t>администативный</a:t>
            </a:r>
            <a:r>
              <a:rPr lang="ru-RU" dirty="0"/>
              <a:t> </a:t>
            </a:r>
            <a:r>
              <a:rPr lang="ru-RU" dirty="0" err="1"/>
              <a:t>окргу</a:t>
            </a:r>
            <a:r>
              <a:rPr lang="ru-RU" dirty="0"/>
              <a:t>)</a:t>
            </a:r>
          </a:p>
          <a:p>
            <a:r>
              <a:rPr lang="ru-RU" dirty="0"/>
              <a:t>больше всего заведений на проспекте Мира, Профсоюзной улице. проспект Вернадского и Ленинский проспект (скорее всего эти улицы очень длинные)</a:t>
            </a:r>
          </a:p>
          <a:p>
            <a:r>
              <a:rPr lang="ru-RU" dirty="0"/>
              <a:t>на не популярных улицах больше всего кафе, рестораны и кофейни</a:t>
            </a:r>
          </a:p>
          <a:p>
            <a:r>
              <a:rPr lang="ru-RU" dirty="0"/>
              <a:t>самый дорогой средний чек в ЦАО и ЗАО (самые дорогие районы Москвы), а самый дешевый средний чек в ЮВАО.</a:t>
            </a:r>
          </a:p>
          <a:p>
            <a:r>
              <a:rPr lang="ru-RU" dirty="0"/>
              <a:t>чаще всего </a:t>
            </a:r>
            <a:r>
              <a:rPr lang="ru-RU" dirty="0" err="1"/>
              <a:t>круглосутоными</a:t>
            </a:r>
            <a:r>
              <a:rPr lang="ru-RU" dirty="0"/>
              <a:t> заведениями являются кафе, быстрое питание и рестораны, количество круглосуточных </a:t>
            </a:r>
            <a:r>
              <a:rPr lang="ru-RU" dirty="0" err="1"/>
              <a:t>столова</a:t>
            </a:r>
            <a:r>
              <a:rPr lang="ru-RU" dirty="0"/>
              <a:t> и булочная меньше всех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0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1) Исследуем количество объектов общественного питания по </a:t>
            </a:r>
            <a:r>
              <a:rPr lang="ru-RU" b="1" i="1" dirty="0" smtClean="0"/>
              <a:t>категориям</a:t>
            </a:r>
            <a:endParaRPr lang="en-GB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0427" y="2450201"/>
            <a:ext cx="5181600" cy="2541929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r>
              <a:rPr lang="ru-RU" dirty="0"/>
              <a:t> Список заведений по категориям (по убыванию):</a:t>
            </a:r>
          </a:p>
          <a:p>
            <a:r>
              <a:rPr lang="ru-RU" dirty="0"/>
              <a:t>28,3% - кафе,</a:t>
            </a:r>
          </a:p>
          <a:p>
            <a:r>
              <a:rPr lang="ru-RU" dirty="0"/>
              <a:t>24,3% - ресторан,</a:t>
            </a:r>
          </a:p>
          <a:p>
            <a:r>
              <a:rPr lang="ru-RU" dirty="0"/>
              <a:t>16,8% - кофейня,</a:t>
            </a:r>
          </a:p>
          <a:p>
            <a:r>
              <a:rPr lang="ru-RU" dirty="0"/>
              <a:t>9,1% - бар/паб,</a:t>
            </a:r>
          </a:p>
          <a:p>
            <a:r>
              <a:rPr lang="ru-RU" dirty="0"/>
              <a:t>7,53% - пиццерия,</a:t>
            </a:r>
          </a:p>
          <a:p>
            <a:r>
              <a:rPr lang="ru-RU" dirty="0"/>
              <a:t>7,17% - быстрое питание,</a:t>
            </a:r>
          </a:p>
          <a:p>
            <a:r>
              <a:rPr lang="ru-RU" dirty="0"/>
              <a:t>3,75% - столовая,</a:t>
            </a:r>
          </a:p>
          <a:p>
            <a:r>
              <a:rPr lang="ru-RU" dirty="0"/>
              <a:t>3,05% - булочная.</a:t>
            </a:r>
          </a:p>
          <a:p>
            <a:pPr marL="0" indent="0">
              <a:buNone/>
            </a:pPr>
            <a:r>
              <a:rPr lang="ru-RU" dirty="0"/>
              <a:t>Ожидаемо больше всего заведений в категориях кафе, ресторан и кофейня. Остальные типы значительно меньше.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2) Исследуем количество посадочных мест в местах по </a:t>
            </a:r>
            <a:r>
              <a:rPr lang="ru-RU" b="1" i="1" dirty="0" smtClean="0"/>
              <a:t>категориям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37613"/>
            <a:ext cx="5181600" cy="2527362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 графике хорошо видно:</a:t>
            </a:r>
          </a:p>
          <a:p>
            <a:r>
              <a:rPr lang="ru-RU" dirty="0"/>
              <a:t>что во всех категориях заведений </a:t>
            </a:r>
            <a:r>
              <a:rPr lang="ru-RU" dirty="0" err="1"/>
              <a:t>приобладает</a:t>
            </a:r>
            <a:r>
              <a:rPr lang="ru-RU" dirty="0"/>
              <a:t> категория мест среднего размера (от 21 до 80 посадочных мест)</a:t>
            </a:r>
          </a:p>
          <a:p>
            <a:r>
              <a:rPr lang="ru-RU" dirty="0"/>
              <a:t>далее в во всех категория идет заведение очень большего размера (от 121 посадочного места)</a:t>
            </a:r>
          </a:p>
          <a:p>
            <a:r>
              <a:rPr lang="ru-RU" dirty="0"/>
              <a:t>потом заведения большего размера (от 81 до 120 посадочных мест)</a:t>
            </a:r>
          </a:p>
          <a:p>
            <a:r>
              <a:rPr lang="ru-RU" dirty="0"/>
              <a:t>и заведения маленького размера (от 1 до 20 посадочных мест)</a:t>
            </a:r>
          </a:p>
          <a:p>
            <a:r>
              <a:rPr lang="ru-RU" dirty="0"/>
              <a:t>без посадочных мест заведений минимальное кол-во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2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3) Рассмотрим и изобразим соотношение сетевых и несетевых заведений в </a:t>
            </a:r>
            <a:r>
              <a:rPr lang="ru-RU" b="1" i="1" dirty="0" err="1"/>
              <a:t>датасете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65760"/>
            <a:ext cx="5181600" cy="2471067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endParaRPr lang="ru-RU" dirty="0"/>
          </a:p>
          <a:p>
            <a:r>
              <a:rPr lang="ru-RU" dirty="0"/>
              <a:t>Самые большие проценты сетевых заведений в следующих категориях:</a:t>
            </a:r>
          </a:p>
          <a:p>
            <a:r>
              <a:rPr lang="ru-RU" dirty="0"/>
              <a:t>60% булочная</a:t>
            </a:r>
          </a:p>
          <a:p>
            <a:r>
              <a:rPr lang="ru-RU" dirty="0"/>
              <a:t>50% кофейня и пиццерия</a:t>
            </a:r>
          </a:p>
          <a:p>
            <a:r>
              <a:rPr lang="ru-RU" dirty="0"/>
              <a:t>40% ресторан и быстрое питание</a:t>
            </a:r>
          </a:p>
          <a:p>
            <a:r>
              <a:rPr lang="ru-RU" dirty="0"/>
              <a:t>Самые большие проценты несетевых заведений в следующих категориях:</a:t>
            </a:r>
          </a:p>
          <a:p>
            <a:r>
              <a:rPr lang="ru-RU" dirty="0"/>
              <a:t>80% бар, паб</a:t>
            </a:r>
          </a:p>
          <a:p>
            <a:r>
              <a:rPr lang="ru-RU" dirty="0"/>
              <a:t>70% кафе и столовая</a:t>
            </a:r>
          </a:p>
          <a:p>
            <a:r>
              <a:rPr lang="ru-RU" dirty="0"/>
              <a:t>60% быстрое питание и ресторан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93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4) Сгруппируем данные по названиям заведений и найдите топ-15 популярных сетей в Москве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4107"/>
            <a:ext cx="5181600" cy="2674374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07185"/>
            <a:ext cx="5181600" cy="25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5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/>
              <a:t>4) Сгруппируем данные по названиям заведений и найдите топ-15 популярных сетей в Москве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99411"/>
            <a:ext cx="5181600" cy="2603766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endParaRPr lang="ru-RU" dirty="0"/>
          </a:p>
          <a:p>
            <a:r>
              <a:rPr lang="ru-RU" dirty="0"/>
              <a:t>Составив ТОП-15 самых популярных заведений, получили:</a:t>
            </a:r>
          </a:p>
          <a:p>
            <a:r>
              <a:rPr lang="ru-RU" dirty="0"/>
              <a:t>почти все заведения, либо расположены в центре города, либо равномерно покрывают весь город</a:t>
            </a:r>
          </a:p>
          <a:p>
            <a:r>
              <a:rPr lang="ru-RU" dirty="0"/>
              <a:t>самые популярные категории кофейня, кафе, ресторан, пиццерия и булочная</a:t>
            </a:r>
          </a:p>
          <a:p>
            <a:r>
              <a:rPr lang="ru-RU" dirty="0"/>
              <a:t>средний рейтинг у всех заведений находиться в промежутке от 3.9 до 4.5</a:t>
            </a:r>
          </a:p>
          <a:p>
            <a:r>
              <a:rPr lang="ru-RU" dirty="0"/>
              <a:t>данных по ценам очень мало, поэтому по ним сказать нечего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13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5) Отобразим общее количество заведений и количество заведений каждой категории по </a:t>
            </a:r>
            <a:r>
              <a:rPr lang="ru-RU" b="1" i="1" dirty="0" smtClean="0"/>
              <a:t>районам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22921"/>
            <a:ext cx="5181600" cy="2556745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Ожидаемо больше всего заведений в ЦАО (Центральный административный округ), так же в нем в отличие от других районов, </a:t>
            </a:r>
            <a:r>
              <a:rPr lang="ru-RU" dirty="0" err="1"/>
              <a:t>бреобладают</a:t>
            </a:r>
            <a:r>
              <a:rPr lang="ru-RU" dirty="0"/>
              <a:t> рестораны. В остальных районах количество заведений не сильно разница, выделить можно только СЗАО (Северо-Западный административный округ) с наименьшим количеством заведений.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18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6) </a:t>
            </a:r>
            <a:r>
              <a:rPr lang="ru-RU" b="1" i="1" dirty="0"/>
              <a:t>Визуализируем распределение средних рейтингов по категориям заведений.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55323"/>
            <a:ext cx="5181600" cy="2691942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строим фоновую картограмму (</a:t>
            </a:r>
            <a:r>
              <a:rPr lang="ru-RU" dirty="0" err="1" smtClean="0"/>
              <a:t>хороплет</a:t>
            </a:r>
            <a:r>
              <a:rPr lang="ru-RU" dirty="0" smtClean="0"/>
              <a:t>) со средним рейтингом заведений каждого </a:t>
            </a:r>
            <a:r>
              <a:rPr lang="ru-RU" dirty="0" err="1" smtClean="0"/>
              <a:t>районастроим</a:t>
            </a:r>
            <a:r>
              <a:rPr lang="ru-RU" dirty="0" smtClean="0"/>
              <a:t> фоновую картограмму (</a:t>
            </a:r>
            <a:r>
              <a:rPr lang="ru-RU" dirty="0" err="1" smtClean="0"/>
              <a:t>хороплет</a:t>
            </a:r>
            <a:r>
              <a:rPr lang="ru-RU" dirty="0" smtClean="0"/>
              <a:t>) со средним рейтингом заведений каждого района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3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646</Words>
  <Application>Microsoft Office PowerPoint</Application>
  <PresentationFormat>Широкоэкранный</PresentationFormat>
  <Paragraphs>79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Проектная работа: Рынок заведений общественного питания Москва</vt:lpstr>
      <vt:lpstr>ОБЩИЙ ВЫВОД: </vt:lpstr>
      <vt:lpstr>1) Исследуем количество объектов общественного питания по категориям</vt:lpstr>
      <vt:lpstr>2) Исследуем количество посадочных мест в местах по категориям</vt:lpstr>
      <vt:lpstr>3) Рассмотрим и изобразим соотношение сетевых и несетевых заведений в датасете</vt:lpstr>
      <vt:lpstr>4) Сгруппируем данные по названиям заведений и найдите топ-15 популярных сетей в Москве</vt:lpstr>
      <vt:lpstr>4) Сгруппируем данные по названиям заведений и найдите топ-15 популярных сетей в Москве</vt:lpstr>
      <vt:lpstr>5) Отобразим общее количество заведений и количество заведений каждой категории по районам</vt:lpstr>
      <vt:lpstr>6) Визуализируем распределение средних рейтингов по категориям заведений.</vt:lpstr>
      <vt:lpstr>6) Визуализируем распределение средних рейтингов по категориям заведений</vt:lpstr>
      <vt:lpstr>7) Отобразите все заведения датасета на карте</vt:lpstr>
      <vt:lpstr>8) Найдём топ-15 улиц по количеству заведений</vt:lpstr>
      <vt:lpstr>9) Найдём улицы, на которых находится только один объект общепита</vt:lpstr>
      <vt:lpstr>10) Постройтроем фоновую картограмму (хороплет)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работа: Рынок заведений общественного питания Москва</dc:title>
  <dc:creator>Илья Грищенко</dc:creator>
  <cp:lastModifiedBy>Илья Грищенко</cp:lastModifiedBy>
  <cp:revision>3</cp:revision>
  <dcterms:created xsi:type="dcterms:W3CDTF">2023-10-02T18:59:50Z</dcterms:created>
  <dcterms:modified xsi:type="dcterms:W3CDTF">2023-10-02T20:07:48Z</dcterms:modified>
</cp:coreProperties>
</file>