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5"/>
  </p:notesMasterIdLst>
  <p:sldIdLst>
    <p:sldId id="256" r:id="rId2"/>
    <p:sldId id="258" r:id="rId3"/>
    <p:sldId id="259" r:id="rId4"/>
    <p:sldId id="257" r:id="rId5"/>
    <p:sldId id="260" r:id="rId6"/>
    <p:sldId id="261" r:id="rId7"/>
    <p:sldId id="262" r:id="rId8"/>
    <p:sldId id="263" r:id="rId9"/>
    <p:sldId id="265" r:id="rId10"/>
    <p:sldId id="264" r:id="rId11"/>
    <p:sldId id="271" r:id="rId12"/>
    <p:sldId id="311" r:id="rId13"/>
    <p:sldId id="272" r:id="rId14"/>
    <p:sldId id="273" r:id="rId15"/>
    <p:sldId id="276" r:id="rId16"/>
    <p:sldId id="277" r:id="rId17"/>
    <p:sldId id="278" r:id="rId18"/>
    <p:sldId id="279" r:id="rId19"/>
    <p:sldId id="280" r:id="rId20"/>
    <p:sldId id="313" r:id="rId21"/>
    <p:sldId id="281" r:id="rId22"/>
    <p:sldId id="292" r:id="rId23"/>
    <p:sldId id="312" r:id="rId24"/>
  </p:sldIdLst>
  <p:sldSz cx="9144000" cy="5143500" type="screen16x9"/>
  <p:notesSz cx="6858000" cy="9144000"/>
  <p:embeddedFontLst>
    <p:embeddedFont>
      <p:font typeface="DM Sans" panose="020B0604020202020204" charset="0"/>
      <p:regular r:id="rId26"/>
      <p:bold r:id="rId27"/>
      <p:italic r:id="rId28"/>
      <p:boldItalic r:id="rId29"/>
    </p:embeddedFont>
    <p:embeddedFont>
      <p:font typeface="Proxima Nova" panose="020B0604020202020204" charset="0"/>
      <p:regular r:id="rId30"/>
      <p:bold r:id="rId31"/>
      <p:italic r:id="rId32"/>
      <p:boldItalic r:id="rId33"/>
    </p:embeddedFont>
    <p:embeddedFont>
      <p:font typeface="Segoe UI Black" panose="020B0A02040204020203" pitchFamily="34" charset="0"/>
      <p:bold r:id="rId34"/>
      <p:boldItalic r:id="rId35"/>
    </p:embeddedFont>
    <p:embeddedFont>
      <p:font typeface="Viga"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BA10D2-F4D6-43AC-9A3B-A15D78E36EC0}">
  <a:tblStyle styleId="{09BA10D2-F4D6-43AC-9A3B-A15D78E36E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38" y="-480"/>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image" Target="../media/image8.jp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1D18C8-9A12-4780-89F9-7F85913FEFBA}" type="doc">
      <dgm:prSet loTypeId="urn:microsoft.com/office/officeart/2008/layout/AscendingPictureAccentProcess" loCatId="picture" qsTypeId="urn:microsoft.com/office/officeart/2005/8/quickstyle/simple2" qsCatId="simple" csTypeId="urn:microsoft.com/office/officeart/2005/8/colors/accent0_3" csCatId="mainScheme" phldr="1"/>
      <dgm:spPr/>
      <dgm:t>
        <a:bodyPr/>
        <a:lstStyle/>
        <a:p>
          <a:endParaRPr lang="en-US"/>
        </a:p>
      </dgm:t>
    </dgm:pt>
    <dgm:pt modelId="{846A7BE7-ED2C-4036-B2EA-30EB11E841CD}">
      <dgm:prSet phldrT="[Text]" phldr="0" custT="1"/>
      <dgm:spPr/>
      <dgm:t>
        <a:bodyPr/>
        <a:lstStyle/>
        <a:p>
          <a:r>
            <a:rPr lang="en-US" sz="4000" b="1" i="0" u="none" dirty="0">
              <a:ln>
                <a:solidFill>
                  <a:srgbClr val="FFFF00"/>
                </a:solidFill>
              </a:ln>
              <a:solidFill>
                <a:schemeClr val="accent2"/>
              </a:solidFill>
              <a:latin typeface="Viga" panose="020B0604020202020204" charset="0"/>
            </a:rPr>
            <a:t>What is the Eternal Romance?</a:t>
          </a:r>
        </a:p>
      </dgm:t>
    </dgm:pt>
    <dgm:pt modelId="{E1BE5577-5316-43B2-A931-CD3C2F3932F5}" type="parTrans" cxnId="{A5E38E31-66F3-4508-B2D2-586D86F1B3B4}">
      <dgm:prSet/>
      <dgm:spPr/>
      <dgm:t>
        <a:bodyPr/>
        <a:lstStyle/>
        <a:p>
          <a:endParaRPr lang="en-US"/>
        </a:p>
      </dgm:t>
    </dgm:pt>
    <dgm:pt modelId="{8E4E5408-051B-4A87-9FBE-0CE34D428DA5}" type="sibTrans" cxnId="{A5E38E31-66F3-4508-B2D2-586D86F1B3B4}">
      <dgm:prSet/>
      <dgm:spPr>
        <a:blipFill>
          <a:blip xmlns:r="http://schemas.openxmlformats.org/officeDocument/2006/relationships" r:embed="rId1"/>
          <a:srcRect/>
          <a:stretch>
            <a:fillRect l="-115000" r="-115000"/>
          </a:stretch>
        </a:blipFill>
      </dgm:spPr>
      <dgm:t>
        <a:bodyPr/>
        <a:lstStyle/>
        <a:p>
          <a:endParaRPr lang="en-US"/>
        </a:p>
      </dgm:t>
    </dgm:pt>
    <dgm:pt modelId="{F6DACA9E-BFF2-4730-BDA8-B8098F43F02B}" type="pres">
      <dgm:prSet presAssocID="{7B1D18C8-9A12-4780-89F9-7F85913FEFBA}" presName="Name0" presStyleCnt="0">
        <dgm:presLayoutVars>
          <dgm:chMax val="7"/>
          <dgm:chPref val="7"/>
          <dgm:dir/>
        </dgm:presLayoutVars>
      </dgm:prSet>
      <dgm:spPr/>
    </dgm:pt>
    <dgm:pt modelId="{1B8A6D36-B612-4E8F-87B2-A8E12D5C2153}" type="pres">
      <dgm:prSet presAssocID="{846A7BE7-ED2C-4036-B2EA-30EB11E841CD}" presName="parTx1" presStyleLbl="node1" presStyleIdx="0" presStyleCnt="1" custLinFactNeighborX="105" custLinFactNeighborY="992"/>
      <dgm:spPr/>
    </dgm:pt>
    <dgm:pt modelId="{72BB50DF-51C8-4024-8158-81158CDB796C}" type="pres">
      <dgm:prSet presAssocID="{8E4E5408-051B-4A87-9FBE-0CE34D428DA5}" presName="picture1" presStyleCnt="0"/>
      <dgm:spPr/>
    </dgm:pt>
    <dgm:pt modelId="{DE51EE6B-19AB-4E32-81CF-3E8B9E618A99}" type="pres">
      <dgm:prSet presAssocID="{8E4E5408-051B-4A87-9FBE-0CE34D428DA5}" presName="imageRepeatNode" presStyleLbl="fgImgPlace1" presStyleIdx="0" presStyleCnt="1" custScaleX="109515" custLinFactNeighborX="909" custLinFactNeighborY="-227"/>
      <dgm:spPr/>
    </dgm:pt>
  </dgm:ptLst>
  <dgm:cxnLst>
    <dgm:cxn modelId="{A5E38E31-66F3-4508-B2D2-586D86F1B3B4}" srcId="{7B1D18C8-9A12-4780-89F9-7F85913FEFBA}" destId="{846A7BE7-ED2C-4036-B2EA-30EB11E841CD}" srcOrd="0" destOrd="0" parTransId="{E1BE5577-5316-43B2-A931-CD3C2F3932F5}" sibTransId="{8E4E5408-051B-4A87-9FBE-0CE34D428DA5}"/>
    <dgm:cxn modelId="{B16E1133-8E97-4E3E-B7B4-CF2A394C3FBE}" type="presOf" srcId="{846A7BE7-ED2C-4036-B2EA-30EB11E841CD}" destId="{1B8A6D36-B612-4E8F-87B2-A8E12D5C2153}" srcOrd="0" destOrd="0" presId="urn:microsoft.com/office/officeart/2008/layout/AscendingPictureAccentProcess"/>
    <dgm:cxn modelId="{D4ACB352-6FD4-4999-8287-7945DA231AB1}" type="presOf" srcId="{8E4E5408-051B-4A87-9FBE-0CE34D428DA5}" destId="{DE51EE6B-19AB-4E32-81CF-3E8B9E618A99}" srcOrd="0" destOrd="0" presId="urn:microsoft.com/office/officeart/2008/layout/AscendingPictureAccentProcess"/>
    <dgm:cxn modelId="{6523569E-FBCE-47A3-81E8-A717F9DBD8ED}" type="presOf" srcId="{7B1D18C8-9A12-4780-89F9-7F85913FEFBA}" destId="{F6DACA9E-BFF2-4730-BDA8-B8098F43F02B}" srcOrd="0" destOrd="0" presId="urn:microsoft.com/office/officeart/2008/layout/AscendingPictureAccentProcess"/>
    <dgm:cxn modelId="{B2CC790F-D560-4732-8A2C-432062498214}" type="presParOf" srcId="{F6DACA9E-BFF2-4730-BDA8-B8098F43F02B}" destId="{1B8A6D36-B612-4E8F-87B2-A8E12D5C2153}" srcOrd="0" destOrd="0" presId="urn:microsoft.com/office/officeart/2008/layout/AscendingPictureAccentProcess"/>
    <dgm:cxn modelId="{0E287F84-38BD-41CD-9B0F-33059054FAD3}" type="presParOf" srcId="{F6DACA9E-BFF2-4730-BDA8-B8098F43F02B}" destId="{72BB50DF-51C8-4024-8158-81158CDB796C}" srcOrd="1" destOrd="0" presId="urn:microsoft.com/office/officeart/2008/layout/AscendingPictureAccentProcess"/>
    <dgm:cxn modelId="{A9BF5F4E-23D1-4618-9355-4BC6C50DB10D}" type="presParOf" srcId="{72BB50DF-51C8-4024-8158-81158CDB796C}" destId="{DE51EE6B-19AB-4E32-81CF-3E8B9E618A99}" srcOrd="0" destOrd="0" presId="urn:microsoft.com/office/officeart/2008/layout/AscendingPictureAccentProcess"/>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A6D36-B612-4E8F-87B2-A8E12D5C2153}">
      <dsp:nvSpPr>
        <dsp:cNvPr id="0" name=""/>
        <dsp:cNvSpPr/>
      </dsp:nvSpPr>
      <dsp:spPr>
        <a:xfrm>
          <a:off x="2276016" y="2571750"/>
          <a:ext cx="6573621" cy="1762963"/>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1417"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i="0" u="none" kern="1200" dirty="0">
              <a:ln>
                <a:solidFill>
                  <a:srgbClr val="FFFF00"/>
                </a:solidFill>
              </a:ln>
              <a:solidFill>
                <a:schemeClr val="accent2"/>
              </a:solidFill>
              <a:latin typeface="Viga" panose="020B0604020202020204" charset="0"/>
            </a:rPr>
            <a:t>What is the Eternal Romance?</a:t>
          </a:r>
        </a:p>
      </dsp:txBody>
      <dsp:txXfrm>
        <a:off x="2362077" y="2657811"/>
        <a:ext cx="6401499" cy="1590841"/>
      </dsp:txXfrm>
    </dsp:sp>
    <dsp:sp modelId="{DE51EE6B-19AB-4E32-81CF-3E8B9E618A99}">
      <dsp:nvSpPr>
        <dsp:cNvPr id="0" name=""/>
        <dsp:cNvSpPr/>
      </dsp:nvSpPr>
      <dsp:spPr>
        <a:xfrm>
          <a:off x="328967" y="819355"/>
          <a:ext cx="3337683" cy="3048152"/>
        </a:xfrm>
        <a:prstGeom prst="ellipse">
          <a:avLst/>
        </a:prstGeom>
        <a:blipFill>
          <a:blip xmlns:r="http://schemas.openxmlformats.org/officeDocument/2006/relationships" r:embed="rId1"/>
          <a:srcRect/>
          <a:stretch>
            <a:fillRect l="-115000" r="-115000"/>
          </a:stretch>
        </a:blip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6bdca54fc3_0_26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6bdca54fc3_0_26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3"/>
        <p:cNvGrpSpPr/>
        <p:nvPr/>
      </p:nvGrpSpPr>
      <p:grpSpPr>
        <a:xfrm>
          <a:off x="0" y="0"/>
          <a:ext cx="0" cy="0"/>
          <a:chOff x="0" y="0"/>
          <a:chExt cx="0" cy="0"/>
        </a:xfrm>
      </p:grpSpPr>
      <p:sp>
        <p:nvSpPr>
          <p:cNvPr id="2044" name="Google Shape;2044;g6bf9e599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5" name="Google Shape;2045;g6bf9e599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Google Shape;2051;g6bdca54fc3_0_26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2" name="Google Shape;2052;g6bdca54fc3_0_26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4"/>
        <p:cNvGrpSpPr/>
        <p:nvPr/>
      </p:nvGrpSpPr>
      <p:grpSpPr>
        <a:xfrm>
          <a:off x="0" y="0"/>
          <a:ext cx="0" cy="0"/>
          <a:chOff x="0" y="0"/>
          <a:chExt cx="0" cy="0"/>
        </a:xfrm>
      </p:grpSpPr>
      <p:sp>
        <p:nvSpPr>
          <p:cNvPr id="2305" name="Google Shape;2305;g6bdca54fc3_0_26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6" name="Google Shape;2306;g6bdca54fc3_0_26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280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8"/>
        <p:cNvGrpSpPr/>
        <p:nvPr/>
      </p:nvGrpSpPr>
      <p:grpSpPr>
        <a:xfrm>
          <a:off x="0" y="0"/>
          <a:ext cx="0" cy="0"/>
          <a:chOff x="0" y="0"/>
          <a:chExt cx="0" cy="0"/>
        </a:xfrm>
      </p:grpSpPr>
      <p:sp>
        <p:nvSpPr>
          <p:cNvPr id="3929" name="Google Shape;3929;g6bf9e59999_3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0" name="Google Shape;3930;g6bf9e59999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hree Columns  1">
  <p:cSld name="ONE_COLUMN_TEXT_1_1_1_1_2">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10"/>
          <p:cNvSpPr txBox="1">
            <a:spLocks noGrp="1"/>
          </p:cNvSpPr>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6" r:id="rId16"/>
    <p:sldLayoutId id="2147483668" r:id="rId17"/>
    <p:sldLayoutId id="2147483669" r:id="rId18"/>
    <p:sldLayoutId id="2147483670"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s://www.trendmicro.com/vinfo/mx/security/news/vulnerabilities-and-exploits/shadow-brokers-leaks-hacking-tools-what-it-means-for-enterprises" TargetMode="External"/><Relationship Id="rId3" Type="http://schemas.openxmlformats.org/officeDocument/2006/relationships/hyperlink" Target="https://null-byte.wonderhowto.com/how-to/exploit-eternalblue-windows-server-with-metasploit-0195413/" TargetMode="External"/><Relationship Id="rId7" Type="http://schemas.openxmlformats.org/officeDocument/2006/relationships/hyperlink" Target="https://www.hypr.com/shadow-brokers/"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https://www.theatlantic.com/technology/archive/2017/05/shadow-brokers/527778/" TargetMode="External"/><Relationship Id="rId11" Type="http://schemas.microsoft.com/office/2007/relationships/hdphoto" Target="../media/hdphoto1.wdp"/><Relationship Id="rId5" Type="http://schemas.openxmlformats.org/officeDocument/2006/relationships/hyperlink" Target="https://quickheal.co.in/documents/technical-paper/201806-EternalBlue-Final.pdf" TargetMode="External"/><Relationship Id="rId10" Type="http://schemas.openxmlformats.org/officeDocument/2006/relationships/image" Target="../media/image10.png"/><Relationship Id="rId4" Type="http://schemas.openxmlformats.org/officeDocument/2006/relationships/hyperlink" Target="https://risksense.com/wp-content/uploads/2018/05/White-Paper_Eternal-Blue.pdf" TargetMode="External"/><Relationship Id="rId9" Type="http://schemas.openxmlformats.org/officeDocument/2006/relationships/hyperlink" Target="https://docs.microsoft.com/en-us/security-updates/securitybulletins/2017/ms17-010"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5126099" y="346587"/>
            <a:ext cx="3953909" cy="37916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EternalBlue</a:t>
            </a:r>
            <a:br>
              <a:rPr lang="en" dirty="0">
                <a:solidFill>
                  <a:schemeClr val="lt2"/>
                </a:solidFill>
              </a:rPr>
            </a:br>
            <a:r>
              <a:rPr lang="en" dirty="0">
                <a:solidFill>
                  <a:schemeClr val="lt2"/>
                </a:solidFill>
              </a:rPr>
              <a:t>Vulnerability in Windows Server 2008</a:t>
            </a:r>
            <a:br>
              <a:rPr lang="en" dirty="0">
                <a:solidFill>
                  <a:schemeClr val="lt2"/>
                </a:solidFill>
              </a:rPr>
            </a:br>
            <a:r>
              <a:rPr lang="en" dirty="0">
                <a:solidFill>
                  <a:schemeClr val="lt2"/>
                </a:solidFill>
              </a:rPr>
              <a:t>(MS17-010)</a:t>
            </a:r>
            <a:endParaRPr dirty="0">
              <a:solidFill>
                <a:schemeClr val="lt2"/>
              </a:solidFill>
            </a:endParaRPr>
          </a:p>
        </p:txBody>
      </p:sp>
      <p:sp>
        <p:nvSpPr>
          <p:cNvPr id="160" name="Google Shape;160;p29"/>
          <p:cNvSpPr txBox="1">
            <a:spLocks noGrp="1"/>
          </p:cNvSpPr>
          <p:nvPr>
            <p:ph type="subTitle" idx="1"/>
          </p:nvPr>
        </p:nvSpPr>
        <p:spPr>
          <a:xfrm>
            <a:off x="5690408" y="3948764"/>
            <a:ext cx="3876300" cy="9281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lt2"/>
                </a:solidFill>
              </a:rPr>
              <a:t>H.I.M.Samaranayaka</a:t>
            </a:r>
          </a:p>
          <a:p>
            <a:pPr marL="0" lvl="0" indent="0" algn="l" rtl="0">
              <a:spcBef>
                <a:spcPts val="0"/>
              </a:spcBef>
              <a:spcAft>
                <a:spcPts val="0"/>
              </a:spcAft>
              <a:buNone/>
            </a:pPr>
            <a:r>
              <a:rPr lang="en" sz="1400" dirty="0">
                <a:solidFill>
                  <a:schemeClr val="lt2"/>
                </a:solidFill>
              </a:rPr>
              <a:t>IT20636906</a:t>
            </a:r>
          </a:p>
          <a:p>
            <a:pPr marL="0" lvl="0" indent="0" algn="l" rtl="0">
              <a:spcBef>
                <a:spcPts val="0"/>
              </a:spcBef>
              <a:spcAft>
                <a:spcPts val="0"/>
              </a:spcAft>
              <a:buNone/>
            </a:pPr>
            <a:r>
              <a:rPr lang="en" sz="1400" dirty="0">
                <a:solidFill>
                  <a:schemeClr val="lt2"/>
                </a:solidFill>
              </a:rPr>
              <a:t>R.S.I.Munasingha</a:t>
            </a:r>
          </a:p>
          <a:p>
            <a:pPr marL="0" lvl="0" indent="0" algn="l" rtl="0">
              <a:spcBef>
                <a:spcPts val="0"/>
              </a:spcBef>
              <a:spcAft>
                <a:spcPts val="0"/>
              </a:spcAft>
              <a:buNone/>
            </a:pPr>
            <a:r>
              <a:rPr lang="en" sz="1400" dirty="0">
                <a:solidFill>
                  <a:schemeClr val="lt2"/>
                </a:solidFill>
              </a:rPr>
              <a:t>IT20643904</a:t>
            </a:r>
            <a:endParaRPr sz="1400"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1239548" y="311675"/>
            <a:ext cx="443032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MS17-010 windows patching</a:t>
            </a:r>
          </a:p>
        </p:txBody>
      </p:sp>
      <p:sp>
        <p:nvSpPr>
          <p:cNvPr id="875" name="Google Shape;875;p37"/>
          <p:cNvSpPr txBox="1">
            <a:spLocks noGrp="1"/>
          </p:cNvSpPr>
          <p:nvPr>
            <p:ph type="body" idx="1"/>
          </p:nvPr>
        </p:nvSpPr>
        <p:spPr>
          <a:xfrm>
            <a:off x="2211228" y="924937"/>
            <a:ext cx="6802079" cy="407655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The SMB protocol (Server Message Block) is used to share access files, printers, serial ports, and other resources. This protocol uses the client-server communication protocol. It can also carry transaction protocols for interposing communication. SMB has been used primarily to connect Windows computers, although most other systems--such as Linux and macOS--also include client components for connecting to SMB resources. This protocol was developed by IBM in the 1980s. Over the years, this protocol has been used for more communication things.</a:t>
            </a:r>
          </a:p>
          <a:p>
            <a:pPr marL="0" lvl="0" indent="0" algn="ctr" rtl="0">
              <a:spcBef>
                <a:spcPts val="0"/>
              </a:spcBef>
              <a:spcAft>
                <a:spcPts val="1600"/>
              </a:spcAft>
              <a:buNone/>
            </a:pPr>
            <a:r>
              <a:rPr lang="en-US" dirty="0"/>
              <a:t>Eternal Blue uses the SMBv1 protocol to exploit Microsoft Windows. After the Eternal Blue exploit by the NSA in the US, Microsoft released a patch for this vulnerability. It is called SMBv2.After patching the vulnerability with the SMBv2 Eternal Blue exploit, the target OS occasionally crashes.</a:t>
            </a:r>
            <a:endParaRPr dirty="0"/>
          </a:p>
        </p:txBody>
      </p:sp>
      <p:sp>
        <p:nvSpPr>
          <p:cNvPr id="881" name="Google Shape;881;p37"/>
          <p:cNvSpPr/>
          <p:nvPr/>
        </p:nvSpPr>
        <p:spPr>
          <a:xfrm>
            <a:off x="140939" y="883101"/>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37"/>
          <p:cNvSpPr/>
          <p:nvPr/>
        </p:nvSpPr>
        <p:spPr>
          <a:xfrm>
            <a:off x="754598" y="2274101"/>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121072" y="3857263"/>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37"/>
          <p:cNvGrpSpPr/>
          <p:nvPr/>
        </p:nvGrpSpPr>
        <p:grpSpPr>
          <a:xfrm>
            <a:off x="305955" y="3999674"/>
            <a:ext cx="639868" cy="685078"/>
            <a:chOff x="7055134" y="2919170"/>
            <a:chExt cx="290321" cy="310820"/>
          </a:xfrm>
        </p:grpSpPr>
        <p:sp>
          <p:nvSpPr>
            <p:cNvPr id="885" name="Google Shape;885;p37"/>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7185128" y="2976018"/>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7"/>
          <p:cNvGrpSpPr/>
          <p:nvPr/>
        </p:nvGrpSpPr>
        <p:grpSpPr>
          <a:xfrm>
            <a:off x="283943" y="1107055"/>
            <a:ext cx="1653791" cy="1357001"/>
            <a:chOff x="1817317" y="2480330"/>
            <a:chExt cx="858087" cy="704094"/>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flipH="1" flipV="1">
              <a:off x="2651682" y="3160702"/>
              <a:ext cx="23722" cy="23722"/>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7"/>
          <p:cNvGrpSpPr/>
          <p:nvPr/>
        </p:nvGrpSpPr>
        <p:grpSpPr>
          <a:xfrm>
            <a:off x="924607" y="2492646"/>
            <a:ext cx="630391" cy="534017"/>
            <a:chOff x="2770052" y="2009628"/>
            <a:chExt cx="327085" cy="277080"/>
          </a:xfrm>
        </p:grpSpPr>
        <p:sp>
          <p:nvSpPr>
            <p:cNvPr id="906" name="Google Shape;906;p37"/>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607;p34">
            <a:extLst>
              <a:ext uri="{FF2B5EF4-FFF2-40B4-BE49-F238E27FC236}">
                <a16:creationId xmlns:a16="http://schemas.microsoft.com/office/drawing/2014/main" id="{E74D29DB-493E-4724-99B7-D323CE6E6CF2}"/>
              </a:ext>
            </a:extLst>
          </p:cNvPr>
          <p:cNvSpPr txBox="1">
            <a:spLocks noGrp="1"/>
          </p:cNvSpPr>
          <p:nvPr>
            <p:ph type="title" idx="2"/>
          </p:nvPr>
        </p:nvSpPr>
        <p:spPr>
          <a:xfrm>
            <a:off x="390933" y="172112"/>
            <a:ext cx="86242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04</a:t>
            </a:r>
            <a:endParaRPr sz="3600" dirty="0"/>
          </a:p>
        </p:txBody>
      </p:sp>
      <p:pic>
        <p:nvPicPr>
          <p:cNvPr id="13" name="Picture 12">
            <a:extLst>
              <a:ext uri="{FF2B5EF4-FFF2-40B4-BE49-F238E27FC236}">
                <a16:creationId xmlns:a16="http://schemas.microsoft.com/office/drawing/2014/main" id="{33ED2E53-5310-4D95-8474-8D8D7E2078FB}"/>
              </a:ext>
            </a:extLst>
          </p:cNvPr>
          <p:cNvPicPr>
            <a:picLocks noChangeAspect="1"/>
          </p:cNvPicPr>
          <p:nvPr/>
        </p:nvPicPr>
        <p:blipFill>
          <a:blip r:embed="rId3"/>
          <a:stretch>
            <a:fillRect/>
          </a:stretch>
        </p:blipFill>
        <p:spPr>
          <a:xfrm>
            <a:off x="4572000" y="3928451"/>
            <a:ext cx="2254827" cy="1176970"/>
          </a:xfrm>
          <a:prstGeom prst="snip2DiagRect">
            <a:avLst/>
          </a:prstGeom>
          <a:solidFill>
            <a:srgbClr val="FFFFFF">
              <a:shade val="85000"/>
            </a:srgbClr>
          </a:solidFill>
          <a:ln w="88900" cap="sq">
            <a:solidFill>
              <a:srgbClr val="FFFF00"/>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347761" y="426926"/>
            <a:ext cx="3967500" cy="11983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Exploit of Eternal Blue</a:t>
            </a:r>
          </a:p>
        </p:txBody>
      </p:sp>
      <p:sp>
        <p:nvSpPr>
          <p:cNvPr id="1652" name="Google Shape;1652;p44"/>
          <p:cNvSpPr txBox="1">
            <a:spLocks noGrp="1"/>
          </p:cNvSpPr>
          <p:nvPr>
            <p:ph type="title" idx="2"/>
          </p:nvPr>
        </p:nvSpPr>
        <p:spPr>
          <a:xfrm>
            <a:off x="1453973" y="419970"/>
            <a:ext cx="984335"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05</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9BB8D9CA-FDB0-4368-8BDC-15EE8DBA33DA}"/>
              </a:ext>
            </a:extLst>
          </p:cNvPr>
          <p:cNvSpPr txBox="1"/>
          <p:nvPr/>
        </p:nvSpPr>
        <p:spPr>
          <a:xfrm>
            <a:off x="1979917" y="1575937"/>
            <a:ext cx="4729906" cy="3416320"/>
          </a:xfrm>
          <a:prstGeom prst="rect">
            <a:avLst/>
          </a:prstGeom>
          <a:noFill/>
        </p:spPr>
        <p:txBody>
          <a:bodyPr wrap="square" rtlCol="0">
            <a:spAutoFit/>
          </a:bodyPr>
          <a:lstStyle/>
          <a:p>
            <a:r>
              <a:rPr lang="en-US" sz="1800" dirty="0">
                <a:latin typeface="DM Sans" panose="020B0604020202020204" charset="0"/>
              </a:rPr>
              <a:t>For the exploitation of Eternal Blue, we use Fuzzbunch. It is the most suitable and powerful tool to exploit this vulnerability. It is exposed by the shadow brokers group. We use Kali Linux as the attacker machine, and the vulnerable machine is a Microsoft Windows 2008 server R2. But with Kali Linux, we can use the same powerful tool called the Metasploit Framework. We can use Nessus vulnerability scanner to scan the vulnerable target to find the vulnerabilities in 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9FE6-B564-44D1-8B61-148F703516BA}"/>
              </a:ext>
            </a:extLst>
          </p:cNvPr>
          <p:cNvSpPr>
            <a:spLocks noGrp="1"/>
          </p:cNvSpPr>
          <p:nvPr>
            <p:ph type="title"/>
          </p:nvPr>
        </p:nvSpPr>
        <p:spPr/>
        <p:txBody>
          <a:bodyPr/>
          <a:lstStyle/>
          <a:p>
            <a:r>
              <a:rPr lang="en-US" dirty="0"/>
              <a:t>I. Find a Module to Use</a:t>
            </a:r>
            <a:br>
              <a:rPr lang="en-US" dirty="0"/>
            </a:br>
            <a:endParaRPr lang="en-US" dirty="0"/>
          </a:p>
        </p:txBody>
      </p:sp>
      <p:sp>
        <p:nvSpPr>
          <p:cNvPr id="3" name="Text Placeholder 2">
            <a:extLst>
              <a:ext uri="{FF2B5EF4-FFF2-40B4-BE49-F238E27FC236}">
                <a16:creationId xmlns:a16="http://schemas.microsoft.com/office/drawing/2014/main" id="{4B4485F0-93AD-451D-B19E-EBF99613F88B}"/>
              </a:ext>
            </a:extLst>
          </p:cNvPr>
          <p:cNvSpPr>
            <a:spLocks noGrp="1"/>
          </p:cNvSpPr>
          <p:nvPr>
            <p:ph type="body" idx="1"/>
          </p:nvPr>
        </p:nvSpPr>
        <p:spPr>
          <a:xfrm>
            <a:off x="159327" y="1080655"/>
            <a:ext cx="8839200" cy="3948545"/>
          </a:xfrm>
        </p:spPr>
        <p:txBody>
          <a:bodyPr/>
          <a:lstStyle/>
          <a:p>
            <a:r>
              <a:rPr lang="en-US" dirty="0"/>
              <a:t>The first thing is we want to start the PostgreSQL by using the “service</a:t>
            </a:r>
            <a:br>
              <a:rPr lang="en-US" dirty="0"/>
            </a:br>
            <a:r>
              <a:rPr lang="en-US" dirty="0"/>
              <a:t>PostgreSQL start” command. PostgreSQL is to initialize the PostgreSQL database. </a:t>
            </a:r>
          </a:p>
          <a:p>
            <a:r>
              <a:rPr lang="en-US" dirty="0"/>
              <a:t>After starting the PostgreSQL service then start the Metasploit frame work by typing “msfconsole” in the CLI terminal. </a:t>
            </a:r>
          </a:p>
          <a:p>
            <a:r>
              <a:rPr lang="en-US" dirty="0"/>
              <a:t>Next using the "search" command inside the Metasploit, we can use the CVE no or the name of the vulnerability that we’ll do. </a:t>
            </a:r>
          </a:p>
          <a:p>
            <a:r>
              <a:rPr lang="en-US" dirty="0"/>
              <a:t>Then there is an auxiliary scanner to detect the our target is vulnerable to Eternal Blue vulnerability. Otherwise it is become a time wasting if the target isn't even vulnerable. </a:t>
            </a:r>
          </a:p>
          <a:p>
            <a:r>
              <a:rPr lang="en-US" dirty="0"/>
              <a:t>After determine that the our target is vulnerable to the above mentioned vulnerability, then we can use “use" command again to set the exploit module.</a:t>
            </a:r>
          </a:p>
        </p:txBody>
      </p:sp>
    </p:spTree>
    <p:extLst>
      <p:ext uri="{BB962C8B-B14F-4D97-AF65-F5344CB8AC3E}">
        <p14:creationId xmlns:p14="http://schemas.microsoft.com/office/powerpoint/2010/main" val="4168898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45"/>
          <p:cNvSpPr txBox="1">
            <a:spLocks noGrp="1"/>
          </p:cNvSpPr>
          <p:nvPr>
            <p:ph type="title"/>
          </p:nvPr>
        </p:nvSpPr>
        <p:spPr>
          <a:xfrm>
            <a:off x="349534" y="268903"/>
            <a:ext cx="3820684" cy="4446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II. Run the Module</a:t>
            </a:r>
            <a:endParaRPr dirty="0"/>
          </a:p>
        </p:txBody>
      </p:sp>
      <p:sp>
        <p:nvSpPr>
          <p:cNvPr id="1862" name="Google Shape;1862;p45"/>
          <p:cNvSpPr txBox="1">
            <a:spLocks noGrp="1"/>
          </p:cNvSpPr>
          <p:nvPr>
            <p:ph type="body" idx="14"/>
          </p:nvPr>
        </p:nvSpPr>
        <p:spPr>
          <a:xfrm>
            <a:off x="0" y="713510"/>
            <a:ext cx="9143999" cy="4429989"/>
          </a:xfrm>
          <a:prstGeom prst="rect">
            <a:avLst/>
          </a:prstGeom>
        </p:spPr>
        <p:txBody>
          <a:bodyPr spcFirstLastPara="1" wrap="square" lIns="91425" tIns="91425" rIns="91425" bIns="91425" anchor="t" anchorCtr="0">
            <a:noAutofit/>
          </a:bodyPr>
          <a:lstStyle/>
          <a:p>
            <a:pPr marL="285750" indent="-285750" algn="l">
              <a:spcAft>
                <a:spcPts val="1600"/>
              </a:spcAft>
            </a:pPr>
            <a:r>
              <a:rPr lang="en-US" dirty="0"/>
              <a:t>we can see the options via “show options” command or “options” command. But it is showing the smaller number of details. </a:t>
            </a:r>
          </a:p>
          <a:p>
            <a:pPr marL="285750" indent="-285750" algn="l">
              <a:spcAft>
                <a:spcPts val="1600"/>
              </a:spcAft>
            </a:pPr>
            <a:r>
              <a:rPr lang="en-US" dirty="0"/>
              <a:t>If we want get better idea about our vulnerability and what are the ports and IPs' that out vulnerability works on the victim’s device.</a:t>
            </a:r>
          </a:p>
          <a:p>
            <a:pPr marL="285750" indent="-285750" algn="l">
              <a:spcAft>
                <a:spcPts val="1600"/>
              </a:spcAft>
            </a:pPr>
            <a:r>
              <a:rPr lang="en-US" dirty="0"/>
              <a:t> First, need to add the IP address of the target (RHOST) by using the "set" command. </a:t>
            </a:r>
          </a:p>
          <a:p>
            <a:pPr marL="285750" indent="-285750" algn="l">
              <a:spcAft>
                <a:spcPts val="1600"/>
              </a:spcAft>
            </a:pPr>
            <a:r>
              <a:rPr lang="en-US" dirty="0"/>
              <a:t>Then we want to add our local IP address to LHOST again by using the "set" command. We can use our network IP address to LHOST. </a:t>
            </a:r>
          </a:p>
          <a:p>
            <a:pPr marL="285750" indent="-285750" algn="l">
              <a:spcAft>
                <a:spcPts val="1600"/>
              </a:spcAft>
            </a:pPr>
            <a:r>
              <a:rPr lang="en-US" dirty="0"/>
              <a:t>Finally, we can add the trusty payload between 592 payloads. But we use common payload revers_tcp because we use 445 </a:t>
            </a:r>
            <a:r>
              <a:rPr lang="en-US" dirty="0" err="1"/>
              <a:t>tcp</a:t>
            </a:r>
            <a:r>
              <a:rPr lang="en-US" dirty="0"/>
              <a:t> port in the target machine. </a:t>
            </a:r>
          </a:p>
          <a:p>
            <a:pPr marL="285750" indent="-285750" algn="l">
              <a:spcAft>
                <a:spcPts val="1600"/>
              </a:spcAft>
            </a:pPr>
            <a:r>
              <a:rPr lang="en-US" dirty="0"/>
              <a:t>In addition to that, we can use the LPORT as any no above the 1000. (For example, we can use the common port no 4444 or 4321). That’s all for the exploitation. After finishing this setup, we can use "rcheck" command to again check that target machine is vulnerable to our vulnerability. Then we can type "run" or "exploit" to exploit the target machine. Additional: If the session will not open at the exploitation, we can use “rexploit” to force the exploitation again.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6"/>
          <p:cNvSpPr txBox="1">
            <a:spLocks noGrp="1"/>
          </p:cNvSpPr>
          <p:nvPr>
            <p:ph type="title"/>
          </p:nvPr>
        </p:nvSpPr>
        <p:spPr>
          <a:xfrm>
            <a:off x="134013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Verify the Target Is Compromised</a:t>
            </a:r>
          </a:p>
        </p:txBody>
      </p:sp>
      <p:sp>
        <p:nvSpPr>
          <p:cNvPr id="1892" name="Google Shape;1892;p46"/>
          <p:cNvSpPr txBox="1">
            <a:spLocks noGrp="1"/>
          </p:cNvSpPr>
          <p:nvPr>
            <p:ph type="body" idx="4294967295"/>
          </p:nvPr>
        </p:nvSpPr>
        <p:spPr>
          <a:xfrm>
            <a:off x="83127" y="877875"/>
            <a:ext cx="8956964" cy="411668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lang="en-US" sz="1400" dirty="0"/>
          </a:p>
          <a:p>
            <a:pPr marL="0" lvl="0" indent="0" rtl="0">
              <a:spcBef>
                <a:spcPts val="0"/>
              </a:spcBef>
              <a:spcAft>
                <a:spcPts val="1600"/>
              </a:spcAft>
              <a:buNone/>
            </a:pPr>
            <a:r>
              <a:rPr lang="en-US" sz="1400" dirty="0"/>
              <a:t>We can use some commands to verify that we have compromised the target by "sysinfo", "getuid", and if we want more, we can use the help command and we can use any of the commands that are in the meterpreter help. This exploit does not work correctly in newer systems, but it can occasionally cause a system crash. </a:t>
            </a:r>
          </a:p>
          <a:p>
            <a:pPr marL="0" lvl="0" indent="0" rtl="0">
              <a:spcBef>
                <a:spcPts val="0"/>
              </a:spcBef>
              <a:spcAft>
                <a:spcPts val="1600"/>
              </a:spcAft>
              <a:buNone/>
            </a:pPr>
            <a:r>
              <a:rPr lang="en-US" sz="1400" dirty="0"/>
              <a:t>Important Fact: If the meterpreter will not open with the exploit, we can again type the "rrun" command to force the exploit. If you want to become familiar with the shell, you can type shell in the meterpreter and then see the "C:/windows/programfiles" CLI interface.</a:t>
            </a:r>
            <a:endParaRPr sz="1400" dirty="0"/>
          </a:p>
        </p:txBody>
      </p:sp>
      <p:sp>
        <p:nvSpPr>
          <p:cNvPr id="35" name="Google Shape;1652;p44">
            <a:extLst>
              <a:ext uri="{FF2B5EF4-FFF2-40B4-BE49-F238E27FC236}">
                <a16:creationId xmlns:a16="http://schemas.microsoft.com/office/drawing/2014/main" id="{C84756B0-DA65-4426-95F1-0E50525FD27B}"/>
              </a:ext>
            </a:extLst>
          </p:cNvPr>
          <p:cNvSpPr txBox="1">
            <a:spLocks/>
          </p:cNvSpPr>
          <p:nvPr/>
        </p:nvSpPr>
        <p:spPr>
          <a:xfrm>
            <a:off x="355800" y="211725"/>
            <a:ext cx="984335" cy="79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dirty="0">
                <a:latin typeface="Viga" panose="020B0604020202020204" charset="0"/>
              </a:rPr>
              <a:t>06</a:t>
            </a:r>
          </a:p>
        </p:txBody>
      </p:sp>
      <p:pic>
        <p:nvPicPr>
          <p:cNvPr id="3" name="Picture 2">
            <a:extLst>
              <a:ext uri="{FF2B5EF4-FFF2-40B4-BE49-F238E27FC236}">
                <a16:creationId xmlns:a16="http://schemas.microsoft.com/office/drawing/2014/main" id="{781F8C5B-725B-44E1-9632-444CCBE47C03}"/>
              </a:ext>
            </a:extLst>
          </p:cNvPr>
          <p:cNvPicPr>
            <a:picLocks noChangeAspect="1"/>
          </p:cNvPicPr>
          <p:nvPr/>
        </p:nvPicPr>
        <p:blipFill>
          <a:blip r:embed="rId3"/>
          <a:stretch>
            <a:fillRect/>
          </a:stretch>
        </p:blipFill>
        <p:spPr>
          <a:xfrm>
            <a:off x="5140036" y="3068763"/>
            <a:ext cx="3068782" cy="163485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6"/>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03EC02D8-F684-419C-93AB-55145B204053}"/>
              </a:ext>
            </a:extLst>
          </p:cNvPr>
          <p:cNvGraphicFramePr/>
          <p:nvPr>
            <p:extLst>
              <p:ext uri="{D42A27DB-BD31-4B8C-83A1-F6EECF244321}">
                <p14:modId xmlns:p14="http://schemas.microsoft.com/office/powerpoint/2010/main" val="1111701938"/>
              </p:ext>
            </p:extLst>
          </p:nvPr>
        </p:nvGraphicFramePr>
        <p:xfrm>
          <a:off x="0" y="0"/>
          <a:ext cx="9144000" cy="5143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Google Shape;1652;p44">
            <a:extLst>
              <a:ext uri="{FF2B5EF4-FFF2-40B4-BE49-F238E27FC236}">
                <a16:creationId xmlns:a16="http://schemas.microsoft.com/office/drawing/2014/main" id="{CE17241C-A7EA-418D-AC11-EF1430AD2100}"/>
              </a:ext>
            </a:extLst>
          </p:cNvPr>
          <p:cNvSpPr txBox="1">
            <a:spLocks/>
          </p:cNvSpPr>
          <p:nvPr/>
        </p:nvSpPr>
        <p:spPr>
          <a:xfrm>
            <a:off x="3699164" y="1509284"/>
            <a:ext cx="1025567" cy="1013975"/>
          </a:xfrm>
          <a:prstGeom prst="rect">
            <a:avLst/>
          </a:prstGeom>
          <a:ln w="381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400" dirty="0">
                <a:latin typeface="Viga" panose="020B0604020202020204" charset="0"/>
              </a:rPr>
              <a:t>07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54" name="Google Shape;2054;p50"/>
          <p:cNvSpPr txBox="1">
            <a:spLocks noGrp="1"/>
          </p:cNvSpPr>
          <p:nvPr>
            <p:ph type="title"/>
          </p:nvPr>
        </p:nvSpPr>
        <p:spPr>
          <a:xfrm>
            <a:off x="325583" y="18357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checkout what is Eternal Romance..</a:t>
            </a:r>
            <a:endParaRPr dirty="0"/>
          </a:p>
        </p:txBody>
      </p:sp>
      <p:sp>
        <p:nvSpPr>
          <p:cNvPr id="2059" name="Google Shape;2059;p50"/>
          <p:cNvSpPr txBox="1">
            <a:spLocks noGrp="1"/>
          </p:cNvSpPr>
          <p:nvPr>
            <p:ph type="body" idx="5"/>
          </p:nvPr>
        </p:nvSpPr>
        <p:spPr>
          <a:xfrm>
            <a:off x="325583" y="1736857"/>
            <a:ext cx="8527472" cy="408205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a:t>Eternal Romance is also like Eternal Blue, but the main difference is that Eternal Romance is a combination of three powerful exploits. It contains Eternal Synergy, Eternal Champion and Eternal Romance. As a result, it is more dangerous to vulnerable machines than Eternal Blue.</a:t>
            </a:r>
          </a:p>
          <a:p>
            <a:pPr marL="0" lvl="0" indent="0" algn="ctr" rtl="0">
              <a:spcBef>
                <a:spcPts val="0"/>
              </a:spcBef>
              <a:spcAft>
                <a:spcPts val="1600"/>
              </a:spcAft>
              <a:buNone/>
            </a:pPr>
            <a:r>
              <a:rPr lang="en-US" sz="1600" dirty="0"/>
              <a:t>Eternal Romance is also defined as MS17-010 like Eternal Blue, and we can get privilege escalation through the SMBv1 protocol.</a:t>
            </a:r>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1111851" y="43563"/>
            <a:ext cx="4444481" cy="13602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Exploit of Eternal Romance</a:t>
            </a:r>
          </a:p>
        </p:txBody>
      </p:sp>
      <p:sp>
        <p:nvSpPr>
          <p:cNvPr id="2088" name="Google Shape;2088;p51"/>
          <p:cNvSpPr txBox="1">
            <a:spLocks noGrp="1"/>
          </p:cNvSpPr>
          <p:nvPr>
            <p:ph type="title" idx="2"/>
          </p:nvPr>
        </p:nvSpPr>
        <p:spPr>
          <a:xfrm>
            <a:off x="228708" y="104163"/>
            <a:ext cx="942001"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08</a:t>
            </a:r>
            <a:endParaRPr dirty="0"/>
          </a:p>
        </p:txBody>
      </p:sp>
      <p:grpSp>
        <p:nvGrpSpPr>
          <p:cNvPr id="2089" name="Google Shape;2089;p51"/>
          <p:cNvGrpSpPr/>
          <p:nvPr/>
        </p:nvGrpSpPr>
        <p:grpSpPr>
          <a:xfrm>
            <a:off x="5435425" y="-69681"/>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8BE18413-1166-44F3-BC00-9574CE83EB81}"/>
              </a:ext>
            </a:extLst>
          </p:cNvPr>
          <p:cNvSpPr>
            <a:spLocks noGrp="1"/>
          </p:cNvSpPr>
          <p:nvPr>
            <p:ph type="subTitle" idx="1"/>
          </p:nvPr>
        </p:nvSpPr>
        <p:spPr>
          <a:xfrm>
            <a:off x="-41992" y="1481420"/>
            <a:ext cx="6097777" cy="4089105"/>
          </a:xfrm>
        </p:spPr>
        <p:txBody>
          <a:bodyPr/>
          <a:lstStyle/>
          <a:p>
            <a:r>
              <a:rPr lang="en-US" sz="1600" b="1" dirty="0"/>
              <a:t>For the exploitation of Eternal Blue, we use Fuzzbunch. It is </a:t>
            </a:r>
          </a:p>
          <a:p>
            <a:r>
              <a:rPr lang="en-US" sz="1600" b="1" dirty="0"/>
              <a:t>the most suitable and powerful tool to exploit this </a:t>
            </a:r>
          </a:p>
          <a:p>
            <a:r>
              <a:rPr lang="en-US" sz="1600" b="1" dirty="0"/>
              <a:t>vulnerability. It is exposed by the shadow brokers group. </a:t>
            </a:r>
          </a:p>
          <a:p>
            <a:r>
              <a:rPr lang="en-US" sz="1600" b="1" dirty="0"/>
              <a:t>We use Kali Linux as the attacker machine, and </a:t>
            </a:r>
          </a:p>
          <a:p>
            <a:r>
              <a:rPr lang="en-US" sz="1600" b="1" dirty="0"/>
              <a:t>the vulnerable machine is a Microsoft Windows 2008 </a:t>
            </a:r>
          </a:p>
          <a:p>
            <a:r>
              <a:rPr lang="en-US" sz="1600" b="1" dirty="0"/>
              <a:t>server R2. But with Kali Linux, we can use the same </a:t>
            </a:r>
          </a:p>
          <a:p>
            <a:r>
              <a:rPr lang="en-US" sz="1600" b="1" dirty="0"/>
              <a:t>powerful tool called the Metasploit Framework. We can </a:t>
            </a:r>
          </a:p>
          <a:p>
            <a:r>
              <a:rPr lang="en-US" sz="1600" b="1" dirty="0"/>
              <a:t>use the Nmap scanner to scan the vulnerable machine to </a:t>
            </a:r>
          </a:p>
          <a:p>
            <a:r>
              <a:rPr lang="en-US" sz="1600" b="1" dirty="0"/>
              <a:t>see if it is exactly vulnerable or not. Using the "</a:t>
            </a:r>
            <a:r>
              <a:rPr lang="en-US" sz="1600" b="1" dirty="0" err="1"/>
              <a:t>nmap</a:t>
            </a:r>
            <a:r>
              <a:rPr lang="en-US" sz="1600" b="1" dirty="0"/>
              <a:t> –</a:t>
            </a:r>
          </a:p>
          <a:p>
            <a:r>
              <a:rPr lang="en-US" sz="1600" b="1" dirty="0"/>
              <a:t>script smb-vuln-ms17-010 –v [target machine </a:t>
            </a:r>
            <a:r>
              <a:rPr lang="en-US" sz="1600" b="1" dirty="0" err="1"/>
              <a:t>ip</a:t>
            </a:r>
            <a:r>
              <a:rPr lang="en-US" sz="1600" b="1" dirty="0"/>
              <a:t>]" </a:t>
            </a:r>
          </a:p>
          <a:p>
            <a:r>
              <a:rPr lang="en-US" sz="1600" b="1" dirty="0"/>
              <a:t>command. This Nmap report gives all the full details about </a:t>
            </a:r>
          </a:p>
          <a:p>
            <a:r>
              <a:rPr lang="en-US" sz="1600" b="1" dirty="0"/>
              <a:t>the target machine and whether the machine is vulnerable </a:t>
            </a:r>
          </a:p>
          <a:p>
            <a:r>
              <a:rPr lang="en-US" sz="1600" b="1" dirty="0"/>
              <a:t>to the Eternal Romance.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exploit Eternal Romance ?</a:t>
            </a:r>
            <a:endParaRPr dirty="0"/>
          </a:p>
        </p:txBody>
      </p:sp>
      <p:grpSp>
        <p:nvGrpSpPr>
          <p:cNvPr id="2199" name="Google Shape;2199;p52"/>
          <p:cNvGrpSpPr/>
          <p:nvPr/>
        </p:nvGrpSpPr>
        <p:grpSpPr>
          <a:xfrm>
            <a:off x="4283453" y="1111834"/>
            <a:ext cx="3977235" cy="3690954"/>
            <a:chOff x="1188325" y="221051"/>
            <a:chExt cx="5608850" cy="5205125"/>
          </a:xfrm>
        </p:grpSpPr>
        <p:sp>
          <p:nvSpPr>
            <p:cNvPr id="2200" name="Google Shape;2200;p52"/>
            <p:cNvSpPr/>
            <p:nvPr/>
          </p:nvSpPr>
          <p:spPr>
            <a:xfrm>
              <a:off x="1199875" y="221051"/>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4469889" y="3592301"/>
              <a:ext cx="719224"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779473" y="647349"/>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8" name="Google Shape;2298;p52"/>
          <p:cNvSpPr txBox="1">
            <a:spLocks noGrp="1"/>
          </p:cNvSpPr>
          <p:nvPr>
            <p:ph type="body" idx="4294967295"/>
          </p:nvPr>
        </p:nvSpPr>
        <p:spPr>
          <a:xfrm>
            <a:off x="626625" y="1329290"/>
            <a:ext cx="3337201" cy="281928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a:t>It is the same as the exploitation of Eternal Blue, but with only one difference: we want to search for Eternal Romance inside the msfconsole. Then we can select the exploit by using the "use" command. (Normally we can select the 0 check to exploit the vulnerable machine).</a:t>
            </a:r>
            <a:endParaRPr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7"/>
        <p:cNvGrpSpPr/>
        <p:nvPr/>
      </p:nvGrpSpPr>
      <p:grpSpPr>
        <a:xfrm>
          <a:off x="0" y="0"/>
          <a:ext cx="0" cy="0"/>
          <a:chOff x="0" y="0"/>
          <a:chExt cx="0" cy="0"/>
        </a:xfrm>
      </p:grpSpPr>
      <p:sp>
        <p:nvSpPr>
          <p:cNvPr id="2308" name="Google Shape;2308;p53"/>
          <p:cNvSpPr txBox="1">
            <a:spLocks noGrp="1"/>
          </p:cNvSpPr>
          <p:nvPr>
            <p:ph type="title"/>
          </p:nvPr>
        </p:nvSpPr>
        <p:spPr>
          <a:xfrm>
            <a:off x="1000697" y="289684"/>
            <a:ext cx="8143303" cy="5692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Verify the Target Is Compromised using Eternal Romance</a:t>
            </a:r>
          </a:p>
        </p:txBody>
      </p:sp>
      <p:sp>
        <p:nvSpPr>
          <p:cNvPr id="2316" name="Google Shape;2316;p53"/>
          <p:cNvSpPr txBox="1">
            <a:spLocks noGrp="1"/>
          </p:cNvSpPr>
          <p:nvPr>
            <p:ph type="body" idx="4294967295"/>
          </p:nvPr>
        </p:nvSpPr>
        <p:spPr>
          <a:xfrm>
            <a:off x="626624" y="907473"/>
            <a:ext cx="7890752" cy="374765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After opening the session, we can check it by using some of the commands. In the meterpreter command line, we can type the help command to see the full command list and get the access privileges for the vulnerable machine. For example, "sysinfo", "getuid", "shell", "screenshare". These are some of the commands we can use for vulnerable machines.</a:t>
            </a:r>
          </a:p>
        </p:txBody>
      </p:sp>
      <p:sp>
        <p:nvSpPr>
          <p:cNvPr id="20" name="Google Shape;2088;p51">
            <a:extLst>
              <a:ext uri="{FF2B5EF4-FFF2-40B4-BE49-F238E27FC236}">
                <a16:creationId xmlns:a16="http://schemas.microsoft.com/office/drawing/2014/main" id="{E490EBFD-E023-44E7-96D9-71A22ED7EE21}"/>
              </a:ext>
            </a:extLst>
          </p:cNvPr>
          <p:cNvSpPr txBox="1">
            <a:spLocks/>
          </p:cNvSpPr>
          <p:nvPr/>
        </p:nvSpPr>
        <p:spPr>
          <a:xfrm>
            <a:off x="256417" y="178033"/>
            <a:ext cx="942001" cy="79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000" dirty="0">
                <a:latin typeface="Viga" panose="020B0604020202020204" charset="0"/>
              </a:rPr>
              <a:t>09</a:t>
            </a:r>
          </a:p>
        </p:txBody>
      </p:sp>
      <p:pic>
        <p:nvPicPr>
          <p:cNvPr id="3" name="Picture 2">
            <a:extLst>
              <a:ext uri="{FF2B5EF4-FFF2-40B4-BE49-F238E27FC236}">
                <a16:creationId xmlns:a16="http://schemas.microsoft.com/office/drawing/2014/main" id="{96BBFFFF-D32F-425D-9413-833CA0F4A722}"/>
              </a:ext>
            </a:extLst>
          </p:cNvPr>
          <p:cNvPicPr>
            <a:picLocks noChangeAspect="1"/>
          </p:cNvPicPr>
          <p:nvPr/>
        </p:nvPicPr>
        <p:blipFill>
          <a:blip r:embed="rId3"/>
          <a:stretch>
            <a:fillRect/>
          </a:stretch>
        </p:blipFill>
        <p:spPr>
          <a:xfrm>
            <a:off x="2473090" y="2571750"/>
            <a:ext cx="4197819" cy="1806286"/>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621127" y="3088502"/>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a:cxnSpLocks/>
          </p:cNvCxnSpPr>
          <p:nvPr/>
        </p:nvCxnSpPr>
        <p:spPr>
          <a:xfrm>
            <a:off x="4739640" y="2668080"/>
            <a:ext cx="0" cy="13913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1414153" y="2518135"/>
            <a:ext cx="2729100" cy="63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H.I.M.Samaranayaka</a:t>
            </a:r>
            <a:br>
              <a:rPr lang="en" dirty="0">
                <a:solidFill>
                  <a:schemeClr val="lt2"/>
                </a:solidFill>
              </a:rPr>
            </a:br>
            <a:r>
              <a:rPr lang="en" dirty="0">
                <a:solidFill>
                  <a:schemeClr val="lt2"/>
                </a:solidFill>
              </a:rPr>
              <a:t>IT20636906</a:t>
            </a:r>
            <a:endParaRPr dirty="0">
              <a:solidFill>
                <a:schemeClr val="lt2"/>
              </a:solidFill>
            </a:endParaRPr>
          </a:p>
        </p:txBody>
      </p:sp>
      <p:sp>
        <p:nvSpPr>
          <p:cNvPr id="306" name="Google Shape;306;p31"/>
          <p:cNvSpPr txBox="1">
            <a:spLocks noGrp="1"/>
          </p:cNvSpPr>
          <p:nvPr>
            <p:ph type="subTitle" idx="1"/>
          </p:nvPr>
        </p:nvSpPr>
        <p:spPr>
          <a:xfrm>
            <a:off x="1406815" y="3155006"/>
            <a:ext cx="2729100" cy="7236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BSc(Hons) in Information Technology specialize in Cyber-Security</a:t>
            </a:r>
          </a:p>
        </p:txBody>
      </p:sp>
      <p:sp>
        <p:nvSpPr>
          <p:cNvPr id="313" name="Google Shape;313;p31"/>
          <p:cNvSpPr txBox="1">
            <a:spLocks noGrp="1"/>
          </p:cNvSpPr>
          <p:nvPr>
            <p:ph type="title" idx="9"/>
          </p:nvPr>
        </p:nvSpPr>
        <p:spPr>
          <a:xfrm>
            <a:off x="4650703" y="3116175"/>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316" name="Google Shape;316;p31"/>
          <p:cNvSpPr txBox="1">
            <a:spLocks noGrp="1"/>
          </p:cNvSpPr>
          <p:nvPr>
            <p:ph type="ctrTitle" idx="15"/>
          </p:nvPr>
        </p:nvSpPr>
        <p:spPr>
          <a:xfrm>
            <a:off x="5842903" y="2518135"/>
            <a:ext cx="2112375" cy="63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dirty="0">
                <a:solidFill>
                  <a:schemeClr val="lt2"/>
                </a:solidFill>
              </a:rPr>
            </a:br>
            <a:r>
              <a:rPr lang="en-US" dirty="0">
                <a:solidFill>
                  <a:schemeClr val="lt2"/>
                </a:solidFill>
              </a:rPr>
              <a:t>R.S.I.Munasingha</a:t>
            </a:r>
            <a:br>
              <a:rPr lang="en-US" dirty="0">
                <a:solidFill>
                  <a:schemeClr val="lt2"/>
                </a:solidFill>
              </a:rPr>
            </a:br>
            <a:r>
              <a:rPr lang="en-US" dirty="0">
                <a:solidFill>
                  <a:schemeClr val="lt2"/>
                </a:solidFill>
              </a:rPr>
              <a:t>IT20636906</a:t>
            </a:r>
            <a:endParaRPr dirty="0">
              <a:solidFill>
                <a:schemeClr val="lt2"/>
              </a:solidFill>
            </a:endParaRPr>
          </a:p>
        </p:txBody>
      </p:sp>
      <p:sp>
        <p:nvSpPr>
          <p:cNvPr id="317" name="Google Shape;317;p31"/>
          <p:cNvSpPr txBox="1">
            <a:spLocks noGrp="1"/>
          </p:cNvSpPr>
          <p:nvPr>
            <p:ph type="subTitle" idx="16"/>
          </p:nvPr>
        </p:nvSpPr>
        <p:spPr>
          <a:xfrm>
            <a:off x="5842903" y="3190294"/>
            <a:ext cx="2729100" cy="7236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BSc(Hons) in Information Technology specialize in Cyber-Security</a:t>
            </a:r>
            <a:endParaRPr dirty="0">
              <a:solidFill>
                <a:schemeClr val="lt2"/>
              </a:solidFill>
            </a:endParaRPr>
          </a:p>
        </p:txBody>
      </p:sp>
      <p:cxnSp>
        <p:nvCxnSpPr>
          <p:cNvPr id="322" name="Google Shape;322;p31"/>
          <p:cNvCxnSpPr>
            <a:cxnSpLocks/>
          </p:cNvCxnSpPr>
          <p:nvPr/>
        </p:nvCxnSpPr>
        <p:spPr>
          <a:xfrm>
            <a:off x="1054650" y="4059380"/>
            <a:ext cx="7205430" cy="0"/>
          </a:xfrm>
          <a:prstGeom prst="straightConnector1">
            <a:avLst/>
          </a:prstGeom>
          <a:noFill/>
          <a:ln w="19050" cap="flat" cmpd="sng">
            <a:solidFill>
              <a:schemeClr val="lt1"/>
            </a:solidFill>
            <a:prstDash val="solid"/>
            <a:round/>
            <a:headEnd type="oval" w="med" len="med"/>
            <a:tailEnd type="oval" w="med" len="med"/>
          </a:ln>
        </p:spPr>
      </p:cxnSp>
      <p:pic>
        <p:nvPicPr>
          <p:cNvPr id="1026" name="Picture 2">
            <a:extLst>
              <a:ext uri="{FF2B5EF4-FFF2-40B4-BE49-F238E27FC236}">
                <a16:creationId xmlns:a16="http://schemas.microsoft.com/office/drawing/2014/main" id="{978990D2-58FB-41DF-A8C9-611C42A9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815" y="573264"/>
            <a:ext cx="1790700" cy="1943100"/>
          </a:xfrm>
          <a:prstGeom prst="rect">
            <a:avLst/>
          </a:prstGeom>
          <a:noFill/>
        </p:spPr>
      </p:pic>
      <p:pic>
        <p:nvPicPr>
          <p:cNvPr id="2050" name="Picture 2">
            <a:extLst>
              <a:ext uri="{FF2B5EF4-FFF2-40B4-BE49-F238E27FC236}">
                <a16:creationId xmlns:a16="http://schemas.microsoft.com/office/drawing/2014/main" id="{320E18DB-7992-4099-BC57-9A014B8C5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903" y="431857"/>
            <a:ext cx="1714500" cy="200977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8FC8-3688-4AB2-8AB2-A8262C1FD399}"/>
              </a:ext>
            </a:extLst>
          </p:cNvPr>
          <p:cNvSpPr>
            <a:spLocks noGrp="1"/>
          </p:cNvSpPr>
          <p:nvPr>
            <p:ph type="title"/>
          </p:nvPr>
        </p:nvSpPr>
        <p:spPr>
          <a:xfrm>
            <a:off x="1610298" y="2032050"/>
            <a:ext cx="6084000" cy="1646332"/>
          </a:xfrm>
        </p:spPr>
        <p:txBody>
          <a:bodyPr/>
          <a:lstStyle/>
          <a:p>
            <a:r>
              <a:rPr lang="en-US" dirty="0"/>
              <a:t>We have a script that is used to find out if the OS is vulnerable or not to the Eternal Blue vulnerability. </a:t>
            </a:r>
          </a:p>
        </p:txBody>
      </p:sp>
      <p:sp>
        <p:nvSpPr>
          <p:cNvPr id="3" name="Title 1">
            <a:extLst>
              <a:ext uri="{FF2B5EF4-FFF2-40B4-BE49-F238E27FC236}">
                <a16:creationId xmlns:a16="http://schemas.microsoft.com/office/drawing/2014/main" id="{D35A473C-0977-4B08-9584-6643B42F5804}"/>
              </a:ext>
            </a:extLst>
          </p:cNvPr>
          <p:cNvSpPr txBox="1">
            <a:spLocks/>
          </p:cNvSpPr>
          <p:nvPr/>
        </p:nvSpPr>
        <p:spPr>
          <a:xfrm>
            <a:off x="398026" y="240245"/>
            <a:ext cx="7990902" cy="81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dirty="0"/>
              <a:t>How to check if the OS is vulnerable to the eternal blue vulnerability?</a:t>
            </a:r>
          </a:p>
        </p:txBody>
      </p:sp>
    </p:spTree>
    <p:extLst>
      <p:ext uri="{BB962C8B-B14F-4D97-AF65-F5344CB8AC3E}">
        <p14:creationId xmlns:p14="http://schemas.microsoft.com/office/powerpoint/2010/main" val="4284933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1" name="Google Shape;2331;p54"/>
          <p:cNvSpPr txBox="1">
            <a:spLocks noGrp="1"/>
          </p:cNvSpPr>
          <p:nvPr>
            <p:ph type="body" idx="2"/>
          </p:nvPr>
        </p:nvSpPr>
        <p:spPr>
          <a:xfrm>
            <a:off x="103909" y="997527"/>
            <a:ext cx="4832081" cy="4059382"/>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The whole story of Eternal blue from beginning to where we are now (certainly not “the end”) provides a cautionary tale to those concerned about cybersecurity. From the folly of stockpiling 0-day exploits to that of failing to apply security updates in a timely manner, it does seem with hindsight that much of the damage – from WannaCry and Not Petya to who-knows-what-comes-next – could have been largely avoided.</a:t>
            </a:r>
          </a:p>
          <a:p>
            <a:pPr marL="139700" lvl="0" indent="0" algn="l" rtl="0">
              <a:spcBef>
                <a:spcPts val="0"/>
              </a:spcBef>
              <a:spcAft>
                <a:spcPts val="0"/>
              </a:spcAft>
              <a:buSzPts val="1400"/>
              <a:buNone/>
            </a:pPr>
            <a:endParaRPr lang="en-US" dirty="0"/>
          </a:p>
          <a:p>
            <a:pPr marL="139700" lvl="0" indent="0" algn="l" rtl="0">
              <a:spcBef>
                <a:spcPts val="0"/>
              </a:spcBef>
              <a:spcAft>
                <a:spcPts val="0"/>
              </a:spcAft>
              <a:buSzPts val="1400"/>
              <a:buNone/>
            </a:pPr>
            <a:r>
              <a:rPr lang="en-US" dirty="0"/>
              <a:t>Whether government agencies will learn their lesson is one thing, but it is certainly within the power of every organization to take the Eternal blue threat seriously in 2019 and beyond. Patching your OS and protecting your data and network with a modern security solution before the next outbreak of Eternal blue-powered malware are not just sensible but essential steps to take.</a:t>
            </a:r>
            <a:endParaRPr dirty="0"/>
          </a:p>
        </p:txBody>
      </p:sp>
      <p:sp>
        <p:nvSpPr>
          <p:cNvPr id="2332" name="Google Shape;2332;p5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br>
              <a:rPr lang="en-US" dirty="0"/>
            </a:br>
            <a:endParaRPr dirty="0"/>
          </a:p>
        </p:txBody>
      </p:sp>
      <p:grpSp>
        <p:nvGrpSpPr>
          <p:cNvPr id="2333" name="Google Shape;2333;p54"/>
          <p:cNvGrpSpPr/>
          <p:nvPr/>
        </p:nvGrpSpPr>
        <p:grpSpPr>
          <a:xfrm>
            <a:off x="4922637" y="997527"/>
            <a:ext cx="4004378" cy="3608760"/>
            <a:chOff x="910725" y="305150"/>
            <a:chExt cx="5738575" cy="5171625"/>
          </a:xfrm>
        </p:grpSpPr>
        <p:sp>
          <p:nvSpPr>
            <p:cNvPr id="2334" name="Google Shape;2334;p54"/>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4"/>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4"/>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4"/>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4"/>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4"/>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4"/>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4"/>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4"/>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4"/>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4"/>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4"/>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4"/>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4"/>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4"/>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4"/>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4"/>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4"/>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4"/>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4"/>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4"/>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4"/>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4"/>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4"/>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4"/>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4"/>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4"/>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4"/>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4"/>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4"/>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4"/>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4"/>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4"/>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4"/>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4"/>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4"/>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4"/>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4"/>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4"/>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4"/>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4"/>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4"/>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4"/>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4"/>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4"/>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4"/>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4"/>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4"/>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4"/>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4"/>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4"/>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4"/>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4"/>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4"/>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4"/>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4"/>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4"/>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4"/>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4"/>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4"/>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4"/>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4"/>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4"/>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4"/>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4"/>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4"/>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4"/>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4"/>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4"/>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4"/>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4"/>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4"/>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4"/>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4"/>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4"/>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4"/>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4"/>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4"/>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4"/>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4"/>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4"/>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4"/>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4"/>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4"/>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4"/>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4"/>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4"/>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4"/>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4"/>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4"/>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4"/>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4"/>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4"/>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4"/>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4"/>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4"/>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4"/>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4"/>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4"/>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4"/>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4"/>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4"/>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4"/>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4"/>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4"/>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4"/>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4"/>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4"/>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4"/>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4"/>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4"/>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4"/>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4"/>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4"/>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4"/>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4"/>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4"/>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4"/>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4"/>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4"/>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4"/>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4"/>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4"/>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4"/>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4"/>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4"/>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4"/>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4"/>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4"/>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4"/>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4"/>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4"/>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4"/>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4"/>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4"/>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4"/>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4"/>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4"/>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4"/>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4"/>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4"/>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4"/>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4"/>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4"/>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4"/>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4"/>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4"/>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4"/>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4"/>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4"/>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4"/>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4"/>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4"/>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4"/>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4"/>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4"/>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4"/>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4"/>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4"/>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4"/>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4"/>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4"/>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4"/>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4"/>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4"/>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4"/>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4"/>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4"/>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4"/>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4"/>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4"/>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4"/>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4"/>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4"/>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4"/>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4"/>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4"/>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4"/>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4"/>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4"/>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4"/>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4"/>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4"/>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4"/>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4"/>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4"/>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4"/>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4"/>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4"/>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4"/>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4"/>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4"/>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4"/>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4"/>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4"/>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4"/>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4"/>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4"/>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4"/>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4"/>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4"/>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4"/>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4"/>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4"/>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4"/>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4"/>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4"/>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4"/>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4"/>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4"/>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4"/>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4"/>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4"/>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4"/>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4"/>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4"/>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4"/>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4"/>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4"/>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4"/>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4"/>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4"/>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4"/>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4"/>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31"/>
        <p:cNvGrpSpPr/>
        <p:nvPr/>
      </p:nvGrpSpPr>
      <p:grpSpPr>
        <a:xfrm>
          <a:off x="0" y="0"/>
          <a:ext cx="0" cy="0"/>
          <a:chOff x="0" y="0"/>
          <a:chExt cx="0" cy="0"/>
        </a:xfrm>
      </p:grpSpPr>
      <p:sp>
        <p:nvSpPr>
          <p:cNvPr id="3934" name="Google Shape;3934;p6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3" name="Text Placeholder 2">
            <a:extLst>
              <a:ext uri="{FF2B5EF4-FFF2-40B4-BE49-F238E27FC236}">
                <a16:creationId xmlns:a16="http://schemas.microsoft.com/office/drawing/2014/main" id="{0E944B50-6971-48A9-8B3F-7545C8EFCA9D}"/>
              </a:ext>
            </a:extLst>
          </p:cNvPr>
          <p:cNvSpPr>
            <a:spLocks noGrp="1"/>
          </p:cNvSpPr>
          <p:nvPr>
            <p:ph type="body" idx="1"/>
          </p:nvPr>
        </p:nvSpPr>
        <p:spPr>
          <a:xfrm>
            <a:off x="249383" y="1212273"/>
            <a:ext cx="7190508" cy="3823854"/>
          </a:xfrm>
          <a:ln w="28575"/>
        </p:spPr>
        <p:txBody>
          <a:bodyPr/>
          <a:lstStyle/>
          <a:p>
            <a:pPr marL="139700" indent="0">
              <a:buNone/>
            </a:pPr>
            <a:r>
              <a:rPr lang="en-US" dirty="0"/>
              <a:t>[1]https://www.sentinelone.com/blog/eternalblue-nsa-developed-exploit-just-wont-die/</a:t>
            </a:r>
          </a:p>
          <a:p>
            <a:pPr marL="139700" indent="0">
              <a:buNone/>
            </a:pPr>
            <a:r>
              <a:rPr lang="en-US" dirty="0"/>
              <a:t>[2] </a:t>
            </a:r>
            <a:r>
              <a:rPr lang="en-US" dirty="0">
                <a:hlinkClick r:id="rId3"/>
              </a:rPr>
              <a:t>https://null-byte.wonderhowto.com/how-to/exploit-eternalblue-windows-server-with-metasploit-0195413/</a:t>
            </a:r>
            <a:endParaRPr lang="en-US" dirty="0"/>
          </a:p>
          <a:p>
            <a:pPr marL="139700" indent="0">
              <a:buNone/>
            </a:pPr>
            <a:r>
              <a:rPr lang="en-US" dirty="0"/>
              <a:t>[3] </a:t>
            </a:r>
            <a:r>
              <a:rPr lang="en-US" dirty="0">
                <a:hlinkClick r:id="rId4"/>
              </a:rPr>
              <a:t>https://risksense.com/wp-content/uploads/2018/05/White-Paper_Eternal-Blue.pdf</a:t>
            </a:r>
            <a:endParaRPr lang="en-US" dirty="0"/>
          </a:p>
          <a:p>
            <a:pPr marL="139700" indent="0">
              <a:buNone/>
            </a:pPr>
            <a:r>
              <a:rPr lang="en-US" dirty="0"/>
              <a:t>[4] </a:t>
            </a:r>
            <a:r>
              <a:rPr lang="en-US" dirty="0">
                <a:hlinkClick r:id="rId5"/>
              </a:rPr>
              <a:t>https://quickheal.co.in/documents/technical-paper/201806-EternalBlue-Final.pdf</a:t>
            </a:r>
            <a:endParaRPr lang="en-US" dirty="0"/>
          </a:p>
          <a:p>
            <a:pPr marL="139700" indent="0">
              <a:buNone/>
            </a:pPr>
            <a:r>
              <a:rPr lang="en-US" dirty="0"/>
              <a:t>[5] </a:t>
            </a:r>
            <a:r>
              <a:rPr lang="en-US" dirty="0">
                <a:hlinkClick r:id="rId6"/>
              </a:rPr>
              <a:t>https://www.theatlantic.com/technology/archive/2017/05/shadow-brokers/527778/</a:t>
            </a:r>
            <a:endParaRPr lang="en-US" dirty="0"/>
          </a:p>
          <a:p>
            <a:pPr marL="139700" indent="0">
              <a:buNone/>
            </a:pPr>
            <a:r>
              <a:rPr lang="en-US" dirty="0"/>
              <a:t>[6] </a:t>
            </a:r>
            <a:r>
              <a:rPr lang="en-US" dirty="0">
                <a:hlinkClick r:id="rId7"/>
              </a:rPr>
              <a:t>https://www.hypr.com/shadow-brokers/</a:t>
            </a:r>
            <a:endParaRPr lang="en-US" dirty="0"/>
          </a:p>
          <a:p>
            <a:pPr marL="139700" indent="0">
              <a:buNone/>
            </a:pPr>
            <a:r>
              <a:rPr lang="en-US" dirty="0"/>
              <a:t>[7] </a:t>
            </a:r>
            <a:r>
              <a:rPr lang="en-US" dirty="0">
                <a:hlinkClick r:id="rId8"/>
              </a:rPr>
              <a:t>https://www.trendmicro.com/vinfo/mx/security/news/vulnerabilities-and-exploits/shadow-brokers-leaks-hacking-tools-what-it-means-for-enterprises</a:t>
            </a:r>
            <a:endParaRPr lang="en-US" dirty="0"/>
          </a:p>
          <a:p>
            <a:pPr marL="139700" indent="0">
              <a:buNone/>
            </a:pPr>
            <a:r>
              <a:rPr lang="en-US" dirty="0"/>
              <a:t>[8] </a:t>
            </a:r>
            <a:r>
              <a:rPr lang="en-US" dirty="0">
                <a:hlinkClick r:id="rId9"/>
              </a:rPr>
              <a:t>https://docs.microsoft.com/en-us/security-updates/securitybulletins/2017/ms17-010</a:t>
            </a:r>
            <a:endParaRPr lang="en-US" dirty="0"/>
          </a:p>
          <a:p>
            <a:pPr marL="139700" indent="0">
              <a:buNone/>
            </a:pPr>
            <a:r>
              <a:rPr lang="en-US" dirty="0"/>
              <a:t>[9] https://www.rapid7.com/db/modules/exploit/windows/smb/ms17_010_psexec/</a:t>
            </a:r>
          </a:p>
        </p:txBody>
      </p:sp>
      <p:pic>
        <p:nvPicPr>
          <p:cNvPr id="7" name="Picture 6">
            <a:extLst>
              <a:ext uri="{FF2B5EF4-FFF2-40B4-BE49-F238E27FC236}">
                <a16:creationId xmlns:a16="http://schemas.microsoft.com/office/drawing/2014/main" id="{929F552E-5036-427E-AF43-F074ED1EC787}"/>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9919" b="89879" l="10000" r="92833">
                        <a14:foregroundMark x1="13667" y1="59312" x2="13667" y2="59312"/>
                        <a14:foregroundMark x1="27833" y1="62551" x2="27833" y2="62551"/>
                        <a14:foregroundMark x1="34833" y1="75709" x2="34833" y2="75709"/>
                        <a14:foregroundMark x1="41000" y1="74291" x2="41000" y2="74291"/>
                        <a14:foregroundMark x1="47000" y1="74494" x2="47000" y2="74494"/>
                        <a14:foregroundMark x1="52333" y1="75304" x2="52333" y2="75304"/>
                        <a14:foregroundMark x1="58000" y1="77126" x2="58000" y2="77126"/>
                        <a14:foregroundMark x1="63833" y1="75304" x2="63833" y2="75304"/>
                        <a14:foregroundMark x1="69833" y1="75911" x2="69833" y2="75911"/>
                        <a14:foregroundMark x1="77333" y1="76721" x2="77333" y2="76721"/>
                        <a14:foregroundMark x1="83333" y1="75911" x2="83333" y2="75911"/>
                        <a14:foregroundMark x1="89500" y1="73887" x2="89500" y2="73887"/>
                        <a14:foregroundMark x1="92833" y1="72267" x2="92833" y2="72267"/>
                        <a14:backgroundMark x1="36833" y1="73077" x2="36833" y2="73077"/>
                        <a14:backgroundMark x1="59333" y1="73279" x2="59333" y2="73279"/>
                        <a14:backgroundMark x1="73000" y1="79960" x2="73000" y2="79960"/>
                      </a14:backgroundRemoval>
                    </a14:imgEffect>
                  </a14:imgLayer>
                </a14:imgProps>
              </a:ext>
            </a:extLst>
          </a:blip>
          <a:stretch>
            <a:fillRect/>
          </a:stretch>
        </p:blipFill>
        <p:spPr>
          <a:xfrm rot="412867">
            <a:off x="7022895" y="1719225"/>
            <a:ext cx="2328272" cy="1916944"/>
          </a:xfrm>
          <a:prstGeom prst="rect">
            <a:avLst/>
          </a:prstGeom>
          <a:ln w="28575">
            <a:solidFill>
              <a:srgbClr val="FF0000"/>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A93F7FDD-2147-48D4-AA27-BB842A8ECE87}"/>
              </a:ext>
            </a:extLst>
          </p:cNvPr>
          <p:cNvPicPr>
            <a:picLocks noChangeAspect="1"/>
          </p:cNvPicPr>
          <p:nvPr/>
        </p:nvPicPr>
        <p:blipFill>
          <a:blip r:embed="rId2"/>
          <a:stretch>
            <a:fillRect/>
          </a:stretch>
        </p:blipFill>
        <p:spPr>
          <a:xfrm>
            <a:off x="3714749" y="1984663"/>
            <a:ext cx="1714500" cy="1714500"/>
          </a:xfrm>
          <a:prstGeom prst="rect">
            <a:avLst/>
          </a:prstGeom>
        </p:spPr>
      </p:pic>
      <p:sp>
        <p:nvSpPr>
          <p:cNvPr id="54" name="TextBox 53">
            <a:extLst>
              <a:ext uri="{FF2B5EF4-FFF2-40B4-BE49-F238E27FC236}">
                <a16:creationId xmlns:a16="http://schemas.microsoft.com/office/drawing/2014/main" id="{3BB2943A-5445-4DB5-9B20-6066215F2381}"/>
              </a:ext>
            </a:extLst>
          </p:cNvPr>
          <p:cNvSpPr txBox="1"/>
          <p:nvPr/>
        </p:nvSpPr>
        <p:spPr>
          <a:xfrm>
            <a:off x="1033895" y="422563"/>
            <a:ext cx="7076208" cy="1261884"/>
          </a:xfrm>
          <a:prstGeom prst="rect">
            <a:avLst/>
          </a:prstGeom>
          <a:noFill/>
        </p:spPr>
        <p:txBody>
          <a:bodyPr wrap="square" rtlCol="0">
            <a:spAutoFit/>
          </a:bodyPr>
          <a:lstStyle/>
          <a:p>
            <a:r>
              <a:rPr lang="en-US" sz="4400" dirty="0">
                <a:latin typeface="Segoe UI Black" panose="020B0A02040204020203" pitchFamily="34" charset="0"/>
                <a:ea typeface="Segoe UI Black" panose="020B0A02040204020203" pitchFamily="34" charset="0"/>
              </a:rPr>
              <a:t>“</a:t>
            </a:r>
            <a:r>
              <a:rPr lang="en-US" sz="4400" dirty="0">
                <a:solidFill>
                  <a:schemeClr val="accent5">
                    <a:lumMod val="50000"/>
                  </a:schemeClr>
                </a:solidFill>
                <a:latin typeface="Segoe UI Black" panose="020B0A02040204020203" pitchFamily="34" charset="0"/>
                <a:ea typeface="Segoe UI Black" panose="020B0A02040204020203" pitchFamily="34" charset="0"/>
              </a:rPr>
              <a:t>Thankyou</a:t>
            </a:r>
            <a:r>
              <a:rPr lang="en-US" sz="4400" dirty="0">
                <a:latin typeface="Segoe UI Black" panose="020B0A02040204020203" pitchFamily="34" charset="0"/>
                <a:ea typeface="Segoe UI Black" panose="020B0A02040204020203" pitchFamily="34" charset="0"/>
              </a:rPr>
              <a:t>”</a:t>
            </a:r>
            <a:r>
              <a:rPr lang="en-US" sz="3200" dirty="0">
                <a:latin typeface="Segoe UI Black" panose="020B0A02040204020203" pitchFamily="34" charset="0"/>
                <a:ea typeface="Segoe UI Black" panose="020B0A02040204020203" pitchFamily="34" charset="0"/>
              </a:rPr>
              <a:t> for watching our </a:t>
            </a:r>
          </a:p>
          <a:p>
            <a:r>
              <a:rPr lang="en-US" sz="3200" dirty="0">
                <a:latin typeface="Segoe UI Black" panose="020B0A02040204020203" pitchFamily="34" charset="0"/>
                <a:ea typeface="Segoe UI Black" panose="020B0A02040204020203" pitchFamily="34" charset="0"/>
              </a:rPr>
              <a:t>                    presentation</a:t>
            </a:r>
          </a:p>
        </p:txBody>
      </p:sp>
    </p:spTree>
    <p:extLst>
      <p:ext uri="{BB962C8B-B14F-4D97-AF65-F5344CB8AC3E}">
        <p14:creationId xmlns:p14="http://schemas.microsoft.com/office/powerpoint/2010/main" val="419988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569983" y="192428"/>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Abstract</a:t>
            </a:r>
            <a:endParaRPr sz="2800" dirty="0"/>
          </a:p>
        </p:txBody>
      </p:sp>
      <p:sp>
        <p:nvSpPr>
          <p:cNvPr id="329" name="Google Shape;329;p32"/>
          <p:cNvSpPr txBox="1">
            <a:spLocks noGrp="1"/>
          </p:cNvSpPr>
          <p:nvPr>
            <p:ph type="body" idx="1"/>
          </p:nvPr>
        </p:nvSpPr>
        <p:spPr>
          <a:xfrm>
            <a:off x="424085" y="450273"/>
            <a:ext cx="4395561" cy="4592781"/>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b="1" dirty="0"/>
              <a:t>This presentation covers the areas of Eternal Blue and Eternal Romance. This deals with how to exploit Windows XP/95, Windows 7, Windows 8, Windows 10, Server 2008, and Server 2016. Further, the eternal blue vulnerability affects all the devices in a network because it is self-propagating ransomware and could allow cybercriminals to take control of the entire network and all devices connected to it. Hackers made "WannaCry" ransomware to spread this attack across the network. Let's check further.</a:t>
            </a:r>
            <a:endParaRPr b="1"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949511" y="721704"/>
            <a:ext cx="3839565"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5271560" y="570642"/>
            <a:ext cx="3762536"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481446"/>
            <a:ext cx="5510939" cy="47488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228600" lvl="0" indent="-228600" algn="l" rtl="0">
              <a:spcBef>
                <a:spcPts val="0"/>
              </a:spcBef>
              <a:spcAft>
                <a:spcPts val="1600"/>
              </a:spcAft>
              <a:buClr>
                <a:schemeClr val="tx2">
                  <a:lumMod val="60000"/>
                  <a:lumOff val="40000"/>
                </a:schemeClr>
              </a:buClr>
              <a:buFont typeface="+mj-lt"/>
              <a:buAutoNum type="arabicPeriod"/>
            </a:pPr>
            <a:r>
              <a:rPr lang="en-US" sz="1100" dirty="0"/>
              <a:t>Introduction</a:t>
            </a:r>
          </a:p>
          <a:p>
            <a:pPr marL="228600" lvl="0" indent="-228600" algn="l" rtl="0">
              <a:spcBef>
                <a:spcPts val="0"/>
              </a:spcBef>
              <a:spcAft>
                <a:spcPts val="1600"/>
              </a:spcAft>
              <a:buClr>
                <a:schemeClr val="tx2">
                  <a:lumMod val="60000"/>
                  <a:lumOff val="40000"/>
                </a:schemeClr>
              </a:buClr>
              <a:buFont typeface="+mj-lt"/>
              <a:buAutoNum type="arabicPeriod"/>
            </a:pPr>
            <a:r>
              <a:rPr lang="en-US" sz="1100" dirty="0"/>
              <a:t>The Shadow Brokers</a:t>
            </a:r>
          </a:p>
          <a:p>
            <a:pPr marL="228600" indent="-228600">
              <a:spcAft>
                <a:spcPts val="1600"/>
              </a:spcAft>
              <a:buClr>
                <a:schemeClr val="tx2">
                  <a:lumMod val="60000"/>
                  <a:lumOff val="40000"/>
                </a:schemeClr>
              </a:buClr>
              <a:buFont typeface="+mj-lt"/>
              <a:buAutoNum type="arabicPeriod"/>
            </a:pPr>
            <a:r>
              <a:rPr lang="en-US" sz="1100" dirty="0"/>
              <a:t>MS 17-010 (Eternal Blue)</a:t>
            </a:r>
          </a:p>
          <a:p>
            <a:pPr marL="228600" lvl="0" indent="-228600" algn="l" rtl="0">
              <a:spcBef>
                <a:spcPts val="0"/>
              </a:spcBef>
              <a:spcAft>
                <a:spcPts val="1600"/>
              </a:spcAft>
              <a:buClr>
                <a:schemeClr val="tx2">
                  <a:lumMod val="60000"/>
                  <a:lumOff val="40000"/>
                </a:schemeClr>
              </a:buClr>
              <a:buFont typeface="+mj-lt"/>
              <a:buAutoNum type="arabicPeriod"/>
            </a:pPr>
            <a:r>
              <a:rPr lang="en-US" sz="1100" dirty="0"/>
              <a:t>MS17-010 windows patching</a:t>
            </a:r>
          </a:p>
          <a:p>
            <a:pPr marL="228600" lvl="0" indent="-228600" algn="l" rtl="0">
              <a:spcBef>
                <a:spcPts val="0"/>
              </a:spcBef>
              <a:spcAft>
                <a:spcPts val="1600"/>
              </a:spcAft>
              <a:buClr>
                <a:schemeClr val="tx2">
                  <a:lumMod val="60000"/>
                  <a:lumOff val="40000"/>
                </a:schemeClr>
              </a:buClr>
              <a:buFont typeface="+mj-lt"/>
              <a:buAutoNum type="arabicPeriod"/>
            </a:pPr>
            <a:r>
              <a:rPr lang="en-US" sz="1100" dirty="0"/>
              <a:t>Exploit of EternalBlue</a:t>
            </a:r>
          </a:p>
          <a:p>
            <a:pPr marL="228600" indent="-228600">
              <a:spcAft>
                <a:spcPts val="1600"/>
              </a:spcAft>
              <a:buClr>
                <a:schemeClr val="tx2">
                  <a:lumMod val="60000"/>
                  <a:lumOff val="40000"/>
                </a:schemeClr>
              </a:buClr>
              <a:buFont typeface="+mj-lt"/>
              <a:buAutoNum type="arabicPeriod"/>
            </a:pPr>
            <a:r>
              <a:rPr lang="en-US" sz="1100" b="0" i="0" dirty="0">
                <a:solidFill>
                  <a:srgbClr val="000000"/>
                </a:solidFill>
                <a:effectLst/>
                <a:latin typeface="DM Sans" panose="020B0604020202020204" charset="0"/>
              </a:rPr>
              <a:t>Verify the Target Is Compromised using EternalBlue</a:t>
            </a:r>
            <a:endParaRPr lang="en-US" sz="1100" dirty="0">
              <a:latin typeface="DM Sans" panose="020B0604020202020204" charset="0"/>
            </a:endParaRPr>
          </a:p>
          <a:p>
            <a:pPr marL="228600" lvl="0" indent="-228600" algn="l" rtl="0">
              <a:spcBef>
                <a:spcPts val="0"/>
              </a:spcBef>
              <a:spcAft>
                <a:spcPts val="1600"/>
              </a:spcAft>
              <a:buClr>
                <a:schemeClr val="tx2">
                  <a:lumMod val="60000"/>
                  <a:lumOff val="40000"/>
                </a:schemeClr>
              </a:buClr>
              <a:buFont typeface="+mj-lt"/>
              <a:buAutoNum type="arabicPeriod"/>
            </a:pPr>
            <a:r>
              <a:rPr lang="en-US" sz="1100" dirty="0"/>
              <a:t>What is the EternalRomance ?</a:t>
            </a:r>
          </a:p>
          <a:p>
            <a:pPr marL="228600" lvl="0" indent="-228600" algn="l" rtl="0">
              <a:spcBef>
                <a:spcPts val="0"/>
              </a:spcBef>
              <a:spcAft>
                <a:spcPts val="1600"/>
              </a:spcAft>
              <a:buClr>
                <a:schemeClr val="tx2">
                  <a:lumMod val="60000"/>
                  <a:lumOff val="40000"/>
                </a:schemeClr>
              </a:buClr>
              <a:buFont typeface="+mj-lt"/>
              <a:buAutoNum type="arabicPeriod"/>
            </a:pPr>
            <a:r>
              <a:rPr lang="en-US" sz="1100" dirty="0"/>
              <a:t>Exploit of </a:t>
            </a:r>
            <a:r>
              <a:rPr lang="en-US" sz="1100" dirty="0">
                <a:latin typeface="DM Sans" panose="020B0604020202020204" charset="0"/>
              </a:rPr>
              <a:t>EternalRomance</a:t>
            </a:r>
          </a:p>
          <a:p>
            <a:pPr marL="228600" indent="-228600">
              <a:spcAft>
                <a:spcPts val="1600"/>
              </a:spcAft>
              <a:buClr>
                <a:schemeClr val="tx2">
                  <a:lumMod val="60000"/>
                  <a:lumOff val="40000"/>
                </a:schemeClr>
              </a:buClr>
              <a:buFont typeface="+mj-lt"/>
              <a:buAutoNum type="arabicPeriod"/>
            </a:pPr>
            <a:r>
              <a:rPr lang="en-US" sz="1100" b="0" i="0" dirty="0">
                <a:solidFill>
                  <a:srgbClr val="000000"/>
                </a:solidFill>
                <a:effectLst/>
                <a:latin typeface="DM Sans" panose="020B0604020202020204" charset="0"/>
              </a:rPr>
              <a:t>Verify the Target Is Compromised using Eternal Romance</a:t>
            </a:r>
          </a:p>
          <a:p>
            <a:pPr marL="228600" indent="-228600">
              <a:spcAft>
                <a:spcPts val="1600"/>
              </a:spcAft>
              <a:buClr>
                <a:schemeClr val="tx2">
                  <a:lumMod val="60000"/>
                  <a:lumOff val="40000"/>
                </a:schemeClr>
              </a:buClr>
              <a:buFont typeface="+mj-lt"/>
              <a:buAutoNum type="arabicPeriod"/>
            </a:pPr>
            <a:r>
              <a:rPr lang="en-US" sz="1100" b="0" i="0" dirty="0">
                <a:solidFill>
                  <a:srgbClr val="000000"/>
                </a:solidFill>
                <a:effectLst/>
                <a:latin typeface="DM Sans" panose="020B0604020202020204" charset="0"/>
              </a:rPr>
              <a:t>How to check if the OS is vulnerable to the eternal blue vulnerability?</a:t>
            </a:r>
          </a:p>
          <a:p>
            <a:pPr marL="228600" indent="-228600">
              <a:spcAft>
                <a:spcPts val="1600"/>
              </a:spcAft>
              <a:buClr>
                <a:schemeClr val="tx2">
                  <a:lumMod val="60000"/>
                  <a:lumOff val="40000"/>
                </a:schemeClr>
              </a:buClr>
              <a:buFont typeface="+mj-lt"/>
              <a:buAutoNum type="arabicPeriod"/>
            </a:pPr>
            <a:r>
              <a:rPr lang="en-US" sz="1100" dirty="0">
                <a:solidFill>
                  <a:srgbClr val="000000"/>
                </a:solidFill>
                <a:latin typeface="DM Sans" panose="020B0604020202020204" charset="0"/>
              </a:rPr>
              <a:t>Conclusion</a:t>
            </a:r>
          </a:p>
          <a:p>
            <a:pPr marL="228600" indent="-228600">
              <a:spcAft>
                <a:spcPts val="1600"/>
              </a:spcAft>
              <a:buClr>
                <a:schemeClr val="tx2">
                  <a:lumMod val="60000"/>
                  <a:lumOff val="40000"/>
                </a:schemeClr>
              </a:buClr>
              <a:buFont typeface="+mj-lt"/>
              <a:buAutoNum type="arabicPeriod"/>
            </a:pPr>
            <a:r>
              <a:rPr lang="en-US" sz="1100" b="0" i="0" dirty="0">
                <a:solidFill>
                  <a:srgbClr val="000000"/>
                </a:solidFill>
                <a:effectLst/>
                <a:latin typeface="DM Sans" panose="020B0604020202020204" charset="0"/>
              </a:rPr>
              <a:t>References</a:t>
            </a:r>
          </a:p>
          <a:p>
            <a:pPr marL="0" lvl="0" indent="0" algn="l" rtl="0">
              <a:spcBef>
                <a:spcPts val="0"/>
              </a:spcBef>
              <a:spcAft>
                <a:spcPts val="1600"/>
              </a:spcAft>
              <a:buClr>
                <a:schemeClr val="tx2">
                  <a:lumMod val="60000"/>
                  <a:lumOff val="40000"/>
                </a:schemeClr>
              </a:buClr>
              <a:buNone/>
            </a:pPr>
            <a:endParaRPr lang="en-US" dirty="0"/>
          </a:p>
          <a:p>
            <a:pPr marL="228600" lvl="0" indent="-228600" algn="l" rtl="0">
              <a:spcBef>
                <a:spcPts val="0"/>
              </a:spcBef>
              <a:spcAft>
                <a:spcPts val="1600"/>
              </a:spcAft>
              <a:buClr>
                <a:schemeClr val="tx2">
                  <a:lumMod val="60000"/>
                  <a:lumOff val="40000"/>
                </a:schemeClr>
              </a:buClr>
              <a:buFont typeface="+mj-lt"/>
              <a:buAutoNum type="arabicPeriod"/>
            </a:pPr>
            <a:endParaRPr lang="en-US" dirty="0"/>
          </a:p>
          <a:p>
            <a:pPr marL="228600" lvl="0" indent="-228600" algn="l" rtl="0">
              <a:spcBef>
                <a:spcPts val="0"/>
              </a:spcBef>
              <a:spcAft>
                <a:spcPts val="1600"/>
              </a:spcAft>
              <a:buClr>
                <a:schemeClr val="tx2">
                  <a:lumMod val="60000"/>
                  <a:lumOff val="40000"/>
                </a:schemeClr>
              </a:buClr>
              <a:buFont typeface="+mj-lt"/>
              <a:buAutoNum type="arabicPeriod"/>
            </a:pPr>
            <a:endParaRPr lang="en-US" dirty="0"/>
          </a:p>
          <a:p>
            <a:pPr marL="228600" lvl="0" indent="-228600" algn="l" rtl="0">
              <a:spcBef>
                <a:spcPts val="0"/>
              </a:spcBef>
              <a:spcAft>
                <a:spcPts val="1600"/>
              </a:spcAft>
              <a:buClr>
                <a:schemeClr val="tx2">
                  <a:lumMod val="60000"/>
                  <a:lumOff val="40000"/>
                </a:schemeClr>
              </a:buClr>
              <a:buFont typeface="+mj-lt"/>
              <a:buAutoNum type="arabicPeriod"/>
            </a:pPr>
            <a:endParaRPr lang="en-US" dirty="0"/>
          </a:p>
          <a:p>
            <a:pPr marL="228600" lvl="0" indent="-228600" algn="l" rtl="0">
              <a:spcBef>
                <a:spcPts val="0"/>
              </a:spcBef>
              <a:spcAft>
                <a:spcPts val="1600"/>
              </a:spcAft>
              <a:buClr>
                <a:schemeClr val="tx2">
                  <a:lumMod val="60000"/>
                  <a:lumOff val="40000"/>
                </a:schemeClr>
              </a:buClr>
              <a:buFont typeface="+mj-lt"/>
              <a:buAutoNum type="arabicPeriod"/>
            </a:pPr>
            <a:endParaRPr lang="en-US" dirty="0"/>
          </a:p>
          <a:p>
            <a:pPr marL="228600" lvl="0" indent="-228600" algn="l" rtl="0">
              <a:spcBef>
                <a:spcPts val="0"/>
              </a:spcBef>
              <a:spcAft>
                <a:spcPts val="1600"/>
              </a:spcAft>
              <a:buClr>
                <a:schemeClr val="tx2">
                  <a:lumMod val="60000"/>
                  <a:lumOff val="40000"/>
                </a:schemeClr>
              </a:buClr>
              <a:buFont typeface="+mj-lt"/>
              <a:buAutoNum type="arabicPeriod"/>
            </a:pPr>
            <a:endParaRPr lang="en-US" dirty="0"/>
          </a:p>
          <a:p>
            <a:pPr marL="228600" lvl="0" indent="-228600" algn="l" rtl="0">
              <a:spcBef>
                <a:spcPts val="0"/>
              </a:spcBef>
              <a:spcAft>
                <a:spcPts val="1600"/>
              </a:spcAft>
              <a:buClr>
                <a:schemeClr val="tx2">
                  <a:lumMod val="60000"/>
                  <a:lumOff val="40000"/>
                </a:schemeClr>
              </a:buClr>
              <a:buFont typeface="+mj-lt"/>
              <a:buAutoNum type="arabicPeriod"/>
            </a:pPr>
            <a:endParaRPr dirty="0"/>
          </a:p>
        </p:txBody>
      </p:sp>
      <p:sp>
        <p:nvSpPr>
          <p:cNvPr id="297" name="Google Shape;297;p30"/>
          <p:cNvSpPr txBox="1">
            <a:spLocks noGrp="1"/>
          </p:cNvSpPr>
          <p:nvPr>
            <p:ph type="title"/>
          </p:nvPr>
        </p:nvSpPr>
        <p:spPr>
          <a:xfrm>
            <a:off x="626625" y="125696"/>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a:t>
            </a:r>
            <a:endParaRPr dirty="0"/>
          </a:p>
        </p:txBody>
      </p:sp>
      <p:pic>
        <p:nvPicPr>
          <p:cNvPr id="3" name="Picture 2">
            <a:extLst>
              <a:ext uri="{FF2B5EF4-FFF2-40B4-BE49-F238E27FC236}">
                <a16:creationId xmlns:a16="http://schemas.microsoft.com/office/drawing/2014/main" id="{380A0C5E-FDBA-4823-AECA-5E9967FEE0C9}"/>
              </a:ext>
            </a:extLst>
          </p:cNvPr>
          <p:cNvPicPr>
            <a:picLocks noChangeAspect="1"/>
          </p:cNvPicPr>
          <p:nvPr/>
        </p:nvPicPr>
        <p:blipFill>
          <a:blip r:embed="rId3"/>
          <a:stretch>
            <a:fillRect/>
          </a:stretch>
        </p:blipFill>
        <p:spPr>
          <a:xfrm>
            <a:off x="6137564" y="877875"/>
            <a:ext cx="3006436" cy="37841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Key Words</a:t>
            </a:r>
            <a:endParaRPr dirty="0"/>
          </a:p>
        </p:txBody>
      </p:sp>
      <p:sp>
        <p:nvSpPr>
          <p:cNvPr id="520" name="Google Shape;520;p33"/>
          <p:cNvSpPr txBox="1">
            <a:spLocks noGrp="1"/>
          </p:cNvSpPr>
          <p:nvPr>
            <p:ph type="body" idx="1"/>
          </p:nvPr>
        </p:nvSpPr>
        <p:spPr>
          <a:xfrm>
            <a:off x="3290456" y="719328"/>
            <a:ext cx="5853544" cy="441153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b="1" dirty="0"/>
              <a:t>Exploit- it is sequence of commands or piece of software or a chunck of data that gives the advantage of a vulnerability to cause unintended or unanticipated habit to cause on computer software or a database.</a:t>
            </a:r>
          </a:p>
          <a:p>
            <a:pPr marL="0" lvl="0" indent="0" algn="l" rtl="0">
              <a:spcBef>
                <a:spcPts val="0"/>
              </a:spcBef>
              <a:spcAft>
                <a:spcPts val="1600"/>
              </a:spcAft>
              <a:buNone/>
            </a:pPr>
            <a:r>
              <a:rPr lang="en" sz="1600" b="1" dirty="0"/>
              <a:t>Ransomeware –malware that typically enables cyber extortion for financial gain.</a:t>
            </a:r>
          </a:p>
          <a:p>
            <a:pPr marL="0" lvl="0" indent="0" algn="l" rtl="0">
              <a:spcBef>
                <a:spcPts val="0"/>
              </a:spcBef>
              <a:spcAft>
                <a:spcPts val="1600"/>
              </a:spcAft>
              <a:buNone/>
            </a:pPr>
            <a:r>
              <a:rPr lang="en" sz="1600" b="1" dirty="0"/>
              <a:t>Vulnerability-weakness of the software or a database that expose to gain access previlages to other party.</a:t>
            </a:r>
          </a:p>
          <a:p>
            <a:pPr marL="0" lvl="0" indent="0" algn="l" rtl="0">
              <a:spcBef>
                <a:spcPts val="0"/>
              </a:spcBef>
              <a:spcAft>
                <a:spcPts val="1600"/>
              </a:spcAft>
              <a:buNone/>
            </a:pPr>
            <a:r>
              <a:rPr lang="en" sz="1600" b="1" dirty="0"/>
              <a:t>shadowBrokers-Group of hackers.</a:t>
            </a:r>
          </a:p>
          <a:p>
            <a:pPr marL="0" lvl="0" indent="0" algn="l" rtl="0">
              <a:spcBef>
                <a:spcPts val="0"/>
              </a:spcBef>
              <a:spcAft>
                <a:spcPts val="1600"/>
              </a:spcAft>
              <a:buNone/>
            </a:pPr>
            <a:r>
              <a:rPr lang="en" sz="1600" b="1" dirty="0"/>
              <a:t>Metasploit-powerful tool that used to exploit the vulnerable devices.</a:t>
            </a:r>
          </a:p>
          <a:p>
            <a:pPr marL="0" lvl="0" indent="0" algn="l" rtl="0">
              <a:spcBef>
                <a:spcPts val="0"/>
              </a:spcBef>
              <a:spcAft>
                <a:spcPts val="1600"/>
              </a:spcAft>
              <a:buNone/>
            </a:pPr>
            <a:r>
              <a:rPr lang="en" sz="1600" b="1" dirty="0"/>
              <a:t>EternalBlue/EternalRomance-cyberattack exploit by the NSA in the US.</a:t>
            </a:r>
          </a:p>
          <a:p>
            <a:pPr marL="0" lvl="0" indent="0" algn="l" rtl="0">
              <a:spcBef>
                <a:spcPts val="0"/>
              </a:spcBef>
              <a:spcAft>
                <a:spcPts val="1600"/>
              </a:spcAft>
              <a:buNone/>
            </a:pPr>
            <a:endParaRPr dirty="0"/>
          </a:p>
        </p:txBody>
      </p:sp>
      <p:sp>
        <p:nvSpPr>
          <p:cNvPr id="521" name="Google Shape;521;p33"/>
          <p:cNvSpPr/>
          <p:nvPr/>
        </p:nvSpPr>
        <p:spPr>
          <a:xfrm rot="2700026">
            <a:off x="190745" y="1093404"/>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1188041" y="1885676"/>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800781" y="2977267"/>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SECURITY</a:t>
            </a:r>
            <a:endParaRPr dirty="0"/>
          </a:p>
        </p:txBody>
      </p:sp>
      <p:sp>
        <p:nvSpPr>
          <p:cNvPr id="524" name="Google Shape;524;p33"/>
          <p:cNvSpPr txBox="1">
            <a:spLocks noGrp="1"/>
          </p:cNvSpPr>
          <p:nvPr>
            <p:ph type="title"/>
          </p:nvPr>
        </p:nvSpPr>
        <p:spPr>
          <a:xfrm>
            <a:off x="800781" y="3247117"/>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latin typeface="Proxima Nova"/>
                <a:ea typeface="Proxima Nova"/>
                <a:cs typeface="Proxima Nova"/>
                <a:sym typeface="Proxima Nova"/>
              </a:rPr>
              <a:t>COMPANY</a:t>
            </a:r>
            <a:endParaRPr sz="1400" dirty="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783383" y="36572"/>
            <a:ext cx="3622047" cy="7104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p>
        </p:txBody>
      </p:sp>
      <p:sp>
        <p:nvSpPr>
          <p:cNvPr id="530" name="Google Shape;530;p34"/>
          <p:cNvSpPr/>
          <p:nvPr/>
        </p:nvSpPr>
        <p:spPr>
          <a:xfrm>
            <a:off x="4837117" y="454084"/>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7042661" y="378056"/>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5854032" y="789447"/>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4"/>
          <p:cNvSpPr txBox="1">
            <a:spLocks noGrp="1"/>
          </p:cNvSpPr>
          <p:nvPr>
            <p:ph type="subTitle" idx="1"/>
          </p:nvPr>
        </p:nvSpPr>
        <p:spPr>
          <a:xfrm>
            <a:off x="197201" y="789625"/>
            <a:ext cx="5407777" cy="41772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lt2"/>
                </a:solidFill>
              </a:rPr>
              <a:t>In this presentation we are going to introduce the Eternal Blue/Eternal Romance vulnerability and how it works on the Windows OS. Eternal Blue is a vulnerability that allows remote access to a Windows operating system via the SMBv1 protocol. This vulnerability is defined as MS17-010 because it was found in May 2017. And the vulnerability exploited by the US NSA. After exploitation, the Shadow Brokers hacker group led it to the entire world. Using this vulnerability, hackers created (WannaCry), a ransomware that encrypts data and demands ransom payments in the Bitcoin cryptocurrency.</a:t>
            </a:r>
            <a:endParaRPr b="1" dirty="0">
              <a:solidFill>
                <a:schemeClr val="lt2"/>
              </a:solidFill>
            </a:endParaRPr>
          </a:p>
        </p:txBody>
      </p:sp>
      <p:sp>
        <p:nvSpPr>
          <p:cNvPr id="607" name="Google Shape;607;p34"/>
          <p:cNvSpPr txBox="1">
            <a:spLocks noGrp="1"/>
          </p:cNvSpPr>
          <p:nvPr>
            <p:ph type="title" idx="2"/>
          </p:nvPr>
        </p:nvSpPr>
        <p:spPr>
          <a:xfrm>
            <a:off x="13905" y="0"/>
            <a:ext cx="86242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626625" y="310466"/>
            <a:ext cx="3945375" cy="4584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Further More Introduction</a:t>
            </a:r>
            <a:endParaRPr dirty="0"/>
          </a:p>
        </p:txBody>
      </p:sp>
      <p:sp>
        <p:nvSpPr>
          <p:cNvPr id="614" name="Google Shape;614;p35"/>
          <p:cNvSpPr txBox="1">
            <a:spLocks noGrp="1"/>
          </p:cNvSpPr>
          <p:nvPr>
            <p:ph type="body" idx="1"/>
          </p:nvPr>
        </p:nvSpPr>
        <p:spPr>
          <a:xfrm>
            <a:off x="464127" y="768927"/>
            <a:ext cx="8305800" cy="406410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After the Eternal Blue attack, another wave of attacks is coming to attack the networks. But the thing is, the Eternal Blue is not much more dangerous than the other three. Others are Eternal Romance, Eternal Synergy, Eternal Champion. These three are combined together and shadow brokers create a single module called Eternal Romance. It is a more powerful exploit than Eternal Blue. This exploit uses the "psexec" payload to exploit the vulnerable target.</a:t>
            </a:r>
          </a:p>
          <a:p>
            <a:pPr marL="0" lvl="0" indent="0" algn="l" rtl="0">
              <a:spcBef>
                <a:spcPts val="0"/>
              </a:spcBef>
              <a:spcAft>
                <a:spcPts val="1600"/>
              </a:spcAft>
              <a:buNone/>
            </a:pPr>
            <a:r>
              <a:rPr lang="en-US" dirty="0"/>
              <a:t>Important Fact: Eternal Blue was used by the NSA for five years before the shadow brokers leaked it. They spent nearly a year researching this vulnerability in Microsoft's Windows operating system. Before they informed Microsoft, it was leaked by the shadow brokers to the world. The most important thing is that the Eternal Blue vulnerability is still online.</a:t>
            </a:r>
            <a:endParaRPr dirty="0"/>
          </a:p>
        </p:txBody>
      </p:sp>
      <p:pic>
        <p:nvPicPr>
          <p:cNvPr id="4" name="Picture 3">
            <a:extLst>
              <a:ext uri="{FF2B5EF4-FFF2-40B4-BE49-F238E27FC236}">
                <a16:creationId xmlns:a16="http://schemas.microsoft.com/office/drawing/2014/main" id="{A93F8DA0-3403-48F7-AF9B-6E96E74F09BE}"/>
              </a:ext>
            </a:extLst>
          </p:cNvPr>
          <p:cNvPicPr>
            <a:picLocks noChangeAspect="1"/>
          </p:cNvPicPr>
          <p:nvPr/>
        </p:nvPicPr>
        <p:blipFill>
          <a:blip r:embed="rId3"/>
          <a:stretch>
            <a:fillRect/>
          </a:stretch>
        </p:blipFill>
        <p:spPr>
          <a:xfrm>
            <a:off x="6142990" y="3426054"/>
            <a:ext cx="2536883" cy="13260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1191045" y="329787"/>
            <a:ext cx="3093320" cy="4210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Shadow Brokers</a:t>
            </a:r>
          </a:p>
        </p:txBody>
      </p:sp>
      <p:sp>
        <p:nvSpPr>
          <p:cNvPr id="629" name="Google Shape;629;p36" descr="The Shadow Brokers are a group of hackers who began attacking in late 2013.But they may get famous via leaking the Eternal Blue vulnerability that is hacked by the US National Security Agency. Also, shadow brokers are joining to do a very common and well-known attack called the WannaCry ransomware attack.&#10;"/>
          <p:cNvSpPr txBox="1">
            <a:spLocks noGrp="1"/>
          </p:cNvSpPr>
          <p:nvPr>
            <p:ph type="body" idx="3"/>
          </p:nvPr>
        </p:nvSpPr>
        <p:spPr>
          <a:xfrm>
            <a:off x="3737377" y="1634097"/>
            <a:ext cx="4854369" cy="218780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The Shadow Brokers are a group of hackers who began attacking in late 2013.But they may get famous via leaking the Eternal Blue vulnerability that is hacked by the US National Security Agency. Also, shadow brokers are joining to do a very common and well-known attack called the WannaCry ransomware attack.</a:t>
            </a:r>
            <a:endParaRPr dirty="0"/>
          </a:p>
        </p:txBody>
      </p:sp>
      <p:grpSp>
        <p:nvGrpSpPr>
          <p:cNvPr id="631" name="Google Shape;631;p36"/>
          <p:cNvGrpSpPr/>
          <p:nvPr/>
        </p:nvGrpSpPr>
        <p:grpSpPr>
          <a:xfrm>
            <a:off x="2873870" y="3111134"/>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951879" y="1294104"/>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607;p34">
            <a:extLst>
              <a:ext uri="{FF2B5EF4-FFF2-40B4-BE49-F238E27FC236}">
                <a16:creationId xmlns:a16="http://schemas.microsoft.com/office/drawing/2014/main" id="{9B8EBEE4-BDA7-48C6-9F9C-B492AD7D2172}"/>
              </a:ext>
            </a:extLst>
          </p:cNvPr>
          <p:cNvSpPr txBox="1">
            <a:spLocks noGrp="1"/>
          </p:cNvSpPr>
          <p:nvPr>
            <p:ph type="title" idx="2"/>
          </p:nvPr>
        </p:nvSpPr>
        <p:spPr>
          <a:xfrm>
            <a:off x="414248" y="202210"/>
            <a:ext cx="86242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02</a:t>
            </a:r>
            <a:endParaRPr sz="3600" dirty="0"/>
          </a:p>
        </p:txBody>
      </p:sp>
      <p:pic>
        <p:nvPicPr>
          <p:cNvPr id="7" name="Picture 6" descr="The Shadow Brokers are a group of hackers who began attacking in late 2013.But they may get famous via leaking the Eternal Blue vulnerability that is hacked by the US National Security Agency. Also, shadow brokers are joining to do a very common and well-known attack called the WannaCry ransomware attack.&#10;">
            <a:extLst>
              <a:ext uri="{FF2B5EF4-FFF2-40B4-BE49-F238E27FC236}">
                <a16:creationId xmlns:a16="http://schemas.microsoft.com/office/drawing/2014/main" id="{4F4A421F-CA57-48BC-977B-5B00E9DE0AC0}"/>
              </a:ext>
            </a:extLst>
          </p:cNvPr>
          <p:cNvPicPr>
            <a:picLocks noChangeAspect="1"/>
          </p:cNvPicPr>
          <p:nvPr/>
        </p:nvPicPr>
        <p:blipFill>
          <a:blip r:embed="rId3"/>
          <a:stretch>
            <a:fillRect/>
          </a:stretch>
        </p:blipFill>
        <p:spPr>
          <a:xfrm>
            <a:off x="6061719" y="3384165"/>
            <a:ext cx="2545536" cy="13209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1172396" y="338827"/>
            <a:ext cx="373063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MS 17-010 (Eternal Blue)</a:t>
            </a:r>
          </a:p>
        </p:txBody>
      </p:sp>
      <p:sp>
        <p:nvSpPr>
          <p:cNvPr id="913" name="Google Shape;913;p38"/>
          <p:cNvSpPr txBox="1">
            <a:spLocks noGrp="1"/>
          </p:cNvSpPr>
          <p:nvPr>
            <p:ph type="body" idx="1"/>
          </p:nvPr>
        </p:nvSpPr>
        <p:spPr>
          <a:xfrm>
            <a:off x="3786747" y="789708"/>
            <a:ext cx="5190997" cy="409858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Eternal Blue is an exploit most likely developed by the NSA as a former zero-day. It was released in 2017 by the Shadow Brokers, a hacker group known for leaking tools and exploits used by the Equation Group, which has possible ties to the Tailored Access Operations unit of the NSA.</a:t>
            </a:r>
          </a:p>
          <a:p>
            <a:pPr marL="0" lvl="0" indent="0" algn="l" rtl="0">
              <a:spcBef>
                <a:spcPts val="0"/>
              </a:spcBef>
              <a:spcAft>
                <a:spcPts val="1600"/>
              </a:spcAft>
              <a:buNone/>
            </a:pPr>
            <a:r>
              <a:rPr lang="en-US" dirty="0"/>
              <a:t>Eternal Blue, also known as MS17-010, is a vulnerability in Microsoft's Server Message Block (SMB) protocol. SMB allows systems to share access to files, printers, and other resources on the network. The vulnerability is allowed to occur because earlier versions of SMB contain a flaw that lets an attacker establish a null session connection via anonymous login. An attacker can then send malformed packets and ultimately execute arbitrary commands on the target.</a:t>
            </a:r>
          </a:p>
          <a:p>
            <a:pPr marL="0" lvl="0" indent="0" algn="l" rtl="0">
              <a:spcBef>
                <a:spcPts val="0"/>
              </a:spcBef>
              <a:spcAft>
                <a:spcPts val="1600"/>
              </a:spcAft>
              <a:buNone/>
            </a:pPr>
            <a:r>
              <a:rPr lang="en-US" dirty="0"/>
              <a:t>Eternal Blue was mostly responsible for the WannaCry, Not Petya, and BadRabbit ransomware outbreaks, as well as the Eternal Rocks worm.</a:t>
            </a:r>
            <a:endParaRPr dirty="0"/>
          </a:p>
        </p:txBody>
      </p:sp>
      <p:grpSp>
        <p:nvGrpSpPr>
          <p:cNvPr id="917" name="Google Shape;917;p38"/>
          <p:cNvGrpSpPr/>
          <p:nvPr/>
        </p:nvGrpSpPr>
        <p:grpSpPr>
          <a:xfrm>
            <a:off x="296324" y="1232663"/>
            <a:ext cx="3547269" cy="3655635"/>
            <a:chOff x="1251950" y="238125"/>
            <a:chExt cx="5082775" cy="5238050"/>
          </a:xfrm>
        </p:grpSpPr>
        <p:sp>
          <p:nvSpPr>
            <p:cNvPr id="918" name="Google Shape;918;p38"/>
            <p:cNvSpPr/>
            <p:nvPr/>
          </p:nvSpPr>
          <p:spPr>
            <a:xfrm>
              <a:off x="1251950" y="962350"/>
              <a:ext cx="5082775" cy="3929850"/>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1528800" y="3002450"/>
              <a:ext cx="528750" cy="818750"/>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4651250" y="3002450"/>
              <a:ext cx="528750" cy="818750"/>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5439125" y="3793550"/>
              <a:ext cx="528725" cy="818775"/>
            </a:xfrm>
            <a:custGeom>
              <a:avLst/>
              <a:gdLst/>
              <a:ahLst/>
              <a:cxnLst/>
              <a:rect l="l" t="t" r="r" b="b"/>
              <a:pathLst>
                <a:path w="21149" h="32751" extrusionOk="0">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5115950" y="1945750"/>
              <a:ext cx="528725" cy="818800"/>
            </a:xfrm>
            <a:custGeom>
              <a:avLst/>
              <a:gdLst/>
              <a:ahLst/>
              <a:cxnLst/>
              <a:rect l="l" t="t" r="r" b="b"/>
              <a:pathLst>
                <a:path w="21149" h="32752" extrusionOk="0">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2177650" y="2001375"/>
              <a:ext cx="528725" cy="818775"/>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2672475" y="3793550"/>
              <a:ext cx="528750" cy="818775"/>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2411300" y="5141625"/>
              <a:ext cx="2884375" cy="334550"/>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2235600" y="308825"/>
              <a:ext cx="2856850" cy="1662475"/>
            </a:xfrm>
            <a:custGeom>
              <a:avLst/>
              <a:gdLst/>
              <a:ahLst/>
              <a:cxnLst/>
              <a:rect l="l" t="t" r="r" b="b"/>
              <a:pathLst>
                <a:path w="114274" h="66499" extrusionOk="0">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2228525" y="301750"/>
              <a:ext cx="2871000" cy="1676600"/>
            </a:xfrm>
            <a:custGeom>
              <a:avLst/>
              <a:gdLst/>
              <a:ahLst/>
              <a:cxnLst/>
              <a:rect l="l" t="t" r="r" b="b"/>
              <a:pathLst>
                <a:path w="114840" h="67064" extrusionOk="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2235600" y="245175"/>
              <a:ext cx="2856850" cy="1662500"/>
            </a:xfrm>
            <a:custGeom>
              <a:avLst/>
              <a:gdLst/>
              <a:ahLst/>
              <a:cxnLst/>
              <a:rect l="l" t="t" r="r" b="b"/>
              <a:pathLst>
                <a:path w="114274" h="66500" extrusionOk="0">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2228525" y="238125"/>
              <a:ext cx="2871000" cy="1676625"/>
            </a:xfrm>
            <a:custGeom>
              <a:avLst/>
              <a:gdLst/>
              <a:ahLst/>
              <a:cxnLst/>
              <a:rect l="l" t="t" r="r" b="b"/>
              <a:pathLst>
                <a:path w="114840" h="67065" extrusionOk="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3250625" y="3126275"/>
              <a:ext cx="877075" cy="523925"/>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3243575" y="3119200"/>
              <a:ext cx="892300" cy="538075"/>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3987875" y="2778125"/>
              <a:ext cx="411000" cy="496450"/>
            </a:xfrm>
            <a:custGeom>
              <a:avLst/>
              <a:gdLst/>
              <a:ahLst/>
              <a:cxnLst/>
              <a:rect l="l" t="t" r="r" b="b"/>
              <a:pathLst>
                <a:path w="16440" h="19858" extrusionOk="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3980025" y="2771075"/>
              <a:ext cx="426425" cy="510575"/>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3987875" y="3090850"/>
              <a:ext cx="182825" cy="183725"/>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3980025" y="3083800"/>
              <a:ext cx="199200" cy="19785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5008775" y="5034000"/>
              <a:ext cx="219850" cy="305700"/>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5001250" y="5026925"/>
              <a:ext cx="231225" cy="319800"/>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5097200" y="5233200"/>
              <a:ext cx="129400" cy="106475"/>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5089775" y="5226200"/>
              <a:ext cx="141650" cy="120525"/>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5079450" y="5231975"/>
              <a:ext cx="149075" cy="107725"/>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5071525" y="5224900"/>
              <a:ext cx="160875" cy="121825"/>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5037050" y="5085425"/>
              <a:ext cx="77225" cy="40700"/>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5037625" y="5081950"/>
              <a:ext cx="78125" cy="4770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5049950" y="5103425"/>
              <a:ext cx="77200" cy="40725"/>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5050500" y="5100000"/>
              <a:ext cx="78100" cy="47675"/>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5062800" y="5121450"/>
              <a:ext cx="77225" cy="40700"/>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5063400" y="5118000"/>
              <a:ext cx="78050" cy="4770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5075675" y="5139450"/>
              <a:ext cx="77225" cy="40725"/>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5076225" y="5136050"/>
              <a:ext cx="78100" cy="47650"/>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3769800" y="5154025"/>
              <a:ext cx="349200" cy="1678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3785500" y="5146975"/>
              <a:ext cx="338800" cy="18192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769825" y="5244525"/>
              <a:ext cx="131125" cy="77275"/>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785500" y="5237450"/>
              <a:ext cx="123575" cy="91400"/>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3928650" y="5190925"/>
              <a:ext cx="75125" cy="38500"/>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3935125" y="5187375"/>
              <a:ext cx="59900" cy="45575"/>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3905225" y="5197325"/>
              <a:ext cx="75125" cy="38450"/>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911700" y="5193775"/>
              <a:ext cx="59900" cy="45550"/>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891700" y="5206675"/>
              <a:ext cx="75100" cy="38475"/>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98125" y="5203125"/>
              <a:ext cx="59950" cy="45550"/>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3866775" y="5218000"/>
              <a:ext cx="75125" cy="38475"/>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873225" y="5214450"/>
              <a:ext cx="59925" cy="45550"/>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784100" y="5269900"/>
              <a:ext cx="331850" cy="51950"/>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785925" y="5262825"/>
              <a:ext cx="337200" cy="66075"/>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3801575" y="3619975"/>
              <a:ext cx="1281850" cy="1582825"/>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3793375" y="3613100"/>
              <a:ext cx="1297275" cy="1596750"/>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4154275" y="3915350"/>
              <a:ext cx="162100" cy="57925"/>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4085250" y="3943675"/>
              <a:ext cx="215475" cy="37325"/>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4575950" y="3715975"/>
              <a:ext cx="66600" cy="12952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4257700" y="3744100"/>
              <a:ext cx="76975" cy="175650"/>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4127225" y="2778000"/>
              <a:ext cx="886950" cy="960325"/>
            </a:xfrm>
            <a:custGeom>
              <a:avLst/>
              <a:gdLst/>
              <a:ahLst/>
              <a:cxnLst/>
              <a:rect l="l" t="t" r="r" b="b"/>
              <a:pathLst>
                <a:path w="35478" h="38413" extrusionOk="0">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4120300" y="2770925"/>
              <a:ext cx="901625" cy="974500"/>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4499925" y="2779525"/>
              <a:ext cx="385300" cy="261475"/>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4492750" y="2772450"/>
              <a:ext cx="400450" cy="275600"/>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4580146" y="2299449"/>
              <a:ext cx="473450" cy="642101"/>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4534275" y="2331850"/>
              <a:ext cx="476000" cy="656200"/>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4581175" y="2183300"/>
              <a:ext cx="498075" cy="486200"/>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4577850" y="2176275"/>
              <a:ext cx="508925" cy="500275"/>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5032475" y="2518475"/>
              <a:ext cx="18975" cy="59825"/>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4654750" y="2334100"/>
              <a:ext cx="383075" cy="16170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4863275" y="2453825"/>
              <a:ext cx="138100" cy="143650"/>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4655275" y="2705725"/>
              <a:ext cx="171975" cy="5015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4616275" y="2610500"/>
              <a:ext cx="131400" cy="48675"/>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4716300" y="2600225"/>
              <a:ext cx="54075" cy="29575"/>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4572350" y="2527500"/>
              <a:ext cx="79800" cy="72050"/>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4565250" y="2520400"/>
              <a:ext cx="94400" cy="86225"/>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4638400" y="2478975"/>
              <a:ext cx="27625" cy="40900"/>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4706025" y="2513300"/>
              <a:ext cx="27625" cy="40900"/>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4733625" y="2464000"/>
              <a:ext cx="39000" cy="56675"/>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4724650" y="2456925"/>
              <a:ext cx="55425" cy="70825"/>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4648650" y="2429275"/>
              <a:ext cx="49600" cy="20600"/>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4639550" y="2422200"/>
              <a:ext cx="67475" cy="3472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3243525" y="1029425"/>
              <a:ext cx="744700" cy="1174425"/>
            </a:xfrm>
            <a:custGeom>
              <a:avLst/>
              <a:gdLst/>
              <a:ahLst/>
              <a:cxnLst/>
              <a:rect l="l" t="t" r="r" b="b"/>
              <a:pathLst>
                <a:path w="29788" h="46977" extrusionOk="0">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3234300" y="1022500"/>
              <a:ext cx="763150" cy="1188425"/>
            </a:xfrm>
            <a:custGeom>
              <a:avLst/>
              <a:gdLst/>
              <a:ahLst/>
              <a:cxnLst/>
              <a:rect l="l" t="t" r="r" b="b"/>
              <a:pathLst>
                <a:path w="30526" h="47537" extrusionOk="0">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3243525" y="999075"/>
              <a:ext cx="744700" cy="1174425"/>
            </a:xfrm>
            <a:custGeom>
              <a:avLst/>
              <a:gdLst/>
              <a:ahLst/>
              <a:cxnLst/>
              <a:rect l="l" t="t" r="r" b="b"/>
              <a:pathLst>
                <a:path w="29788" h="46977" extrusionOk="0">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3234300" y="992150"/>
              <a:ext cx="763150" cy="1188450"/>
            </a:xfrm>
            <a:custGeom>
              <a:avLst/>
              <a:gdLst/>
              <a:ahLst/>
              <a:cxnLst/>
              <a:rect l="l" t="t" r="r" b="b"/>
              <a:pathLst>
                <a:path w="30526" h="47538" extrusionOk="0">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2827675" y="2093775"/>
              <a:ext cx="1514525" cy="1514525"/>
            </a:xfrm>
            <a:custGeom>
              <a:avLst/>
              <a:gdLst/>
              <a:ahLst/>
              <a:cxnLst/>
              <a:rect l="l" t="t" r="r" b="b"/>
              <a:pathLst>
                <a:path w="60581" h="60581" extrusionOk="0">
                  <a:moveTo>
                    <a:pt x="1" y="1"/>
                  </a:moveTo>
                  <a:lnTo>
                    <a:pt x="1" y="60581"/>
                  </a:lnTo>
                  <a:lnTo>
                    <a:pt x="60580" y="60581"/>
                  </a:lnTo>
                  <a:lnTo>
                    <a:pt x="605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2820625" y="2086725"/>
              <a:ext cx="1528625" cy="1528650"/>
            </a:xfrm>
            <a:custGeom>
              <a:avLst/>
              <a:gdLst/>
              <a:ahLst/>
              <a:cxnLst/>
              <a:rect l="l" t="t" r="r" b="b"/>
              <a:pathLst>
                <a:path w="61145" h="61146" extrusionOk="0">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2898100" y="2164225"/>
              <a:ext cx="1373650" cy="1373625"/>
            </a:xfrm>
            <a:custGeom>
              <a:avLst/>
              <a:gdLst/>
              <a:ahLst/>
              <a:cxnLst/>
              <a:rect l="l" t="t" r="r" b="b"/>
              <a:pathLst>
                <a:path w="54946" h="54945" extrusionOk="0">
                  <a:moveTo>
                    <a:pt x="1" y="0"/>
                  </a:moveTo>
                  <a:lnTo>
                    <a:pt x="1" y="54945"/>
                  </a:lnTo>
                  <a:lnTo>
                    <a:pt x="54945" y="54945"/>
                  </a:lnTo>
                  <a:lnTo>
                    <a:pt x="54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2891050" y="2157150"/>
              <a:ext cx="1387775" cy="1387800"/>
            </a:xfrm>
            <a:custGeom>
              <a:avLst/>
              <a:gdLst/>
              <a:ahLst/>
              <a:cxnLst/>
              <a:rect l="l" t="t" r="r" b="b"/>
              <a:pathLst>
                <a:path w="55511" h="55512" extrusionOk="0">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2898100" y="2600550"/>
              <a:ext cx="1373650" cy="937325"/>
            </a:xfrm>
            <a:custGeom>
              <a:avLst/>
              <a:gdLst/>
              <a:ahLst/>
              <a:cxnLst/>
              <a:rect l="l" t="t" r="r" b="b"/>
              <a:pathLst>
                <a:path w="54946" h="37493" extrusionOk="0">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2891050" y="2593475"/>
              <a:ext cx="1387775" cy="951475"/>
            </a:xfrm>
            <a:custGeom>
              <a:avLst/>
              <a:gdLst/>
              <a:ahLst/>
              <a:cxnLst/>
              <a:rect l="l" t="t" r="r" b="b"/>
              <a:pathLst>
                <a:path w="55511" h="38059" extrusionOk="0">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3234175" y="2360675"/>
              <a:ext cx="346675" cy="346650"/>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3227100" y="2353600"/>
              <a:ext cx="360800" cy="360775"/>
            </a:xfrm>
            <a:custGeom>
              <a:avLst/>
              <a:gdLst/>
              <a:ahLst/>
              <a:cxnLst/>
              <a:rect l="l" t="t" r="r" b="b"/>
              <a:pathLst>
                <a:path w="14432" h="14431" extrusionOk="0">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3513700" y="2949125"/>
              <a:ext cx="1528500" cy="720675"/>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3506125" y="2942150"/>
              <a:ext cx="1544150" cy="734750"/>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4416950" y="2923850"/>
              <a:ext cx="632475" cy="586425"/>
            </a:xfrm>
            <a:custGeom>
              <a:avLst/>
              <a:gdLst/>
              <a:ahLst/>
              <a:cxnLst/>
              <a:rect l="l" t="t" r="r" b="b"/>
              <a:pathLst>
                <a:path w="25299" h="23457" extrusionOk="0">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4409750" y="2916800"/>
              <a:ext cx="647150" cy="600550"/>
            </a:xfrm>
            <a:custGeom>
              <a:avLst/>
              <a:gdLst/>
              <a:ahLst/>
              <a:cxnLst/>
              <a:rect l="l" t="t" r="r" b="b"/>
              <a:pathLst>
                <a:path w="25886" h="24022" extrusionOk="0">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4416950" y="3305775"/>
              <a:ext cx="265150" cy="204500"/>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4409750" y="3298750"/>
              <a:ext cx="280425" cy="218600"/>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3250625" y="3574150"/>
              <a:ext cx="107125" cy="70225"/>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3241750" y="3567075"/>
              <a:ext cx="125550" cy="84350"/>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3353000" y="3574150"/>
              <a:ext cx="107075" cy="70225"/>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3344075" y="3567075"/>
              <a:ext cx="125575" cy="84350"/>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3296300" y="3565375"/>
              <a:ext cx="114075" cy="84825"/>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3287125" y="3558325"/>
              <a:ext cx="132250" cy="98950"/>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3229050" y="3579625"/>
              <a:ext cx="76050" cy="58875"/>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3220700" y="3572575"/>
              <a:ext cx="93800" cy="73050"/>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607;p34">
            <a:extLst>
              <a:ext uri="{FF2B5EF4-FFF2-40B4-BE49-F238E27FC236}">
                <a16:creationId xmlns:a16="http://schemas.microsoft.com/office/drawing/2014/main" id="{BF5723A8-F5FC-4D55-B4B7-9FC5D39B1BD2}"/>
              </a:ext>
            </a:extLst>
          </p:cNvPr>
          <p:cNvSpPr txBox="1">
            <a:spLocks noGrp="1"/>
          </p:cNvSpPr>
          <p:nvPr>
            <p:ph type="title" idx="2"/>
          </p:nvPr>
        </p:nvSpPr>
        <p:spPr>
          <a:xfrm>
            <a:off x="309976" y="186633"/>
            <a:ext cx="86242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03</a:t>
            </a:r>
            <a:endParaRPr sz="3600" dirty="0"/>
          </a:p>
        </p:txBody>
      </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4808</TotalTime>
  <Words>2292</Words>
  <Application>Microsoft Office PowerPoint</Application>
  <PresentationFormat>On-screen Show (16:9)</PresentationFormat>
  <Paragraphs>123</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Segoe UI Black</vt:lpstr>
      <vt:lpstr>DM Sans</vt:lpstr>
      <vt:lpstr>Proxima Nova</vt:lpstr>
      <vt:lpstr>Arial</vt:lpstr>
      <vt:lpstr>Viga</vt:lpstr>
      <vt:lpstr>Cyber Security Business Plan</vt:lpstr>
      <vt:lpstr>EternalBlue Vulnerability in Windows Server 2008 (MS17-010)</vt:lpstr>
      <vt:lpstr>01</vt:lpstr>
      <vt:lpstr>Abstract</vt:lpstr>
      <vt:lpstr>CONTENT</vt:lpstr>
      <vt:lpstr>Key Words</vt:lpstr>
      <vt:lpstr>Introduction</vt:lpstr>
      <vt:lpstr>Further More Introduction</vt:lpstr>
      <vt:lpstr>The Shadow Brokers</vt:lpstr>
      <vt:lpstr>MS 17-010 (Eternal Blue)</vt:lpstr>
      <vt:lpstr>MS17-010 windows patching</vt:lpstr>
      <vt:lpstr>Exploit of Eternal Blue</vt:lpstr>
      <vt:lpstr>I. Find a Module to Use </vt:lpstr>
      <vt:lpstr> II. Run the Module</vt:lpstr>
      <vt:lpstr>Verify the Target Is Compromised</vt:lpstr>
      <vt:lpstr>PowerPoint Presentation</vt:lpstr>
      <vt:lpstr>Let’s checkout what is Eternal Romance..</vt:lpstr>
      <vt:lpstr>Exploit of Eternal Romance</vt:lpstr>
      <vt:lpstr>How exploit Eternal Romance ?</vt:lpstr>
      <vt:lpstr>Verify the Target Is Compromised using Eternal Romance</vt:lpstr>
      <vt:lpstr>We have a script that is used to find out if the OS is vulnerable or not to the Eternal Blue vulnerability. </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EternalBlue Vulnerability in Windows Server 2008 (MS17-010)</dc:title>
  <dc:creator>Isuru Madhawa</dc:creator>
  <cp:lastModifiedBy>Isuru Madhawa</cp:lastModifiedBy>
  <cp:revision>59</cp:revision>
  <dcterms:modified xsi:type="dcterms:W3CDTF">2021-10-18T15:46:31Z</dcterms:modified>
</cp:coreProperties>
</file>