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4"/>
  </p:sldMasterIdLst>
  <p:notesMasterIdLst>
    <p:notesMasterId r:id="rId15"/>
  </p:notesMasterIdLst>
  <p:handoutMasterIdLst>
    <p:handoutMasterId r:id="rId16"/>
  </p:handoutMasterIdLst>
  <p:sldIdLst>
    <p:sldId id="338" r:id="rId5"/>
    <p:sldId id="327" r:id="rId6"/>
    <p:sldId id="315" r:id="rId7"/>
    <p:sldId id="329" r:id="rId8"/>
    <p:sldId id="302" r:id="rId9"/>
    <p:sldId id="339" r:id="rId10"/>
    <p:sldId id="304" r:id="rId11"/>
    <p:sldId id="340" r:id="rId12"/>
    <p:sldId id="341" r:id="rId13"/>
    <p:sldId id="34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95033" autoAdjust="0"/>
  </p:normalViewPr>
  <p:slideViewPr>
    <p:cSldViewPr snapToGrid="0">
      <p:cViewPr varScale="1">
        <p:scale>
          <a:sx n="63" d="100"/>
          <a:sy n="63" d="100"/>
        </p:scale>
        <p:origin x="82" y="1728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5/14/2025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5/14/2025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220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0971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256312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7825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625061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6193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92013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938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9194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95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54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4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2846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84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69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5/14/2025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5993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3909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6543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9733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2061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0451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2CD6B789-4B66-4BD0-9623-80E9542A65FE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5/14/2025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A3BB5234-44A4-4506-BD19-5808475EBB7F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68D89618-7EE9-46BF-BEAC-45E6F98ACA1A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5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9" r:id="rId20"/>
    <p:sldLayoutId id="2147483690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hyperlink" Target="mailto:iswaryagms12@gmail.com" TargetMode="Externa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01737A-B873-4D1D-8A41-5ABF5184BC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6576" y="2687239"/>
            <a:ext cx="9312512" cy="2646062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PRESENTED BY</a:t>
            </a:r>
          </a:p>
          <a:p>
            <a:r>
              <a:rPr lang="en-US" sz="2400" dirty="0">
                <a:solidFill>
                  <a:schemeClr val="tx1"/>
                </a:solidFill>
              </a:rPr>
              <a:t>STUDENT NAME: ISWARYA V S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COLLEGE NAME: BHARATH INSTITUTE OF</a:t>
            </a:r>
          </a:p>
          <a:p>
            <a:r>
              <a:rPr lang="en-US" sz="2400" dirty="0">
                <a:solidFill>
                  <a:schemeClr val="tx1"/>
                </a:solidFill>
              </a:rPr>
              <a:t>SCIENCE AND TECHNOLOGY</a:t>
            </a:r>
          </a:p>
          <a:p>
            <a:r>
              <a:rPr lang="en-US" sz="2400" dirty="0">
                <a:solidFill>
                  <a:schemeClr val="tx1"/>
                </a:solidFill>
              </a:rPr>
              <a:t>DEPARTMENT: </a:t>
            </a:r>
            <a:r>
              <a:rPr lang="en-US" sz="2400" dirty="0" err="1">
                <a:solidFill>
                  <a:schemeClr val="tx1"/>
                </a:solidFill>
              </a:rPr>
              <a:t>B.Tech</a:t>
            </a:r>
            <a:r>
              <a:rPr lang="en-US" sz="2400" dirty="0">
                <a:solidFill>
                  <a:schemeClr val="tx1"/>
                </a:solidFill>
              </a:rPr>
              <a:t> INFORMATION TECHNOLOGY</a:t>
            </a:r>
          </a:p>
          <a:p>
            <a:r>
              <a:rPr lang="en-US" sz="2400" dirty="0">
                <a:solidFill>
                  <a:schemeClr val="tx1"/>
                </a:solidFill>
              </a:rPr>
              <a:t>EMAIL ID: </a:t>
            </a:r>
            <a:r>
              <a:rPr lang="en-US" sz="2400" dirty="0">
                <a:solidFill>
                  <a:schemeClr val="tx1"/>
                </a:solidFill>
                <a:hlinkClick r:id="rId2"/>
              </a:rPr>
              <a:t>iswaryagms12@gmail.com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AICTE STUDENT ID: </a:t>
            </a:r>
            <a:r>
              <a:rPr lang="en-IN" b="0" dirty="0"/>
              <a:t> STU6797aec197b831737993921</a:t>
            </a:r>
            <a:r>
              <a:rPr lang="en-US" sz="2400" dirty="0">
                <a:solidFill>
                  <a:schemeClr val="tx1"/>
                </a:solidFill>
              </a:rPr>
              <a:t>   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056599-CDAA-4367-BEF8-31D6E325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9968" y="427857"/>
            <a:ext cx="5520390" cy="1834499"/>
          </a:xfrm>
        </p:spPr>
        <p:txBody>
          <a:bodyPr>
            <a:noAutofit/>
          </a:bodyPr>
          <a:lstStyle/>
          <a:p>
            <a:r>
              <a:rPr lang="en-IN" b="1" dirty="0"/>
              <a:t>IMAGE RECOGNITION MODEL</a:t>
            </a:r>
            <a:br>
              <a:rPr lang="en-IN" dirty="0"/>
            </a:br>
            <a:endParaRPr lang="en-IN" dirty="0"/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824B8A32-9AB3-457E-82E1-C85D3203CE35}"/>
              </a:ext>
            </a:extLst>
          </p:cNvPr>
          <p:cNvSpPr txBox="1">
            <a:spLocks/>
          </p:cNvSpPr>
          <p:nvPr/>
        </p:nvSpPr>
        <p:spPr>
          <a:xfrm>
            <a:off x="6400800" y="2794001"/>
            <a:ext cx="3312160" cy="86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0DEFF0-8DEE-4B0B-9B30-675FE9E288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5A1A66A-15F2-AECF-BA67-33F1D4E83A21}"/>
              </a:ext>
            </a:extLst>
          </p:cNvPr>
          <p:cNvSpPr/>
          <p:nvPr/>
        </p:nvSpPr>
        <p:spPr>
          <a:xfrm>
            <a:off x="7339653" y="1332016"/>
            <a:ext cx="3499035" cy="40983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3F773D3-E008-CC63-4B6D-4728A8B767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6589" y="1491717"/>
            <a:ext cx="3185161" cy="377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1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8A4534-141B-1D31-374E-D25943046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11CC18-E4FB-F73A-8964-871F16338904}"/>
              </a:ext>
            </a:extLst>
          </p:cNvPr>
          <p:cNvSpPr txBox="1"/>
          <p:nvPr/>
        </p:nvSpPr>
        <p:spPr>
          <a:xfrm>
            <a:off x="832104" y="1661452"/>
            <a:ext cx="9336024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IN" sz="1800" dirty="0"/>
          </a:p>
          <a:p>
            <a:r>
              <a:rPr lang="en-IN" sz="4000" dirty="0"/>
              <a:t>THANK YOU </a:t>
            </a:r>
          </a:p>
          <a:p>
            <a:endParaRPr lang="en-IN" sz="1800" dirty="0"/>
          </a:p>
          <a:p>
            <a:pPr>
              <a:buFont typeface="Arial" panose="020B0604020202020204" pitchFamily="34" charset="0"/>
              <a:buChar char="•"/>
            </a:pPr>
            <a:endParaRPr lang="en-IN" sz="1800" dirty="0"/>
          </a:p>
          <a:p>
            <a:r>
              <a:rPr lang="en-US" sz="2800" dirty="0"/>
              <a:t>Special thanks to </a:t>
            </a:r>
            <a:r>
              <a:rPr lang="en-US" sz="2800" dirty="0" err="1"/>
              <a:t>Edunet</a:t>
            </a:r>
            <a:r>
              <a:rPr lang="en-US" sz="2800" dirty="0"/>
              <a:t> Foundation Internship Program</a:t>
            </a:r>
          </a:p>
          <a:p>
            <a:endParaRPr lang="en-US" sz="2800" dirty="0"/>
          </a:p>
          <a:p>
            <a:r>
              <a:rPr lang="en-US" sz="2800" dirty="0"/>
              <a:t>for providing this opportunity and support.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965437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6E4DD1-270B-4C80-AFF0-EB26F132AF3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6480" y="1875556"/>
            <a:ext cx="7158736" cy="443202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sz="3400" i="1" dirty="0"/>
              <a:t>"</a:t>
            </a:r>
            <a:r>
              <a:rPr lang="en-US" sz="3400" dirty="0"/>
              <a:t>In today’s digital world, classifying and recognizing objects in images quickly and accurately is a crucial task for applications like security systems, medical imaging, and e-commerce. However, building high-accuracy models from scratch can be computationally expensive and time-consuming</a:t>
            </a:r>
            <a:r>
              <a:rPr lang="en-US" sz="3400" i="1" dirty="0"/>
              <a:t>."</a:t>
            </a:r>
            <a:endParaRPr lang="en-US" sz="3400" dirty="0"/>
          </a:p>
          <a:p>
            <a:pPr>
              <a:lnSpc>
                <a:spcPct val="150000"/>
              </a:lnSpc>
            </a:pPr>
            <a:endParaRPr lang="en-IN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7CC02B-F7C6-47A8-8C3E-C57C417D9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2" y="550417"/>
            <a:ext cx="6995604" cy="790111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PROBLEM  STATEMENT</a:t>
            </a:r>
            <a:endParaRPr lang="en-IN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FE02DE-D7B2-433D-BFE4-2F564022A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684" y="2930834"/>
            <a:ext cx="2760758" cy="32644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6DEFE3-051A-494A-949C-BB2FF86F9E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4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F2FBC7-3552-4F01-BB27-8BEEE74F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424688"/>
            <a:ext cx="6276109" cy="897065"/>
          </a:xfrm>
        </p:spPr>
        <p:txBody>
          <a:bodyPr>
            <a:normAutofit fontScale="90000"/>
          </a:bodyPr>
          <a:lstStyle/>
          <a:p>
            <a:r>
              <a:rPr lang="en-GB" u="sng" dirty="0"/>
              <a:t>PROPOSED SYSTEM</a:t>
            </a:r>
            <a:br>
              <a:rPr lang="en-GB" dirty="0"/>
            </a:br>
            <a:br>
              <a:rPr lang="en-GB" dirty="0"/>
            </a:br>
            <a:r>
              <a:rPr lang="en-GB" b="0" dirty="0"/>
              <a:t>“</a:t>
            </a:r>
            <a:r>
              <a:rPr lang="en-US" sz="3200" b="0" dirty="0"/>
              <a:t>To address this issue, we                    developed a lightweight image recognition system using a pre-trained MobileNetV2 model, which provides accurate predictions with lower computational overhead. The model is deployed as a web app where users can upload images and get predictions instantly.</a:t>
            </a:r>
            <a:r>
              <a:rPr lang="en-US" sz="3100" b="0" i="1" dirty="0"/>
              <a:t>”</a:t>
            </a:r>
            <a:br>
              <a:rPr lang="en-US" sz="3100" b="0" dirty="0"/>
            </a:br>
            <a:endParaRPr lang="en-IN" sz="3100" b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8A2BA-6C1D-4A33-85F2-E44A4FF54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ED3D6A-DC10-4985-B01B-735F2CBA6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4E3B60-2780-459A-8583-F095D5E746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5489" y="1377702"/>
            <a:ext cx="8150352" cy="4603682"/>
          </a:xfrm>
        </p:spPr>
        <p:txBody>
          <a:bodyPr>
            <a:normAutofit/>
          </a:bodyPr>
          <a:lstStyle/>
          <a:p>
            <a:r>
              <a:rPr lang="en-US" sz="3600" b="1" dirty="0"/>
              <a:t>Frontend &amp; Backend</a:t>
            </a:r>
            <a:r>
              <a:rPr lang="en-US" sz="3600" dirty="0"/>
              <a:t>: Flask (Python Web Framework)</a:t>
            </a:r>
          </a:p>
          <a:p>
            <a:r>
              <a:rPr lang="en-US" sz="3600" b="1" dirty="0"/>
              <a:t>Model</a:t>
            </a:r>
            <a:r>
              <a:rPr lang="en-US" sz="3600" dirty="0"/>
              <a:t>: TensorFlow </a:t>
            </a:r>
            <a:r>
              <a:rPr lang="en-US" sz="3600" dirty="0" err="1"/>
              <a:t>Keras</a:t>
            </a:r>
            <a:r>
              <a:rPr lang="en-US" sz="3600" dirty="0"/>
              <a:t> (MobileNetV2 pre-trained on ImageNet)Entrepreneurs</a:t>
            </a:r>
          </a:p>
          <a:p>
            <a:r>
              <a:rPr lang="en-US" sz="3600" b="1" dirty="0"/>
              <a:t>Image Handling</a:t>
            </a:r>
            <a:r>
              <a:rPr lang="en-US" sz="3600" dirty="0"/>
              <a:t>: </a:t>
            </a:r>
            <a:r>
              <a:rPr lang="en-US" sz="3600" dirty="0" err="1"/>
              <a:t>NumPy,PIL</a:t>
            </a:r>
            <a:endParaRPr lang="en-US" sz="3600" dirty="0"/>
          </a:p>
          <a:p>
            <a:r>
              <a:rPr lang="en-US" sz="3600" b="1" dirty="0"/>
              <a:t>Hosting/Deployment</a:t>
            </a:r>
            <a:r>
              <a:rPr lang="en-US" sz="3600" dirty="0"/>
              <a:t>: Localhost</a:t>
            </a:r>
          </a:p>
          <a:p>
            <a:pPr algn="just">
              <a:lnSpc>
                <a:spcPct val="150000"/>
              </a:lnSpc>
            </a:pPr>
            <a:endParaRPr lang="en-IN" sz="3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4A072B-83C6-4607-AE6A-5AD61CC7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209" y="287531"/>
            <a:ext cx="10046070" cy="802641"/>
          </a:xfrm>
        </p:spPr>
        <p:txBody>
          <a:bodyPr>
            <a:normAutofit/>
          </a:bodyPr>
          <a:lstStyle/>
          <a:p>
            <a:r>
              <a:rPr lang="en-US" sz="3600" u="sng" dirty="0"/>
              <a:t>TECHNOLOGY USED</a:t>
            </a:r>
            <a:endParaRPr lang="en-IN" sz="3600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B153BB-61B9-403F-8AE5-F75400450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9" y="6176804"/>
            <a:ext cx="2181225" cy="485775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629DCBBE-399A-9BB9-0696-007EA7955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TensorFlow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Keras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(MobileNetV2 pre-trained on ImageNet)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7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7C27C4-3E14-490A-B132-CBBEDA1E9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1FC3E39-8C60-4F64-9838-2A683F25B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0800" y="3820160"/>
            <a:ext cx="1727200" cy="3010024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7951" y="247687"/>
            <a:ext cx="8300721" cy="847817"/>
          </a:xfrm>
        </p:spPr>
        <p:txBody>
          <a:bodyPr>
            <a:normAutofit/>
          </a:bodyPr>
          <a:lstStyle/>
          <a:p>
            <a:r>
              <a:rPr lang="en-IN" sz="4000" u="sng" dirty="0"/>
              <a:t>Algorithm &amp; Deployment</a:t>
            </a:r>
            <a:endParaRPr lang="en-US" sz="4000" u="sng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02CB69E-6C7C-C5A8-3C04-75E34A0D8483}"/>
              </a:ext>
            </a:extLst>
          </p:cNvPr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1417320" y="1443841"/>
            <a:ext cx="11692573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 uploaded via web interface.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Preprocessing: Resize and normalize the image.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loads MobileNetV2 with ImageNet weights.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Prediction: Output top 3 labels with confidence scores.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Deployment: Flask app runs locally to accept and display results.</a:t>
            </a:r>
          </a:p>
        </p:txBody>
      </p:sp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486" y="182448"/>
            <a:ext cx="2981643" cy="810597"/>
          </a:xfrm>
        </p:spPr>
        <p:txBody>
          <a:bodyPr>
            <a:normAutofit fontScale="90000"/>
          </a:bodyPr>
          <a:lstStyle/>
          <a:p>
            <a:r>
              <a:rPr lang="en-GB" u="sng" dirty="0"/>
              <a:t>RESULTS</a:t>
            </a:r>
            <a:r>
              <a:rPr lang="en-GB" dirty="0"/>
              <a:t>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E25373E9-1A26-4A40-9897-E42DE485D8E3}"/>
              </a:ext>
            </a:extLst>
          </p:cNvPr>
          <p:cNvSpPr txBox="1">
            <a:spLocks/>
          </p:cNvSpPr>
          <p:nvPr/>
        </p:nvSpPr>
        <p:spPr>
          <a:xfrm>
            <a:off x="422959" y="5875636"/>
            <a:ext cx="6541721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 </a:t>
            </a:r>
          </a:p>
          <a:p>
            <a:r>
              <a:rPr lang="en-GB" u="sng" dirty="0">
                <a:solidFill>
                  <a:srgbClr val="00B050"/>
                </a:solidFill>
              </a:rPr>
              <a:t>https://github.com/Iswarya-1705/Recognition_Model</a:t>
            </a:r>
            <a:endParaRPr lang="en-IN" b="0" u="sng" dirty="0">
              <a:solidFill>
                <a:srgbClr val="00B050"/>
              </a:solidFill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B19D8AC7-3787-4ADB-9212-0808F015C2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44351" y="524558"/>
            <a:ext cx="11076234" cy="6043882"/>
          </a:xfrm>
        </p:spPr>
        <p:txBody>
          <a:bodyPr/>
          <a:lstStyle/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/>
              <a:t>Image Recognition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F1E5CA-FA2C-F070-E8D2-679B902B1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53" y="1404760"/>
            <a:ext cx="9615311" cy="20361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4A79B10-D9BA-1CAE-C844-D54E8AB5FB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959" y="3546499"/>
            <a:ext cx="9615311" cy="222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2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88C20CF-C1EE-4092-B52D-FD4AB2A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50918" y="818794"/>
            <a:ext cx="11340000" cy="700114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algn="ctr"/>
            <a:r>
              <a:rPr lang="en-US" sz="4800" b="1" u="sng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97AB1F14-3A1E-4057-A473-9975BA59F0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27865" y="4641925"/>
            <a:ext cx="2139695" cy="1108635"/>
          </a:xfrm>
        </p:spPr>
        <p:txBody>
          <a:bodyPr>
            <a:norm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E212CE24-374D-44D0-8F39-0F5A36E42ED7}"/>
              </a:ext>
            </a:extLst>
          </p:cNvPr>
          <p:cNvSpPr txBox="1">
            <a:spLocks/>
          </p:cNvSpPr>
          <p:nvPr/>
        </p:nvSpPr>
        <p:spPr>
          <a:xfrm>
            <a:off x="878337" y="4134780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/>
          </a:p>
        </p:txBody>
      </p:sp>
      <p:sp>
        <p:nvSpPr>
          <p:cNvPr id="20" name="Text Placeholder 28">
            <a:extLst>
              <a:ext uri="{FF2B5EF4-FFF2-40B4-BE49-F238E27FC236}">
                <a16:creationId xmlns:a16="http://schemas.microsoft.com/office/drawing/2014/main" id="{A09A5BC1-0E62-4E6B-A590-951A87D4B4FE}"/>
              </a:ext>
            </a:extLst>
          </p:cNvPr>
          <p:cNvSpPr txBox="1">
            <a:spLocks/>
          </p:cNvSpPr>
          <p:nvPr/>
        </p:nvSpPr>
        <p:spPr>
          <a:xfrm>
            <a:off x="5353508" y="3962573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id="{9E6B148F-F3B6-4E6B-9B85-645C039858E8}"/>
              </a:ext>
            </a:extLst>
          </p:cNvPr>
          <p:cNvSpPr txBox="1">
            <a:spLocks/>
          </p:cNvSpPr>
          <p:nvPr/>
        </p:nvSpPr>
        <p:spPr>
          <a:xfrm>
            <a:off x="7789163" y="3962572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30" name="Text Placeholder 30">
            <a:extLst>
              <a:ext uri="{FF2B5EF4-FFF2-40B4-BE49-F238E27FC236}">
                <a16:creationId xmlns:a16="http://schemas.microsoft.com/office/drawing/2014/main" id="{D3BF02F6-2753-476A-8046-A85AE3A49748}"/>
              </a:ext>
            </a:extLst>
          </p:cNvPr>
          <p:cNvSpPr txBox="1">
            <a:spLocks/>
          </p:cNvSpPr>
          <p:nvPr/>
        </p:nvSpPr>
        <p:spPr>
          <a:xfrm>
            <a:off x="6096000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B993AB29-3A3A-4473-8AC8-86E859C97321}"/>
              </a:ext>
            </a:extLst>
          </p:cNvPr>
          <p:cNvSpPr txBox="1">
            <a:spLocks/>
          </p:cNvSpPr>
          <p:nvPr/>
        </p:nvSpPr>
        <p:spPr>
          <a:xfrm>
            <a:off x="8591363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3F9E86-2FB3-4DB3-9343-59D594F35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E6D536A-E77A-8810-F7D1-C37B8C4AADE3}"/>
              </a:ext>
            </a:extLst>
          </p:cNvPr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1049543" y="1631625"/>
            <a:ext cx="10264120" cy="6432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chemeClr val="tx1"/>
                </a:solidFill>
              </a:rPr>
              <a:t>This system demonstrates how pre-trained models can be effectively reused for real-world applications without the need for large training datasets or expensive hardware. The lightweight MobileNetV2 model ensures fast and accurate recognition suitable for deployment on limited-resource environments.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74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1" grpId="0" build="p"/>
      <p:bldP spid="17" grpId="0"/>
      <p:bldP spid="20" grpId="0"/>
      <p:bldP spid="23" grpId="0"/>
      <p:bldP spid="30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1E01BB-D2E5-DC5A-DA3D-B67A8C4CF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68A0F9-F278-DFAB-96F5-83A3A3619311}"/>
              </a:ext>
            </a:extLst>
          </p:cNvPr>
          <p:cNvSpPr/>
          <p:nvPr/>
        </p:nvSpPr>
        <p:spPr>
          <a:xfrm>
            <a:off x="1091184" y="719738"/>
            <a:ext cx="8491728" cy="49739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sz="32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Scope</a:t>
            </a:r>
          </a:p>
          <a:p>
            <a:pPr>
              <a:buNone/>
            </a:pPr>
            <a:endParaRPr lang="en-US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Deploy the app on cloud platforms like Heroku or</a:t>
            </a:r>
          </a:p>
          <a:p>
            <a:r>
              <a:rPr lang="en-US" sz="2800" dirty="0">
                <a:solidFill>
                  <a:schemeClr val="tx1"/>
                </a:solidFill>
              </a:rPr>
              <a:t> AWS.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Add more user interface features like drag-and-drop, image gallery, or prediction history.</a:t>
            </a:r>
          </a:p>
          <a:p>
            <a:r>
              <a:rPr lang="en-US" sz="2800" dirty="0">
                <a:solidFill>
                  <a:schemeClr val="tx1"/>
                </a:solidFill>
              </a:rPr>
              <a:t>Extend model capabilities to handle custom training for domain-specific classification.</a:t>
            </a:r>
            <a:r>
              <a:rPr lang="en-IN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273266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43CA40-A4A1-F519-D061-9022FAEAE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A87839-BD14-7EAD-EAFC-88D1E4F711B7}"/>
              </a:ext>
            </a:extLst>
          </p:cNvPr>
          <p:cNvSpPr txBox="1"/>
          <p:nvPr/>
        </p:nvSpPr>
        <p:spPr>
          <a:xfrm>
            <a:off x="1301789" y="838200"/>
            <a:ext cx="7630543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1" u="sng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  <a:p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TensorFlow MobileNetV2 Documentation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Flask Web Framework Official Docs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ImageNet Dataset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NumPy &amp; PIL Python Libraries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65670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721</TotalTime>
  <Words>365</Words>
  <Application>Microsoft Office PowerPoint</Application>
  <PresentationFormat>Widescreen</PresentationFormat>
  <Paragraphs>70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Trebuchet MS</vt:lpstr>
      <vt:lpstr>Wingdings</vt:lpstr>
      <vt:lpstr>Wingdings 3</vt:lpstr>
      <vt:lpstr>Facet</vt:lpstr>
      <vt:lpstr>IMAGE RECOGNITION MODEL </vt:lpstr>
      <vt:lpstr>PROBLEM  STATEMENT</vt:lpstr>
      <vt:lpstr>PROPOSED SYSTEM  “To address this issue, we                    developed a lightweight image recognition system using a pre-trained MobileNetV2 model, which provides accurate predictions with lower computational overhead. The model is deployed as a web app where users can upload images and get predictions instantly.” </vt:lpstr>
      <vt:lpstr>TECHNOLOGY USED</vt:lpstr>
      <vt:lpstr>Algorithm &amp; Deployment</vt:lpstr>
      <vt:lpstr>RESULTS </vt:lpstr>
      <vt:lpstr>CONCLUSION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MASKED HUNTERS</dc:title>
  <dc:creator>Venkataswamy</dc:creator>
  <cp:lastModifiedBy>Iswarya v.s</cp:lastModifiedBy>
  <cp:revision>79</cp:revision>
  <dcterms:created xsi:type="dcterms:W3CDTF">2021-07-11T13:13:15Z</dcterms:created>
  <dcterms:modified xsi:type="dcterms:W3CDTF">2025-05-14T17:49:17Z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