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306" r:id="rId15"/>
    <p:sldId id="1294" r:id="rId16"/>
    <p:sldId id="1295" r:id="rId17"/>
    <p:sldId id="129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5428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ISWARYA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622021104040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6" y="3627293"/>
            <a:ext cx="2304351"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err="1">
                <a:solidFill>
                  <a:schemeClr val="tx1"/>
                </a:solidFill>
                <a:latin typeface="Arial"/>
                <a:ea typeface="Arial"/>
                <a:cs typeface="Arial"/>
                <a:sym typeface="Arial"/>
              </a:rPr>
              <a:t>Paavai</a:t>
            </a:r>
            <a:r>
              <a:rPr lang="en-US" sz="1200" b="0" i="0" u="none" strike="noStrike" cap="none" dirty="0">
                <a:solidFill>
                  <a:schemeClr val="tx1"/>
                </a:solidFill>
                <a:latin typeface="Arial"/>
                <a:ea typeface="Arial"/>
                <a:cs typeface="Arial"/>
                <a:sym typeface="Arial"/>
              </a:rPr>
              <a:t> College of Engineering </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Namakkal</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Login-Success-Page</a:t>
            </a:r>
          </a:p>
        </p:txBody>
      </p:sp>
      <p:pic>
        <p:nvPicPr>
          <p:cNvPr id="5" name="Picture 4">
            <a:extLst>
              <a:ext uri="{FF2B5EF4-FFF2-40B4-BE49-F238E27FC236}">
                <a16:creationId xmlns:a16="http://schemas.microsoft.com/office/drawing/2014/main" id="{47ACC51C-982A-6808-F360-692D96B637A0}"/>
              </a:ext>
            </a:extLst>
          </p:cNvPr>
          <p:cNvPicPr>
            <a:picLocks noChangeAspect="1"/>
          </p:cNvPicPr>
          <p:nvPr/>
        </p:nvPicPr>
        <p:blipFill>
          <a:blip r:embed="rId2"/>
          <a:stretch>
            <a:fillRect/>
          </a:stretch>
        </p:blipFill>
        <p:spPr>
          <a:xfrm>
            <a:off x="693604" y="1333496"/>
            <a:ext cx="7821386" cy="357007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Find-Bus-Page</a:t>
            </a:r>
          </a:p>
        </p:txBody>
      </p:sp>
      <p:pic>
        <p:nvPicPr>
          <p:cNvPr id="5" name="Picture 4">
            <a:extLst>
              <a:ext uri="{FF2B5EF4-FFF2-40B4-BE49-F238E27FC236}">
                <a16:creationId xmlns:a16="http://schemas.microsoft.com/office/drawing/2014/main" id="{8707749F-707A-FDA1-5654-8C6255E12AA4}"/>
              </a:ext>
            </a:extLst>
          </p:cNvPr>
          <p:cNvPicPr>
            <a:picLocks noChangeAspect="1"/>
          </p:cNvPicPr>
          <p:nvPr/>
        </p:nvPicPr>
        <p:blipFill>
          <a:blip r:embed="rId2"/>
          <a:stretch>
            <a:fillRect/>
          </a:stretch>
        </p:blipFill>
        <p:spPr>
          <a:xfrm>
            <a:off x="538843" y="1267649"/>
            <a:ext cx="8066314" cy="3666506"/>
          </a:xfrm>
          <a:prstGeom prst="rect">
            <a:avLst/>
          </a:prstGeom>
        </p:spPr>
      </p:pic>
    </p:spTree>
    <p:extLst>
      <p:ext uri="{BB962C8B-B14F-4D97-AF65-F5344CB8AC3E}">
        <p14:creationId xmlns:p14="http://schemas.microsoft.com/office/powerpoint/2010/main" val="51028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See-Booking-Page</a:t>
            </a:r>
          </a:p>
        </p:txBody>
      </p:sp>
      <p:pic>
        <p:nvPicPr>
          <p:cNvPr id="5" name="Picture 4">
            <a:extLst>
              <a:ext uri="{FF2B5EF4-FFF2-40B4-BE49-F238E27FC236}">
                <a16:creationId xmlns:a16="http://schemas.microsoft.com/office/drawing/2014/main" id="{F1B2A03C-E123-E79F-A7F4-1F84969AE19F}"/>
              </a:ext>
            </a:extLst>
          </p:cNvPr>
          <p:cNvPicPr>
            <a:picLocks noChangeAspect="1"/>
          </p:cNvPicPr>
          <p:nvPr/>
        </p:nvPicPr>
        <p:blipFill>
          <a:blip r:embed="rId2"/>
          <a:stretch>
            <a:fillRect/>
          </a:stretch>
        </p:blipFill>
        <p:spPr>
          <a:xfrm>
            <a:off x="734560" y="1186599"/>
            <a:ext cx="7674429" cy="358798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Register-Page</a:t>
            </a:r>
          </a:p>
        </p:txBody>
      </p:sp>
      <p:pic>
        <p:nvPicPr>
          <p:cNvPr id="5" name="Picture 4">
            <a:extLst>
              <a:ext uri="{FF2B5EF4-FFF2-40B4-BE49-F238E27FC236}">
                <a16:creationId xmlns:a16="http://schemas.microsoft.com/office/drawing/2014/main" id="{1A60BB1F-C38C-049A-1ABB-6FCBD5E8FB0A}"/>
              </a:ext>
            </a:extLst>
          </p:cNvPr>
          <p:cNvPicPr>
            <a:picLocks noChangeAspect="1"/>
          </p:cNvPicPr>
          <p:nvPr/>
        </p:nvPicPr>
        <p:blipFill>
          <a:blip r:embed="rId2"/>
          <a:stretch>
            <a:fillRect/>
          </a:stretch>
        </p:blipFill>
        <p:spPr>
          <a:xfrm>
            <a:off x="1036864" y="1393593"/>
            <a:ext cx="7070271" cy="321873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Register-Success-Page</a:t>
            </a:r>
          </a:p>
        </p:txBody>
      </p:sp>
      <p:pic>
        <p:nvPicPr>
          <p:cNvPr id="5" name="Picture 4">
            <a:extLst>
              <a:ext uri="{FF2B5EF4-FFF2-40B4-BE49-F238E27FC236}">
                <a16:creationId xmlns:a16="http://schemas.microsoft.com/office/drawing/2014/main" id="{3CD85380-8B1B-519E-C93A-7C31527B9A9E}"/>
              </a:ext>
            </a:extLst>
          </p:cNvPr>
          <p:cNvPicPr>
            <a:picLocks noChangeAspect="1"/>
          </p:cNvPicPr>
          <p:nvPr/>
        </p:nvPicPr>
        <p:blipFill>
          <a:blip r:embed="rId2"/>
          <a:stretch>
            <a:fillRect/>
          </a:stretch>
        </p:blipFill>
        <p:spPr>
          <a:xfrm>
            <a:off x="1118507" y="1436418"/>
            <a:ext cx="6694714" cy="308901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Logout-Page</a:t>
            </a:r>
          </a:p>
        </p:txBody>
      </p:sp>
      <p:pic>
        <p:nvPicPr>
          <p:cNvPr id="5" name="Picture 4">
            <a:extLst>
              <a:ext uri="{FF2B5EF4-FFF2-40B4-BE49-F238E27FC236}">
                <a16:creationId xmlns:a16="http://schemas.microsoft.com/office/drawing/2014/main" id="{1FA3A2DB-5AB1-DEC3-5437-CA8AFD6F7507}"/>
              </a:ext>
            </a:extLst>
          </p:cNvPr>
          <p:cNvPicPr>
            <a:picLocks noChangeAspect="1"/>
          </p:cNvPicPr>
          <p:nvPr/>
        </p:nvPicPr>
        <p:blipFill>
          <a:blip r:embed="rId2"/>
          <a:stretch>
            <a:fillRect/>
          </a:stretch>
        </p:blipFill>
        <p:spPr>
          <a:xfrm>
            <a:off x="735053" y="1142970"/>
            <a:ext cx="7886431" cy="3613357"/>
          </a:xfrm>
          <a:prstGeom prst="rect">
            <a:avLst/>
          </a:prstGeom>
        </p:spPr>
      </p:pic>
    </p:spTree>
    <p:extLst>
      <p:ext uri="{BB962C8B-B14F-4D97-AF65-F5344CB8AC3E}">
        <p14:creationId xmlns:p14="http://schemas.microsoft.com/office/powerpoint/2010/main" val="27924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698643" y="1267649"/>
            <a:ext cx="6411074" cy="3293209"/>
          </a:xfrm>
          <a:prstGeom prst="rect">
            <a:avLst/>
          </a:prstGeom>
          <a:noFill/>
        </p:spPr>
        <p:txBody>
          <a:bodyPr wrap="square" rtlCol="0">
            <a:spAutoFit/>
          </a:bodyPr>
          <a:lstStyle/>
          <a:p>
            <a:pPr marL="285750" indent="-285750">
              <a:buFont typeface="Wingdings" panose="05000000000000000000" pitchFamily="2" charset="2"/>
              <a:buChar char="ü"/>
            </a:pPr>
            <a:r>
              <a:rPr lang="en-IN" sz="1600" dirty="0"/>
              <a:t>Mobile Application Development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Dynamic Pricing</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Predictive Analytics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Integration with Travel Partners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Real-time Tracking and Alerts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Multi-language Support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Accessibility Features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492236" y="1332046"/>
            <a:ext cx="8085762" cy="3016210"/>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34257" y="1458930"/>
            <a:ext cx="7335748" cy="2769989"/>
          </a:xfrm>
          <a:prstGeom prst="rect">
            <a:avLst/>
          </a:prstGeom>
          <a:noFill/>
        </p:spPr>
        <p:txBody>
          <a:bodyPr wrap="square" rtlCol="0">
            <a:spAutoFit/>
          </a:bodyPr>
          <a:lstStyle/>
          <a:p>
            <a:pPr marL="285750" indent="-285750">
              <a:buFont typeface="Wingdings" panose="05000000000000000000" pitchFamily="2" charset="2"/>
              <a:buChar char="Ø"/>
            </a:pPr>
            <a:r>
              <a:rPr lang="en-GB" sz="1600" dirty="0"/>
              <a:t>The bus reservation system serves as a critical component in the transportation industry, facilitating efficient travel arrangements for passengers.</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This abstract outlines the key functionalities and features of a modernized bus reservation system aimed at enhancing the overall travel experience.</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The proposed system incorporates advanced technologies to streamline the booking process, optimize resource utilization, and ensure passenger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004393"/>
            <a:ext cx="8364088" cy="3508653"/>
          </a:xfrm>
          <a:prstGeom prst="rect">
            <a:avLst/>
          </a:prstGeom>
          <a:noFill/>
        </p:spPr>
        <p:txBody>
          <a:bodyPr wrap="square" rtlCol="0">
            <a:spAutoFit/>
          </a:bodyPr>
          <a:lstStyle/>
          <a:p>
            <a:r>
              <a:rPr lang="en-GB" sz="1600" dirty="0"/>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p>
          <a:p>
            <a:endParaRPr lang="en-GB" sz="1600" dirty="0"/>
          </a:p>
          <a:p>
            <a:pPr marL="285750" lvl="7" indent="-285750">
              <a:buFont typeface="Wingdings" panose="05000000000000000000" pitchFamily="2" charset="2"/>
              <a:buChar char="ü"/>
            </a:pPr>
            <a:r>
              <a:rPr lang="en-IN" sz="1600" dirty="0"/>
              <a:t>Complex Booking Process</a:t>
            </a:r>
          </a:p>
          <a:p>
            <a:pPr marL="285750" lvl="7"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Accessibility</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Inaccurate Scheduling and Tracking</a:t>
            </a:r>
          </a:p>
          <a:p>
            <a:pPr marL="285750" lvl="3" indent="-285750">
              <a:buFont typeface="Wingdings" panose="05000000000000000000" pitchFamily="2" charset="2"/>
              <a:buChar char="ü"/>
            </a:pPr>
            <a:endParaRPr lang="en-IN" dirty="0"/>
          </a:p>
          <a:p>
            <a:pPr marL="285750" lvl="3" indent="-285750">
              <a:buFont typeface="Wingdings" panose="05000000000000000000" pitchFamily="2" charset="2"/>
              <a:buChar char="ü"/>
            </a:pPr>
            <a:r>
              <a:rPr lang="en-IN" sz="1600" dirty="0"/>
              <a:t>Inefficient Resource Management</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Customization Options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5" y="1004393"/>
            <a:ext cx="7644897" cy="3785652"/>
          </a:xfrm>
          <a:prstGeom prst="rect">
            <a:avLst/>
          </a:prstGeom>
          <a:noFill/>
        </p:spPr>
        <p:txBody>
          <a:bodyPr wrap="square" rtlCol="0">
            <a:spAutoFit/>
          </a:bodyPr>
          <a:lstStyle/>
          <a:p>
            <a:pPr marL="285750" indent="-285750">
              <a:buFont typeface="Wingdings" panose="05000000000000000000" pitchFamily="2" charset="2"/>
              <a:buChar char="v"/>
            </a:pPr>
            <a:r>
              <a:rPr lang="en-GB" sz="1600" dirty="0"/>
              <a:t>Streamline the booking process: Develop an intuitive interface for users to search routes, check seat availability, and make reservations seamlessly.</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Enhance accessibility: Implement features catering to passengers with disabilities or special needs to ensure inclusivity and compliance with regulatory standards.</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Improve accuracy in scheduling and tracking: Integrate real-time tracking systems to provide accurate arrival/departure information, enhancing passenger trust and satisfaction.</a:t>
            </a:r>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dirty="0"/>
              <a:t>Optimize resource management: Develop tools for effective allocation of vehicles and personnel to minimize operational costs and maximize asset utilization.</a:t>
            </a:r>
          </a:p>
          <a:p>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00692" y="1041592"/>
            <a:ext cx="8486454" cy="3539430"/>
          </a:xfrm>
          <a:prstGeom prst="rect">
            <a:avLst/>
          </a:prstGeom>
          <a:noFill/>
        </p:spPr>
        <p:txBody>
          <a:bodyPr wrap="square" rtlCol="0">
            <a:spAutoFit/>
          </a:bodyPr>
          <a:lstStyle/>
          <a:p>
            <a:r>
              <a:rPr lang="en-GB" sz="1600" dirty="0"/>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p>
          <a:p>
            <a:endParaRPr lang="en-GB" sz="1600" dirty="0"/>
          </a:p>
          <a:p>
            <a:pPr marL="285750" indent="-285750">
              <a:buFont typeface="Wingdings" panose="05000000000000000000" pitchFamily="2" charset="2"/>
              <a:buChar char="ü"/>
            </a:pPr>
            <a:r>
              <a:rPr lang="en-IN" sz="1600" dirty="0"/>
              <a:t>User Interface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Authentication and Authorization</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Bus and Route Management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Booking and Reservation</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Ticket Management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39047" y="1004393"/>
            <a:ext cx="8034391" cy="3754874"/>
          </a:xfrm>
          <a:prstGeom prst="rect">
            <a:avLst/>
          </a:prstGeom>
          <a:noFill/>
        </p:spPr>
        <p:txBody>
          <a:bodyPr wrap="square" rtlCol="0">
            <a:spAutoFit/>
          </a:bodyPr>
          <a:lstStyle/>
          <a:p>
            <a:r>
              <a:rPr lang="en-GB" dirty="0"/>
              <a:t>To model a bus reservation system, we can consider the following entities and their attributes:</a:t>
            </a:r>
          </a:p>
          <a:p>
            <a:r>
              <a:rPr lang="en-GB" b="1" dirty="0"/>
              <a:t>User</a:t>
            </a:r>
            <a:r>
              <a:rPr lang="en-GB" dirty="0"/>
              <a:t>:</a:t>
            </a:r>
          </a:p>
          <a:p>
            <a:pPr lvl="1"/>
            <a:r>
              <a:rPr lang="en-GB" dirty="0"/>
              <a:t>Attributes: </a:t>
            </a:r>
            <a:r>
              <a:rPr lang="en-GB" dirty="0" err="1"/>
              <a:t>user_id</a:t>
            </a:r>
            <a:r>
              <a:rPr lang="en-GB" dirty="0"/>
              <a:t>, username, email, password, role (customer or administrator), etc.</a:t>
            </a:r>
          </a:p>
          <a:p>
            <a:pPr lvl="1"/>
            <a:endParaRPr lang="en-GB" dirty="0"/>
          </a:p>
          <a:p>
            <a:r>
              <a:rPr lang="en-GB" b="1" dirty="0"/>
              <a:t>Bus</a:t>
            </a:r>
            <a:r>
              <a:rPr lang="en-GB" dirty="0"/>
              <a:t>:</a:t>
            </a:r>
          </a:p>
          <a:p>
            <a:pPr lvl="1"/>
            <a:r>
              <a:rPr lang="en-GB" dirty="0"/>
              <a:t>Attributes: </a:t>
            </a:r>
            <a:r>
              <a:rPr lang="en-GB" dirty="0" err="1"/>
              <a:t>bus_id</a:t>
            </a:r>
            <a:r>
              <a:rPr lang="en-GB" dirty="0"/>
              <a:t>, </a:t>
            </a:r>
            <a:r>
              <a:rPr lang="en-GB" dirty="0" err="1"/>
              <a:t>bus_name</a:t>
            </a:r>
            <a:r>
              <a:rPr lang="en-GB" dirty="0"/>
              <a:t>, </a:t>
            </a:r>
            <a:r>
              <a:rPr lang="en-GB" dirty="0" err="1"/>
              <a:t>bus_type</a:t>
            </a:r>
            <a:r>
              <a:rPr lang="en-GB" dirty="0"/>
              <a:t>, </a:t>
            </a:r>
            <a:r>
              <a:rPr lang="en-GB" dirty="0" err="1"/>
              <a:t>total_seats</a:t>
            </a:r>
            <a:r>
              <a:rPr lang="en-GB" dirty="0"/>
              <a:t>, etc.</a:t>
            </a:r>
          </a:p>
          <a:p>
            <a:pPr lvl="1"/>
            <a:endParaRPr lang="en-GB" dirty="0"/>
          </a:p>
          <a:p>
            <a:r>
              <a:rPr lang="en-GB" b="1" dirty="0"/>
              <a:t>Route</a:t>
            </a:r>
            <a:r>
              <a:rPr lang="en-GB" dirty="0"/>
              <a:t>:</a:t>
            </a:r>
          </a:p>
          <a:p>
            <a:pPr lvl="1"/>
            <a:r>
              <a:rPr lang="en-GB" dirty="0"/>
              <a:t>Attributes: </a:t>
            </a:r>
            <a:r>
              <a:rPr lang="en-GB" dirty="0" err="1"/>
              <a:t>route_id</a:t>
            </a:r>
            <a:r>
              <a:rPr lang="en-GB" dirty="0"/>
              <a:t>, origin, destination, distance, etc.</a:t>
            </a:r>
          </a:p>
          <a:p>
            <a:pPr lvl="1"/>
            <a:endParaRPr lang="en-GB" dirty="0"/>
          </a:p>
          <a:p>
            <a:r>
              <a:rPr lang="en-GB" b="1" dirty="0"/>
              <a:t>Booking</a:t>
            </a:r>
            <a:r>
              <a:rPr lang="en-GB" dirty="0"/>
              <a:t>:</a:t>
            </a:r>
          </a:p>
          <a:p>
            <a:pPr lvl="1"/>
            <a:r>
              <a:rPr lang="en-GB" dirty="0"/>
              <a:t>Attributes: </a:t>
            </a:r>
            <a:r>
              <a:rPr lang="en-GB" dirty="0" err="1"/>
              <a:t>booking_id</a:t>
            </a:r>
            <a:r>
              <a:rPr lang="en-GB" dirty="0"/>
              <a:t>, </a:t>
            </a:r>
            <a:r>
              <a:rPr lang="en-GB" dirty="0" err="1"/>
              <a:t>user_id</a:t>
            </a:r>
            <a:r>
              <a:rPr lang="en-GB" dirty="0"/>
              <a:t> (foreign key referencing User), </a:t>
            </a:r>
            <a:r>
              <a:rPr lang="en-GB" dirty="0" err="1"/>
              <a:t>bus_id</a:t>
            </a:r>
            <a:r>
              <a:rPr lang="en-GB" dirty="0"/>
              <a:t> (foreign key referencing Bus), </a:t>
            </a:r>
            <a:r>
              <a:rPr lang="en-GB" dirty="0" err="1"/>
              <a:t>route_id</a:t>
            </a:r>
            <a:r>
              <a:rPr lang="en-GB" dirty="0"/>
              <a:t> (foreign key referencing Route), </a:t>
            </a:r>
            <a:r>
              <a:rPr lang="en-GB" dirty="0" err="1"/>
              <a:t>booking_date</a:t>
            </a:r>
            <a:r>
              <a:rPr lang="en-GB" dirty="0"/>
              <a:t>, status (confirmed, </a:t>
            </a:r>
            <a:r>
              <a:rPr lang="en-GB" dirty="0" err="1"/>
              <a:t>canceled</a:t>
            </a:r>
            <a:r>
              <a:rPr lang="en-GB" dirty="0"/>
              <a:t>, pending), etc.</a:t>
            </a:r>
          </a:p>
          <a:p>
            <a:pPr lvl="1"/>
            <a:endParaRPr lang="en-GB" dirty="0"/>
          </a:p>
          <a:p>
            <a:r>
              <a:rPr lang="en-GB" b="1" dirty="0"/>
              <a:t>Seat</a:t>
            </a:r>
            <a:r>
              <a:rPr lang="en-GB" dirty="0"/>
              <a:t>:</a:t>
            </a:r>
          </a:p>
          <a:p>
            <a:pPr lvl="1"/>
            <a:r>
              <a:rPr lang="en-GB" dirty="0"/>
              <a:t>Attributes: </a:t>
            </a:r>
            <a:r>
              <a:rPr lang="en-GB" dirty="0" err="1"/>
              <a:t>seat_id</a:t>
            </a:r>
            <a:r>
              <a:rPr lang="en-GB" dirty="0"/>
              <a:t>, </a:t>
            </a:r>
            <a:r>
              <a:rPr lang="en-GB" dirty="0" err="1"/>
              <a:t>bus_id</a:t>
            </a:r>
            <a:r>
              <a:rPr lang="en-GB" dirty="0"/>
              <a:t> (foreign key referencing Bus), </a:t>
            </a:r>
            <a:r>
              <a:rPr lang="en-GB" dirty="0" err="1"/>
              <a:t>seat_number</a:t>
            </a:r>
            <a:r>
              <a:rPr lang="en-GB" dirty="0"/>
              <a:t>, availability, etc.</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A787BE4F-8D5F-D26A-410E-A99825242B6F}"/>
              </a:ext>
            </a:extLst>
          </p:cNvPr>
          <p:cNvPicPr>
            <a:picLocks noChangeAspect="1"/>
          </p:cNvPicPr>
          <p:nvPr/>
        </p:nvPicPr>
        <p:blipFill>
          <a:blip r:embed="rId2"/>
          <a:stretch>
            <a:fillRect/>
          </a:stretch>
        </p:blipFill>
        <p:spPr>
          <a:xfrm>
            <a:off x="889907" y="1275808"/>
            <a:ext cx="7364186" cy="336313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94</TotalTime>
  <Words>672</Words>
  <Application>Microsoft Office PowerPoint</Application>
  <PresentationFormat>On-screen Show (16:9)</PresentationFormat>
  <Paragraphs>105</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Login-Success-Page</vt:lpstr>
      <vt:lpstr>Find-Bus-Page</vt:lpstr>
      <vt:lpstr>See-Booking-Page</vt:lpstr>
      <vt:lpstr>Register-Page</vt:lpstr>
      <vt:lpstr>Register-Success-Page</vt:lpstr>
      <vt:lpstr>Logout-Page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JAGATHISHWARAN P</cp:lastModifiedBy>
  <cp:revision>27</cp:revision>
  <dcterms:modified xsi:type="dcterms:W3CDTF">2024-04-09T09:55:50Z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