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Lexen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2FD853-1944-44C8-918E-7263927243A7}">
  <a:tblStyle styleId="{362FD853-1944-44C8-918E-7263927243A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Lexend-bold.fntdata"/><Relationship Id="rId10" Type="http://schemas.openxmlformats.org/officeDocument/2006/relationships/slide" Target="slides/slide4.xml"/><Relationship Id="rId32" Type="http://schemas.openxmlformats.org/officeDocument/2006/relationships/font" Target="fonts/Lexend-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8f2f0ab9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8f2f0ab9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8f2f0ab9b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58f2f0ab9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8f2f0ab9b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8f2f0ab9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8f2f0ab9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58f2f0ab9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58f2f0ab9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58f2f0ab9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8f2f0ab9b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8f2f0ab9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8f2f0ab9b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8f2f0ab9b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8f2f0ab9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8f2f0ab9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8f2f0ab9b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8f2f0ab9b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8f2f0ab9b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8f2f0ab9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58f2f0ab9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58f2f0ab9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8f2f0ab9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8f2f0ab9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8f2f0ab9b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58f2f0ab9b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8f2f0ab9b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8f2f0ab9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58f2f0ab9b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58f2f0ab9b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8f2f0ab9b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58f2f0ab9b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8f2f0ab9b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8f2f0ab9b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8f2f0ab9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8f2f0ab9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8f2f0ab9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58f2f0ab9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58f2f0ab9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58f2f0ab9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8f2f0ab9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58f2f0ab9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58f2f0ab9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58f2f0ab9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8f2f0ab9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8f2f0ab9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8f2f0ab9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8f2f0ab9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0" y="0"/>
            <a:ext cx="8832300" cy="279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111625" y="-272225"/>
            <a:ext cx="9032376" cy="7005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nvSpPr>
        <p:spPr>
          <a:xfrm>
            <a:off x="0" y="0"/>
            <a:ext cx="91440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200">
                <a:solidFill>
                  <a:srgbClr val="1F1F1F"/>
                </a:solidFill>
                <a:highlight>
                  <a:srgbClr val="FFFFFF"/>
                </a:highlight>
              </a:rPr>
              <a:t>Data Dictionary:</a:t>
            </a:r>
            <a:endParaRPr b="1" sz="2500"/>
          </a:p>
        </p:txBody>
      </p:sp>
      <p:pic>
        <p:nvPicPr>
          <p:cNvPr id="108" name="Google Shape;108;p22"/>
          <p:cNvPicPr preferRelativeResize="0"/>
          <p:nvPr/>
        </p:nvPicPr>
        <p:blipFill>
          <a:blip r:embed="rId3">
            <a:alphaModFix/>
          </a:blip>
          <a:stretch>
            <a:fillRect/>
          </a:stretch>
        </p:blipFill>
        <p:spPr>
          <a:xfrm>
            <a:off x="0" y="776276"/>
            <a:ext cx="9143999" cy="3938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nvSpPr>
        <p:spPr>
          <a:xfrm>
            <a:off x="6700" y="-6700"/>
            <a:ext cx="9137400" cy="498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200">
                <a:solidFill>
                  <a:srgbClr val="1F1F1F"/>
                </a:solidFill>
                <a:highlight>
                  <a:srgbClr val="FFFFFF"/>
                </a:highlight>
              </a:rPr>
              <a:t>Relational Diagram :</a:t>
            </a:r>
            <a:endParaRPr b="1" sz="2200">
              <a:solidFill>
                <a:srgbClr val="1F1F1F"/>
              </a:solidFill>
              <a:highlight>
                <a:srgbClr val="FFFFFF"/>
              </a:highlight>
            </a:endParaRPr>
          </a:p>
          <a:p>
            <a:pPr indent="0" lvl="0" marL="0" rtl="0" algn="l">
              <a:spcBef>
                <a:spcPts val="0"/>
              </a:spcBef>
              <a:spcAft>
                <a:spcPts val="0"/>
              </a:spcAft>
              <a:buNone/>
            </a:pPr>
            <a:r>
              <a:rPr lang="en-GB">
                <a:solidFill>
                  <a:srgbClr val="1F1F1F"/>
                </a:solidFill>
                <a:highlight>
                  <a:srgbClr val="FFFFFF"/>
                </a:highlight>
                <a:latin typeface="Lexend"/>
                <a:ea typeface="Lexend"/>
                <a:cs typeface="Lexend"/>
                <a:sym typeface="Lexend"/>
              </a:rPr>
              <a:t>The following relational diagram shows the relationships between the tables for the food delivery time prediction project:</a:t>
            </a:r>
            <a:endParaRPr>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a:solidFill>
                <a:srgbClr val="1F1F1F"/>
              </a:solidFill>
              <a:highlight>
                <a:srgbClr val="FFFFFF"/>
              </a:highlight>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GB" sz="1600">
                <a:solidFill>
                  <a:srgbClr val="1F1F1F"/>
                </a:solidFill>
                <a:highlight>
                  <a:srgbClr val="FFFFFF"/>
                </a:highlight>
                <a:latin typeface="Lexend"/>
                <a:ea typeface="Lexend"/>
                <a:cs typeface="Lexend"/>
                <a:sym typeface="Lexend"/>
              </a:rPr>
              <a:t>The relational diagram shows that the orders table is related to the delivery_times table, the features table, and the model table. The delivery_times table is related to the features table. The model table is related to the features table.</a:t>
            </a:r>
            <a:endParaRPr sz="1800">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b="1" sz="2600">
              <a:solidFill>
                <a:srgbClr val="1F1F1F"/>
              </a:solidFill>
              <a:highlight>
                <a:srgbClr val="FFFFFF"/>
              </a:highlight>
              <a:latin typeface="Lexend"/>
              <a:ea typeface="Lexend"/>
              <a:cs typeface="Lexend"/>
              <a:sym typeface="Lexend"/>
            </a:endParaRPr>
          </a:p>
        </p:txBody>
      </p:sp>
      <p:pic>
        <p:nvPicPr>
          <p:cNvPr id="114" name="Google Shape;114;p23"/>
          <p:cNvPicPr preferRelativeResize="0"/>
          <p:nvPr/>
        </p:nvPicPr>
        <p:blipFill>
          <a:blip r:embed="rId3">
            <a:alphaModFix/>
          </a:blip>
          <a:stretch>
            <a:fillRect/>
          </a:stretch>
        </p:blipFill>
        <p:spPr>
          <a:xfrm>
            <a:off x="1714500" y="901400"/>
            <a:ext cx="6489649" cy="3029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nvSpPr>
        <p:spPr>
          <a:xfrm>
            <a:off x="46875" y="-6700"/>
            <a:ext cx="9144000" cy="536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4"/>
          <p:cNvSpPr txBox="1"/>
          <p:nvPr/>
        </p:nvSpPr>
        <p:spPr>
          <a:xfrm>
            <a:off x="6700" y="13400"/>
            <a:ext cx="92421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300">
                <a:solidFill>
                  <a:srgbClr val="1F1F1F"/>
                </a:solidFill>
                <a:highlight>
                  <a:srgbClr val="FFFFFF"/>
                </a:highlight>
              </a:rPr>
              <a:t>Program Design:</a:t>
            </a:r>
            <a:endParaRPr b="1" sz="2300">
              <a:solidFill>
                <a:srgbClr val="1F1F1F"/>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GB">
                <a:solidFill>
                  <a:srgbClr val="1F1F1F"/>
                </a:solidFill>
                <a:highlight>
                  <a:srgbClr val="FFFFFF"/>
                </a:highlight>
                <a:latin typeface="Lexend"/>
                <a:ea typeface="Lexend"/>
                <a:cs typeface="Lexend"/>
                <a:sym typeface="Lexend"/>
              </a:rPr>
              <a:t>The program design for the food delivery time prediction project is as follows:</a:t>
            </a:r>
            <a:endParaRPr>
              <a:solidFill>
                <a:srgbClr val="1F1F1F"/>
              </a:solidFill>
              <a:highlight>
                <a:srgbClr val="FFFFFF"/>
              </a:highlight>
              <a:latin typeface="Lexend"/>
              <a:ea typeface="Lexend"/>
              <a:cs typeface="Lexend"/>
              <a:sym typeface="Lexend"/>
            </a:endParaRPr>
          </a:p>
          <a:p>
            <a:pPr indent="-317500" lvl="0" marL="457200" rtl="0" algn="l">
              <a:lnSpc>
                <a:spcPct val="115000"/>
              </a:lnSpc>
              <a:spcBef>
                <a:spcPts val="1800"/>
              </a:spcBef>
              <a:spcAft>
                <a:spcPts val="0"/>
              </a:spcAft>
              <a:buClr>
                <a:srgbClr val="1F1F1F"/>
              </a:buClr>
              <a:buSzPts val="1400"/>
              <a:buFont typeface="Lexend"/>
              <a:buChar char="●"/>
            </a:pPr>
            <a:r>
              <a:rPr lang="en-GB">
                <a:solidFill>
                  <a:srgbClr val="1F1F1F"/>
                </a:solidFill>
                <a:highlight>
                  <a:srgbClr val="FFFFFF"/>
                </a:highlight>
                <a:latin typeface="Lexend"/>
                <a:ea typeface="Lexend"/>
                <a:cs typeface="Lexend"/>
                <a:sym typeface="Lexend"/>
              </a:rPr>
              <a:t>The program will be written in Python.</a:t>
            </a:r>
            <a:endParaRPr>
              <a:solidFill>
                <a:srgbClr val="1F1F1F"/>
              </a:solidFill>
              <a:highlight>
                <a:srgbClr val="FFFFFF"/>
              </a:highlight>
              <a:latin typeface="Lexend"/>
              <a:ea typeface="Lexend"/>
              <a:cs typeface="Lexend"/>
              <a:sym typeface="Lexend"/>
            </a:endParaRPr>
          </a:p>
          <a:p>
            <a:pPr indent="-317500" lvl="0" marL="457200" rtl="0" algn="l">
              <a:lnSpc>
                <a:spcPct val="115000"/>
              </a:lnSpc>
              <a:spcBef>
                <a:spcPts val="0"/>
              </a:spcBef>
              <a:spcAft>
                <a:spcPts val="0"/>
              </a:spcAft>
              <a:buClr>
                <a:srgbClr val="1F1F1F"/>
              </a:buClr>
              <a:buSzPts val="1400"/>
              <a:buFont typeface="Lexend"/>
              <a:buChar char="●"/>
            </a:pPr>
            <a:r>
              <a:rPr lang="en-GB">
                <a:solidFill>
                  <a:srgbClr val="1F1F1F"/>
                </a:solidFill>
                <a:highlight>
                  <a:srgbClr val="FFFFFF"/>
                </a:highlight>
                <a:latin typeface="Lexend"/>
                <a:ea typeface="Lexend"/>
                <a:cs typeface="Lexend"/>
                <a:sym typeface="Lexend"/>
              </a:rPr>
              <a:t>The program will use the Scikit-learn library for machine learning.</a:t>
            </a:r>
            <a:endParaRPr>
              <a:solidFill>
                <a:srgbClr val="1F1F1F"/>
              </a:solidFill>
              <a:highlight>
                <a:srgbClr val="FFFFFF"/>
              </a:highlight>
              <a:latin typeface="Lexend"/>
              <a:ea typeface="Lexend"/>
              <a:cs typeface="Lexend"/>
              <a:sym typeface="Lexend"/>
            </a:endParaRPr>
          </a:p>
          <a:p>
            <a:pPr indent="-317500" lvl="0" marL="457200" rtl="0" algn="l">
              <a:lnSpc>
                <a:spcPct val="115000"/>
              </a:lnSpc>
              <a:spcBef>
                <a:spcPts val="0"/>
              </a:spcBef>
              <a:spcAft>
                <a:spcPts val="0"/>
              </a:spcAft>
              <a:buClr>
                <a:srgbClr val="1F1F1F"/>
              </a:buClr>
              <a:buSzPts val="1400"/>
              <a:buFont typeface="Lexend"/>
              <a:buChar char="●"/>
            </a:pPr>
            <a:r>
              <a:rPr lang="en-GB">
                <a:solidFill>
                  <a:srgbClr val="1F1F1F"/>
                </a:solidFill>
                <a:highlight>
                  <a:srgbClr val="FFFFFF"/>
                </a:highlight>
                <a:latin typeface="Lexend"/>
                <a:ea typeface="Lexend"/>
                <a:cs typeface="Lexend"/>
                <a:sym typeface="Lexend"/>
              </a:rPr>
              <a:t>The program will be modularized into the following components:</a:t>
            </a:r>
            <a:endParaRPr>
              <a:solidFill>
                <a:srgbClr val="1F1F1F"/>
              </a:solidFill>
              <a:highlight>
                <a:srgbClr val="FFFFFF"/>
              </a:highlight>
              <a:latin typeface="Lexend"/>
              <a:ea typeface="Lexend"/>
              <a:cs typeface="Lexend"/>
              <a:sym typeface="Lexend"/>
            </a:endParaRPr>
          </a:p>
          <a:p>
            <a:pPr indent="-317500" lvl="1" marL="914400" rtl="0" algn="l">
              <a:lnSpc>
                <a:spcPct val="115000"/>
              </a:lnSpc>
              <a:spcBef>
                <a:spcPts val="0"/>
              </a:spcBef>
              <a:spcAft>
                <a:spcPts val="0"/>
              </a:spcAft>
              <a:buClr>
                <a:srgbClr val="1F1F1F"/>
              </a:buClr>
              <a:buSzPts val="1400"/>
              <a:buFont typeface="Lexend"/>
              <a:buChar char="○"/>
            </a:pPr>
            <a:r>
              <a:rPr lang="en-GB">
                <a:solidFill>
                  <a:srgbClr val="1F1F1F"/>
                </a:solidFill>
                <a:highlight>
                  <a:srgbClr val="FFFFFF"/>
                </a:highlight>
                <a:latin typeface="Lexend"/>
                <a:ea typeface="Lexend"/>
                <a:cs typeface="Lexend"/>
                <a:sym typeface="Lexend"/>
              </a:rPr>
              <a:t>Data collection</a:t>
            </a:r>
            <a:endParaRPr>
              <a:solidFill>
                <a:srgbClr val="1F1F1F"/>
              </a:solidFill>
              <a:highlight>
                <a:srgbClr val="FFFFFF"/>
              </a:highlight>
              <a:latin typeface="Lexend"/>
              <a:ea typeface="Lexend"/>
              <a:cs typeface="Lexend"/>
              <a:sym typeface="Lexend"/>
            </a:endParaRPr>
          </a:p>
          <a:p>
            <a:pPr indent="-317500" lvl="1" marL="914400" rtl="0" algn="l">
              <a:lnSpc>
                <a:spcPct val="115000"/>
              </a:lnSpc>
              <a:spcBef>
                <a:spcPts val="0"/>
              </a:spcBef>
              <a:spcAft>
                <a:spcPts val="0"/>
              </a:spcAft>
              <a:buClr>
                <a:srgbClr val="1F1F1F"/>
              </a:buClr>
              <a:buSzPts val="1400"/>
              <a:buFont typeface="Lexend"/>
              <a:buChar char="○"/>
            </a:pPr>
            <a:r>
              <a:rPr lang="en-GB">
                <a:solidFill>
                  <a:srgbClr val="1F1F1F"/>
                </a:solidFill>
                <a:highlight>
                  <a:srgbClr val="FFFFFF"/>
                </a:highlight>
                <a:latin typeface="Lexend"/>
                <a:ea typeface="Lexend"/>
                <a:cs typeface="Lexend"/>
                <a:sym typeface="Lexend"/>
              </a:rPr>
              <a:t>Data cleaning</a:t>
            </a:r>
            <a:endParaRPr>
              <a:solidFill>
                <a:srgbClr val="1F1F1F"/>
              </a:solidFill>
              <a:highlight>
                <a:srgbClr val="FFFFFF"/>
              </a:highlight>
              <a:latin typeface="Lexend"/>
              <a:ea typeface="Lexend"/>
              <a:cs typeface="Lexend"/>
              <a:sym typeface="Lexend"/>
            </a:endParaRPr>
          </a:p>
          <a:p>
            <a:pPr indent="-317500" lvl="1" marL="914400" rtl="0" algn="l">
              <a:lnSpc>
                <a:spcPct val="115000"/>
              </a:lnSpc>
              <a:spcBef>
                <a:spcPts val="0"/>
              </a:spcBef>
              <a:spcAft>
                <a:spcPts val="0"/>
              </a:spcAft>
              <a:buClr>
                <a:srgbClr val="1F1F1F"/>
              </a:buClr>
              <a:buSzPts val="1400"/>
              <a:buFont typeface="Lexend"/>
              <a:buChar char="○"/>
            </a:pPr>
            <a:r>
              <a:rPr lang="en-GB">
                <a:solidFill>
                  <a:srgbClr val="1F1F1F"/>
                </a:solidFill>
                <a:highlight>
                  <a:srgbClr val="FFFFFF"/>
                </a:highlight>
                <a:latin typeface="Lexend"/>
                <a:ea typeface="Lexend"/>
                <a:cs typeface="Lexend"/>
                <a:sym typeface="Lexend"/>
              </a:rPr>
              <a:t>Feature engineering</a:t>
            </a:r>
            <a:endParaRPr>
              <a:solidFill>
                <a:srgbClr val="1F1F1F"/>
              </a:solidFill>
              <a:highlight>
                <a:srgbClr val="FFFFFF"/>
              </a:highlight>
              <a:latin typeface="Lexend"/>
              <a:ea typeface="Lexend"/>
              <a:cs typeface="Lexend"/>
              <a:sym typeface="Lexend"/>
            </a:endParaRPr>
          </a:p>
          <a:p>
            <a:pPr indent="-317500" lvl="1" marL="914400" rtl="0" algn="l">
              <a:lnSpc>
                <a:spcPct val="115000"/>
              </a:lnSpc>
              <a:spcBef>
                <a:spcPts val="0"/>
              </a:spcBef>
              <a:spcAft>
                <a:spcPts val="0"/>
              </a:spcAft>
              <a:buClr>
                <a:srgbClr val="1F1F1F"/>
              </a:buClr>
              <a:buSzPts val="1400"/>
              <a:buFont typeface="Lexend"/>
              <a:buChar char="○"/>
            </a:pPr>
            <a:r>
              <a:rPr lang="en-GB">
                <a:solidFill>
                  <a:srgbClr val="1F1F1F"/>
                </a:solidFill>
                <a:highlight>
                  <a:srgbClr val="FFFFFF"/>
                </a:highlight>
                <a:latin typeface="Lexend"/>
                <a:ea typeface="Lexend"/>
                <a:cs typeface="Lexend"/>
                <a:sym typeface="Lexend"/>
              </a:rPr>
              <a:t>Machine learning model training</a:t>
            </a:r>
            <a:endParaRPr>
              <a:solidFill>
                <a:srgbClr val="1F1F1F"/>
              </a:solidFill>
              <a:highlight>
                <a:srgbClr val="FFFFFF"/>
              </a:highlight>
              <a:latin typeface="Lexend"/>
              <a:ea typeface="Lexend"/>
              <a:cs typeface="Lexend"/>
              <a:sym typeface="Lexend"/>
            </a:endParaRPr>
          </a:p>
          <a:p>
            <a:pPr indent="-317500" lvl="1" marL="914400" rtl="0" algn="l">
              <a:lnSpc>
                <a:spcPct val="115000"/>
              </a:lnSpc>
              <a:spcBef>
                <a:spcPts val="0"/>
              </a:spcBef>
              <a:spcAft>
                <a:spcPts val="0"/>
              </a:spcAft>
              <a:buClr>
                <a:srgbClr val="1F1F1F"/>
              </a:buClr>
              <a:buSzPts val="1400"/>
              <a:buFont typeface="Lexend"/>
              <a:buChar char="○"/>
            </a:pPr>
            <a:r>
              <a:rPr lang="en-GB">
                <a:solidFill>
                  <a:srgbClr val="1F1F1F"/>
                </a:solidFill>
                <a:highlight>
                  <a:srgbClr val="FFFFFF"/>
                </a:highlight>
                <a:latin typeface="Lexend"/>
                <a:ea typeface="Lexend"/>
                <a:cs typeface="Lexend"/>
                <a:sym typeface="Lexend"/>
              </a:rPr>
              <a:t>Delivery time prediction</a:t>
            </a:r>
            <a:endParaRPr>
              <a:solidFill>
                <a:srgbClr val="1F1F1F"/>
              </a:solidFill>
              <a:highlight>
                <a:srgbClr val="FFFFFF"/>
              </a:highlight>
              <a:latin typeface="Lexend"/>
              <a:ea typeface="Lexend"/>
              <a:cs typeface="Lexend"/>
              <a:sym typeface="Lexend"/>
            </a:endParaRPr>
          </a:p>
          <a:p>
            <a:pPr indent="-317500" lvl="0" marL="457200" rtl="0" algn="l">
              <a:lnSpc>
                <a:spcPct val="115000"/>
              </a:lnSpc>
              <a:spcBef>
                <a:spcPts val="0"/>
              </a:spcBef>
              <a:spcAft>
                <a:spcPts val="0"/>
              </a:spcAft>
              <a:buClr>
                <a:srgbClr val="1F1F1F"/>
              </a:buClr>
              <a:buSzPts val="1400"/>
              <a:buFont typeface="Lexend"/>
              <a:buChar char="●"/>
            </a:pPr>
            <a:r>
              <a:rPr lang="en-GB">
                <a:solidFill>
                  <a:srgbClr val="1F1F1F"/>
                </a:solidFill>
                <a:highlight>
                  <a:srgbClr val="FFFFFF"/>
                </a:highlight>
                <a:latin typeface="Lexend"/>
                <a:ea typeface="Lexend"/>
                <a:cs typeface="Lexend"/>
                <a:sym typeface="Lexend"/>
              </a:rPr>
              <a:t>The program will be tested</a:t>
            </a:r>
            <a:endParaRPr>
              <a:solidFill>
                <a:srgbClr val="1F1F1F"/>
              </a:solidFill>
              <a:highlight>
                <a:srgbClr val="FFFFFF"/>
              </a:highlight>
              <a:latin typeface="Lexend"/>
              <a:ea typeface="Lexend"/>
              <a:cs typeface="Lexend"/>
              <a:sym typeface="Lexend"/>
            </a:endParaRPr>
          </a:p>
          <a:p>
            <a:pPr indent="0" lvl="0" marL="0" rtl="0" algn="l">
              <a:spcBef>
                <a:spcPts val="1100"/>
              </a:spcBef>
              <a:spcAft>
                <a:spcPts val="0"/>
              </a:spcAft>
              <a:buNone/>
            </a:pPr>
            <a:r>
              <a:rPr b="1" lang="en-GB" sz="2200">
                <a:solidFill>
                  <a:srgbClr val="1F1F1F"/>
                </a:solidFill>
                <a:highlight>
                  <a:srgbClr val="FFFFFF"/>
                </a:highlight>
              </a:rPr>
              <a:t>Testing :</a:t>
            </a:r>
            <a:endParaRPr b="1" sz="2200">
              <a:solidFill>
                <a:srgbClr val="1F1F1F"/>
              </a:solidFill>
              <a:highlight>
                <a:srgbClr val="FFFFFF"/>
              </a:highlight>
            </a:endParaRPr>
          </a:p>
          <a:p>
            <a:pPr indent="0" lvl="0" marL="0" rtl="0" algn="l">
              <a:spcBef>
                <a:spcPts val="0"/>
              </a:spcBef>
              <a:spcAft>
                <a:spcPts val="0"/>
              </a:spcAft>
              <a:buNone/>
            </a:pPr>
            <a:r>
              <a:t/>
            </a:r>
            <a:endParaRPr b="1" sz="1500">
              <a:solidFill>
                <a:srgbClr val="1F1F1F"/>
              </a:solidFill>
              <a:highlight>
                <a:srgbClr val="FFFFFF"/>
              </a:highlight>
            </a:endParaRPr>
          </a:p>
          <a:p>
            <a:pPr indent="-317500" lvl="0" marL="457200" rtl="0" algn="l">
              <a:lnSpc>
                <a:spcPct val="115000"/>
              </a:lnSpc>
              <a:spcBef>
                <a:spcPts val="300"/>
              </a:spcBef>
              <a:spcAft>
                <a:spcPts val="0"/>
              </a:spcAft>
              <a:buClr>
                <a:srgbClr val="1F1F1F"/>
              </a:buClr>
              <a:buSzPts val="1400"/>
              <a:buFont typeface="Lexend"/>
              <a:buChar char="●"/>
            </a:pPr>
            <a:r>
              <a:rPr lang="en-GB">
                <a:solidFill>
                  <a:srgbClr val="1F1F1F"/>
                </a:solidFill>
                <a:highlight>
                  <a:srgbClr val="FFFFFF"/>
                </a:highlight>
                <a:latin typeface="Lexend"/>
                <a:ea typeface="Lexend"/>
                <a:cs typeface="Lexend"/>
                <a:sym typeface="Lexend"/>
              </a:rPr>
              <a:t>Unit testing: Unit testing is used to test individual units of code. This can be used to test the data collection, data cleaning, feature engineering, and machine learning model training components of the project.</a:t>
            </a:r>
            <a:endParaRPr>
              <a:solidFill>
                <a:srgbClr val="1F1F1F"/>
              </a:solidFill>
              <a:highlight>
                <a:srgbClr val="FFFFFF"/>
              </a:highlight>
              <a:latin typeface="Lexend"/>
              <a:ea typeface="Lexend"/>
              <a:cs typeface="Lexend"/>
              <a:sym typeface="Lexend"/>
            </a:endParaRPr>
          </a:p>
          <a:p>
            <a:pPr indent="0" lvl="0" marL="0" rtl="0" algn="l">
              <a:spcBef>
                <a:spcPts val="1100"/>
              </a:spcBef>
              <a:spcAft>
                <a:spcPts val="0"/>
              </a:spcAft>
              <a:buNone/>
            </a:pPr>
            <a:r>
              <a:t/>
            </a:r>
            <a:endParaRPr b="1" sz="1600">
              <a:solidFill>
                <a:srgbClr val="1F1F1F"/>
              </a:solidFill>
              <a:highlight>
                <a:srgbClr val="FFFFFF"/>
              </a:highlight>
              <a:latin typeface="Lexend"/>
              <a:ea typeface="Lexend"/>
              <a:cs typeface="Lexend"/>
              <a:sym typeface="Lexe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nvSpPr>
        <p:spPr>
          <a:xfrm>
            <a:off x="26800" y="33475"/>
            <a:ext cx="9117300" cy="5143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300"/>
              </a:spcBef>
              <a:spcAft>
                <a:spcPts val="0"/>
              </a:spcAft>
              <a:buClr>
                <a:srgbClr val="1F1F1F"/>
              </a:buClr>
              <a:buSzPts val="1400"/>
              <a:buFont typeface="Lexend"/>
              <a:buChar char="●"/>
            </a:pPr>
            <a:r>
              <a:rPr lang="en-GB">
                <a:solidFill>
                  <a:srgbClr val="1F1F1F"/>
                </a:solidFill>
                <a:highlight>
                  <a:srgbClr val="FFFFFF"/>
                </a:highlight>
                <a:latin typeface="Lexend"/>
                <a:ea typeface="Lexend"/>
                <a:cs typeface="Lexend"/>
                <a:sym typeface="Lexend"/>
              </a:rPr>
              <a:t>Integration testing: Integration testing is used to test how different units of code interact with each other. This can be used to test the delivery time prediction component of the project.</a:t>
            </a:r>
            <a:endParaRPr>
              <a:solidFill>
                <a:srgbClr val="1F1F1F"/>
              </a:solidFill>
              <a:highlight>
                <a:srgbClr val="FFFFFF"/>
              </a:highlight>
              <a:latin typeface="Lexend"/>
              <a:ea typeface="Lexend"/>
              <a:cs typeface="Lexend"/>
              <a:sym typeface="Lexend"/>
            </a:endParaRPr>
          </a:p>
          <a:p>
            <a:pPr indent="-317500" lvl="0" marL="457200" rtl="0" algn="l">
              <a:lnSpc>
                <a:spcPct val="115000"/>
              </a:lnSpc>
              <a:spcBef>
                <a:spcPts val="0"/>
              </a:spcBef>
              <a:spcAft>
                <a:spcPts val="0"/>
              </a:spcAft>
              <a:buClr>
                <a:srgbClr val="1F1F1F"/>
              </a:buClr>
              <a:buSzPts val="1400"/>
              <a:buFont typeface="Lexend"/>
              <a:buChar char="●"/>
            </a:pPr>
            <a:r>
              <a:rPr lang="en-GB">
                <a:solidFill>
                  <a:srgbClr val="1F1F1F"/>
                </a:solidFill>
                <a:highlight>
                  <a:srgbClr val="FFFFFF"/>
                </a:highlight>
                <a:latin typeface="Lexend"/>
                <a:ea typeface="Lexend"/>
                <a:cs typeface="Lexend"/>
                <a:sym typeface="Lexend"/>
              </a:rPr>
              <a:t>System testing: System testing is used to test the entire system. This can be used to test the food delivery time prediction project as a whole.</a:t>
            </a:r>
            <a:endParaRPr>
              <a:solidFill>
                <a:srgbClr val="1F1F1F"/>
              </a:solidFill>
              <a:highlight>
                <a:srgbClr val="FFFFFF"/>
              </a:highlight>
              <a:latin typeface="Lexend"/>
              <a:ea typeface="Lexend"/>
              <a:cs typeface="Lexend"/>
              <a:sym typeface="Lexend"/>
            </a:endParaRPr>
          </a:p>
          <a:p>
            <a:pPr indent="0" lvl="0" marL="0" rtl="0" algn="l">
              <a:lnSpc>
                <a:spcPct val="115000"/>
              </a:lnSpc>
              <a:spcBef>
                <a:spcPts val="1800"/>
              </a:spcBef>
              <a:spcAft>
                <a:spcPts val="0"/>
              </a:spcAft>
              <a:buNone/>
            </a:pPr>
            <a:r>
              <a:rPr lang="en-GB" sz="1500">
                <a:solidFill>
                  <a:srgbClr val="1F1F1F"/>
                </a:solidFill>
                <a:highlight>
                  <a:srgbClr val="FFFFFF"/>
                </a:highlight>
                <a:latin typeface="Lexend"/>
                <a:ea typeface="Lexend"/>
                <a:cs typeface="Lexend"/>
                <a:sym typeface="Lexend"/>
              </a:rPr>
              <a:t>In addition to these testing techniques, the project can also be evaluated using the following metrics:</a:t>
            </a:r>
            <a:endParaRPr sz="1500">
              <a:solidFill>
                <a:srgbClr val="1F1F1F"/>
              </a:solidFill>
              <a:highlight>
                <a:srgbClr val="FFFFFF"/>
              </a:highlight>
              <a:latin typeface="Lexend"/>
              <a:ea typeface="Lexend"/>
              <a:cs typeface="Lexend"/>
              <a:sym typeface="Lexend"/>
            </a:endParaRPr>
          </a:p>
          <a:p>
            <a:pPr indent="-323850" lvl="0" marL="457200" rtl="0" algn="l">
              <a:lnSpc>
                <a:spcPct val="115000"/>
              </a:lnSpc>
              <a:spcBef>
                <a:spcPts val="1800"/>
              </a:spcBef>
              <a:spcAft>
                <a:spcPts val="0"/>
              </a:spcAft>
              <a:buClr>
                <a:srgbClr val="1F1F1F"/>
              </a:buClr>
              <a:buSzPts val="1500"/>
              <a:buFont typeface="Lexend"/>
              <a:buChar char="●"/>
            </a:pPr>
            <a:r>
              <a:rPr lang="en-GB" sz="1500">
                <a:solidFill>
                  <a:srgbClr val="1F1F1F"/>
                </a:solidFill>
                <a:highlight>
                  <a:srgbClr val="FFFFFF"/>
                </a:highlight>
                <a:latin typeface="Lexend"/>
                <a:ea typeface="Lexend"/>
                <a:cs typeface="Lexend"/>
                <a:sym typeface="Lexend"/>
              </a:rPr>
              <a:t>Accuracy: The accuracy of the model is the percentage of times that the model makes a correct prediction.</a:t>
            </a:r>
            <a:endParaRPr sz="1500">
              <a:solidFill>
                <a:srgbClr val="1F1F1F"/>
              </a:solidFill>
              <a:highlight>
                <a:srgbClr val="FFFFFF"/>
              </a:highlight>
              <a:latin typeface="Lexend"/>
              <a:ea typeface="Lexend"/>
              <a:cs typeface="Lexend"/>
              <a:sym typeface="Lexend"/>
            </a:endParaRPr>
          </a:p>
          <a:p>
            <a:pPr indent="-323850" lvl="0" marL="457200" rtl="0" algn="l">
              <a:lnSpc>
                <a:spcPct val="115000"/>
              </a:lnSpc>
              <a:spcBef>
                <a:spcPts val="0"/>
              </a:spcBef>
              <a:spcAft>
                <a:spcPts val="0"/>
              </a:spcAft>
              <a:buClr>
                <a:srgbClr val="1F1F1F"/>
              </a:buClr>
              <a:buSzPts val="1500"/>
              <a:buFont typeface="Lexend"/>
              <a:buChar char="●"/>
            </a:pPr>
            <a:r>
              <a:rPr lang="en-GB" sz="1500">
                <a:solidFill>
                  <a:srgbClr val="1F1F1F"/>
                </a:solidFill>
                <a:highlight>
                  <a:srgbClr val="FFFFFF"/>
                </a:highlight>
                <a:latin typeface="Lexend"/>
                <a:ea typeface="Lexend"/>
                <a:cs typeface="Lexend"/>
                <a:sym typeface="Lexend"/>
              </a:rPr>
              <a:t>Precision: The precision of the model is the percentage of times that the model predicts a positive outcome when the actual outcome is positive.</a:t>
            </a:r>
            <a:endParaRPr sz="1500">
              <a:solidFill>
                <a:srgbClr val="1F1F1F"/>
              </a:solidFill>
              <a:highlight>
                <a:srgbClr val="FFFFFF"/>
              </a:highlight>
              <a:latin typeface="Lexend"/>
              <a:ea typeface="Lexend"/>
              <a:cs typeface="Lexend"/>
              <a:sym typeface="Lexend"/>
            </a:endParaRPr>
          </a:p>
          <a:p>
            <a:pPr indent="-323850" lvl="0" marL="457200" rtl="0" algn="l">
              <a:lnSpc>
                <a:spcPct val="115000"/>
              </a:lnSpc>
              <a:spcBef>
                <a:spcPts val="0"/>
              </a:spcBef>
              <a:spcAft>
                <a:spcPts val="0"/>
              </a:spcAft>
              <a:buClr>
                <a:srgbClr val="1F1F1F"/>
              </a:buClr>
              <a:buSzPts val="1500"/>
              <a:buFont typeface="Lexend"/>
              <a:buChar char="●"/>
            </a:pPr>
            <a:r>
              <a:rPr lang="en-GB" sz="1500">
                <a:solidFill>
                  <a:srgbClr val="1F1F1F"/>
                </a:solidFill>
                <a:highlight>
                  <a:srgbClr val="FFFFFF"/>
                </a:highlight>
                <a:latin typeface="Lexend"/>
                <a:ea typeface="Lexend"/>
                <a:cs typeface="Lexend"/>
                <a:sym typeface="Lexend"/>
              </a:rPr>
              <a:t>Recall: The recall of the model is the percentage of times that the model predicts a positive outcome when the actual outcome is positive.</a:t>
            </a:r>
            <a:endParaRPr sz="1500">
              <a:solidFill>
                <a:srgbClr val="1F1F1F"/>
              </a:solidFill>
              <a:highlight>
                <a:srgbClr val="FFFFFF"/>
              </a:highlight>
              <a:latin typeface="Lexend"/>
              <a:ea typeface="Lexend"/>
              <a:cs typeface="Lexend"/>
              <a:sym typeface="Lexend"/>
            </a:endParaRPr>
          </a:p>
          <a:p>
            <a:pPr indent="0" lvl="0" marL="0" rtl="0" algn="l">
              <a:lnSpc>
                <a:spcPct val="115000"/>
              </a:lnSpc>
              <a:spcBef>
                <a:spcPts val="1800"/>
              </a:spcBef>
              <a:spcAft>
                <a:spcPts val="0"/>
              </a:spcAft>
              <a:buNone/>
            </a:pPr>
            <a:r>
              <a:rPr lang="en-GB" sz="1500">
                <a:solidFill>
                  <a:srgbClr val="1F1F1F"/>
                </a:solidFill>
                <a:highlight>
                  <a:srgbClr val="FFFFFF"/>
                </a:highlight>
                <a:latin typeface="Lexend"/>
                <a:ea typeface="Lexend"/>
                <a:cs typeface="Lexend"/>
                <a:sym typeface="Lexend"/>
              </a:rPr>
              <a:t>The conclusion of the project will depend on the results of the testing and evaluation. If the model is accurate, precise, and has good recall, then the project can be considered a success. However, if the model is not accurate, precise, or has poor recall, then the project will need to be revised.</a:t>
            </a:r>
            <a:endParaRPr sz="1500">
              <a:solidFill>
                <a:srgbClr val="1F1F1F"/>
              </a:solidFill>
              <a:highlight>
                <a:srgbClr val="FFFFFF"/>
              </a:highlight>
              <a:latin typeface="Lexend"/>
              <a:ea typeface="Lexend"/>
              <a:cs typeface="Lexend"/>
              <a:sym typeface="Lexend"/>
            </a:endParaRPr>
          </a:p>
          <a:p>
            <a:pPr indent="0" lvl="0" marL="0" rtl="0" algn="l">
              <a:spcBef>
                <a:spcPts val="1800"/>
              </a:spcBef>
              <a:spcAft>
                <a:spcPts val="0"/>
              </a:spcAft>
              <a:buNone/>
            </a:pPr>
            <a:r>
              <a:t/>
            </a:r>
            <a:endParaRPr sz="1900">
              <a:latin typeface="Lexend"/>
              <a:ea typeface="Lexend"/>
              <a:cs typeface="Lexend"/>
              <a:sym typeface="Lexe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nvSpPr>
        <p:spPr>
          <a:xfrm>
            <a:off x="26800" y="13400"/>
            <a:ext cx="89811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100">
                <a:solidFill>
                  <a:srgbClr val="1F1F1F"/>
                </a:solidFill>
                <a:highlight>
                  <a:srgbClr val="FFFFFF"/>
                </a:highlight>
              </a:rPr>
              <a:t>Conclusion:</a:t>
            </a:r>
            <a:endParaRPr b="1" sz="2100">
              <a:solidFill>
                <a:srgbClr val="1F1F1F"/>
              </a:solidFill>
              <a:highlight>
                <a:srgbClr val="FFFFFF"/>
              </a:highlight>
            </a:endParaRPr>
          </a:p>
          <a:p>
            <a:pPr indent="0" lvl="0" marL="0" rtl="0" algn="l">
              <a:spcBef>
                <a:spcPts val="0"/>
              </a:spcBef>
              <a:spcAft>
                <a:spcPts val="0"/>
              </a:spcAft>
              <a:buNone/>
            </a:pPr>
            <a:r>
              <a:rPr lang="en-GB">
                <a:solidFill>
                  <a:srgbClr val="1F1F1F"/>
                </a:solidFill>
                <a:highlight>
                  <a:srgbClr val="FFFFFF"/>
                </a:highlight>
                <a:latin typeface="Lexend"/>
                <a:ea typeface="Lexend"/>
                <a:cs typeface="Lexend"/>
                <a:sym typeface="Lexend"/>
              </a:rPr>
              <a:t>The data dictionary shows that the following factors can be used to predict the delivery time for food orders:</a:t>
            </a:r>
            <a:endParaRPr>
              <a:solidFill>
                <a:srgbClr val="1F1F1F"/>
              </a:solidFill>
              <a:highlight>
                <a:srgbClr val="FFFFFF"/>
              </a:highlight>
              <a:latin typeface="Lexend"/>
              <a:ea typeface="Lexend"/>
              <a:cs typeface="Lexend"/>
              <a:sym typeface="Lexend"/>
            </a:endParaRPr>
          </a:p>
          <a:p>
            <a:pPr indent="-317500" lvl="0" marL="457200" rtl="0" algn="l">
              <a:lnSpc>
                <a:spcPct val="115000"/>
              </a:lnSpc>
              <a:spcBef>
                <a:spcPts val="300"/>
              </a:spcBef>
              <a:spcAft>
                <a:spcPts val="0"/>
              </a:spcAft>
              <a:buClr>
                <a:srgbClr val="1F1F1F"/>
              </a:buClr>
              <a:buSzPts val="1400"/>
              <a:buFont typeface="Lexend"/>
              <a:buChar char="●"/>
            </a:pPr>
            <a:r>
              <a:rPr lang="en-GB">
                <a:solidFill>
                  <a:srgbClr val="1F1F1F"/>
                </a:solidFill>
                <a:highlight>
                  <a:srgbClr val="FFFFFF"/>
                </a:highlight>
                <a:latin typeface="Lexend"/>
                <a:ea typeface="Lexend"/>
                <a:cs typeface="Lexend"/>
                <a:sym typeface="Lexend"/>
              </a:rPr>
              <a:t>The age of the delivery person</a:t>
            </a:r>
            <a:endParaRPr>
              <a:solidFill>
                <a:srgbClr val="1F1F1F"/>
              </a:solidFill>
              <a:highlight>
                <a:srgbClr val="FFFFFF"/>
              </a:highlight>
              <a:latin typeface="Lexend"/>
              <a:ea typeface="Lexend"/>
              <a:cs typeface="Lexend"/>
              <a:sym typeface="Lexend"/>
            </a:endParaRPr>
          </a:p>
          <a:p>
            <a:pPr indent="-317500" lvl="0" marL="457200" rtl="0" algn="l">
              <a:lnSpc>
                <a:spcPct val="115000"/>
              </a:lnSpc>
              <a:spcBef>
                <a:spcPts val="0"/>
              </a:spcBef>
              <a:spcAft>
                <a:spcPts val="0"/>
              </a:spcAft>
              <a:buClr>
                <a:srgbClr val="1F1F1F"/>
              </a:buClr>
              <a:buSzPts val="1400"/>
              <a:buFont typeface="Lexend"/>
              <a:buChar char="●"/>
            </a:pPr>
            <a:r>
              <a:rPr lang="en-GB">
                <a:solidFill>
                  <a:srgbClr val="1F1F1F"/>
                </a:solidFill>
                <a:highlight>
                  <a:srgbClr val="FFFFFF"/>
                </a:highlight>
                <a:latin typeface="Lexend"/>
                <a:ea typeface="Lexend"/>
                <a:cs typeface="Lexend"/>
                <a:sym typeface="Lexend"/>
              </a:rPr>
              <a:t>The ratings of the delivery person</a:t>
            </a:r>
            <a:endParaRPr>
              <a:solidFill>
                <a:srgbClr val="1F1F1F"/>
              </a:solidFill>
              <a:highlight>
                <a:srgbClr val="FFFFFF"/>
              </a:highlight>
              <a:latin typeface="Lexend"/>
              <a:ea typeface="Lexend"/>
              <a:cs typeface="Lexend"/>
              <a:sym typeface="Lexend"/>
            </a:endParaRPr>
          </a:p>
          <a:p>
            <a:pPr indent="-317500" lvl="0" marL="457200" rtl="0" algn="l">
              <a:lnSpc>
                <a:spcPct val="115000"/>
              </a:lnSpc>
              <a:spcBef>
                <a:spcPts val="0"/>
              </a:spcBef>
              <a:spcAft>
                <a:spcPts val="0"/>
              </a:spcAft>
              <a:buClr>
                <a:srgbClr val="1F1F1F"/>
              </a:buClr>
              <a:buSzPts val="1400"/>
              <a:buFont typeface="Lexend"/>
              <a:buChar char="●"/>
            </a:pPr>
            <a:r>
              <a:rPr lang="en-GB">
                <a:solidFill>
                  <a:srgbClr val="1F1F1F"/>
                </a:solidFill>
                <a:highlight>
                  <a:srgbClr val="FFFFFF"/>
                </a:highlight>
                <a:latin typeface="Lexend"/>
                <a:ea typeface="Lexend"/>
                <a:cs typeface="Lexend"/>
                <a:sym typeface="Lexend"/>
              </a:rPr>
              <a:t>The latitude and longitude of the restaurant</a:t>
            </a:r>
            <a:endParaRPr>
              <a:solidFill>
                <a:srgbClr val="1F1F1F"/>
              </a:solidFill>
              <a:highlight>
                <a:srgbClr val="FFFFFF"/>
              </a:highlight>
              <a:latin typeface="Lexend"/>
              <a:ea typeface="Lexend"/>
              <a:cs typeface="Lexend"/>
              <a:sym typeface="Lexend"/>
            </a:endParaRPr>
          </a:p>
          <a:p>
            <a:pPr indent="-317500" lvl="0" marL="457200" rtl="0" algn="l">
              <a:lnSpc>
                <a:spcPct val="115000"/>
              </a:lnSpc>
              <a:spcBef>
                <a:spcPts val="0"/>
              </a:spcBef>
              <a:spcAft>
                <a:spcPts val="0"/>
              </a:spcAft>
              <a:buClr>
                <a:srgbClr val="1F1F1F"/>
              </a:buClr>
              <a:buSzPts val="1400"/>
              <a:buFont typeface="Lexend"/>
              <a:buChar char="●"/>
            </a:pPr>
            <a:r>
              <a:rPr lang="en-GB">
                <a:solidFill>
                  <a:srgbClr val="1F1F1F"/>
                </a:solidFill>
                <a:highlight>
                  <a:srgbClr val="FFFFFF"/>
                </a:highlight>
                <a:latin typeface="Lexend"/>
                <a:ea typeface="Lexend"/>
                <a:cs typeface="Lexend"/>
                <a:sym typeface="Lexend"/>
              </a:rPr>
              <a:t>The latitude and longitude of the delivery location</a:t>
            </a:r>
            <a:endParaRPr>
              <a:solidFill>
                <a:srgbClr val="1F1F1F"/>
              </a:solidFill>
              <a:highlight>
                <a:srgbClr val="FFFFFF"/>
              </a:highlight>
              <a:latin typeface="Lexend"/>
              <a:ea typeface="Lexend"/>
              <a:cs typeface="Lexend"/>
              <a:sym typeface="Lexend"/>
            </a:endParaRPr>
          </a:p>
          <a:p>
            <a:pPr indent="-317500" lvl="0" marL="457200" rtl="0" algn="l">
              <a:lnSpc>
                <a:spcPct val="115000"/>
              </a:lnSpc>
              <a:spcBef>
                <a:spcPts val="0"/>
              </a:spcBef>
              <a:spcAft>
                <a:spcPts val="0"/>
              </a:spcAft>
              <a:buClr>
                <a:srgbClr val="1F1F1F"/>
              </a:buClr>
              <a:buSzPts val="1400"/>
              <a:buFont typeface="Lexend"/>
              <a:buChar char="●"/>
            </a:pPr>
            <a:r>
              <a:rPr lang="en-GB">
                <a:solidFill>
                  <a:srgbClr val="1F1F1F"/>
                </a:solidFill>
                <a:highlight>
                  <a:srgbClr val="FFFFFF"/>
                </a:highlight>
                <a:latin typeface="Lexend"/>
                <a:ea typeface="Lexend"/>
                <a:cs typeface="Lexend"/>
                <a:sym typeface="Lexend"/>
              </a:rPr>
              <a:t>The type of order</a:t>
            </a:r>
            <a:endParaRPr>
              <a:solidFill>
                <a:srgbClr val="1F1F1F"/>
              </a:solidFill>
              <a:highlight>
                <a:srgbClr val="FFFFFF"/>
              </a:highlight>
              <a:latin typeface="Lexend"/>
              <a:ea typeface="Lexend"/>
              <a:cs typeface="Lexend"/>
              <a:sym typeface="Lexend"/>
            </a:endParaRPr>
          </a:p>
          <a:p>
            <a:pPr indent="-317500" lvl="0" marL="457200" rtl="0" algn="l">
              <a:lnSpc>
                <a:spcPct val="115000"/>
              </a:lnSpc>
              <a:spcBef>
                <a:spcPts val="0"/>
              </a:spcBef>
              <a:spcAft>
                <a:spcPts val="0"/>
              </a:spcAft>
              <a:buClr>
                <a:srgbClr val="1F1F1F"/>
              </a:buClr>
              <a:buSzPts val="1400"/>
              <a:buFont typeface="Lexend"/>
              <a:buChar char="●"/>
            </a:pPr>
            <a:r>
              <a:rPr lang="en-GB">
                <a:solidFill>
                  <a:srgbClr val="1F1F1F"/>
                </a:solidFill>
                <a:highlight>
                  <a:srgbClr val="FFFFFF"/>
                </a:highlight>
                <a:latin typeface="Lexend"/>
                <a:ea typeface="Lexend"/>
                <a:cs typeface="Lexend"/>
                <a:sym typeface="Lexend"/>
              </a:rPr>
              <a:t>The type of vehicle</a:t>
            </a:r>
            <a:endParaRPr>
              <a:solidFill>
                <a:srgbClr val="1F1F1F"/>
              </a:solidFill>
              <a:highlight>
                <a:srgbClr val="FFFFFF"/>
              </a:highlight>
              <a:latin typeface="Lexend"/>
              <a:ea typeface="Lexend"/>
              <a:cs typeface="Lexend"/>
              <a:sym typeface="Lexend"/>
            </a:endParaRPr>
          </a:p>
          <a:p>
            <a:pPr indent="-317500" lvl="0" marL="457200" rtl="0" algn="l">
              <a:lnSpc>
                <a:spcPct val="115000"/>
              </a:lnSpc>
              <a:spcBef>
                <a:spcPts val="0"/>
              </a:spcBef>
              <a:spcAft>
                <a:spcPts val="0"/>
              </a:spcAft>
              <a:buClr>
                <a:srgbClr val="1F1F1F"/>
              </a:buClr>
              <a:buSzPts val="1400"/>
              <a:buFont typeface="Lexend"/>
              <a:buChar char="●"/>
            </a:pPr>
            <a:r>
              <a:rPr lang="en-GB">
                <a:solidFill>
                  <a:srgbClr val="1F1F1F"/>
                </a:solidFill>
                <a:highlight>
                  <a:srgbClr val="FFFFFF"/>
                </a:highlight>
                <a:latin typeface="Lexend"/>
                <a:ea typeface="Lexend"/>
                <a:cs typeface="Lexend"/>
                <a:sym typeface="Lexend"/>
              </a:rPr>
              <a:t>The distance between the restaurant and the delivery location</a:t>
            </a:r>
            <a:endParaRPr>
              <a:solidFill>
                <a:srgbClr val="1F1F1F"/>
              </a:solidFill>
              <a:highlight>
                <a:srgbClr val="FFFFFF"/>
              </a:highlight>
              <a:latin typeface="Lexend"/>
              <a:ea typeface="Lexend"/>
              <a:cs typeface="Lexend"/>
              <a:sym typeface="Lexend"/>
            </a:endParaRPr>
          </a:p>
          <a:p>
            <a:pPr indent="0" lvl="0" marL="0" rtl="0" algn="l">
              <a:lnSpc>
                <a:spcPct val="115000"/>
              </a:lnSpc>
              <a:spcBef>
                <a:spcPts val="1100"/>
              </a:spcBef>
              <a:spcAft>
                <a:spcPts val="0"/>
              </a:spcAft>
              <a:buNone/>
            </a:pPr>
            <a:r>
              <a:rPr lang="en-GB">
                <a:solidFill>
                  <a:srgbClr val="1F1F1F"/>
                </a:solidFill>
                <a:highlight>
                  <a:srgbClr val="FFFFFF"/>
                </a:highlight>
                <a:latin typeface="Lexend"/>
                <a:ea typeface="Lexend"/>
                <a:cs typeface="Lexend"/>
                <a:sym typeface="Lexend"/>
              </a:rPr>
              <a:t>These factors can be used to train a machine learning model that can predict the delivery time for new orders. The model can be used to improve customer satisfaction and optimize operations for food delivery companies.</a:t>
            </a:r>
            <a:endParaRPr>
              <a:solidFill>
                <a:srgbClr val="1F1F1F"/>
              </a:solidFill>
              <a:highlight>
                <a:srgbClr val="FFFFFF"/>
              </a:highlight>
              <a:latin typeface="Lexend"/>
              <a:ea typeface="Lexend"/>
              <a:cs typeface="Lexend"/>
              <a:sym typeface="Lexend"/>
            </a:endParaRPr>
          </a:p>
          <a:p>
            <a:pPr indent="0" lvl="0" marL="0" rtl="0" algn="l">
              <a:lnSpc>
                <a:spcPct val="115000"/>
              </a:lnSpc>
              <a:spcBef>
                <a:spcPts val="1100"/>
              </a:spcBef>
              <a:spcAft>
                <a:spcPts val="0"/>
              </a:spcAft>
              <a:buNone/>
            </a:pPr>
            <a:r>
              <a:t/>
            </a:r>
            <a:endParaRPr sz="500">
              <a:solidFill>
                <a:srgbClr val="1F1F1F"/>
              </a:solidFill>
              <a:highlight>
                <a:srgbClr val="FFFFFF"/>
              </a:highlight>
              <a:latin typeface="Lexend"/>
              <a:ea typeface="Lexend"/>
              <a:cs typeface="Lexend"/>
              <a:sym typeface="Lexend"/>
            </a:endParaRPr>
          </a:p>
          <a:p>
            <a:pPr indent="0" lvl="0" marL="0" rtl="0" algn="l">
              <a:lnSpc>
                <a:spcPct val="115000"/>
              </a:lnSpc>
              <a:spcBef>
                <a:spcPts val="1100"/>
              </a:spcBef>
              <a:spcAft>
                <a:spcPts val="1100"/>
              </a:spcAft>
              <a:buNone/>
            </a:pPr>
            <a:r>
              <a:rPr lang="en-GB">
                <a:solidFill>
                  <a:srgbClr val="1F1F1F"/>
                </a:solidFill>
                <a:highlight>
                  <a:srgbClr val="FFFFFF"/>
                </a:highlight>
                <a:latin typeface="Lexend"/>
                <a:ea typeface="Lexend"/>
                <a:cs typeface="Lexend"/>
                <a:sym typeface="Lexend"/>
              </a:rPr>
              <a:t>In addition to the factors listed above, there are other factors that could be considered for predicting delivery time, such as the time of day, the day of the week, and the weather condition. These factors could be included in the model to improve the accuracy of the predictions.</a:t>
            </a:r>
            <a:endParaRPr sz="1600">
              <a:solidFill>
                <a:srgbClr val="1F1F1F"/>
              </a:solidFill>
              <a:highlight>
                <a:srgbClr val="FFFFFF"/>
              </a:highlight>
              <a:latin typeface="Lexend"/>
              <a:ea typeface="Lexend"/>
              <a:cs typeface="Lexend"/>
              <a:sym typeface="Lexe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7"/>
          <p:cNvSpPr txBox="1"/>
          <p:nvPr/>
        </p:nvSpPr>
        <p:spPr>
          <a:xfrm>
            <a:off x="46875" y="-6700"/>
            <a:ext cx="9144000" cy="534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1F1F1F"/>
                </a:solidFill>
                <a:highlight>
                  <a:srgbClr val="FFFFFF"/>
                </a:highlight>
                <a:latin typeface="Lexend"/>
                <a:ea typeface="Lexend"/>
                <a:cs typeface="Lexend"/>
                <a:sym typeface="Lexend"/>
              </a:rPr>
              <a:t>The development of a food delivery time prediction model is a complex task, but it can be a valuable tool for food delivery companies. The model can be used to improve customer satisfaction, optimize operations, and make better decisions about the allocation of resources.</a:t>
            </a:r>
            <a:endParaRPr>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rPr b="1" lang="en-GB" sz="2300">
                <a:solidFill>
                  <a:srgbClr val="1F1F1F"/>
                </a:solidFill>
                <a:highlight>
                  <a:srgbClr val="FFFFFF"/>
                </a:highlight>
                <a:latin typeface="Lexend"/>
                <a:ea typeface="Lexend"/>
                <a:cs typeface="Lexend"/>
                <a:sym typeface="Lexend"/>
              </a:rPr>
              <a:t>Reference:</a:t>
            </a:r>
            <a:endParaRPr b="1" sz="2300">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rPr b="1" lang="en-GB">
                <a:solidFill>
                  <a:srgbClr val="1F1F1F"/>
                </a:solidFill>
                <a:highlight>
                  <a:srgbClr val="FFFFFF"/>
                </a:highlight>
                <a:latin typeface="Lexend"/>
                <a:ea typeface="Lexend"/>
                <a:cs typeface="Lexend"/>
                <a:sym typeface="Lexend"/>
              </a:rPr>
              <a:t>=&gt;By using above data we can predict the time taken to delivery the food .we can used the machine learning </a:t>
            </a:r>
            <a:r>
              <a:rPr b="1" lang="en-GB">
                <a:solidFill>
                  <a:srgbClr val="1F1F1F"/>
                </a:solidFill>
                <a:highlight>
                  <a:srgbClr val="FFFFFF"/>
                </a:highlight>
                <a:latin typeface="Lexend"/>
                <a:ea typeface="Lexend"/>
                <a:cs typeface="Lexend"/>
                <a:sym typeface="Lexend"/>
              </a:rPr>
              <a:t>algorithms to predict the food delivery time </a:t>
            </a:r>
            <a:endParaRPr b="1">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b="1">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rPr b="1" lang="en-GB">
                <a:solidFill>
                  <a:srgbClr val="1F1F1F"/>
                </a:solidFill>
                <a:highlight>
                  <a:srgbClr val="FFFFFF"/>
                </a:highlight>
                <a:latin typeface="Lexend"/>
                <a:ea typeface="Lexend"/>
                <a:cs typeface="Lexend"/>
                <a:sym typeface="Lexend"/>
              </a:rPr>
              <a:t>=&gt;we are taking data from database in these data we have</a:t>
            </a:r>
            <a:r>
              <a:rPr lang="en-GB">
                <a:solidFill>
                  <a:srgbClr val="1F1F1F"/>
                </a:solidFill>
                <a:highlight>
                  <a:srgbClr val="F3F6FC"/>
                </a:highlight>
                <a:latin typeface="Lexend"/>
                <a:ea typeface="Lexend"/>
                <a:cs typeface="Lexend"/>
                <a:sym typeface="Lexend"/>
              </a:rPr>
              <a:t>Deliveryperson_Age, Deliveryperson_Ratings	,Restaurantlatitude,Restaurant_longitude,	Deliverylocation_latitude,Delivery_location_longitude,Type_of_order	,Type_of_vehicle,Time_taken(min),Distance by using we can find the delivery time </a:t>
            </a:r>
            <a:endParaRPr>
              <a:solidFill>
                <a:srgbClr val="1F1F1F"/>
              </a:solidFill>
              <a:highlight>
                <a:srgbClr val="F3F6FC"/>
              </a:highlight>
              <a:latin typeface="Lexend"/>
              <a:ea typeface="Lexend"/>
              <a:cs typeface="Lexend"/>
              <a:sym typeface="Lexend"/>
            </a:endParaRPr>
          </a:p>
          <a:p>
            <a:pPr indent="0" lvl="0" marL="0" rtl="0" algn="l">
              <a:spcBef>
                <a:spcPts val="0"/>
              </a:spcBef>
              <a:spcAft>
                <a:spcPts val="0"/>
              </a:spcAft>
              <a:buNone/>
            </a:pPr>
            <a:r>
              <a:t/>
            </a:r>
            <a:endParaRPr>
              <a:solidFill>
                <a:srgbClr val="1F1F1F"/>
              </a:solidFill>
              <a:highlight>
                <a:srgbClr val="F3F6FC"/>
              </a:highlight>
              <a:latin typeface="Lexend"/>
              <a:ea typeface="Lexend"/>
              <a:cs typeface="Lexend"/>
              <a:sym typeface="Lexend"/>
            </a:endParaRPr>
          </a:p>
          <a:p>
            <a:pPr indent="0" lvl="0" marL="0" rtl="0" algn="l">
              <a:spcBef>
                <a:spcPts val="0"/>
              </a:spcBef>
              <a:spcAft>
                <a:spcPts val="0"/>
              </a:spcAft>
              <a:buNone/>
            </a:pPr>
            <a:r>
              <a:rPr b="1" lang="en-GB">
                <a:solidFill>
                  <a:srgbClr val="1F1F1F"/>
                </a:solidFill>
                <a:highlight>
                  <a:srgbClr val="FFFFFF"/>
                </a:highlight>
                <a:latin typeface="Lexend"/>
                <a:ea typeface="Lexend"/>
                <a:cs typeface="Lexend"/>
                <a:sym typeface="Lexend"/>
              </a:rPr>
              <a:t>=&gt;we are implementing the multiple machine learning algorithms like svr,knn,decision tree regressor,random forest regressor,xgboost,and more to reach our condition to predict the time</a:t>
            </a:r>
            <a:endParaRPr b="1">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b="1">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rPr b="1" lang="en-GB">
                <a:solidFill>
                  <a:srgbClr val="1F1F1F"/>
                </a:solidFill>
                <a:highlight>
                  <a:srgbClr val="FFFFFF"/>
                </a:highlight>
                <a:latin typeface="Lexend"/>
                <a:ea typeface="Lexend"/>
                <a:cs typeface="Lexend"/>
                <a:sym typeface="Lexend"/>
              </a:rPr>
              <a:t>=&gt;we will evaluate the project to measure the accuracy and precision and recall for the predicted data and find the how accurate the model </a:t>
            </a:r>
            <a:endParaRPr b="1">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b="1">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rPr b="1" lang="en-GB">
                <a:solidFill>
                  <a:srgbClr val="1F1F1F"/>
                </a:solidFill>
                <a:highlight>
                  <a:srgbClr val="FFFFFF"/>
                </a:highlight>
                <a:latin typeface="Lexend"/>
                <a:ea typeface="Lexend"/>
                <a:cs typeface="Lexend"/>
                <a:sym typeface="Lexend"/>
              </a:rPr>
              <a:t>=&gt;Once we trained the model after the evaluated we can predict the time for delivery the food </a:t>
            </a:r>
            <a:endParaRPr b="1">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rPr b="1" lang="en-GB">
                <a:solidFill>
                  <a:srgbClr val="1F1F1F"/>
                </a:solidFill>
                <a:highlight>
                  <a:srgbClr val="FFFFFF"/>
                </a:highlight>
                <a:latin typeface="Lexend"/>
                <a:ea typeface="Lexend"/>
                <a:cs typeface="Lexend"/>
                <a:sym typeface="Lexend"/>
              </a:rPr>
              <a:t>After these we can deploy the model into server </a:t>
            </a:r>
            <a:endParaRPr b="1">
              <a:solidFill>
                <a:srgbClr val="1F1F1F"/>
              </a:solidFill>
              <a:highlight>
                <a:srgbClr val="FFFFFF"/>
              </a:highlight>
              <a:latin typeface="Lexend"/>
              <a:ea typeface="Lexend"/>
              <a:cs typeface="Lexend"/>
              <a:sym typeface="Lexe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8"/>
          <p:cNvPicPr preferRelativeResize="0"/>
          <p:nvPr/>
        </p:nvPicPr>
        <p:blipFill>
          <a:blip r:embed="rId3">
            <a:alphaModFix/>
          </a:blip>
          <a:stretch>
            <a:fillRect/>
          </a:stretch>
        </p:blipFill>
        <p:spPr>
          <a:xfrm>
            <a:off x="0" y="0"/>
            <a:ext cx="9039876" cy="3531024"/>
          </a:xfrm>
          <a:prstGeom prst="rect">
            <a:avLst/>
          </a:prstGeom>
          <a:noFill/>
          <a:ln>
            <a:noFill/>
          </a:ln>
        </p:spPr>
      </p:pic>
      <p:pic>
        <p:nvPicPr>
          <p:cNvPr id="141" name="Google Shape;141;p28"/>
          <p:cNvPicPr preferRelativeResize="0"/>
          <p:nvPr/>
        </p:nvPicPr>
        <p:blipFill rotWithShape="1">
          <a:blip r:embed="rId4">
            <a:alphaModFix/>
          </a:blip>
          <a:srcRect b="0" l="2860" r="-2859" t="0"/>
          <a:stretch/>
        </p:blipFill>
        <p:spPr>
          <a:xfrm>
            <a:off x="241125" y="2265057"/>
            <a:ext cx="9144000" cy="36672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9"/>
          <p:cNvPicPr preferRelativeResize="0"/>
          <p:nvPr/>
        </p:nvPicPr>
        <p:blipFill>
          <a:blip r:embed="rId3">
            <a:alphaModFix/>
          </a:blip>
          <a:stretch>
            <a:fillRect/>
          </a:stretch>
        </p:blipFill>
        <p:spPr>
          <a:xfrm>
            <a:off x="0" y="0"/>
            <a:ext cx="9144000" cy="3007075"/>
          </a:xfrm>
          <a:prstGeom prst="rect">
            <a:avLst/>
          </a:prstGeom>
          <a:noFill/>
          <a:ln>
            <a:noFill/>
          </a:ln>
        </p:spPr>
      </p:pic>
      <p:pic>
        <p:nvPicPr>
          <p:cNvPr id="147" name="Google Shape;147;p29"/>
          <p:cNvPicPr preferRelativeResize="0"/>
          <p:nvPr/>
        </p:nvPicPr>
        <p:blipFill>
          <a:blip r:embed="rId4">
            <a:alphaModFix/>
          </a:blip>
          <a:stretch>
            <a:fillRect/>
          </a:stretch>
        </p:blipFill>
        <p:spPr>
          <a:xfrm>
            <a:off x="0" y="2765975"/>
            <a:ext cx="9047998" cy="2627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30"/>
          <p:cNvPicPr preferRelativeResize="0"/>
          <p:nvPr/>
        </p:nvPicPr>
        <p:blipFill>
          <a:blip r:embed="rId3">
            <a:alphaModFix/>
          </a:blip>
          <a:stretch>
            <a:fillRect/>
          </a:stretch>
        </p:blipFill>
        <p:spPr>
          <a:xfrm>
            <a:off x="0" y="-200925"/>
            <a:ext cx="8991599" cy="3228075"/>
          </a:xfrm>
          <a:prstGeom prst="rect">
            <a:avLst/>
          </a:prstGeom>
          <a:noFill/>
          <a:ln>
            <a:noFill/>
          </a:ln>
        </p:spPr>
      </p:pic>
      <p:pic>
        <p:nvPicPr>
          <p:cNvPr id="153" name="Google Shape;153;p30"/>
          <p:cNvPicPr preferRelativeResize="0"/>
          <p:nvPr/>
        </p:nvPicPr>
        <p:blipFill>
          <a:blip r:embed="rId4">
            <a:alphaModFix/>
          </a:blip>
          <a:stretch>
            <a:fillRect/>
          </a:stretch>
        </p:blipFill>
        <p:spPr>
          <a:xfrm>
            <a:off x="0" y="2732476"/>
            <a:ext cx="9143999" cy="2754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31"/>
          <p:cNvPicPr preferRelativeResize="0"/>
          <p:nvPr/>
        </p:nvPicPr>
        <p:blipFill>
          <a:blip r:embed="rId3">
            <a:alphaModFix/>
          </a:blip>
          <a:stretch>
            <a:fillRect/>
          </a:stretch>
        </p:blipFill>
        <p:spPr>
          <a:xfrm>
            <a:off x="0" y="0"/>
            <a:ext cx="8839200" cy="3557429"/>
          </a:xfrm>
          <a:prstGeom prst="rect">
            <a:avLst/>
          </a:prstGeom>
          <a:noFill/>
          <a:ln>
            <a:noFill/>
          </a:ln>
        </p:spPr>
      </p:pic>
      <p:pic>
        <p:nvPicPr>
          <p:cNvPr id="159" name="Google Shape;159;p31"/>
          <p:cNvPicPr preferRelativeResize="0"/>
          <p:nvPr/>
        </p:nvPicPr>
        <p:blipFill>
          <a:blip r:embed="rId4">
            <a:alphaModFix/>
          </a:blip>
          <a:stretch>
            <a:fillRect/>
          </a:stretch>
        </p:blipFill>
        <p:spPr>
          <a:xfrm>
            <a:off x="0" y="3376601"/>
            <a:ext cx="9143998" cy="31343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38350" y="-5475"/>
            <a:ext cx="91440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100"/>
              <a:t>Contents :</a:t>
            </a:r>
            <a:endParaRPr b="1" sz="2100"/>
          </a:p>
          <a:p>
            <a:pPr indent="0" lvl="0" marL="0" rtl="0" algn="l">
              <a:spcBef>
                <a:spcPts val="0"/>
              </a:spcBef>
              <a:spcAft>
                <a:spcPts val="0"/>
              </a:spcAft>
              <a:buNone/>
            </a:pPr>
            <a:r>
              <a:t/>
            </a:r>
            <a:endParaRPr sz="2100"/>
          </a:p>
          <a:p>
            <a:pPr indent="0" lvl="0" marL="0" rtl="0" algn="l">
              <a:spcBef>
                <a:spcPts val="0"/>
              </a:spcBef>
              <a:spcAft>
                <a:spcPts val="0"/>
              </a:spcAft>
              <a:buNone/>
            </a:pPr>
            <a:r>
              <a:rPr lang="en-GB" sz="1700">
                <a:latin typeface="Lexend"/>
                <a:ea typeface="Lexend"/>
                <a:cs typeface="Lexend"/>
                <a:sym typeface="Lexend"/>
              </a:rPr>
              <a:t>Introduction </a:t>
            </a:r>
            <a:endParaRPr sz="1700">
              <a:latin typeface="Lexend"/>
              <a:ea typeface="Lexend"/>
              <a:cs typeface="Lexend"/>
              <a:sym typeface="Lexend"/>
            </a:endParaRPr>
          </a:p>
          <a:p>
            <a:pPr indent="0" lvl="0" marL="0" rtl="0" algn="l">
              <a:spcBef>
                <a:spcPts val="0"/>
              </a:spcBef>
              <a:spcAft>
                <a:spcPts val="0"/>
              </a:spcAft>
              <a:buNone/>
            </a:pPr>
            <a:r>
              <a:rPr lang="en-GB" sz="1700">
                <a:latin typeface="Lexend"/>
                <a:ea typeface="Lexend"/>
                <a:cs typeface="Lexend"/>
                <a:sym typeface="Lexend"/>
              </a:rPr>
              <a:t>Existing system</a:t>
            </a:r>
            <a:endParaRPr sz="1700">
              <a:latin typeface="Lexend"/>
              <a:ea typeface="Lexend"/>
              <a:cs typeface="Lexend"/>
              <a:sym typeface="Lexend"/>
            </a:endParaRPr>
          </a:p>
          <a:p>
            <a:pPr indent="0" lvl="0" marL="0" rtl="0" algn="l">
              <a:spcBef>
                <a:spcPts val="0"/>
              </a:spcBef>
              <a:spcAft>
                <a:spcPts val="0"/>
              </a:spcAft>
              <a:buNone/>
            </a:pPr>
            <a:r>
              <a:rPr lang="en-GB" sz="1700">
                <a:latin typeface="Lexend"/>
                <a:ea typeface="Lexend"/>
                <a:cs typeface="Lexend"/>
                <a:sym typeface="Lexend"/>
              </a:rPr>
              <a:t>Proposed system</a:t>
            </a:r>
            <a:endParaRPr sz="1700">
              <a:latin typeface="Lexend"/>
              <a:ea typeface="Lexend"/>
              <a:cs typeface="Lexend"/>
              <a:sym typeface="Lexend"/>
            </a:endParaRPr>
          </a:p>
          <a:p>
            <a:pPr indent="0" lvl="0" marL="0" rtl="0" algn="l">
              <a:spcBef>
                <a:spcPts val="0"/>
              </a:spcBef>
              <a:spcAft>
                <a:spcPts val="0"/>
              </a:spcAft>
              <a:buNone/>
            </a:pPr>
            <a:r>
              <a:rPr lang="en-GB" sz="1700">
                <a:latin typeface="Lexend"/>
                <a:ea typeface="Lexend"/>
                <a:cs typeface="Lexend"/>
                <a:sym typeface="Lexend"/>
              </a:rPr>
              <a:t>Software Requirements</a:t>
            </a:r>
            <a:endParaRPr sz="1700">
              <a:latin typeface="Lexend"/>
              <a:ea typeface="Lexend"/>
              <a:cs typeface="Lexend"/>
              <a:sym typeface="Lexend"/>
            </a:endParaRPr>
          </a:p>
          <a:p>
            <a:pPr indent="0" lvl="0" marL="0" rtl="0" algn="l">
              <a:spcBef>
                <a:spcPts val="0"/>
              </a:spcBef>
              <a:spcAft>
                <a:spcPts val="0"/>
              </a:spcAft>
              <a:buNone/>
            </a:pPr>
            <a:r>
              <a:rPr lang="en-GB" sz="1700">
                <a:latin typeface="Lexend"/>
                <a:ea typeface="Lexend"/>
                <a:cs typeface="Lexend"/>
                <a:sym typeface="Lexend"/>
              </a:rPr>
              <a:t>Hardware Requirements</a:t>
            </a:r>
            <a:endParaRPr sz="1700">
              <a:latin typeface="Lexend"/>
              <a:ea typeface="Lexend"/>
              <a:cs typeface="Lexend"/>
              <a:sym typeface="Lexend"/>
            </a:endParaRPr>
          </a:p>
          <a:p>
            <a:pPr indent="0" lvl="0" marL="0" rtl="0" algn="l">
              <a:spcBef>
                <a:spcPts val="0"/>
              </a:spcBef>
              <a:spcAft>
                <a:spcPts val="0"/>
              </a:spcAft>
              <a:buNone/>
            </a:pPr>
            <a:r>
              <a:rPr lang="en-GB" sz="1700">
                <a:latin typeface="Lexend"/>
                <a:ea typeface="Lexend"/>
                <a:cs typeface="Lexend"/>
                <a:sym typeface="Lexend"/>
              </a:rPr>
              <a:t>Architectural Diagram</a:t>
            </a:r>
            <a:endParaRPr sz="1700">
              <a:latin typeface="Lexend"/>
              <a:ea typeface="Lexend"/>
              <a:cs typeface="Lexend"/>
              <a:sym typeface="Lexend"/>
            </a:endParaRPr>
          </a:p>
          <a:p>
            <a:pPr indent="0" lvl="0" marL="0" rtl="0" algn="l">
              <a:spcBef>
                <a:spcPts val="0"/>
              </a:spcBef>
              <a:spcAft>
                <a:spcPts val="0"/>
              </a:spcAft>
              <a:buNone/>
            </a:pPr>
            <a:r>
              <a:rPr lang="en-GB" sz="1700">
                <a:latin typeface="Lexend"/>
                <a:ea typeface="Lexend"/>
                <a:cs typeface="Lexend"/>
                <a:sym typeface="Lexend"/>
              </a:rPr>
              <a:t>Data flow Diagram</a:t>
            </a:r>
            <a:endParaRPr sz="1700">
              <a:latin typeface="Lexend"/>
              <a:ea typeface="Lexend"/>
              <a:cs typeface="Lexend"/>
              <a:sym typeface="Lexend"/>
            </a:endParaRPr>
          </a:p>
          <a:p>
            <a:pPr indent="0" lvl="0" marL="0" rtl="0" algn="l">
              <a:spcBef>
                <a:spcPts val="0"/>
              </a:spcBef>
              <a:spcAft>
                <a:spcPts val="0"/>
              </a:spcAft>
              <a:buNone/>
            </a:pPr>
            <a:r>
              <a:rPr lang="en-GB" sz="1700">
                <a:latin typeface="Lexend"/>
                <a:ea typeface="Lexend"/>
                <a:cs typeface="Lexend"/>
                <a:sym typeface="Lexend"/>
              </a:rPr>
              <a:t>Table Design</a:t>
            </a:r>
            <a:endParaRPr sz="1700">
              <a:latin typeface="Lexend"/>
              <a:ea typeface="Lexend"/>
              <a:cs typeface="Lexend"/>
              <a:sym typeface="Lexend"/>
            </a:endParaRPr>
          </a:p>
          <a:p>
            <a:pPr indent="0" lvl="0" marL="0" rtl="0" algn="l">
              <a:spcBef>
                <a:spcPts val="0"/>
              </a:spcBef>
              <a:spcAft>
                <a:spcPts val="0"/>
              </a:spcAft>
              <a:buNone/>
            </a:pPr>
            <a:r>
              <a:rPr lang="en-GB" sz="1700">
                <a:latin typeface="Lexend"/>
                <a:ea typeface="Lexend"/>
                <a:cs typeface="Lexend"/>
                <a:sym typeface="Lexend"/>
              </a:rPr>
              <a:t>Data Dictionary</a:t>
            </a:r>
            <a:endParaRPr sz="1700">
              <a:latin typeface="Lexend"/>
              <a:ea typeface="Lexend"/>
              <a:cs typeface="Lexend"/>
              <a:sym typeface="Lexend"/>
            </a:endParaRPr>
          </a:p>
          <a:p>
            <a:pPr indent="0" lvl="0" marL="0" rtl="0" algn="l">
              <a:spcBef>
                <a:spcPts val="0"/>
              </a:spcBef>
              <a:spcAft>
                <a:spcPts val="0"/>
              </a:spcAft>
              <a:buNone/>
            </a:pPr>
            <a:r>
              <a:rPr lang="en-GB" sz="1700">
                <a:latin typeface="Lexend"/>
                <a:ea typeface="Lexend"/>
                <a:cs typeface="Lexend"/>
                <a:sym typeface="Lexend"/>
              </a:rPr>
              <a:t>Relational Diagram</a:t>
            </a:r>
            <a:endParaRPr sz="1700">
              <a:latin typeface="Lexend"/>
              <a:ea typeface="Lexend"/>
              <a:cs typeface="Lexend"/>
              <a:sym typeface="Lexend"/>
            </a:endParaRPr>
          </a:p>
          <a:p>
            <a:pPr indent="0" lvl="0" marL="0" rtl="0" algn="l">
              <a:spcBef>
                <a:spcPts val="0"/>
              </a:spcBef>
              <a:spcAft>
                <a:spcPts val="0"/>
              </a:spcAft>
              <a:buNone/>
            </a:pPr>
            <a:r>
              <a:rPr lang="en-GB" sz="1700">
                <a:latin typeface="Lexend"/>
                <a:ea typeface="Lexend"/>
                <a:cs typeface="Lexend"/>
                <a:sym typeface="Lexend"/>
              </a:rPr>
              <a:t>Program Design</a:t>
            </a:r>
            <a:endParaRPr sz="1700">
              <a:latin typeface="Lexend"/>
              <a:ea typeface="Lexend"/>
              <a:cs typeface="Lexend"/>
              <a:sym typeface="Lexend"/>
            </a:endParaRPr>
          </a:p>
          <a:p>
            <a:pPr indent="0" lvl="0" marL="0" rtl="0" algn="l">
              <a:spcBef>
                <a:spcPts val="0"/>
              </a:spcBef>
              <a:spcAft>
                <a:spcPts val="0"/>
              </a:spcAft>
              <a:buNone/>
            </a:pPr>
            <a:r>
              <a:rPr lang="en-GB" sz="1700">
                <a:latin typeface="Lexend"/>
                <a:ea typeface="Lexend"/>
                <a:cs typeface="Lexend"/>
                <a:sym typeface="Lexend"/>
              </a:rPr>
              <a:t>Testing</a:t>
            </a:r>
            <a:endParaRPr sz="1700">
              <a:latin typeface="Lexend"/>
              <a:ea typeface="Lexend"/>
              <a:cs typeface="Lexend"/>
              <a:sym typeface="Lexend"/>
            </a:endParaRPr>
          </a:p>
          <a:p>
            <a:pPr indent="0" lvl="0" marL="0" rtl="0" algn="l">
              <a:spcBef>
                <a:spcPts val="0"/>
              </a:spcBef>
              <a:spcAft>
                <a:spcPts val="0"/>
              </a:spcAft>
              <a:buNone/>
            </a:pPr>
            <a:r>
              <a:rPr lang="en-GB" sz="1600">
                <a:latin typeface="Lexend"/>
                <a:ea typeface="Lexend"/>
                <a:cs typeface="Lexend"/>
                <a:sym typeface="Lexend"/>
              </a:rPr>
              <a:t>Conclusion</a:t>
            </a:r>
            <a:endParaRPr sz="1600">
              <a:latin typeface="Lexend"/>
              <a:ea typeface="Lexend"/>
              <a:cs typeface="Lexend"/>
              <a:sym typeface="Lexend"/>
            </a:endParaRPr>
          </a:p>
          <a:p>
            <a:pPr indent="0" lvl="0" marL="0" rtl="0" algn="l">
              <a:spcBef>
                <a:spcPts val="0"/>
              </a:spcBef>
              <a:spcAft>
                <a:spcPts val="0"/>
              </a:spcAft>
              <a:buNone/>
            </a:pPr>
            <a:r>
              <a:rPr lang="en-GB" sz="1600">
                <a:latin typeface="Lexend"/>
                <a:ea typeface="Lexend"/>
                <a:cs typeface="Lexend"/>
                <a:sym typeface="Lexend"/>
              </a:rPr>
              <a:t>Reference</a:t>
            </a:r>
            <a:endParaRPr sz="1600">
              <a:latin typeface="Lexend"/>
              <a:ea typeface="Lexend"/>
              <a:cs typeface="Lexend"/>
              <a:sym typeface="Lexend"/>
            </a:endParaRPr>
          </a:p>
          <a:p>
            <a:pPr indent="0" lvl="0" marL="0" rtl="0" algn="l">
              <a:spcBef>
                <a:spcPts val="0"/>
              </a:spcBef>
              <a:spcAft>
                <a:spcPts val="0"/>
              </a:spcAft>
              <a:buNone/>
            </a:pPr>
            <a:r>
              <a:rPr lang="en-GB" sz="1600">
                <a:latin typeface="Lexend"/>
                <a:ea typeface="Lexend"/>
                <a:cs typeface="Lexend"/>
                <a:sym typeface="Lexend"/>
              </a:rPr>
              <a:t>Source Code</a:t>
            </a:r>
            <a:endParaRPr sz="1600">
              <a:latin typeface="Lexend"/>
              <a:ea typeface="Lexend"/>
              <a:cs typeface="Lexend"/>
              <a:sym typeface="Lexend"/>
            </a:endParaRPr>
          </a:p>
          <a:p>
            <a:pPr indent="0" lvl="0" marL="0" rtl="0" algn="l">
              <a:spcBef>
                <a:spcPts val="0"/>
              </a:spcBef>
              <a:spcAft>
                <a:spcPts val="0"/>
              </a:spcAft>
              <a:buNone/>
            </a:pPr>
            <a:r>
              <a:rPr lang="en-GB" sz="1600">
                <a:latin typeface="Lexend"/>
                <a:ea typeface="Lexend"/>
                <a:cs typeface="Lexend"/>
                <a:sym typeface="Lexend"/>
              </a:rPr>
              <a:t>Screen Shot</a:t>
            </a:r>
            <a:endParaRPr sz="1600">
              <a:latin typeface="Lexend"/>
              <a:ea typeface="Lexend"/>
              <a:cs typeface="Lexend"/>
              <a:sym typeface="Lexe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32"/>
          <p:cNvPicPr preferRelativeResize="0"/>
          <p:nvPr/>
        </p:nvPicPr>
        <p:blipFill>
          <a:blip r:embed="rId3">
            <a:alphaModFix/>
          </a:blip>
          <a:stretch>
            <a:fillRect/>
          </a:stretch>
        </p:blipFill>
        <p:spPr>
          <a:xfrm>
            <a:off x="0" y="723325"/>
            <a:ext cx="8904526" cy="33687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33"/>
          <p:cNvPicPr preferRelativeResize="0"/>
          <p:nvPr/>
        </p:nvPicPr>
        <p:blipFill>
          <a:blip r:embed="rId3">
            <a:alphaModFix/>
          </a:blip>
          <a:stretch>
            <a:fillRect/>
          </a:stretch>
        </p:blipFill>
        <p:spPr>
          <a:xfrm>
            <a:off x="0" y="565925"/>
            <a:ext cx="9144002" cy="4011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4"/>
          <p:cNvPicPr preferRelativeResize="0"/>
          <p:nvPr/>
        </p:nvPicPr>
        <p:blipFill>
          <a:blip r:embed="rId3">
            <a:alphaModFix/>
          </a:blip>
          <a:stretch>
            <a:fillRect/>
          </a:stretch>
        </p:blipFill>
        <p:spPr>
          <a:xfrm>
            <a:off x="0" y="0"/>
            <a:ext cx="8839200" cy="3563774"/>
          </a:xfrm>
          <a:prstGeom prst="rect">
            <a:avLst/>
          </a:prstGeom>
          <a:noFill/>
          <a:ln>
            <a:noFill/>
          </a:ln>
        </p:spPr>
      </p:pic>
      <p:pic>
        <p:nvPicPr>
          <p:cNvPr id="175" name="Google Shape;175;p34"/>
          <p:cNvPicPr preferRelativeResize="0"/>
          <p:nvPr/>
        </p:nvPicPr>
        <p:blipFill>
          <a:blip r:embed="rId4">
            <a:alphaModFix/>
          </a:blip>
          <a:stretch>
            <a:fillRect/>
          </a:stretch>
        </p:blipFill>
        <p:spPr>
          <a:xfrm>
            <a:off x="0" y="2444500"/>
            <a:ext cx="9144000" cy="3274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35"/>
          <p:cNvPicPr preferRelativeResize="0"/>
          <p:nvPr/>
        </p:nvPicPr>
        <p:blipFill>
          <a:blip r:embed="rId3">
            <a:alphaModFix/>
          </a:blip>
          <a:stretch>
            <a:fillRect/>
          </a:stretch>
        </p:blipFill>
        <p:spPr>
          <a:xfrm>
            <a:off x="0" y="0"/>
            <a:ext cx="8839201" cy="2799450"/>
          </a:xfrm>
          <a:prstGeom prst="rect">
            <a:avLst/>
          </a:prstGeom>
          <a:noFill/>
          <a:ln>
            <a:noFill/>
          </a:ln>
        </p:spPr>
      </p:pic>
      <p:pic>
        <p:nvPicPr>
          <p:cNvPr id="181" name="Google Shape;181;p35"/>
          <p:cNvPicPr preferRelativeResize="0"/>
          <p:nvPr/>
        </p:nvPicPr>
        <p:blipFill>
          <a:blip r:embed="rId4">
            <a:alphaModFix/>
          </a:blip>
          <a:stretch>
            <a:fillRect/>
          </a:stretch>
        </p:blipFill>
        <p:spPr>
          <a:xfrm>
            <a:off x="0" y="2451200"/>
            <a:ext cx="9144001" cy="27994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6"/>
          <p:cNvPicPr preferRelativeResize="0"/>
          <p:nvPr/>
        </p:nvPicPr>
        <p:blipFill>
          <a:blip r:embed="rId3">
            <a:alphaModFix/>
          </a:blip>
          <a:stretch>
            <a:fillRect/>
          </a:stretch>
        </p:blipFill>
        <p:spPr>
          <a:xfrm>
            <a:off x="0" y="0"/>
            <a:ext cx="8839201" cy="3645781"/>
          </a:xfrm>
          <a:prstGeom prst="rect">
            <a:avLst/>
          </a:prstGeom>
          <a:noFill/>
          <a:ln>
            <a:noFill/>
          </a:ln>
        </p:spPr>
      </p:pic>
      <p:pic>
        <p:nvPicPr>
          <p:cNvPr id="187" name="Google Shape;187;p36"/>
          <p:cNvPicPr preferRelativeResize="0"/>
          <p:nvPr/>
        </p:nvPicPr>
        <p:blipFill>
          <a:blip r:embed="rId4">
            <a:alphaModFix/>
          </a:blip>
          <a:stretch>
            <a:fillRect/>
          </a:stretch>
        </p:blipFill>
        <p:spPr>
          <a:xfrm>
            <a:off x="0" y="2571751"/>
            <a:ext cx="9144000" cy="368329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7"/>
          <p:cNvPicPr preferRelativeResize="0"/>
          <p:nvPr/>
        </p:nvPicPr>
        <p:blipFill>
          <a:blip r:embed="rId3">
            <a:alphaModFix/>
          </a:blip>
          <a:stretch>
            <a:fillRect/>
          </a:stretch>
        </p:blipFill>
        <p:spPr>
          <a:xfrm>
            <a:off x="0" y="0"/>
            <a:ext cx="8839197" cy="34767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21900" y="27400"/>
            <a:ext cx="90381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t>Introduction :</a:t>
            </a:r>
            <a:endParaRPr b="1" sz="2400"/>
          </a:p>
          <a:p>
            <a:pPr indent="0" lvl="0" marL="0" rtl="0" algn="l">
              <a:lnSpc>
                <a:spcPct val="115000"/>
              </a:lnSpc>
              <a:spcBef>
                <a:spcPts val="1800"/>
              </a:spcBef>
              <a:spcAft>
                <a:spcPts val="0"/>
              </a:spcAft>
              <a:buNone/>
            </a:pPr>
            <a:r>
              <a:rPr lang="en-GB">
                <a:solidFill>
                  <a:srgbClr val="1F1F1F"/>
                </a:solidFill>
                <a:highlight>
                  <a:srgbClr val="FFFFFF"/>
                </a:highlight>
                <a:latin typeface="Lexend"/>
                <a:ea typeface="Lexend"/>
                <a:cs typeface="Lexend"/>
                <a:sym typeface="Lexend"/>
              </a:rPr>
              <a:t>The food delivery industry is a rapidly growing market, and customer satisfaction is becoming increasingly important. One of the key factors that affects customer satisfaction is the delivery time. A accurate delivery time prediction model can help food delivery businesses to improve customer satisfaction, optimize operations, and streamline logistics.</a:t>
            </a:r>
            <a:endParaRPr sz="200">
              <a:solidFill>
                <a:srgbClr val="1F1F1F"/>
              </a:solidFill>
              <a:highlight>
                <a:srgbClr val="FFFFFF"/>
              </a:highlight>
              <a:latin typeface="Lexend"/>
              <a:ea typeface="Lexend"/>
              <a:cs typeface="Lexend"/>
              <a:sym typeface="Lexend"/>
            </a:endParaRPr>
          </a:p>
          <a:p>
            <a:pPr indent="0" lvl="0" marL="0" rtl="0" algn="l">
              <a:lnSpc>
                <a:spcPct val="115000"/>
              </a:lnSpc>
              <a:spcBef>
                <a:spcPts val="1800"/>
              </a:spcBef>
              <a:spcAft>
                <a:spcPts val="0"/>
              </a:spcAft>
              <a:buNone/>
            </a:pPr>
            <a:r>
              <a:rPr lang="en-GB">
                <a:solidFill>
                  <a:srgbClr val="1F1F1F"/>
                </a:solidFill>
                <a:highlight>
                  <a:srgbClr val="FFFFFF"/>
                </a:highlight>
                <a:latin typeface="Lexend"/>
                <a:ea typeface="Lexend"/>
                <a:cs typeface="Lexend"/>
                <a:sym typeface="Lexend"/>
              </a:rPr>
              <a:t>This project will develop a food delivery time prediction model using machine learning. The model will be trained on a dataset of historical delivery data. The data will include information such as the restaurant location, the customer location, the order time, and the delivery time. The model will be able to predict the delivery time for new orders based on this information.</a:t>
            </a:r>
            <a:endParaRPr>
              <a:solidFill>
                <a:srgbClr val="1F1F1F"/>
              </a:solidFill>
              <a:highlight>
                <a:srgbClr val="FFFFFF"/>
              </a:highlight>
              <a:latin typeface="Lexend"/>
              <a:ea typeface="Lexend"/>
              <a:cs typeface="Lexend"/>
              <a:sym typeface="Lexend"/>
            </a:endParaRPr>
          </a:p>
          <a:p>
            <a:pPr indent="0" lvl="0" marL="0" rtl="0" algn="l">
              <a:spcBef>
                <a:spcPts val="1800"/>
              </a:spcBef>
              <a:spcAft>
                <a:spcPts val="0"/>
              </a:spcAft>
              <a:buNone/>
            </a:pPr>
            <a:r>
              <a:rPr b="1" lang="en-GB" sz="1600">
                <a:solidFill>
                  <a:schemeClr val="dk1"/>
                </a:solidFill>
                <a:latin typeface="Lexend"/>
                <a:ea typeface="Lexend"/>
                <a:cs typeface="Lexend"/>
                <a:sym typeface="Lexend"/>
              </a:rPr>
              <a:t>Existing System :</a:t>
            </a:r>
            <a:endParaRPr b="1" sz="1200">
              <a:solidFill>
                <a:schemeClr val="dk1"/>
              </a:solidFill>
              <a:latin typeface="Lexend"/>
              <a:ea typeface="Lexend"/>
              <a:cs typeface="Lexend"/>
              <a:sym typeface="Lexend"/>
            </a:endParaRPr>
          </a:p>
          <a:p>
            <a:pPr indent="0" lvl="0" marL="0" rtl="0" algn="l">
              <a:spcBef>
                <a:spcPts val="0"/>
              </a:spcBef>
              <a:spcAft>
                <a:spcPts val="0"/>
              </a:spcAft>
              <a:buNone/>
            </a:pPr>
            <a:r>
              <a:t/>
            </a:r>
            <a:endParaRPr b="1" sz="700">
              <a:solidFill>
                <a:schemeClr val="dk1"/>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GB">
                <a:solidFill>
                  <a:srgbClr val="1F1F1F"/>
                </a:solidFill>
                <a:highlight>
                  <a:srgbClr val="FFFFFF"/>
                </a:highlight>
                <a:latin typeface="Lexend"/>
                <a:ea typeface="Lexend"/>
                <a:cs typeface="Lexend"/>
                <a:sym typeface="Lexend"/>
              </a:rPr>
              <a:t>The existing system for food delivery time prediction is typically based on a set of heuristics. These heuristics are based on the experience of the food delivery company and may include factors such as the distance between the restaurant and the customer, the time of day, and the day of the week.</a:t>
            </a:r>
            <a:endParaRPr>
              <a:solidFill>
                <a:srgbClr val="1F1F1F"/>
              </a:solidFill>
              <a:highlight>
                <a:srgbClr val="FFFFFF"/>
              </a:highlight>
              <a:latin typeface="Lexend"/>
              <a:ea typeface="Lexend"/>
              <a:cs typeface="Lexend"/>
              <a:sym typeface="Lexend"/>
            </a:endParaRPr>
          </a:p>
          <a:p>
            <a:pPr indent="0" lvl="0" marL="0" rtl="0" algn="l">
              <a:lnSpc>
                <a:spcPct val="115000"/>
              </a:lnSpc>
              <a:spcBef>
                <a:spcPts val="1800"/>
              </a:spcBef>
              <a:spcAft>
                <a:spcPts val="0"/>
              </a:spcAft>
              <a:buClr>
                <a:schemeClr val="dk1"/>
              </a:buClr>
              <a:buSzPts val="1100"/>
              <a:buFont typeface="Arial"/>
              <a:buNone/>
            </a:pPr>
            <a:r>
              <a:rPr lang="en-GB">
                <a:solidFill>
                  <a:srgbClr val="1F1F1F"/>
                </a:solidFill>
                <a:highlight>
                  <a:srgbClr val="FFFFFF"/>
                </a:highlight>
                <a:latin typeface="Lexend"/>
                <a:ea typeface="Lexend"/>
                <a:cs typeface="Lexend"/>
                <a:sym typeface="Lexend"/>
              </a:rPr>
              <a:t>The existing system has a number of limitations. First, it is not based on any data, so it cannot be used to predict delivery times for new orders. Second, the heuristics are often based on the experience of a single person or team, so they may not be accurate for all orders.</a:t>
            </a:r>
            <a:endParaRPr>
              <a:solidFill>
                <a:srgbClr val="1F1F1F"/>
              </a:solidFill>
              <a:highlight>
                <a:srgbClr val="FFFFFF"/>
              </a:highlight>
              <a:latin typeface="Lexend"/>
              <a:ea typeface="Lexend"/>
              <a:cs typeface="Lexend"/>
              <a:sym typeface="Lexend"/>
            </a:endParaRPr>
          </a:p>
          <a:p>
            <a:pPr indent="0" lvl="0" marL="0" rtl="0" algn="l">
              <a:spcBef>
                <a:spcPts val="1800"/>
              </a:spcBef>
              <a:spcAft>
                <a:spcPts val="0"/>
              </a:spcAft>
              <a:buNone/>
            </a:pPr>
            <a:r>
              <a:t/>
            </a:r>
            <a:endParaRPr b="1" sz="1500">
              <a:latin typeface="Lexend"/>
              <a:ea typeface="Lexend"/>
              <a:cs typeface="Lexend"/>
              <a:sym typeface="Lexend"/>
            </a:endParaRPr>
          </a:p>
          <a:p>
            <a:pPr indent="0" lvl="0" marL="0" rtl="0" algn="l">
              <a:spcBef>
                <a:spcPts val="0"/>
              </a:spcBef>
              <a:spcAft>
                <a:spcPts val="0"/>
              </a:spcAft>
              <a:buNone/>
            </a:pPr>
            <a:r>
              <a:t/>
            </a:r>
            <a:endParaRPr b="1">
              <a:latin typeface="Lexend"/>
              <a:ea typeface="Lexend"/>
              <a:cs typeface="Lexend"/>
              <a:sym typeface="Lexend"/>
            </a:endParaRPr>
          </a:p>
          <a:p>
            <a:pPr indent="0" lvl="0" marL="0" rtl="0" algn="l">
              <a:spcBef>
                <a:spcPts val="0"/>
              </a:spcBef>
              <a:spcAft>
                <a:spcPts val="0"/>
              </a:spcAft>
              <a:buNone/>
            </a:pPr>
            <a:r>
              <a:t/>
            </a:r>
            <a:endParaRPr b="1">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nvSpPr>
        <p:spPr>
          <a:xfrm>
            <a:off x="5475" y="-5475"/>
            <a:ext cx="9284700" cy="514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GB" sz="1600">
                <a:solidFill>
                  <a:srgbClr val="1F1F1F"/>
                </a:solidFill>
                <a:highlight>
                  <a:srgbClr val="FFFFFF"/>
                </a:highlight>
              </a:rPr>
              <a:t>Proposed System :</a:t>
            </a:r>
            <a:endParaRPr b="1" sz="1000">
              <a:solidFill>
                <a:srgbClr val="1F1F1F"/>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lang="en-GB">
                <a:solidFill>
                  <a:srgbClr val="1F1F1F"/>
                </a:solidFill>
                <a:highlight>
                  <a:srgbClr val="FFFFFF"/>
                </a:highlight>
                <a:latin typeface="Lexend"/>
                <a:ea typeface="Lexend"/>
                <a:cs typeface="Lexend"/>
                <a:sym typeface="Lexend"/>
              </a:rPr>
              <a:t>The proposed system for food delivery time prediction is based on machine learning. The machine learning model will be trained on a dataset of historical delivery data. The data will include information such as the restaurant location, the customer location, the order time, and the delivery time.</a:t>
            </a:r>
            <a:endParaRPr>
              <a:solidFill>
                <a:srgbClr val="1F1F1F"/>
              </a:solidFill>
              <a:highlight>
                <a:srgbClr val="FFFFFF"/>
              </a:highlight>
              <a:latin typeface="Lexend"/>
              <a:ea typeface="Lexend"/>
              <a:cs typeface="Lexend"/>
              <a:sym typeface="Lexend"/>
            </a:endParaRPr>
          </a:p>
          <a:p>
            <a:pPr indent="0" lvl="0" marL="0" rtl="0" algn="l">
              <a:lnSpc>
                <a:spcPct val="115000"/>
              </a:lnSpc>
              <a:spcBef>
                <a:spcPts val="1800"/>
              </a:spcBef>
              <a:spcAft>
                <a:spcPts val="0"/>
              </a:spcAft>
              <a:buClr>
                <a:schemeClr val="dk1"/>
              </a:buClr>
              <a:buSzPts val="1100"/>
              <a:buFont typeface="Arial"/>
              <a:buNone/>
            </a:pPr>
            <a:r>
              <a:rPr lang="en-GB">
                <a:solidFill>
                  <a:srgbClr val="1F1F1F"/>
                </a:solidFill>
                <a:highlight>
                  <a:srgbClr val="FFFFFF"/>
                </a:highlight>
                <a:latin typeface="Lexend"/>
                <a:ea typeface="Lexend"/>
                <a:cs typeface="Lexend"/>
                <a:sym typeface="Lexend"/>
              </a:rPr>
              <a:t>The proposed system has a number of advantages over the existing system. First, it is based on data, so it can be used to predict delivery times for new orders. Second, the machine learning model can be trained on a large dataset, so it is more likely to be accurate than the heuristics-based system.</a:t>
            </a:r>
            <a:endParaRPr>
              <a:solidFill>
                <a:srgbClr val="1F1F1F"/>
              </a:solidFill>
              <a:highlight>
                <a:srgbClr val="FFFFFF"/>
              </a:highlight>
              <a:latin typeface="Lexend"/>
              <a:ea typeface="Lexend"/>
              <a:cs typeface="Lexend"/>
              <a:sym typeface="Lexend"/>
            </a:endParaRPr>
          </a:p>
          <a:p>
            <a:pPr indent="0" lvl="0" marL="0" rtl="0" algn="l">
              <a:lnSpc>
                <a:spcPct val="115000"/>
              </a:lnSpc>
              <a:spcBef>
                <a:spcPts val="1800"/>
              </a:spcBef>
              <a:spcAft>
                <a:spcPts val="0"/>
              </a:spcAft>
              <a:buNone/>
            </a:pPr>
            <a:r>
              <a:rPr lang="en-GB">
                <a:solidFill>
                  <a:srgbClr val="1F1F1F"/>
                </a:solidFill>
                <a:highlight>
                  <a:srgbClr val="FFFFFF"/>
                </a:highlight>
                <a:latin typeface="Lexend"/>
                <a:ea typeface="Lexend"/>
                <a:cs typeface="Lexend"/>
                <a:sym typeface="Lexend"/>
              </a:rPr>
              <a:t>The following table summarizes the differences between the existing system and the proposed system:</a:t>
            </a:r>
            <a:endParaRPr>
              <a:solidFill>
                <a:srgbClr val="1F1F1F"/>
              </a:solidFill>
              <a:highlight>
                <a:srgbClr val="FFFFFF"/>
              </a:highlight>
              <a:latin typeface="Lexend"/>
              <a:ea typeface="Lexend"/>
              <a:cs typeface="Lexend"/>
              <a:sym typeface="Lexend"/>
            </a:endParaRPr>
          </a:p>
          <a:p>
            <a:pPr indent="0" lvl="0" marL="0" rtl="0" algn="l">
              <a:lnSpc>
                <a:spcPct val="115000"/>
              </a:lnSpc>
              <a:spcBef>
                <a:spcPts val="1800"/>
              </a:spcBef>
              <a:spcAft>
                <a:spcPts val="0"/>
              </a:spcAft>
              <a:buNone/>
            </a:pPr>
            <a:r>
              <a:rPr lang="en-GB" sz="1300">
                <a:latin typeface="Lexend"/>
                <a:ea typeface="Lexend"/>
                <a:cs typeface="Lexend"/>
                <a:sym typeface="Lexend"/>
              </a:rPr>
              <a:t>Feature                 Existing system        </a:t>
            </a:r>
            <a:r>
              <a:rPr lang="en-GB" sz="1500">
                <a:latin typeface="Lexend"/>
                <a:ea typeface="Lexend"/>
                <a:cs typeface="Lexend"/>
                <a:sym typeface="Lexend"/>
              </a:rPr>
              <a:t>         </a:t>
            </a:r>
            <a:r>
              <a:rPr lang="en-GB" sz="1200">
                <a:solidFill>
                  <a:schemeClr val="dk1"/>
                </a:solidFill>
                <a:highlight>
                  <a:srgbClr val="FFFFFF"/>
                </a:highlight>
                <a:latin typeface="Lexend"/>
                <a:ea typeface="Lexend"/>
                <a:cs typeface="Lexend"/>
                <a:sym typeface="Lexend"/>
              </a:rPr>
              <a:t>Proposed System</a:t>
            </a:r>
            <a:endParaRPr sz="1500">
              <a:latin typeface="Lexend"/>
              <a:ea typeface="Lexend"/>
              <a:cs typeface="Lexend"/>
              <a:sym typeface="Lexend"/>
            </a:endParaRPr>
          </a:p>
          <a:p>
            <a:pPr indent="0" lvl="0" marL="0" rtl="0" algn="l">
              <a:lnSpc>
                <a:spcPct val="115000"/>
              </a:lnSpc>
              <a:spcBef>
                <a:spcPts val="0"/>
              </a:spcBef>
              <a:spcAft>
                <a:spcPts val="0"/>
              </a:spcAft>
              <a:buNone/>
            </a:pPr>
            <a:r>
              <a:rPr lang="en-GB" sz="1300">
                <a:latin typeface="Lexend"/>
                <a:ea typeface="Lexend"/>
                <a:cs typeface="Lexend"/>
                <a:sym typeface="Lexend"/>
              </a:rPr>
              <a:t>Data                      </a:t>
            </a:r>
            <a:r>
              <a:rPr lang="en-GB" sz="1200">
                <a:solidFill>
                  <a:schemeClr val="dk1"/>
                </a:solidFill>
                <a:highlight>
                  <a:srgbClr val="FFFFFF"/>
                </a:highlight>
                <a:latin typeface="Lexend"/>
                <a:ea typeface="Lexend"/>
                <a:cs typeface="Lexend"/>
                <a:sym typeface="Lexend"/>
              </a:rPr>
              <a:t>Based on heuristics               Based on historical delivery data</a:t>
            </a:r>
            <a:endParaRPr sz="1500">
              <a:latin typeface="Lexend"/>
              <a:ea typeface="Lexend"/>
              <a:cs typeface="Lexend"/>
              <a:sym typeface="Lexend"/>
            </a:endParaRPr>
          </a:p>
          <a:p>
            <a:pPr indent="0" lvl="0" marL="0" rtl="0" algn="l">
              <a:lnSpc>
                <a:spcPct val="115000"/>
              </a:lnSpc>
              <a:spcBef>
                <a:spcPts val="0"/>
              </a:spcBef>
              <a:spcAft>
                <a:spcPts val="0"/>
              </a:spcAft>
              <a:buNone/>
            </a:pPr>
            <a:r>
              <a:rPr lang="en-GB" sz="1300">
                <a:latin typeface="Lexend"/>
                <a:ea typeface="Lexend"/>
                <a:cs typeface="Lexend"/>
                <a:sym typeface="Lexend"/>
              </a:rPr>
              <a:t>Accuracy              </a:t>
            </a:r>
            <a:r>
              <a:rPr lang="en-GB" sz="1200">
                <a:solidFill>
                  <a:schemeClr val="dk1"/>
                </a:solidFill>
                <a:highlight>
                  <a:srgbClr val="FFFFFF"/>
                </a:highlight>
                <a:latin typeface="Lexend"/>
                <a:ea typeface="Lexend"/>
                <a:cs typeface="Lexend"/>
                <a:sym typeface="Lexend"/>
              </a:rPr>
              <a:t>May not be accurate              More likely to be accurate</a:t>
            </a:r>
            <a:endParaRPr sz="1500">
              <a:latin typeface="Lexend"/>
              <a:ea typeface="Lexend"/>
              <a:cs typeface="Lexend"/>
              <a:sym typeface="Lexend"/>
            </a:endParaRPr>
          </a:p>
          <a:p>
            <a:pPr indent="0" lvl="0" marL="0" rtl="0" algn="l">
              <a:lnSpc>
                <a:spcPct val="115000"/>
              </a:lnSpc>
              <a:spcBef>
                <a:spcPts val="0"/>
              </a:spcBef>
              <a:spcAft>
                <a:spcPts val="0"/>
              </a:spcAft>
              <a:buNone/>
            </a:pPr>
            <a:r>
              <a:rPr lang="en-GB" sz="1300">
                <a:latin typeface="Lexend"/>
                <a:ea typeface="Lexend"/>
                <a:cs typeface="Lexend"/>
                <a:sym typeface="Lexend"/>
              </a:rPr>
              <a:t>Scalability           </a:t>
            </a:r>
            <a:r>
              <a:rPr lang="en-GB" sz="1500">
                <a:latin typeface="Lexend"/>
                <a:ea typeface="Lexend"/>
                <a:cs typeface="Lexend"/>
                <a:sym typeface="Lexend"/>
              </a:rPr>
              <a:t> </a:t>
            </a:r>
            <a:r>
              <a:rPr lang="en-GB" sz="1200">
                <a:solidFill>
                  <a:schemeClr val="dk1"/>
                </a:solidFill>
                <a:highlight>
                  <a:srgbClr val="FFFFFF"/>
                </a:highlight>
                <a:latin typeface="Lexend"/>
                <a:ea typeface="Lexend"/>
                <a:cs typeface="Lexend"/>
                <a:sym typeface="Lexend"/>
              </a:rPr>
              <a:t>Not scalable                           Scalable to large datasets</a:t>
            </a:r>
            <a:endParaRPr sz="1500">
              <a:latin typeface="Lexend"/>
              <a:ea typeface="Lexend"/>
              <a:cs typeface="Lexend"/>
              <a:sym typeface="Lexend"/>
            </a:endParaRPr>
          </a:p>
          <a:p>
            <a:pPr indent="0" lvl="0" marL="0" rtl="0" algn="l">
              <a:lnSpc>
                <a:spcPct val="115000"/>
              </a:lnSpc>
              <a:spcBef>
                <a:spcPts val="1800"/>
              </a:spcBef>
              <a:spcAft>
                <a:spcPts val="1800"/>
              </a:spcAft>
              <a:buNone/>
            </a:pPr>
            <a:r>
              <a:t/>
            </a:r>
            <a:endParaRPr sz="1900">
              <a:solidFill>
                <a:srgbClr val="1F1F1F"/>
              </a:solidFill>
              <a:highlight>
                <a:srgbClr val="FFFFFF"/>
              </a:highlight>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nvSpPr>
        <p:spPr>
          <a:xfrm>
            <a:off x="5475" y="-5475"/>
            <a:ext cx="91440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700">
                <a:latin typeface="Lexend"/>
                <a:ea typeface="Lexend"/>
                <a:cs typeface="Lexend"/>
                <a:sym typeface="Lexend"/>
              </a:rPr>
              <a:t>Hardware Requirements:</a:t>
            </a:r>
            <a:endParaRPr b="1" sz="1700">
              <a:latin typeface="Lexend"/>
              <a:ea typeface="Lexend"/>
              <a:cs typeface="Lexend"/>
              <a:sym typeface="Lexend"/>
            </a:endParaRPr>
          </a:p>
          <a:p>
            <a:pPr indent="0" lvl="0" marL="0" rtl="0" algn="l">
              <a:spcBef>
                <a:spcPts val="0"/>
              </a:spcBef>
              <a:spcAft>
                <a:spcPts val="0"/>
              </a:spcAft>
              <a:buNone/>
            </a:pPr>
            <a:r>
              <a:t/>
            </a:r>
            <a:endParaRPr b="1" sz="1700">
              <a:latin typeface="Lexend"/>
              <a:ea typeface="Lexend"/>
              <a:cs typeface="Lexend"/>
              <a:sym typeface="Lexend"/>
            </a:endParaRPr>
          </a:p>
          <a:p>
            <a:pPr indent="0" lvl="0" marL="0" rtl="0" algn="l">
              <a:spcBef>
                <a:spcPts val="0"/>
              </a:spcBef>
              <a:spcAft>
                <a:spcPts val="0"/>
              </a:spcAft>
              <a:buNone/>
            </a:pPr>
            <a:r>
              <a:rPr b="1" lang="en-GB" sz="1700">
                <a:latin typeface="Lexend"/>
                <a:ea typeface="Lexend"/>
                <a:cs typeface="Lexend"/>
                <a:sym typeface="Lexend"/>
              </a:rPr>
              <a:t>=&gt;</a:t>
            </a:r>
            <a:r>
              <a:rPr b="1" lang="en-GB">
                <a:latin typeface="Lexend"/>
                <a:ea typeface="Lexend"/>
                <a:cs typeface="Lexend"/>
                <a:sym typeface="Lexend"/>
              </a:rPr>
              <a:t>8GB Ram</a:t>
            </a:r>
            <a:endParaRPr b="1">
              <a:latin typeface="Lexend"/>
              <a:ea typeface="Lexend"/>
              <a:cs typeface="Lexend"/>
              <a:sym typeface="Lexend"/>
            </a:endParaRPr>
          </a:p>
          <a:p>
            <a:pPr indent="0" lvl="0" marL="0" rtl="0" algn="l">
              <a:spcBef>
                <a:spcPts val="0"/>
              </a:spcBef>
              <a:spcAft>
                <a:spcPts val="0"/>
              </a:spcAft>
              <a:buNone/>
            </a:pPr>
            <a:r>
              <a:rPr b="1" lang="en-GB">
                <a:latin typeface="Lexend"/>
                <a:ea typeface="Lexend"/>
                <a:cs typeface="Lexend"/>
                <a:sym typeface="Lexend"/>
              </a:rPr>
              <a:t>=&gt;256GB internal storage</a:t>
            </a:r>
            <a:endParaRPr b="1">
              <a:latin typeface="Lexend"/>
              <a:ea typeface="Lexend"/>
              <a:cs typeface="Lexend"/>
              <a:sym typeface="Lexend"/>
            </a:endParaRPr>
          </a:p>
          <a:p>
            <a:pPr indent="0" lvl="0" marL="0" rtl="0" algn="l">
              <a:spcBef>
                <a:spcPts val="0"/>
              </a:spcBef>
              <a:spcAft>
                <a:spcPts val="0"/>
              </a:spcAft>
              <a:buNone/>
            </a:pPr>
            <a:r>
              <a:rPr b="1" lang="en-GB">
                <a:latin typeface="Lexend"/>
                <a:ea typeface="Lexend"/>
                <a:cs typeface="Lexend"/>
                <a:sym typeface="Lexend"/>
              </a:rPr>
              <a:t>=&gt;intel processor</a:t>
            </a:r>
            <a:endParaRPr b="1">
              <a:latin typeface="Lexend"/>
              <a:ea typeface="Lexend"/>
              <a:cs typeface="Lexend"/>
              <a:sym typeface="Lexend"/>
            </a:endParaRPr>
          </a:p>
          <a:p>
            <a:pPr indent="0" lvl="0" marL="0" rtl="0" algn="l">
              <a:spcBef>
                <a:spcPts val="0"/>
              </a:spcBef>
              <a:spcAft>
                <a:spcPts val="0"/>
              </a:spcAft>
              <a:buNone/>
            </a:pPr>
            <a:r>
              <a:t/>
            </a:r>
            <a:endParaRPr b="1">
              <a:latin typeface="Lexend"/>
              <a:ea typeface="Lexend"/>
              <a:cs typeface="Lexend"/>
              <a:sym typeface="Lexend"/>
            </a:endParaRPr>
          </a:p>
          <a:p>
            <a:pPr indent="0" lvl="0" marL="0" rtl="0" algn="l">
              <a:spcBef>
                <a:spcPts val="0"/>
              </a:spcBef>
              <a:spcAft>
                <a:spcPts val="0"/>
              </a:spcAft>
              <a:buNone/>
            </a:pPr>
            <a:r>
              <a:rPr b="1" lang="en-GB" sz="1700">
                <a:latin typeface="Lexend"/>
                <a:ea typeface="Lexend"/>
                <a:cs typeface="Lexend"/>
                <a:sym typeface="Lexend"/>
              </a:rPr>
              <a:t>Software Requirements :</a:t>
            </a:r>
            <a:endParaRPr b="1" sz="1700">
              <a:latin typeface="Lexend"/>
              <a:ea typeface="Lexend"/>
              <a:cs typeface="Lexend"/>
              <a:sym typeface="Lexend"/>
            </a:endParaRPr>
          </a:p>
          <a:p>
            <a:pPr indent="0" lvl="0" marL="0" rtl="0" algn="l">
              <a:spcBef>
                <a:spcPts val="0"/>
              </a:spcBef>
              <a:spcAft>
                <a:spcPts val="0"/>
              </a:spcAft>
              <a:buNone/>
            </a:pPr>
            <a:r>
              <a:t/>
            </a:r>
            <a:endParaRPr b="1" sz="1700">
              <a:latin typeface="Lexend"/>
              <a:ea typeface="Lexend"/>
              <a:cs typeface="Lexend"/>
              <a:sym typeface="Lexend"/>
            </a:endParaRPr>
          </a:p>
          <a:p>
            <a:pPr indent="0" lvl="0" marL="0" rtl="0" algn="l">
              <a:spcBef>
                <a:spcPts val="0"/>
              </a:spcBef>
              <a:spcAft>
                <a:spcPts val="0"/>
              </a:spcAft>
              <a:buNone/>
            </a:pPr>
            <a:r>
              <a:rPr b="1" lang="en-GB" sz="1700">
                <a:latin typeface="Lexend"/>
                <a:ea typeface="Lexend"/>
                <a:cs typeface="Lexend"/>
                <a:sym typeface="Lexend"/>
              </a:rPr>
              <a:t>=&gt;</a:t>
            </a:r>
            <a:r>
              <a:rPr b="1" lang="en-GB">
                <a:latin typeface="Lexend"/>
                <a:ea typeface="Lexend"/>
                <a:cs typeface="Lexend"/>
                <a:sym typeface="Lexend"/>
              </a:rPr>
              <a:t>window os</a:t>
            </a:r>
            <a:endParaRPr b="1">
              <a:latin typeface="Lexend"/>
              <a:ea typeface="Lexend"/>
              <a:cs typeface="Lexend"/>
              <a:sym typeface="Lexend"/>
            </a:endParaRPr>
          </a:p>
          <a:p>
            <a:pPr indent="0" lvl="0" marL="0" rtl="0" algn="l">
              <a:spcBef>
                <a:spcPts val="0"/>
              </a:spcBef>
              <a:spcAft>
                <a:spcPts val="0"/>
              </a:spcAft>
              <a:buNone/>
            </a:pPr>
            <a:r>
              <a:rPr b="1" lang="en-GB">
                <a:latin typeface="Lexend"/>
                <a:ea typeface="Lexend"/>
                <a:cs typeface="Lexend"/>
                <a:sym typeface="Lexend"/>
              </a:rPr>
              <a:t>=&gt;Python Gui or anaconda navigator(jupyter notebook)</a:t>
            </a:r>
            <a:endParaRPr b="1">
              <a:latin typeface="Lexend"/>
              <a:ea typeface="Lexend"/>
              <a:cs typeface="Lexend"/>
              <a:sym typeface="Lexend"/>
            </a:endParaRPr>
          </a:p>
          <a:p>
            <a:pPr indent="0" lvl="0" marL="0" rtl="0" algn="l">
              <a:spcBef>
                <a:spcPts val="0"/>
              </a:spcBef>
              <a:spcAft>
                <a:spcPts val="0"/>
              </a:spcAft>
              <a:buNone/>
            </a:pPr>
            <a:r>
              <a:t/>
            </a:r>
            <a:endParaRPr b="1">
              <a:latin typeface="Lexend"/>
              <a:ea typeface="Lexend"/>
              <a:cs typeface="Lexend"/>
              <a:sym typeface="Lexend"/>
            </a:endParaRPr>
          </a:p>
          <a:p>
            <a:pPr indent="0" lvl="0" marL="0" rtl="0" algn="l">
              <a:spcBef>
                <a:spcPts val="0"/>
              </a:spcBef>
              <a:spcAft>
                <a:spcPts val="0"/>
              </a:spcAft>
              <a:buNone/>
            </a:pPr>
            <a:r>
              <a:t/>
            </a:r>
            <a:endParaRPr>
              <a:solidFill>
                <a:srgbClr val="1F1F1F"/>
              </a:solidFill>
              <a:highlight>
                <a:srgbClr val="FFFFFF"/>
              </a:highlight>
              <a:latin typeface="Lexend"/>
              <a:ea typeface="Lexend"/>
              <a:cs typeface="Lexend"/>
              <a:sym typeface="Lexe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nvSpPr>
        <p:spPr>
          <a:xfrm>
            <a:off x="38350" y="27400"/>
            <a:ext cx="9038100" cy="50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800">
                <a:solidFill>
                  <a:srgbClr val="1F1F1F"/>
                </a:solidFill>
                <a:highlight>
                  <a:srgbClr val="FFFFFF"/>
                </a:highlight>
              </a:rPr>
              <a:t>Architectural Diagram :</a:t>
            </a:r>
            <a:endParaRPr b="1">
              <a:solidFill>
                <a:srgbClr val="1F1F1F"/>
              </a:solidFill>
              <a:highlight>
                <a:srgbClr val="FFFFFF"/>
              </a:highlight>
            </a:endParaRPr>
          </a:p>
          <a:p>
            <a:pPr indent="0" lvl="0" marL="0" rtl="0" algn="l">
              <a:spcBef>
                <a:spcPts val="0"/>
              </a:spcBef>
              <a:spcAft>
                <a:spcPts val="0"/>
              </a:spcAft>
              <a:buClr>
                <a:schemeClr val="dk1"/>
              </a:buClr>
              <a:buSzPts val="1100"/>
              <a:buFont typeface="Arial"/>
              <a:buNone/>
            </a:pPr>
            <a:r>
              <a:rPr lang="en-GB">
                <a:solidFill>
                  <a:srgbClr val="1F1F1F"/>
                </a:solidFill>
                <a:highlight>
                  <a:srgbClr val="FFFFFF"/>
                </a:highlight>
                <a:latin typeface="Lexend"/>
                <a:ea typeface="Lexend"/>
                <a:cs typeface="Lexend"/>
                <a:sym typeface="Lexend"/>
              </a:rPr>
              <a:t>The following architectural diagram shows the high-level architecture of the food delivery time prediction project:</a:t>
            </a:r>
            <a:endParaRPr>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a:p>
        </p:txBody>
      </p:sp>
      <p:pic>
        <p:nvPicPr>
          <p:cNvPr id="82" name="Google Shape;82;p18"/>
          <p:cNvPicPr preferRelativeResize="0"/>
          <p:nvPr/>
        </p:nvPicPr>
        <p:blipFill>
          <a:blip r:embed="rId3">
            <a:alphaModFix/>
          </a:blip>
          <a:stretch>
            <a:fillRect/>
          </a:stretch>
        </p:blipFill>
        <p:spPr>
          <a:xfrm>
            <a:off x="2423225" y="766875"/>
            <a:ext cx="3571049" cy="43053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nvSpPr>
        <p:spPr>
          <a:xfrm>
            <a:off x="5475" y="10950"/>
            <a:ext cx="9144000" cy="514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GB" sz="1500">
                <a:solidFill>
                  <a:srgbClr val="1F1F1F"/>
                </a:solidFill>
                <a:highlight>
                  <a:srgbClr val="FFFFFF"/>
                </a:highlight>
                <a:latin typeface="Lexend"/>
                <a:ea typeface="Lexend"/>
                <a:cs typeface="Lexend"/>
                <a:sym typeface="Lexend"/>
              </a:rPr>
              <a:t>The project consists of the following components:</a:t>
            </a:r>
            <a:endParaRPr sz="1500">
              <a:solidFill>
                <a:srgbClr val="1F1F1F"/>
              </a:solidFill>
              <a:highlight>
                <a:srgbClr val="FFFFFF"/>
              </a:highlight>
              <a:latin typeface="Lexend"/>
              <a:ea typeface="Lexend"/>
              <a:cs typeface="Lexend"/>
              <a:sym typeface="Lexend"/>
            </a:endParaRPr>
          </a:p>
          <a:p>
            <a:pPr indent="-323850" lvl="0" marL="457200" rtl="0" algn="l">
              <a:lnSpc>
                <a:spcPct val="115000"/>
              </a:lnSpc>
              <a:spcBef>
                <a:spcPts val="1800"/>
              </a:spcBef>
              <a:spcAft>
                <a:spcPts val="0"/>
              </a:spcAft>
              <a:buClr>
                <a:srgbClr val="1F1F1F"/>
              </a:buClr>
              <a:buSzPts val="1500"/>
              <a:buFont typeface="Lexend"/>
              <a:buChar char="●"/>
            </a:pPr>
            <a:r>
              <a:rPr lang="en-GB" sz="1500">
                <a:solidFill>
                  <a:srgbClr val="1F1F1F"/>
                </a:solidFill>
                <a:highlight>
                  <a:srgbClr val="FFFFFF"/>
                </a:highlight>
                <a:latin typeface="Lexend"/>
                <a:ea typeface="Lexend"/>
                <a:cs typeface="Lexend"/>
                <a:sym typeface="Lexend"/>
              </a:rPr>
              <a:t>Data collection: The data collection component is responsible for collecting the historical delivery data. The data will be collected from the food delivery company's database.</a:t>
            </a:r>
            <a:endParaRPr sz="1500">
              <a:solidFill>
                <a:srgbClr val="1F1F1F"/>
              </a:solidFill>
              <a:highlight>
                <a:srgbClr val="FFFFFF"/>
              </a:highlight>
              <a:latin typeface="Lexend"/>
              <a:ea typeface="Lexend"/>
              <a:cs typeface="Lexend"/>
              <a:sym typeface="Lexend"/>
            </a:endParaRPr>
          </a:p>
          <a:p>
            <a:pPr indent="0" lvl="0" marL="457200" rtl="0" algn="l">
              <a:lnSpc>
                <a:spcPct val="115000"/>
              </a:lnSpc>
              <a:spcBef>
                <a:spcPts val="1100"/>
              </a:spcBef>
              <a:spcAft>
                <a:spcPts val="0"/>
              </a:spcAft>
              <a:buNone/>
            </a:pPr>
            <a:r>
              <a:t/>
            </a:r>
            <a:endParaRPr sz="100">
              <a:solidFill>
                <a:srgbClr val="1F1F1F"/>
              </a:solidFill>
              <a:highlight>
                <a:srgbClr val="FFFFFF"/>
              </a:highlight>
              <a:latin typeface="Lexend"/>
              <a:ea typeface="Lexend"/>
              <a:cs typeface="Lexend"/>
              <a:sym typeface="Lexend"/>
            </a:endParaRPr>
          </a:p>
          <a:p>
            <a:pPr indent="-323850" lvl="0" marL="457200" rtl="0" algn="l">
              <a:lnSpc>
                <a:spcPct val="115000"/>
              </a:lnSpc>
              <a:spcBef>
                <a:spcPts val="1100"/>
              </a:spcBef>
              <a:spcAft>
                <a:spcPts val="0"/>
              </a:spcAft>
              <a:buClr>
                <a:srgbClr val="1F1F1F"/>
              </a:buClr>
              <a:buSzPts val="1500"/>
              <a:buFont typeface="Lexend"/>
              <a:buChar char="●"/>
            </a:pPr>
            <a:r>
              <a:rPr lang="en-GB" sz="1500">
                <a:solidFill>
                  <a:srgbClr val="1F1F1F"/>
                </a:solidFill>
                <a:highlight>
                  <a:srgbClr val="FFFFFF"/>
                </a:highlight>
                <a:latin typeface="Lexend"/>
                <a:ea typeface="Lexend"/>
                <a:cs typeface="Lexend"/>
                <a:sym typeface="Lexend"/>
              </a:rPr>
              <a:t>Data cleaning: The data cleaning component is responsible for cleaning the historical delivery data. The data will be cleaned to remove any errors or inconsistencies.</a:t>
            </a:r>
            <a:endParaRPr sz="1500">
              <a:solidFill>
                <a:srgbClr val="1F1F1F"/>
              </a:solidFill>
              <a:highlight>
                <a:srgbClr val="FFFFFF"/>
              </a:highlight>
              <a:latin typeface="Lexend"/>
              <a:ea typeface="Lexend"/>
              <a:cs typeface="Lexend"/>
              <a:sym typeface="Lexend"/>
            </a:endParaRPr>
          </a:p>
          <a:p>
            <a:pPr indent="0" lvl="0" marL="457200" rtl="0" algn="l">
              <a:lnSpc>
                <a:spcPct val="115000"/>
              </a:lnSpc>
              <a:spcBef>
                <a:spcPts val="1100"/>
              </a:spcBef>
              <a:spcAft>
                <a:spcPts val="0"/>
              </a:spcAft>
              <a:buNone/>
            </a:pPr>
            <a:r>
              <a:t/>
            </a:r>
            <a:endParaRPr sz="100">
              <a:solidFill>
                <a:srgbClr val="1F1F1F"/>
              </a:solidFill>
              <a:highlight>
                <a:srgbClr val="FFFFFF"/>
              </a:highlight>
              <a:latin typeface="Lexend"/>
              <a:ea typeface="Lexend"/>
              <a:cs typeface="Lexend"/>
              <a:sym typeface="Lexend"/>
            </a:endParaRPr>
          </a:p>
          <a:p>
            <a:pPr indent="-323850" lvl="0" marL="457200" rtl="0" algn="l">
              <a:lnSpc>
                <a:spcPct val="115000"/>
              </a:lnSpc>
              <a:spcBef>
                <a:spcPts val="1100"/>
              </a:spcBef>
              <a:spcAft>
                <a:spcPts val="0"/>
              </a:spcAft>
              <a:buClr>
                <a:srgbClr val="1F1F1F"/>
              </a:buClr>
              <a:buSzPts val="1500"/>
              <a:buFont typeface="Lexend"/>
              <a:buChar char="●"/>
            </a:pPr>
            <a:r>
              <a:rPr lang="en-GB" sz="1500">
                <a:solidFill>
                  <a:srgbClr val="1F1F1F"/>
                </a:solidFill>
                <a:highlight>
                  <a:srgbClr val="FFFFFF"/>
                </a:highlight>
                <a:latin typeface="Lexend"/>
                <a:ea typeface="Lexend"/>
                <a:cs typeface="Lexend"/>
                <a:sym typeface="Lexend"/>
              </a:rPr>
              <a:t>Feature engineering: The feature engineering component is responsible for creating features from the historical delivery data. The features will be used to train the machine learning model.</a:t>
            </a:r>
            <a:endParaRPr sz="1500">
              <a:solidFill>
                <a:srgbClr val="1F1F1F"/>
              </a:solidFill>
              <a:highlight>
                <a:srgbClr val="FFFFFF"/>
              </a:highlight>
              <a:latin typeface="Lexend"/>
              <a:ea typeface="Lexend"/>
              <a:cs typeface="Lexend"/>
              <a:sym typeface="Lexend"/>
            </a:endParaRPr>
          </a:p>
          <a:p>
            <a:pPr indent="0" lvl="0" marL="457200" rtl="0" algn="l">
              <a:lnSpc>
                <a:spcPct val="115000"/>
              </a:lnSpc>
              <a:spcBef>
                <a:spcPts val="1100"/>
              </a:spcBef>
              <a:spcAft>
                <a:spcPts val="0"/>
              </a:spcAft>
              <a:buNone/>
            </a:pPr>
            <a:r>
              <a:t/>
            </a:r>
            <a:endParaRPr sz="200">
              <a:solidFill>
                <a:srgbClr val="1F1F1F"/>
              </a:solidFill>
              <a:highlight>
                <a:srgbClr val="FFFFFF"/>
              </a:highlight>
              <a:latin typeface="Lexend"/>
              <a:ea typeface="Lexend"/>
              <a:cs typeface="Lexend"/>
              <a:sym typeface="Lexend"/>
            </a:endParaRPr>
          </a:p>
          <a:p>
            <a:pPr indent="-323850" lvl="0" marL="457200" rtl="0" algn="l">
              <a:lnSpc>
                <a:spcPct val="115000"/>
              </a:lnSpc>
              <a:spcBef>
                <a:spcPts val="1100"/>
              </a:spcBef>
              <a:spcAft>
                <a:spcPts val="0"/>
              </a:spcAft>
              <a:buClr>
                <a:srgbClr val="1F1F1F"/>
              </a:buClr>
              <a:buSzPts val="1500"/>
              <a:buFont typeface="Lexend"/>
              <a:buChar char="●"/>
            </a:pPr>
            <a:r>
              <a:rPr lang="en-GB" sz="1500">
                <a:solidFill>
                  <a:srgbClr val="1F1F1F"/>
                </a:solidFill>
                <a:highlight>
                  <a:srgbClr val="FFFFFF"/>
                </a:highlight>
                <a:latin typeface="Lexend"/>
                <a:ea typeface="Lexend"/>
                <a:cs typeface="Lexend"/>
                <a:sym typeface="Lexend"/>
              </a:rPr>
              <a:t>Machine learning model: The machine learning model is responsible for predicting the delivery time for new orders. The model will be trained on the historical delivery data.</a:t>
            </a:r>
            <a:endParaRPr sz="1500">
              <a:solidFill>
                <a:srgbClr val="1F1F1F"/>
              </a:solidFill>
              <a:highlight>
                <a:srgbClr val="FFFFFF"/>
              </a:highlight>
              <a:latin typeface="Lexend"/>
              <a:ea typeface="Lexend"/>
              <a:cs typeface="Lexend"/>
              <a:sym typeface="Lexend"/>
            </a:endParaRPr>
          </a:p>
          <a:p>
            <a:pPr indent="0" lvl="0" marL="457200" rtl="0" algn="l">
              <a:lnSpc>
                <a:spcPct val="115000"/>
              </a:lnSpc>
              <a:spcBef>
                <a:spcPts val="1100"/>
              </a:spcBef>
              <a:spcAft>
                <a:spcPts val="0"/>
              </a:spcAft>
              <a:buNone/>
            </a:pPr>
            <a:r>
              <a:t/>
            </a:r>
            <a:endParaRPr sz="100">
              <a:solidFill>
                <a:srgbClr val="1F1F1F"/>
              </a:solidFill>
              <a:highlight>
                <a:srgbClr val="FFFFFF"/>
              </a:highlight>
              <a:latin typeface="Lexend"/>
              <a:ea typeface="Lexend"/>
              <a:cs typeface="Lexend"/>
              <a:sym typeface="Lexend"/>
            </a:endParaRPr>
          </a:p>
          <a:p>
            <a:pPr indent="-323850" lvl="0" marL="457200" rtl="0" algn="l">
              <a:lnSpc>
                <a:spcPct val="115000"/>
              </a:lnSpc>
              <a:spcBef>
                <a:spcPts val="1100"/>
              </a:spcBef>
              <a:spcAft>
                <a:spcPts val="0"/>
              </a:spcAft>
              <a:buClr>
                <a:srgbClr val="1F1F1F"/>
              </a:buClr>
              <a:buSzPts val="1500"/>
              <a:buFont typeface="Lexend"/>
              <a:buChar char="●"/>
            </a:pPr>
            <a:r>
              <a:rPr lang="en-GB" sz="1500">
                <a:solidFill>
                  <a:srgbClr val="1F1F1F"/>
                </a:solidFill>
                <a:highlight>
                  <a:srgbClr val="FFFFFF"/>
                </a:highlight>
                <a:latin typeface="Lexend"/>
                <a:ea typeface="Lexend"/>
                <a:cs typeface="Lexend"/>
                <a:sym typeface="Lexend"/>
              </a:rPr>
              <a:t>Delivery time prediction: The delivery time prediction component is responsible for predicting the delivery time for new orders. The prediction will be made based on the output of the machine learning model.</a:t>
            </a:r>
            <a:endParaRPr sz="1500">
              <a:solidFill>
                <a:srgbClr val="1F1F1F"/>
              </a:solidFill>
              <a:highlight>
                <a:srgbClr val="FFFFFF"/>
              </a:highlight>
              <a:latin typeface="Lexend"/>
              <a:ea typeface="Lexend"/>
              <a:cs typeface="Lexend"/>
              <a:sym typeface="Lexend"/>
            </a:endParaRPr>
          </a:p>
          <a:p>
            <a:pPr indent="0" lvl="0" marL="0" rtl="0" algn="l">
              <a:spcBef>
                <a:spcPts val="1100"/>
              </a:spcBef>
              <a:spcAft>
                <a:spcPts val="0"/>
              </a:spcAft>
              <a:buNone/>
            </a:pPr>
            <a:r>
              <a:t/>
            </a:r>
            <a:endParaRPr sz="1700">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nvSpPr>
        <p:spPr>
          <a:xfrm>
            <a:off x="21900" y="10950"/>
            <a:ext cx="92847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1F1F1F"/>
                </a:solidFill>
                <a:highlight>
                  <a:srgbClr val="FFFFFF"/>
                </a:highlight>
              </a:rPr>
              <a:t>Data flow Diagram:</a:t>
            </a:r>
            <a:endParaRPr b="1" sz="1800">
              <a:solidFill>
                <a:srgbClr val="1F1F1F"/>
              </a:solidFill>
              <a:highlight>
                <a:srgbClr val="FFFFFF"/>
              </a:highlight>
            </a:endParaRPr>
          </a:p>
          <a:p>
            <a:pPr indent="0" lvl="0" marL="0" rtl="0" algn="l">
              <a:spcBef>
                <a:spcPts val="0"/>
              </a:spcBef>
              <a:spcAft>
                <a:spcPts val="0"/>
              </a:spcAft>
              <a:buNone/>
            </a:pPr>
            <a:r>
              <a:rPr lang="en-GB">
                <a:solidFill>
                  <a:srgbClr val="1F1F1F"/>
                </a:solidFill>
                <a:highlight>
                  <a:srgbClr val="FFFFFF"/>
                </a:highlight>
                <a:latin typeface="Lexend"/>
                <a:ea typeface="Lexend"/>
                <a:cs typeface="Lexend"/>
                <a:sym typeface="Lexend"/>
              </a:rPr>
              <a:t>The following data flow diagram shows the flow of data through the food delivery time prediction project:</a:t>
            </a:r>
            <a:endParaRPr>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t/>
            </a:r>
            <a:endParaRPr>
              <a:solidFill>
                <a:srgbClr val="1F1F1F"/>
              </a:solidFill>
              <a:highlight>
                <a:srgbClr val="FFFFFF"/>
              </a:highlight>
              <a:latin typeface="Lexend"/>
              <a:ea typeface="Lexend"/>
              <a:cs typeface="Lexend"/>
              <a:sym typeface="Lexend"/>
            </a:endParaRPr>
          </a:p>
          <a:p>
            <a:pPr indent="0" lvl="0" marL="0" rtl="0" algn="l">
              <a:spcBef>
                <a:spcPts val="0"/>
              </a:spcBef>
              <a:spcAft>
                <a:spcPts val="0"/>
              </a:spcAft>
              <a:buNone/>
            </a:pPr>
            <a:r>
              <a:rPr lang="en-GB" sz="1500">
                <a:solidFill>
                  <a:srgbClr val="1F1F1F"/>
                </a:solidFill>
                <a:highlight>
                  <a:srgbClr val="FFFFFF"/>
                </a:highlight>
                <a:latin typeface="Lexend"/>
                <a:ea typeface="Lexend"/>
                <a:cs typeface="Lexend"/>
                <a:sym typeface="Lexend"/>
              </a:rPr>
              <a:t>The data flow diagram shows that the data collection component collects the historical delivery data from the food delivery company's database. The data cleaning component cleans the historical delivery data. The feature engineering component creates features from the historical delivery data. The machine learning model is trained on the historical delivery data. The delivery time prediction component predicts the delivery time for new orders based on the output of the machine learning model.</a:t>
            </a:r>
            <a:endParaRPr sz="1700">
              <a:solidFill>
                <a:srgbClr val="1F1F1F"/>
              </a:solidFill>
              <a:highlight>
                <a:srgbClr val="FFFFFF"/>
              </a:highlight>
              <a:latin typeface="Lexend"/>
              <a:ea typeface="Lexend"/>
              <a:cs typeface="Lexend"/>
              <a:sym typeface="Lexend"/>
            </a:endParaRPr>
          </a:p>
        </p:txBody>
      </p:sp>
      <p:pic>
        <p:nvPicPr>
          <p:cNvPr id="93" name="Google Shape;93;p20"/>
          <p:cNvPicPr preferRelativeResize="0"/>
          <p:nvPr/>
        </p:nvPicPr>
        <p:blipFill>
          <a:blip r:embed="rId3">
            <a:alphaModFix/>
          </a:blip>
          <a:stretch>
            <a:fillRect/>
          </a:stretch>
        </p:blipFill>
        <p:spPr>
          <a:xfrm>
            <a:off x="2947013" y="696600"/>
            <a:ext cx="3434475" cy="2255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nvSpPr>
        <p:spPr>
          <a:xfrm>
            <a:off x="0" y="41100"/>
            <a:ext cx="9284700" cy="50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900">
                <a:solidFill>
                  <a:srgbClr val="1F1F1F"/>
                </a:solidFill>
                <a:highlight>
                  <a:srgbClr val="FFFFFF"/>
                </a:highlight>
              </a:rPr>
              <a:t>Table Design:</a:t>
            </a:r>
            <a:endParaRPr b="1" sz="1900">
              <a:solidFill>
                <a:srgbClr val="1F1F1F"/>
              </a:solidFill>
              <a:highlight>
                <a:srgbClr val="FFFFFF"/>
              </a:highlight>
            </a:endParaRPr>
          </a:p>
          <a:p>
            <a:pPr indent="0" lvl="0" marL="0" rtl="0" algn="l">
              <a:spcBef>
                <a:spcPts val="0"/>
              </a:spcBef>
              <a:spcAft>
                <a:spcPts val="0"/>
              </a:spcAft>
              <a:buNone/>
            </a:pPr>
            <a:r>
              <a:t/>
            </a:r>
            <a:endParaRPr b="1" sz="1900">
              <a:solidFill>
                <a:srgbClr val="1F1F1F"/>
              </a:solidFill>
              <a:highlight>
                <a:srgbClr val="FFFFFF"/>
              </a:highlight>
            </a:endParaRPr>
          </a:p>
          <a:p>
            <a:pPr indent="0" lvl="0" marL="0" rtl="0" algn="l">
              <a:spcBef>
                <a:spcPts val="0"/>
              </a:spcBef>
              <a:spcAft>
                <a:spcPts val="0"/>
              </a:spcAft>
              <a:buNone/>
            </a:pPr>
            <a:r>
              <a:t/>
            </a:r>
            <a:endParaRPr b="1" sz="1900">
              <a:solidFill>
                <a:srgbClr val="1F1F1F"/>
              </a:solidFill>
              <a:highlight>
                <a:srgbClr val="FFFFFF"/>
              </a:highlight>
            </a:endParaRPr>
          </a:p>
        </p:txBody>
      </p:sp>
      <p:graphicFrame>
        <p:nvGraphicFramePr>
          <p:cNvPr id="99" name="Google Shape;99;p21"/>
          <p:cNvGraphicFramePr/>
          <p:nvPr/>
        </p:nvGraphicFramePr>
        <p:xfrm>
          <a:off x="487050" y="509750"/>
          <a:ext cx="3000000" cy="3000000"/>
        </p:xfrm>
        <a:graphic>
          <a:graphicData uri="http://schemas.openxmlformats.org/drawingml/2006/table">
            <a:tbl>
              <a:tblPr>
                <a:noFill/>
                <a:tableStyleId>{362FD853-1944-44C8-918E-7263927243A7}</a:tableStyleId>
              </a:tblPr>
              <a:tblGrid>
                <a:gridCol w="4084825"/>
                <a:gridCol w="4239125"/>
              </a:tblGrid>
              <a:tr h="697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sz="2100">
                          <a:solidFill>
                            <a:schemeClr val="dk1"/>
                          </a:solidFill>
                          <a:highlight>
                            <a:srgbClr val="FFFFFF"/>
                          </a:highlight>
                          <a:latin typeface="Lexend"/>
                          <a:ea typeface="Lexend"/>
                          <a:cs typeface="Lexend"/>
                          <a:sym typeface="Lexend"/>
                        </a:rPr>
                        <a:t>Description</a:t>
                      </a:r>
                      <a:endParaRPr sz="2500">
                        <a:latin typeface="Lexend"/>
                        <a:ea typeface="Lexend"/>
                        <a:cs typeface="Lexend"/>
                        <a:sym typeface="Lexend"/>
                      </a:endParaRPr>
                    </a:p>
                  </a:txBody>
                  <a:tcPr marT="91425" marB="91425" marR="91425" marL="91425"/>
                </a:tc>
              </a:tr>
              <a:tr h="13648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00" name="Google Shape;100;p21"/>
          <p:cNvSpPr txBox="1"/>
          <p:nvPr/>
        </p:nvSpPr>
        <p:spPr>
          <a:xfrm>
            <a:off x="549175" y="696525"/>
            <a:ext cx="3777300" cy="82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dk1"/>
                </a:solidFill>
                <a:highlight>
                  <a:srgbClr val="FFFFFF"/>
                </a:highlight>
                <a:latin typeface="Lexend"/>
                <a:ea typeface="Lexend"/>
                <a:cs typeface="Lexend"/>
                <a:sym typeface="Lexend"/>
              </a:rPr>
              <a:t>Table Name</a:t>
            </a:r>
            <a:endParaRPr sz="2400">
              <a:latin typeface="Lexend"/>
              <a:ea typeface="Lexend"/>
              <a:cs typeface="Lexend"/>
              <a:sym typeface="Lexend"/>
            </a:endParaRPr>
          </a:p>
        </p:txBody>
      </p:sp>
      <p:sp>
        <p:nvSpPr>
          <p:cNvPr id="101" name="Google Shape;101;p21"/>
          <p:cNvSpPr txBox="1"/>
          <p:nvPr/>
        </p:nvSpPr>
        <p:spPr>
          <a:xfrm>
            <a:off x="529075" y="1259075"/>
            <a:ext cx="4042800" cy="10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chemeClr val="dk1"/>
                </a:solidFill>
                <a:highlight>
                  <a:srgbClr val="FFFFFF"/>
                </a:highlight>
                <a:latin typeface="Lexend"/>
                <a:ea typeface="Lexend"/>
                <a:cs typeface="Lexend"/>
                <a:sym typeface="Lexend"/>
              </a:rPr>
              <a:t>f</a:t>
            </a:r>
            <a:r>
              <a:rPr lang="en-GB" sz="2200">
                <a:solidFill>
                  <a:schemeClr val="dk1"/>
                </a:solidFill>
                <a:highlight>
                  <a:srgbClr val="FFFFFF"/>
                </a:highlight>
                <a:latin typeface="Lexend"/>
                <a:ea typeface="Lexend"/>
                <a:cs typeface="Lexend"/>
                <a:sym typeface="Lexend"/>
              </a:rPr>
              <a:t>ood_delivery_time_prediction</a:t>
            </a:r>
            <a:endParaRPr sz="2600">
              <a:latin typeface="Lexend"/>
              <a:ea typeface="Lexend"/>
              <a:cs typeface="Lexend"/>
              <a:sym typeface="Lexend"/>
            </a:endParaRPr>
          </a:p>
        </p:txBody>
      </p:sp>
      <p:sp>
        <p:nvSpPr>
          <p:cNvPr id="102" name="Google Shape;102;p21"/>
          <p:cNvSpPr txBox="1"/>
          <p:nvPr/>
        </p:nvSpPr>
        <p:spPr>
          <a:xfrm>
            <a:off x="4571875" y="1259075"/>
            <a:ext cx="4158900" cy="10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highlight>
                  <a:srgbClr val="FFFFFF"/>
                </a:highlight>
                <a:latin typeface="Lexend"/>
                <a:ea typeface="Lexend"/>
                <a:cs typeface="Lexend"/>
                <a:sym typeface="Lexend"/>
              </a:rPr>
              <a:t>This table stores the data that is used to predict the delivery time for food orders.</a:t>
            </a:r>
            <a:endParaRPr sz="2200">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