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4" r:id="rId9"/>
    <p:sldId id="263"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4/26/2019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4/26/2019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4/26/2019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4/26/2019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4/26/2019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E9790-D76F-4089-8198-479BA9F49F25}"/>
              </a:ext>
            </a:extLst>
          </p:cNvPr>
          <p:cNvSpPr>
            <a:spLocks noGrp="1"/>
          </p:cNvSpPr>
          <p:nvPr>
            <p:ph type="ctrTitle"/>
          </p:nvPr>
        </p:nvSpPr>
        <p:spPr>
          <a:xfrm>
            <a:off x="1154955" y="659423"/>
            <a:ext cx="8825658" cy="4117958"/>
          </a:xfrm>
        </p:spPr>
        <p:txBody>
          <a:bodyPr/>
          <a:lstStyle/>
          <a:p>
            <a:r>
              <a:rPr lang="en-US" sz="3200" dirty="0">
                <a:latin typeface="Times New Roman" panose="02020603050405020304" pitchFamily="18" charset="0"/>
                <a:cs typeface="Times New Roman" panose="02020603050405020304" pitchFamily="18" charset="0"/>
              </a:rPr>
              <a:t>Pneumonia Immunization Awareness among older adults and determining the influence of Education in periodic vaccination</a:t>
            </a:r>
            <a:br>
              <a:rPr lang="en-US" sz="2400" dirty="0"/>
            </a:br>
            <a:endParaRPr lang="en-US" sz="2400" dirty="0"/>
          </a:p>
        </p:txBody>
      </p:sp>
      <p:sp>
        <p:nvSpPr>
          <p:cNvPr id="3" name="Subtitle 2">
            <a:extLst>
              <a:ext uri="{FF2B5EF4-FFF2-40B4-BE49-F238E27FC236}">
                <a16:creationId xmlns:a16="http://schemas.microsoft.com/office/drawing/2014/main" id="{BD6B2197-EC66-4C4C-9F95-48BA8F210A2E}"/>
              </a:ext>
            </a:extLst>
          </p:cNvPr>
          <p:cNvSpPr>
            <a:spLocks noGrp="1"/>
          </p:cNvSpPr>
          <p:nvPr>
            <p:ph type="subTitle" idx="1"/>
          </p:nvPr>
        </p:nvSpPr>
        <p:spPr/>
        <p:txBody>
          <a:bodyPr>
            <a:normAutofit/>
          </a:bodyPr>
          <a:lstStyle/>
          <a:p>
            <a:r>
              <a:rPr lang="en-US" sz="1200" dirty="0">
                <a:latin typeface="Times New Roman" panose="02020603050405020304" pitchFamily="18" charset="0"/>
                <a:cs typeface="Times New Roman" panose="02020603050405020304" pitchFamily="18" charset="0"/>
              </a:rPr>
              <a:t>Iswarya </a:t>
            </a:r>
            <a:r>
              <a:rPr lang="en-US" sz="1200" dirty="0" err="1">
                <a:latin typeface="Times New Roman" panose="02020603050405020304" pitchFamily="18" charset="0"/>
                <a:cs typeface="Times New Roman" panose="02020603050405020304" pitchFamily="18" charset="0"/>
              </a:rPr>
              <a:t>vardhini</a:t>
            </a:r>
            <a:r>
              <a:rPr lang="en-US" sz="1200" dirty="0">
                <a:latin typeface="Times New Roman" panose="02020603050405020304" pitchFamily="18" charset="0"/>
                <a:cs typeface="Times New Roman" panose="02020603050405020304" pitchFamily="18" charset="0"/>
              </a:rPr>
              <a:t> Vigneshwar</a:t>
            </a:r>
          </a:p>
          <a:p>
            <a:r>
              <a:rPr lang="en-US" sz="1200" dirty="0">
                <a:latin typeface="Times New Roman" panose="02020603050405020304" pitchFamily="18" charset="0"/>
                <a:cs typeface="Times New Roman" panose="02020603050405020304" pitchFamily="18" charset="0"/>
              </a:rPr>
              <a:t>Middle Georgia state university</a:t>
            </a:r>
          </a:p>
        </p:txBody>
      </p:sp>
    </p:spTree>
    <p:extLst>
      <p:ext uri="{BB962C8B-B14F-4D97-AF65-F5344CB8AC3E}">
        <p14:creationId xmlns:p14="http://schemas.microsoft.com/office/powerpoint/2010/main" val="3690776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8" name="Rectangle 37">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Oval 38">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Oval 39">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Oval 40">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2" name="Oval 41">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Oval 42">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5"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6"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8" name="Rectangle 47">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50" name="Group 49">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1" name="Rectangle 5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Oval 5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3" name="Oval 5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6"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A4B3014C-8361-4E18-BCDE-F190E03BEBF5}"/>
              </a:ext>
            </a:extLst>
          </p:cNvPr>
          <p:cNvSpPr>
            <a:spLocks noGrp="1"/>
          </p:cNvSpPr>
          <p:nvPr>
            <p:ph type="title"/>
          </p:nvPr>
        </p:nvSpPr>
        <p:spPr>
          <a:xfrm>
            <a:off x="1154955" y="973668"/>
            <a:ext cx="2942210" cy="1020232"/>
          </a:xfrm>
        </p:spPr>
        <p:txBody>
          <a:bodyPr vert="horz" lIns="91440" tIns="45720" rIns="91440" bIns="45720" rtlCol="0" anchor="ctr">
            <a:normAutofit/>
          </a:bodyPr>
          <a:lstStyle/>
          <a:p>
            <a:endParaRPr lang="en-US" sz="3600" b="0" i="0" kern="1200">
              <a:solidFill>
                <a:srgbClr val="EBEBEB"/>
              </a:solidFill>
              <a:latin typeface="+mj-lt"/>
              <a:ea typeface="+mj-ea"/>
              <a:cs typeface="+mj-cs"/>
            </a:endParaRPr>
          </a:p>
        </p:txBody>
      </p:sp>
      <p:sp>
        <p:nvSpPr>
          <p:cNvPr id="3" name="Content Placeholder 2">
            <a:extLst>
              <a:ext uri="{FF2B5EF4-FFF2-40B4-BE49-F238E27FC236}">
                <a16:creationId xmlns:a16="http://schemas.microsoft.com/office/drawing/2014/main" id="{02968EC4-F63D-4A0B-A412-970E5E717B64}"/>
              </a:ext>
            </a:extLst>
          </p:cNvPr>
          <p:cNvSpPr>
            <a:spLocks noGrp="1"/>
          </p:cNvSpPr>
          <p:nvPr>
            <p:ph sz="half" idx="1"/>
          </p:nvPr>
        </p:nvSpPr>
        <p:spPr>
          <a:xfrm>
            <a:off x="1154955" y="2120900"/>
            <a:ext cx="3133726" cy="3898900"/>
          </a:xfrm>
        </p:spPr>
        <p:txBody>
          <a:bodyPr vert="horz" lIns="91440" tIns="45720" rIns="91440" bIns="45720" rtlCol="0">
            <a:normAutofit/>
          </a:bodyPr>
          <a:lstStyle/>
          <a:p>
            <a:r>
              <a:rPr lang="en-US" sz="2000" dirty="0">
                <a:solidFill>
                  <a:srgbClr val="FFFFFF"/>
                </a:solidFill>
                <a:latin typeface="Times New Roman" panose="02020603050405020304" pitchFamily="18" charset="0"/>
                <a:cs typeface="Times New Roman" panose="02020603050405020304" pitchFamily="18" charset="0"/>
              </a:rPr>
              <a:t>The Pearson correlation analysis between Education and Pneumonia Vaccination for the year 2013 to 2017 showed a very weak linear relationship between Education and Pneumonia Vaccination. </a:t>
            </a:r>
          </a:p>
        </p:txBody>
      </p:sp>
      <p:pic>
        <p:nvPicPr>
          <p:cNvPr id="5" name="Content Placeholder 4">
            <a:extLst>
              <a:ext uri="{FF2B5EF4-FFF2-40B4-BE49-F238E27FC236}">
                <a16:creationId xmlns:a16="http://schemas.microsoft.com/office/drawing/2014/main" id="{1DE7B55B-C596-4919-8EE6-991A90629A76}"/>
              </a:ext>
            </a:extLst>
          </p:cNvPr>
          <p:cNvPicPr>
            <a:picLocks noGrp="1"/>
          </p:cNvPicPr>
          <p:nvPr>
            <p:ph sz="half" idx="2"/>
          </p:nvPr>
        </p:nvPicPr>
        <p:blipFill>
          <a:blip r:embed="rId3"/>
          <a:stretch>
            <a:fillRect/>
          </a:stretch>
        </p:blipFill>
        <p:spPr>
          <a:xfrm>
            <a:off x="5194607" y="864397"/>
            <a:ext cx="6391533" cy="5129205"/>
          </a:xfrm>
          <a:prstGeom prst="rect">
            <a:avLst/>
          </a:prstGeom>
        </p:spPr>
      </p:pic>
      <p:sp>
        <p:nvSpPr>
          <p:cNvPr id="59" name="Rectangle 58">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220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3" name="Group 22">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val 24">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360E137-B8A2-40EA-B284-9C43194BAE14}"/>
              </a:ext>
            </a:extLst>
          </p:cNvPr>
          <p:cNvSpPr>
            <a:spLocks noGrp="1"/>
          </p:cNvSpPr>
          <p:nvPr>
            <p:ph type="title"/>
          </p:nvPr>
        </p:nvSpPr>
        <p:spPr>
          <a:xfrm>
            <a:off x="1154955" y="973668"/>
            <a:ext cx="2942210" cy="1020232"/>
          </a:xfrm>
        </p:spPr>
        <p:txBody>
          <a:bodyPr vert="horz" lIns="91440" tIns="45720" rIns="91440" bIns="45720" rtlCol="0" anchor="ctr">
            <a:normAutofit/>
          </a:bodyPr>
          <a:lstStyle/>
          <a:p>
            <a:endParaRPr lang="en-US" sz="3600" b="0" i="0" kern="1200">
              <a:solidFill>
                <a:srgbClr val="EBEBEB"/>
              </a:solidFill>
              <a:latin typeface="+mj-lt"/>
              <a:ea typeface="+mj-ea"/>
              <a:cs typeface="+mj-cs"/>
            </a:endParaRPr>
          </a:p>
        </p:txBody>
      </p:sp>
      <p:sp>
        <p:nvSpPr>
          <p:cNvPr id="3" name="Content Placeholder 2">
            <a:extLst>
              <a:ext uri="{FF2B5EF4-FFF2-40B4-BE49-F238E27FC236}">
                <a16:creationId xmlns:a16="http://schemas.microsoft.com/office/drawing/2014/main" id="{B82014BA-2E20-4406-9B51-32FFED2BC835}"/>
              </a:ext>
            </a:extLst>
          </p:cNvPr>
          <p:cNvSpPr>
            <a:spLocks noGrp="1"/>
          </p:cNvSpPr>
          <p:nvPr>
            <p:ph sz="half" idx="1"/>
          </p:nvPr>
        </p:nvSpPr>
        <p:spPr>
          <a:xfrm>
            <a:off x="1154955" y="2120900"/>
            <a:ext cx="3133726" cy="3898900"/>
          </a:xfrm>
        </p:spPr>
        <p:txBody>
          <a:bodyPr vert="horz" lIns="91440" tIns="45720" rIns="91440" bIns="45720" rtlCol="0">
            <a:noAutofit/>
          </a:bodyPr>
          <a:lstStyle/>
          <a:p>
            <a:r>
              <a:rPr lang="en-US" sz="2000" dirty="0">
                <a:solidFill>
                  <a:schemeClr val="bg1"/>
                </a:solidFill>
                <a:latin typeface="Times New Roman" panose="02020603050405020304" pitchFamily="18" charset="0"/>
                <a:cs typeface="Times New Roman" panose="02020603050405020304" pitchFamily="18" charset="0"/>
              </a:rPr>
              <a:t>The one-way ANOVA between Education and Pneumonia Vaccination for the year 2013 to 2017 showed a statistically significant relationship found between Education and Pneumonia vaccination.  </a:t>
            </a:r>
          </a:p>
        </p:txBody>
      </p:sp>
      <p:pic>
        <p:nvPicPr>
          <p:cNvPr id="5" name="Content Placeholder 4">
            <a:extLst>
              <a:ext uri="{FF2B5EF4-FFF2-40B4-BE49-F238E27FC236}">
                <a16:creationId xmlns:a16="http://schemas.microsoft.com/office/drawing/2014/main" id="{84F44536-91A5-4D87-BE99-008BBF4243F0}"/>
              </a:ext>
            </a:extLst>
          </p:cNvPr>
          <p:cNvPicPr>
            <a:picLocks noGrp="1"/>
          </p:cNvPicPr>
          <p:nvPr>
            <p:ph sz="half" idx="2"/>
          </p:nvPr>
        </p:nvPicPr>
        <p:blipFill>
          <a:blip r:embed="rId3"/>
          <a:stretch>
            <a:fillRect/>
          </a:stretch>
        </p:blipFill>
        <p:spPr>
          <a:xfrm>
            <a:off x="5194607" y="910085"/>
            <a:ext cx="6391533" cy="5037830"/>
          </a:xfrm>
          <a:prstGeom prst="rect">
            <a:avLst/>
          </a:prstGeom>
        </p:spPr>
      </p:pic>
      <p:sp>
        <p:nvSpPr>
          <p:cNvPr id="32" name="Rectangle 31">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36428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3" name="Group 22">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val 24">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F6CCB0DA-7C04-40B0-9AC1-12DCEEA4FB01}"/>
              </a:ext>
            </a:extLst>
          </p:cNvPr>
          <p:cNvSpPr>
            <a:spLocks noGrp="1"/>
          </p:cNvSpPr>
          <p:nvPr>
            <p:ph type="title"/>
          </p:nvPr>
        </p:nvSpPr>
        <p:spPr>
          <a:xfrm>
            <a:off x="1154955" y="973668"/>
            <a:ext cx="2942210" cy="1020232"/>
          </a:xfrm>
        </p:spPr>
        <p:txBody>
          <a:bodyPr vert="horz" lIns="91440" tIns="45720" rIns="91440" bIns="45720" rtlCol="0" anchor="ctr">
            <a:normAutofit/>
          </a:bodyPr>
          <a:lstStyle/>
          <a:p>
            <a:endParaRPr lang="en-US" sz="3600" b="0" i="0" kern="1200">
              <a:solidFill>
                <a:srgbClr val="EBEBEB"/>
              </a:solidFill>
              <a:latin typeface="+mj-lt"/>
              <a:ea typeface="+mj-ea"/>
              <a:cs typeface="+mj-cs"/>
            </a:endParaRPr>
          </a:p>
        </p:txBody>
      </p:sp>
      <p:sp>
        <p:nvSpPr>
          <p:cNvPr id="3" name="Content Placeholder 2">
            <a:extLst>
              <a:ext uri="{FF2B5EF4-FFF2-40B4-BE49-F238E27FC236}">
                <a16:creationId xmlns:a16="http://schemas.microsoft.com/office/drawing/2014/main" id="{C448CA5B-2A4C-478D-88F9-A69E0E3296A1}"/>
              </a:ext>
            </a:extLst>
          </p:cNvPr>
          <p:cNvSpPr>
            <a:spLocks noGrp="1"/>
          </p:cNvSpPr>
          <p:nvPr>
            <p:ph sz="half" idx="1"/>
          </p:nvPr>
        </p:nvSpPr>
        <p:spPr>
          <a:xfrm>
            <a:off x="1154955" y="2120900"/>
            <a:ext cx="3133726" cy="3898900"/>
          </a:xfrm>
        </p:spPr>
        <p:txBody>
          <a:bodyPr vert="horz" lIns="91440" tIns="45720" rIns="91440" bIns="45720" rtlCol="0">
            <a:normAutofit/>
          </a:bodyPr>
          <a:lstStyle/>
          <a:p>
            <a:r>
              <a:rPr lang="en-US" sz="2000" dirty="0">
                <a:solidFill>
                  <a:schemeClr val="bg1"/>
                </a:solidFill>
                <a:latin typeface="Times New Roman" panose="02020603050405020304" pitchFamily="18" charset="0"/>
                <a:cs typeface="Times New Roman" panose="02020603050405020304" pitchFamily="18" charset="0"/>
              </a:rPr>
              <a:t>The result of linear regression analysis using Ordinary Least square model indicates that Education positively predicts Pneumonia vaccination for the year 2013 to 2017. </a:t>
            </a:r>
          </a:p>
        </p:txBody>
      </p:sp>
      <p:pic>
        <p:nvPicPr>
          <p:cNvPr id="5" name="Content Placeholder 4">
            <a:extLst>
              <a:ext uri="{FF2B5EF4-FFF2-40B4-BE49-F238E27FC236}">
                <a16:creationId xmlns:a16="http://schemas.microsoft.com/office/drawing/2014/main" id="{1BAD70B6-13FA-41C2-A94E-CCBF81B82618}"/>
              </a:ext>
            </a:extLst>
          </p:cNvPr>
          <p:cNvPicPr>
            <a:picLocks noGrp="1"/>
          </p:cNvPicPr>
          <p:nvPr>
            <p:ph sz="half" idx="2"/>
          </p:nvPr>
        </p:nvPicPr>
        <p:blipFill>
          <a:blip r:embed="rId3"/>
          <a:stretch>
            <a:fillRect/>
          </a:stretch>
        </p:blipFill>
        <p:spPr>
          <a:xfrm>
            <a:off x="5465305" y="803751"/>
            <a:ext cx="5850137" cy="5250498"/>
          </a:xfrm>
          <a:prstGeom prst="rect">
            <a:avLst/>
          </a:prstGeom>
        </p:spPr>
      </p:pic>
      <p:sp>
        <p:nvSpPr>
          <p:cNvPr id="32" name="Rectangle 31">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66413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3" name="Group 22">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val 24">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384E44CE-554F-46FC-993D-F2D3471C3D73}"/>
              </a:ext>
            </a:extLst>
          </p:cNvPr>
          <p:cNvSpPr>
            <a:spLocks noGrp="1"/>
          </p:cNvSpPr>
          <p:nvPr>
            <p:ph type="title"/>
          </p:nvPr>
        </p:nvSpPr>
        <p:spPr>
          <a:xfrm>
            <a:off x="1154955" y="973668"/>
            <a:ext cx="2942210" cy="1020232"/>
          </a:xfrm>
        </p:spPr>
        <p:txBody>
          <a:bodyPr vert="horz" lIns="91440" tIns="45720" rIns="91440" bIns="45720" rtlCol="0" anchor="ctr">
            <a:normAutofit/>
          </a:bodyPr>
          <a:lstStyle/>
          <a:p>
            <a:endParaRPr lang="en-US" sz="3600" b="0" i="0" kern="1200">
              <a:solidFill>
                <a:srgbClr val="EBEBEB"/>
              </a:solidFill>
              <a:latin typeface="+mj-lt"/>
              <a:ea typeface="+mj-ea"/>
              <a:cs typeface="+mj-cs"/>
            </a:endParaRPr>
          </a:p>
        </p:txBody>
      </p:sp>
      <p:sp>
        <p:nvSpPr>
          <p:cNvPr id="3" name="Content Placeholder 2">
            <a:extLst>
              <a:ext uri="{FF2B5EF4-FFF2-40B4-BE49-F238E27FC236}">
                <a16:creationId xmlns:a16="http://schemas.microsoft.com/office/drawing/2014/main" id="{09A0D3F8-55A4-4F5A-A3A3-D882BC341B62}"/>
              </a:ext>
            </a:extLst>
          </p:cNvPr>
          <p:cNvSpPr>
            <a:spLocks noGrp="1"/>
          </p:cNvSpPr>
          <p:nvPr>
            <p:ph sz="half" idx="1"/>
          </p:nvPr>
        </p:nvSpPr>
        <p:spPr>
          <a:xfrm>
            <a:off x="1154955" y="2120900"/>
            <a:ext cx="3133726" cy="3898900"/>
          </a:xfrm>
        </p:spPr>
        <p:txBody>
          <a:bodyPr vert="horz" lIns="91440" tIns="45720" rIns="91440" bIns="45720" rtlCol="0">
            <a:normAutofit/>
          </a:bodyPr>
          <a:lstStyle/>
          <a:p>
            <a:r>
              <a:rPr lang="en-US" sz="2000" dirty="0">
                <a:solidFill>
                  <a:schemeClr val="bg1"/>
                </a:solidFill>
                <a:latin typeface="Times New Roman" panose="02020603050405020304" pitchFamily="18" charset="0"/>
                <a:cs typeface="Times New Roman" panose="02020603050405020304" pitchFamily="18" charset="0"/>
              </a:rPr>
              <a:t>Tableau is used to compare the education level with the older adults who have not taken pneumonia vaccination for that year.</a:t>
            </a:r>
          </a:p>
          <a:p>
            <a:r>
              <a:rPr lang="en-US" sz="2000" dirty="0">
                <a:solidFill>
                  <a:schemeClr val="bg1"/>
                </a:solidFill>
                <a:latin typeface="Times New Roman" panose="02020603050405020304" pitchFamily="18" charset="0"/>
                <a:cs typeface="Times New Roman" panose="02020603050405020304" pitchFamily="18" charset="0"/>
              </a:rPr>
              <a:t> The graph shows that there is a gradual decrease in the number of individuals who are not taking pneumonia vaccination.</a:t>
            </a:r>
          </a:p>
          <a:p>
            <a:endParaRPr lang="en-US" dirty="0">
              <a:solidFill>
                <a:srgbClr val="FFFFFF"/>
              </a:solidFill>
            </a:endParaRPr>
          </a:p>
        </p:txBody>
      </p:sp>
      <p:pic>
        <p:nvPicPr>
          <p:cNvPr id="5" name="Content Placeholder 4">
            <a:extLst>
              <a:ext uri="{FF2B5EF4-FFF2-40B4-BE49-F238E27FC236}">
                <a16:creationId xmlns:a16="http://schemas.microsoft.com/office/drawing/2014/main" id="{D1B368A6-BCDF-432C-9220-87B12CAD462F}"/>
              </a:ext>
            </a:extLst>
          </p:cNvPr>
          <p:cNvPicPr>
            <a:picLocks noGrp="1"/>
          </p:cNvPicPr>
          <p:nvPr>
            <p:ph sz="half" idx="2"/>
          </p:nvPr>
        </p:nvPicPr>
        <p:blipFill>
          <a:blip r:embed="rId3"/>
          <a:stretch>
            <a:fillRect/>
          </a:stretch>
        </p:blipFill>
        <p:spPr>
          <a:xfrm>
            <a:off x="5194606" y="973668"/>
            <a:ext cx="6734015" cy="4893731"/>
          </a:xfrm>
          <a:prstGeom prst="rect">
            <a:avLst/>
          </a:prstGeom>
        </p:spPr>
      </p:pic>
      <p:sp>
        <p:nvSpPr>
          <p:cNvPr id="32" name="Rectangle 31">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50033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7C8F-F725-4EAA-A023-522E1BF4F405}"/>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1ECD409-2E39-47C4-9775-E4F8DCA63AC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Though there are several campaigns happening to provide awareness about pneumonia and vaccination, the rate of individuals affected by pneumonia continues to be high. </a:t>
            </a:r>
          </a:p>
          <a:p>
            <a:r>
              <a:rPr lang="en-US" sz="2000" dirty="0">
                <a:latin typeface="Times New Roman" panose="02020603050405020304" pitchFamily="18" charset="0"/>
                <a:cs typeface="Times New Roman" panose="02020603050405020304" pitchFamily="18" charset="0"/>
              </a:rPr>
              <a:t>Observing and analyzing the BRFSS dataset shows that there is a gradual increase in the uptake of pneumonia vaccination every year. </a:t>
            </a:r>
          </a:p>
          <a:p>
            <a:r>
              <a:rPr lang="en-US" sz="2000" dirty="0">
                <a:latin typeface="Times New Roman" panose="02020603050405020304" pitchFamily="18" charset="0"/>
                <a:cs typeface="Times New Roman" panose="02020603050405020304" pitchFamily="18" charset="0"/>
              </a:rPr>
              <a:t>This study found a statically significant relationship between education and pneumonia vaccination uptake in older adults.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771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7EBB-BC38-445F-8920-AF205E7824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FA2528-C376-4E05-9956-4A9189290FA1}"/>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Personal health behaviors and day to day activities of every individual will provide an impact on their life. </a:t>
            </a:r>
          </a:p>
          <a:p>
            <a:r>
              <a:rPr lang="en-US" sz="2000" dirty="0">
                <a:latin typeface="Times New Roman" panose="02020603050405020304" pitchFamily="18" charset="0"/>
                <a:cs typeface="Times New Roman" panose="02020603050405020304" pitchFamily="18" charset="0"/>
              </a:rPr>
              <a:t>The Behavioral Risk Factor Surveillance System (BRFSS) is a telephone survey initiated by the CDC and conducted monthly by state health departments all over the USA. </a:t>
            </a:r>
          </a:p>
          <a:p>
            <a:r>
              <a:rPr lang="en-US" sz="2000" dirty="0">
                <a:latin typeface="Times New Roman" panose="02020603050405020304" pitchFamily="18" charset="0"/>
                <a:cs typeface="Times New Roman" panose="02020603050405020304" pitchFamily="18" charset="0"/>
              </a:rPr>
              <a:t>This study will mine BRFSS dataset which consists of risk behaviors, health practices of U.S residents and tries to find the relationship of the demographic factor on the older individual’s pneumonia vaccination awareness. </a:t>
            </a:r>
          </a:p>
        </p:txBody>
      </p:sp>
    </p:spTree>
    <p:extLst>
      <p:ext uri="{BB962C8B-B14F-4D97-AF65-F5344CB8AC3E}">
        <p14:creationId xmlns:p14="http://schemas.microsoft.com/office/powerpoint/2010/main" val="192744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9055-F801-4DB4-B46A-829ADC9E4E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B2D1B3-81CD-48BE-8256-044207B8C7FF}"/>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Pneumonia is one of the primary diseases which may lead to mortality in older adults. It is one of the critical problems all over the world. </a:t>
            </a:r>
          </a:p>
          <a:p>
            <a:r>
              <a:rPr lang="en-US" sz="2000" dirty="0">
                <a:latin typeface="Times New Roman" panose="02020603050405020304" pitchFamily="18" charset="0"/>
                <a:cs typeface="Times New Roman" panose="02020603050405020304" pitchFamily="18" charset="0"/>
              </a:rPr>
              <a:t>All over the world, many country’s governments are trying to create awareness on pneumonia. Pneumococcal vaccines are readily available, but those who benefit are not aware of that, and the vaccination rate is still low.</a:t>
            </a:r>
          </a:p>
          <a:p>
            <a:r>
              <a:rPr lang="en-US" sz="2000" dirty="0">
                <a:latin typeface="Times New Roman" panose="02020603050405020304" pitchFamily="18" charset="0"/>
                <a:cs typeface="Times New Roman" panose="02020603050405020304" pitchFamily="18" charset="0"/>
              </a:rPr>
              <a:t>There are several studies which investigated to determine the reason why pneumonia vaccination uptake is low.</a:t>
            </a:r>
          </a:p>
        </p:txBody>
      </p:sp>
    </p:spTree>
    <p:extLst>
      <p:ext uri="{BB962C8B-B14F-4D97-AF65-F5344CB8AC3E}">
        <p14:creationId xmlns:p14="http://schemas.microsoft.com/office/powerpoint/2010/main" val="1740115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8EDD-64F2-4CFF-B303-46E1EEC80D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1C6F54-EC27-41C5-BEAB-AEC42EDDC7E2}"/>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Behavioral Risk Factor Surveillance System was established by the Centers for Disease Control and Prevention (CDC). </a:t>
            </a:r>
          </a:p>
          <a:p>
            <a:r>
              <a:rPr lang="en-US" sz="2000" dirty="0">
                <a:latin typeface="Times New Roman" panose="02020603050405020304" pitchFamily="18" charset="0"/>
                <a:cs typeface="Times New Roman" panose="02020603050405020304" pitchFamily="18" charset="0"/>
              </a:rPr>
              <a:t>The data collected from the survey sample is the Behavioral Risk Factor Surveillance System (BRFSS) dataset. </a:t>
            </a:r>
          </a:p>
          <a:p>
            <a:r>
              <a:rPr lang="en-US" sz="2000" dirty="0">
                <a:latin typeface="Times New Roman" panose="02020603050405020304" pitchFamily="18" charset="0"/>
                <a:cs typeface="Times New Roman" panose="02020603050405020304" pitchFamily="18" charset="0"/>
              </a:rPr>
              <a:t>The total sample participants from 2013 to 2017 with valid details are 7,20,525.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2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3" name="Group 22">
            <a:extLst>
              <a:ext uri="{FF2B5EF4-FFF2-40B4-BE49-F238E27FC236}">
                <a16:creationId xmlns:a16="http://schemas.microsoft.com/office/drawing/2014/main" id="{73C75B33-8B9C-4C30-B69D-6F21F9FFF7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val 24">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E7733D14-EF47-47BB-93CA-C498A30E0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7C8D7967-7E76-49C0-8910-644CD2B54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AD14A4C9-B643-447A-86E0-7E9D93FE78B4}"/>
              </a:ext>
            </a:extLst>
          </p:cNvPr>
          <p:cNvSpPr>
            <a:spLocks noGrp="1"/>
          </p:cNvSpPr>
          <p:nvPr>
            <p:ph type="title"/>
          </p:nvPr>
        </p:nvSpPr>
        <p:spPr>
          <a:xfrm>
            <a:off x="1154955" y="973668"/>
            <a:ext cx="2942210" cy="1020232"/>
          </a:xfrm>
        </p:spPr>
        <p:txBody>
          <a:bodyPr vert="horz" lIns="91440" tIns="45720" rIns="91440" bIns="45720" rtlCol="0" anchor="ctr">
            <a:normAutofit/>
          </a:bodyPr>
          <a:lstStyle/>
          <a:p>
            <a:endParaRPr lang="en-US"/>
          </a:p>
        </p:txBody>
      </p:sp>
      <p:sp>
        <p:nvSpPr>
          <p:cNvPr id="3" name="Content Placeholder 2">
            <a:extLst>
              <a:ext uri="{FF2B5EF4-FFF2-40B4-BE49-F238E27FC236}">
                <a16:creationId xmlns:a16="http://schemas.microsoft.com/office/drawing/2014/main" id="{B657E899-61E8-44C5-AF43-8C2CE48E781D}"/>
              </a:ext>
            </a:extLst>
          </p:cNvPr>
          <p:cNvSpPr>
            <a:spLocks noGrp="1"/>
          </p:cNvSpPr>
          <p:nvPr>
            <p:ph sz="half" idx="1"/>
          </p:nvPr>
        </p:nvSpPr>
        <p:spPr>
          <a:xfrm>
            <a:off x="1154955" y="2120900"/>
            <a:ext cx="3133726" cy="3898900"/>
          </a:xfrm>
        </p:spPr>
        <p:txBody>
          <a:bodyPr vert="horz" lIns="91440" tIns="45720" rIns="91440" bIns="45720" rtlCol="0">
            <a:normAutofit/>
          </a:bodyPr>
          <a:lstStyle/>
          <a:p>
            <a:r>
              <a:rPr lang="en-US" sz="2000" dirty="0">
                <a:solidFill>
                  <a:schemeClr val="bg1"/>
                </a:solidFill>
                <a:latin typeface="Times New Roman" panose="02020603050405020304" pitchFamily="18" charset="0"/>
                <a:cs typeface="Times New Roman" panose="02020603050405020304" pitchFamily="18" charset="0"/>
              </a:rPr>
              <a:t>The researcher used Apache Hadoop 2.73 and stored this big dataset in HDFS. In order to retrieve the required variables for this research, Map Reduce code generated using Apache Pig is used. </a:t>
            </a:r>
          </a:p>
        </p:txBody>
      </p:sp>
      <p:pic>
        <p:nvPicPr>
          <p:cNvPr id="5" name="Content Placeholder 4">
            <a:extLst>
              <a:ext uri="{FF2B5EF4-FFF2-40B4-BE49-F238E27FC236}">
                <a16:creationId xmlns:a16="http://schemas.microsoft.com/office/drawing/2014/main" id="{78109687-B36E-455D-AD70-3398E1D51366}"/>
              </a:ext>
            </a:extLst>
          </p:cNvPr>
          <p:cNvPicPr>
            <a:picLocks noGrp="1" noChangeAspect="1"/>
          </p:cNvPicPr>
          <p:nvPr>
            <p:ph sz="half" idx="2"/>
          </p:nvPr>
        </p:nvPicPr>
        <p:blipFill rotWithShape="1">
          <a:blip r:embed="rId3"/>
          <a:srcRect l="2758" r="33637"/>
          <a:stretch/>
        </p:blipFill>
        <p:spPr>
          <a:xfrm>
            <a:off x="5194607" y="803751"/>
            <a:ext cx="6391533" cy="5250498"/>
          </a:xfrm>
          <a:prstGeom prst="rect">
            <a:avLst/>
          </a:prstGeom>
        </p:spPr>
      </p:pic>
      <p:sp>
        <p:nvSpPr>
          <p:cNvPr id="32" name="Rectangle 31">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5636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oup 37">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9" name="Rectangle 38">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Oval 39">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Oval 40">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2" name="Oval 41">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Oval 42">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43">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5"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6"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7"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3" name="Rectangle 48">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50F1D28-F2B0-4C11-B496-626F9132022E}"/>
              </a:ext>
            </a:extLst>
          </p:cNvPr>
          <p:cNvSpPr>
            <a:spLocks noGrp="1"/>
          </p:cNvSpPr>
          <p:nvPr>
            <p:ph type="title"/>
          </p:nvPr>
        </p:nvSpPr>
        <p:spPr>
          <a:xfrm>
            <a:off x="1154954" y="973668"/>
            <a:ext cx="8761413" cy="706964"/>
          </a:xfrm>
        </p:spPr>
        <p:txBody>
          <a:bodyPr vert="horz" lIns="91440" tIns="45720" rIns="91440" bIns="45720" rtlCol="0" anchor="ctr">
            <a:normAutofit/>
          </a:bodyPr>
          <a:lstStyle/>
          <a:p>
            <a:endParaRPr lang="en-US"/>
          </a:p>
        </p:txBody>
      </p:sp>
      <p:sp>
        <p:nvSpPr>
          <p:cNvPr id="3" name="Content Placeholder 2">
            <a:extLst>
              <a:ext uri="{FF2B5EF4-FFF2-40B4-BE49-F238E27FC236}">
                <a16:creationId xmlns:a16="http://schemas.microsoft.com/office/drawing/2014/main" id="{E3C3A55F-63C9-4ACC-96E2-60AF97F5301A}"/>
              </a:ext>
            </a:extLst>
          </p:cNvPr>
          <p:cNvSpPr>
            <a:spLocks noGrp="1"/>
          </p:cNvSpPr>
          <p:nvPr>
            <p:ph sz="half" idx="1"/>
          </p:nvPr>
        </p:nvSpPr>
        <p:spPr>
          <a:xfrm>
            <a:off x="1154955" y="2603500"/>
            <a:ext cx="3481054" cy="3416300"/>
          </a:xfrm>
        </p:spPr>
        <p:txBody>
          <a:bodyPr vert="horz" lIns="91440" tIns="45720" rIns="91440" bIns="45720" rtlCol="0" anchor="ctr">
            <a:normAutofit/>
          </a:bodyPr>
          <a:lstStyle/>
          <a:p>
            <a:r>
              <a:rPr lang="en-US" sz="2000" dirty="0">
                <a:latin typeface="Times New Roman" panose="02020603050405020304" pitchFamily="18" charset="0"/>
                <a:cs typeface="Times New Roman" panose="02020603050405020304" pitchFamily="18" charset="0"/>
              </a:rPr>
              <a:t>The obtained dataset contains not sure, missing and blank values in all the necessary columns and those details will be cleaned using Python Pandas. </a:t>
            </a:r>
          </a:p>
        </p:txBody>
      </p:sp>
      <p:pic>
        <p:nvPicPr>
          <p:cNvPr id="6" name="Content Placeholder 5">
            <a:extLst>
              <a:ext uri="{FF2B5EF4-FFF2-40B4-BE49-F238E27FC236}">
                <a16:creationId xmlns:a16="http://schemas.microsoft.com/office/drawing/2014/main" id="{341E3880-7539-4261-8072-994C803BBD60}"/>
              </a:ext>
            </a:extLst>
          </p:cNvPr>
          <p:cNvPicPr>
            <a:picLocks noGrp="1" noChangeAspect="1"/>
          </p:cNvPicPr>
          <p:nvPr>
            <p:ph sz="half" idx="2"/>
          </p:nvPr>
        </p:nvPicPr>
        <p:blipFill rotWithShape="1">
          <a:blip r:embed="rId3"/>
          <a:srcRect b="11464"/>
          <a:stretch/>
        </p:blipFill>
        <p:spPr>
          <a:xfrm>
            <a:off x="4984956" y="2318327"/>
            <a:ext cx="6747538" cy="408197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613722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8" name="Rectangle 37">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Oval 38">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Oval 39">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Oval 40">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2" name="Oval 41">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Oval 42">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5"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6"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8" name="Rectangle 47">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7F1C283-A32C-4D2B-BFBB-04E69B11AC16}"/>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sz="3200" b="0" i="0" kern="1200" dirty="0">
                <a:solidFill>
                  <a:srgbClr val="EBEBEB"/>
                </a:solidFill>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452DC30B-E47E-42F3-8EA2-2914FBE57333}"/>
              </a:ext>
            </a:extLst>
          </p:cNvPr>
          <p:cNvSpPr>
            <a:spLocks noGrp="1"/>
          </p:cNvSpPr>
          <p:nvPr>
            <p:ph sz="half" idx="1"/>
          </p:nvPr>
        </p:nvSpPr>
        <p:spPr>
          <a:xfrm>
            <a:off x="1154955" y="2603500"/>
            <a:ext cx="3481054" cy="3416300"/>
          </a:xfrm>
        </p:spPr>
        <p:txBody>
          <a:bodyPr vert="horz" lIns="91440" tIns="45720" rIns="91440" bIns="45720" rtlCol="0" anchor="ctr">
            <a:normAutofit/>
          </a:bodyPr>
          <a:lstStyle/>
          <a:p>
            <a:r>
              <a:rPr lang="en-US" sz="2000" dirty="0">
                <a:latin typeface="Times New Roman" panose="02020603050405020304" pitchFamily="18" charset="0"/>
                <a:cs typeface="Times New Roman" panose="02020603050405020304" pitchFamily="18" charset="0"/>
              </a:rPr>
              <a:t>There is a gradual decrease in all the levels of the population who are not taking pneumonia vaccination.</a:t>
            </a:r>
          </a:p>
          <a:p>
            <a:endParaRPr lang="en-US" sz="1600" dirty="0"/>
          </a:p>
        </p:txBody>
      </p:sp>
      <p:graphicFrame>
        <p:nvGraphicFramePr>
          <p:cNvPr id="5" name="Content Placeholder 4">
            <a:extLst>
              <a:ext uri="{FF2B5EF4-FFF2-40B4-BE49-F238E27FC236}">
                <a16:creationId xmlns:a16="http://schemas.microsoft.com/office/drawing/2014/main" id="{4AED03C8-2D6A-4341-BA46-801E130D0C53}"/>
              </a:ext>
            </a:extLst>
          </p:cNvPr>
          <p:cNvGraphicFramePr>
            <a:graphicFrameLocks noGrp="1"/>
          </p:cNvGraphicFramePr>
          <p:nvPr>
            <p:ph sz="half" idx="2"/>
            <p:extLst>
              <p:ext uri="{D42A27DB-BD31-4B8C-83A1-F6EECF244321}">
                <p14:modId xmlns:p14="http://schemas.microsoft.com/office/powerpoint/2010/main" val="1404914586"/>
              </p:ext>
            </p:extLst>
          </p:nvPr>
        </p:nvGraphicFramePr>
        <p:xfrm>
          <a:off x="5022631" y="2514601"/>
          <a:ext cx="6405783" cy="3335881"/>
        </p:xfrm>
        <a:graphic>
          <a:graphicData uri="http://schemas.openxmlformats.org/drawingml/2006/table">
            <a:tbl>
              <a:tblPr firstRow="1" firstCol="1" bandRow="1">
                <a:noFill/>
                <a:tableStyleId>{5C22544A-7EE6-4342-B048-85BDC9FD1C3A}</a:tableStyleId>
              </a:tblPr>
              <a:tblGrid>
                <a:gridCol w="2063617">
                  <a:extLst>
                    <a:ext uri="{9D8B030D-6E8A-4147-A177-3AD203B41FA5}">
                      <a16:colId xmlns:a16="http://schemas.microsoft.com/office/drawing/2014/main" val="11616183"/>
                    </a:ext>
                  </a:extLst>
                </a:gridCol>
                <a:gridCol w="1796918">
                  <a:extLst>
                    <a:ext uri="{9D8B030D-6E8A-4147-A177-3AD203B41FA5}">
                      <a16:colId xmlns:a16="http://schemas.microsoft.com/office/drawing/2014/main" val="4238810352"/>
                    </a:ext>
                  </a:extLst>
                </a:gridCol>
                <a:gridCol w="476187">
                  <a:extLst>
                    <a:ext uri="{9D8B030D-6E8A-4147-A177-3AD203B41FA5}">
                      <a16:colId xmlns:a16="http://schemas.microsoft.com/office/drawing/2014/main" val="4140570658"/>
                    </a:ext>
                  </a:extLst>
                </a:gridCol>
                <a:gridCol w="530958">
                  <a:extLst>
                    <a:ext uri="{9D8B030D-6E8A-4147-A177-3AD203B41FA5}">
                      <a16:colId xmlns:a16="http://schemas.microsoft.com/office/drawing/2014/main" val="1420137348"/>
                    </a:ext>
                  </a:extLst>
                </a:gridCol>
                <a:gridCol w="476187">
                  <a:extLst>
                    <a:ext uri="{9D8B030D-6E8A-4147-A177-3AD203B41FA5}">
                      <a16:colId xmlns:a16="http://schemas.microsoft.com/office/drawing/2014/main" val="498532512"/>
                    </a:ext>
                  </a:extLst>
                </a:gridCol>
                <a:gridCol w="530958">
                  <a:extLst>
                    <a:ext uri="{9D8B030D-6E8A-4147-A177-3AD203B41FA5}">
                      <a16:colId xmlns:a16="http://schemas.microsoft.com/office/drawing/2014/main" val="115845444"/>
                    </a:ext>
                  </a:extLst>
                </a:gridCol>
                <a:gridCol w="530958">
                  <a:extLst>
                    <a:ext uri="{9D8B030D-6E8A-4147-A177-3AD203B41FA5}">
                      <a16:colId xmlns:a16="http://schemas.microsoft.com/office/drawing/2014/main" val="3742763738"/>
                    </a:ext>
                  </a:extLst>
                </a:gridCol>
              </a:tblGrid>
              <a:tr h="786712">
                <a:tc gridSpan="7">
                  <a:txBody>
                    <a:bodyPr/>
                    <a:lstStyle/>
                    <a:p>
                      <a:pPr marL="0" marR="0" algn="r">
                        <a:lnSpc>
                          <a:spcPct val="200000"/>
                        </a:lnSpc>
                        <a:spcBef>
                          <a:spcPts val="0"/>
                        </a:spcBef>
                        <a:spcAft>
                          <a:spcPts val="1400"/>
                        </a:spcAft>
                      </a:pPr>
                      <a:r>
                        <a:rPr lang="en-US" sz="800" b="1">
                          <a:solidFill>
                            <a:schemeClr val="tx1">
                              <a:lumMod val="75000"/>
                              <a:lumOff val="25000"/>
                            </a:schemeClr>
                          </a:solidFill>
                          <a:effectLst/>
                          <a:latin typeface="Times New Roman" panose="02020603050405020304" pitchFamily="18" charset="0"/>
                          <a:cs typeface="Times New Roman" panose="02020603050405020304" pitchFamily="18" charset="0"/>
                        </a:rPr>
                        <a:t>Table 1</a:t>
                      </a:r>
                    </a:p>
                    <a:p>
                      <a:pPr marL="0" marR="0" algn="r">
                        <a:lnSpc>
                          <a:spcPct val="200000"/>
                        </a:lnSpc>
                        <a:spcBef>
                          <a:spcPts val="0"/>
                        </a:spcBef>
                        <a:spcAft>
                          <a:spcPts val="1400"/>
                        </a:spcAft>
                      </a:pPr>
                      <a:r>
                        <a:rPr lang="en-US" sz="800" b="1">
                          <a:solidFill>
                            <a:schemeClr val="tx1">
                              <a:lumMod val="75000"/>
                              <a:lumOff val="25000"/>
                            </a:schemeClr>
                          </a:solidFill>
                          <a:effectLst/>
                          <a:latin typeface="Times New Roman" panose="02020603050405020304" pitchFamily="18" charset="0"/>
                          <a:cs typeface="Times New Roman" panose="02020603050405020304" pitchFamily="18" charset="0"/>
                        </a:rPr>
                        <a:t>Descriptive Statistics of the Sample Independent Variables</a:t>
                      </a:r>
                      <a:endParaRPr lang="en-US" sz="800" b="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45117" marT="48372" marB="48372">
                    <a:lnL w="12700" cmpd="sng">
                      <a:noFill/>
                      <a:prstDash val="solid"/>
                    </a:lnL>
                    <a:lnR w="12700" cmpd="sng">
                      <a:noFill/>
                      <a:prstDash val="solid"/>
                    </a:lnR>
                    <a:lnT w="12700" cmpd="sng">
                      <a:noFill/>
                      <a:prstDash val="solid"/>
                    </a:lnT>
                    <a:lnB w="9525" cap="flat" cmpd="sng" algn="ctr">
                      <a:solidFill>
                        <a:srgbClr val="D8DCDC"/>
                      </a:solidFill>
                      <a:prstDash val="soli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81717626"/>
                  </a:ext>
                </a:extLst>
              </a:tr>
              <a:tr h="364167">
                <a:tc>
                  <a:txBody>
                    <a:bodyPr/>
                    <a:lstStyle/>
                    <a:p>
                      <a:pPr marL="0" marR="0" algn="r">
                        <a:lnSpc>
                          <a:spcPct val="200000"/>
                        </a:lnSpc>
                        <a:spcBef>
                          <a:spcPts val="0"/>
                        </a:spcBef>
                        <a:spcAft>
                          <a:spcPts val="0"/>
                        </a:spcAft>
                      </a:pPr>
                      <a:r>
                        <a:rPr lang="en-US" sz="800" b="1">
                          <a:solidFill>
                            <a:schemeClr val="tx1">
                              <a:lumMod val="75000"/>
                              <a:lumOff val="25000"/>
                            </a:schemeClr>
                          </a:solidFill>
                          <a:effectLst/>
                          <a:latin typeface="Times New Roman" panose="02020603050405020304" pitchFamily="18" charset="0"/>
                          <a:cs typeface="Times New Roman" panose="02020603050405020304" pitchFamily="18" charset="0"/>
                        </a:rPr>
                        <a:t>Variable</a:t>
                      </a:r>
                      <a:endParaRPr lang="en-US" sz="800" b="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45117" marT="48372" marB="48372" anchor="b">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marL="0" marR="0" algn="l">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Score</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2013</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2014</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2015</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2016</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2017</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320703388"/>
                  </a:ext>
                </a:extLst>
              </a:tr>
              <a:tr h="364167">
                <a:tc rowSpan="4">
                  <a:txBody>
                    <a:bodyPr/>
                    <a:lstStyle/>
                    <a:p>
                      <a:pPr marL="0" marR="0" algn="r">
                        <a:lnSpc>
                          <a:spcPct val="200000"/>
                        </a:lnSpc>
                        <a:spcBef>
                          <a:spcPts val="0"/>
                        </a:spcBef>
                        <a:spcAft>
                          <a:spcPts val="0"/>
                        </a:spcAft>
                      </a:pPr>
                      <a:r>
                        <a:rPr lang="en-US" sz="800" b="1">
                          <a:solidFill>
                            <a:schemeClr val="tx1">
                              <a:lumMod val="75000"/>
                              <a:lumOff val="25000"/>
                            </a:schemeClr>
                          </a:solidFill>
                          <a:effectLst/>
                          <a:latin typeface="Times New Roman" panose="02020603050405020304" pitchFamily="18" charset="0"/>
                          <a:cs typeface="Times New Roman" panose="02020603050405020304" pitchFamily="18" charset="0"/>
                        </a:rPr>
                        <a:t>Education</a:t>
                      </a:r>
                      <a:endParaRPr lang="en-US" sz="800" b="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45117" marT="48372" marB="48372" anchor="b">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gn="l">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Did not graduate high school</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15282</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14108</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11973</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13403</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10493</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4183029936"/>
                  </a:ext>
                </a:extLst>
              </a:tr>
              <a:tr h="364167">
                <a:tc vMerge="1">
                  <a:txBody>
                    <a:bodyPr/>
                    <a:lstStyle/>
                    <a:p>
                      <a:endParaRPr lang="en-US"/>
                    </a:p>
                  </a:txBody>
                  <a:tcPr/>
                </a:tc>
                <a:tc>
                  <a:txBody>
                    <a:bodyPr/>
                    <a:lstStyle/>
                    <a:p>
                      <a:pPr marL="0" marR="0" algn="l">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Graduated High school</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47417</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46466</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40896</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47677</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40130</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118604883"/>
                  </a:ext>
                </a:extLst>
              </a:tr>
              <a:tr h="364167">
                <a:tc vMerge="1">
                  <a:txBody>
                    <a:bodyPr/>
                    <a:lstStyle/>
                    <a:p>
                      <a:endParaRPr lang="en-US"/>
                    </a:p>
                  </a:txBody>
                  <a:tcPr/>
                </a:tc>
                <a:tc>
                  <a:txBody>
                    <a:bodyPr/>
                    <a:lstStyle/>
                    <a:p>
                      <a:pPr marL="0" marR="0" algn="l">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Attended college or technical school</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36314</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37614</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35233</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42305</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38059</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4095825568"/>
                  </a:ext>
                </a:extLst>
              </a:tr>
              <a:tr h="364167">
                <a:tc vMerge="1">
                  <a:txBody>
                    <a:bodyPr/>
                    <a:lstStyle/>
                    <a:p>
                      <a:endParaRPr lang="en-US"/>
                    </a:p>
                  </a:txBody>
                  <a:tcPr/>
                </a:tc>
                <a:tc>
                  <a:txBody>
                    <a:bodyPr/>
                    <a:lstStyle/>
                    <a:p>
                      <a:pPr marL="0" marR="0" algn="l">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Graduated college</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43410</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47035</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45911</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54944</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51855</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369580786"/>
                  </a:ext>
                </a:extLst>
              </a:tr>
              <a:tr h="364167">
                <a:tc rowSpan="2">
                  <a:txBody>
                    <a:bodyPr/>
                    <a:lstStyle/>
                    <a:p>
                      <a:pPr marL="0" marR="0" algn="r">
                        <a:lnSpc>
                          <a:spcPct val="200000"/>
                        </a:lnSpc>
                        <a:spcBef>
                          <a:spcPts val="0"/>
                        </a:spcBef>
                        <a:spcAft>
                          <a:spcPts val="0"/>
                        </a:spcAft>
                      </a:pPr>
                      <a:r>
                        <a:rPr lang="en-US" sz="800" b="1">
                          <a:solidFill>
                            <a:schemeClr val="tx1">
                              <a:lumMod val="75000"/>
                              <a:lumOff val="25000"/>
                            </a:schemeClr>
                          </a:solidFill>
                          <a:effectLst/>
                          <a:latin typeface="Times New Roman" panose="02020603050405020304" pitchFamily="18" charset="0"/>
                          <a:cs typeface="Times New Roman" panose="02020603050405020304" pitchFamily="18" charset="0"/>
                        </a:rPr>
                        <a:t>Older adults Pneumonia Vaccination</a:t>
                      </a:r>
                      <a:endParaRPr lang="en-US" sz="800" b="1">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45117" marT="48372" marB="48372" anchor="b">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gn="l">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Yes</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98895</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102275</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98392</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116831</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107036</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533186842"/>
                  </a:ext>
                </a:extLst>
              </a:tr>
              <a:tr h="364167">
                <a:tc vMerge="1">
                  <a:txBody>
                    <a:bodyPr/>
                    <a:lstStyle/>
                    <a:p>
                      <a:endParaRPr lang="en-US"/>
                    </a:p>
                  </a:txBody>
                  <a:tcPr/>
                </a:tc>
                <a:tc>
                  <a:txBody>
                    <a:bodyPr/>
                    <a:lstStyle/>
                    <a:p>
                      <a:pPr marL="0" marR="0" algn="l">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No</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43528</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42948</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35621</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r">
                        <a:lnSpc>
                          <a:spcPct val="200000"/>
                        </a:lnSpc>
                        <a:spcBef>
                          <a:spcPts val="0"/>
                        </a:spcBef>
                        <a:spcAft>
                          <a:spcPts val="0"/>
                        </a:spcAft>
                      </a:pPr>
                      <a:r>
                        <a:rPr lang="en-US" sz="800">
                          <a:solidFill>
                            <a:schemeClr val="tx1">
                              <a:lumMod val="75000"/>
                              <a:lumOff val="25000"/>
                            </a:schemeClr>
                          </a:solidFill>
                          <a:effectLst/>
                          <a:latin typeface="Times New Roman" panose="02020603050405020304" pitchFamily="18" charset="0"/>
                          <a:cs typeface="Times New Roman" panose="02020603050405020304" pitchFamily="18" charset="0"/>
                        </a:rPr>
                        <a:t>41498</a:t>
                      </a:r>
                      <a:endParaRPr lang="en-US" sz="80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gn="r">
                        <a:lnSpc>
                          <a:spcPct val="200000"/>
                        </a:lnSpc>
                        <a:spcBef>
                          <a:spcPts val="0"/>
                        </a:spcBef>
                        <a:spcAft>
                          <a:spcPts val="0"/>
                        </a:spcAft>
                      </a:pPr>
                      <a:r>
                        <a:rPr lang="en-US" sz="800" dirty="0">
                          <a:solidFill>
                            <a:schemeClr val="tx1">
                              <a:lumMod val="75000"/>
                              <a:lumOff val="25000"/>
                            </a:schemeClr>
                          </a:solidFill>
                          <a:effectLst/>
                          <a:latin typeface="Times New Roman" panose="02020603050405020304" pitchFamily="18" charset="0"/>
                          <a:cs typeface="Times New Roman" panose="02020603050405020304" pitchFamily="18" charset="0"/>
                        </a:rPr>
                        <a:t>33501</a:t>
                      </a:r>
                      <a:endParaRPr lang="en-US" sz="800"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6744" marR="18328" marT="48372" marB="48372" anchor="b">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581699860"/>
                  </a:ext>
                </a:extLst>
              </a:tr>
            </a:tbl>
          </a:graphicData>
        </a:graphic>
      </p:graphicFrame>
    </p:spTree>
    <p:extLst>
      <p:ext uri="{BB962C8B-B14F-4D97-AF65-F5344CB8AC3E}">
        <p14:creationId xmlns:p14="http://schemas.microsoft.com/office/powerpoint/2010/main" val="2171398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3" name="Rectangle 42">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Oval 43">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5" name="Oval 44">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Oval 45">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7" name="Oval 46">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8" name="Oval 47">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0"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1"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3" name="Rectangle 52">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55" name="Group 54">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6" name="Rectangle 55">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Oval 56">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8" name="Oval 57">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0"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61"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62"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FAEC61BF-720B-4B68-B901-2E999288D5FC}"/>
              </a:ext>
            </a:extLst>
          </p:cNvPr>
          <p:cNvSpPr>
            <a:spLocks noGrp="1"/>
          </p:cNvSpPr>
          <p:nvPr>
            <p:ph type="title"/>
          </p:nvPr>
        </p:nvSpPr>
        <p:spPr>
          <a:xfrm>
            <a:off x="1154955" y="973668"/>
            <a:ext cx="2942210" cy="1020232"/>
          </a:xfrm>
        </p:spPr>
        <p:txBody>
          <a:bodyPr vert="horz" lIns="91440" tIns="45720" rIns="91440" bIns="45720" rtlCol="0" anchor="ctr">
            <a:normAutofit/>
          </a:bodyPr>
          <a:lstStyle/>
          <a:p>
            <a:endParaRPr lang="en-US" sz="3600" b="0" i="0" kern="1200">
              <a:solidFill>
                <a:srgbClr val="EBEBEB"/>
              </a:solidFill>
              <a:latin typeface="+mj-lt"/>
              <a:ea typeface="+mj-ea"/>
              <a:cs typeface="+mj-cs"/>
            </a:endParaRPr>
          </a:p>
        </p:txBody>
      </p:sp>
      <p:sp>
        <p:nvSpPr>
          <p:cNvPr id="3" name="Content Placeholder 2">
            <a:extLst>
              <a:ext uri="{FF2B5EF4-FFF2-40B4-BE49-F238E27FC236}">
                <a16:creationId xmlns:a16="http://schemas.microsoft.com/office/drawing/2014/main" id="{76F97A75-7618-4D45-B33D-30B7749DE1B4}"/>
              </a:ext>
            </a:extLst>
          </p:cNvPr>
          <p:cNvSpPr>
            <a:spLocks noGrp="1"/>
          </p:cNvSpPr>
          <p:nvPr>
            <p:ph sz="half" idx="1"/>
          </p:nvPr>
        </p:nvSpPr>
        <p:spPr>
          <a:xfrm>
            <a:off x="1154955" y="2120900"/>
            <a:ext cx="3133726" cy="3898900"/>
          </a:xfrm>
        </p:spPr>
        <p:txBody>
          <a:bodyPr vert="horz" lIns="91440" tIns="45720" rIns="91440" bIns="45720" rtlCol="0">
            <a:normAutofit/>
          </a:bodyPr>
          <a:lstStyle/>
          <a:p>
            <a:r>
              <a:rPr lang="en-US" sz="2000" dirty="0">
                <a:solidFill>
                  <a:srgbClr val="FFFFFF"/>
                </a:solidFill>
                <a:latin typeface="Times New Roman" panose="02020603050405020304" pitchFamily="18" charset="0"/>
                <a:cs typeface="Times New Roman" panose="02020603050405020304" pitchFamily="18" charset="0"/>
              </a:rPr>
              <a:t>From overall data, it is observed that the population in education level who did not graduate from school is very less when compared to all other levels and the population of individuals who graduate from college is high. </a:t>
            </a:r>
          </a:p>
        </p:txBody>
      </p:sp>
      <p:pic>
        <p:nvPicPr>
          <p:cNvPr id="5" name="Content Placeholder 4">
            <a:extLst>
              <a:ext uri="{FF2B5EF4-FFF2-40B4-BE49-F238E27FC236}">
                <a16:creationId xmlns:a16="http://schemas.microsoft.com/office/drawing/2014/main" id="{E2437E83-274E-4CE7-A1DB-B7ADA16ABF6F}"/>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194607" y="973667"/>
            <a:ext cx="6734015" cy="5334769"/>
          </a:xfrm>
          <a:prstGeom prst="rect">
            <a:avLst/>
          </a:prstGeom>
          <a:noFill/>
        </p:spPr>
      </p:pic>
      <p:sp>
        <p:nvSpPr>
          <p:cNvPr id="64" name="Rectangle 63">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1006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8" name="Rectangle 37">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Oval 38">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Oval 39">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Oval 40">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2" name="Oval 41">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Oval 42">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5"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6"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8" name="Rectangle 47">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50" name="Group 49">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1" name="Rectangle 5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Oval 5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3" name="Oval 5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6"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E3717621-038D-433C-ABA8-D9836E6D1379}"/>
              </a:ext>
            </a:extLst>
          </p:cNvPr>
          <p:cNvSpPr>
            <a:spLocks noGrp="1"/>
          </p:cNvSpPr>
          <p:nvPr>
            <p:ph type="title"/>
          </p:nvPr>
        </p:nvSpPr>
        <p:spPr>
          <a:xfrm>
            <a:off x="1154955" y="973668"/>
            <a:ext cx="2942210" cy="1020232"/>
          </a:xfrm>
        </p:spPr>
        <p:txBody>
          <a:bodyPr vert="horz" lIns="91440" tIns="45720" rIns="91440" bIns="45720" rtlCol="0" anchor="ctr">
            <a:normAutofit/>
          </a:bodyPr>
          <a:lstStyle/>
          <a:p>
            <a:endParaRPr lang="en-US" sz="3600" b="0" i="0" kern="1200">
              <a:solidFill>
                <a:srgbClr val="EBEBEB"/>
              </a:solidFill>
              <a:latin typeface="+mj-lt"/>
              <a:ea typeface="+mj-ea"/>
              <a:cs typeface="+mj-cs"/>
            </a:endParaRPr>
          </a:p>
        </p:txBody>
      </p:sp>
      <p:sp>
        <p:nvSpPr>
          <p:cNvPr id="3" name="Content Placeholder 2">
            <a:extLst>
              <a:ext uri="{FF2B5EF4-FFF2-40B4-BE49-F238E27FC236}">
                <a16:creationId xmlns:a16="http://schemas.microsoft.com/office/drawing/2014/main" id="{09CC4925-D041-4066-B8EA-960E06DC916D}"/>
              </a:ext>
            </a:extLst>
          </p:cNvPr>
          <p:cNvSpPr>
            <a:spLocks noGrp="1"/>
          </p:cNvSpPr>
          <p:nvPr>
            <p:ph sz="half" idx="1"/>
          </p:nvPr>
        </p:nvSpPr>
        <p:spPr>
          <a:xfrm>
            <a:off x="1154955" y="2120900"/>
            <a:ext cx="3133726" cy="3898900"/>
          </a:xfrm>
        </p:spPr>
        <p:txBody>
          <a:bodyPr vert="horz" lIns="91440" tIns="45720" rIns="91440" bIns="45720" rtlCol="0">
            <a:normAutofit/>
          </a:bodyPr>
          <a:lstStyle/>
          <a:p>
            <a:r>
              <a:rPr lang="en-US" sz="2000" dirty="0">
                <a:solidFill>
                  <a:srgbClr val="FFFFFF"/>
                </a:solidFill>
                <a:latin typeface="Times New Roman" panose="02020603050405020304" pitchFamily="18" charset="0"/>
                <a:cs typeface="Times New Roman" panose="02020603050405020304" pitchFamily="18" charset="0"/>
              </a:rPr>
              <a:t>For all five years there is a huge difference observed in the population who take pneumonia vaccination and who didn’t take the pneumonia vaccination. </a:t>
            </a:r>
          </a:p>
          <a:p>
            <a:endParaRPr lang="en-US" dirty="0">
              <a:solidFill>
                <a:srgbClr val="FFFFFF"/>
              </a:solidFill>
            </a:endParaRPr>
          </a:p>
        </p:txBody>
      </p:sp>
      <p:pic>
        <p:nvPicPr>
          <p:cNvPr id="5" name="Content Placeholder 4">
            <a:extLst>
              <a:ext uri="{FF2B5EF4-FFF2-40B4-BE49-F238E27FC236}">
                <a16:creationId xmlns:a16="http://schemas.microsoft.com/office/drawing/2014/main" id="{AAA4C355-8D36-4F11-9AE0-F9F2EBE222BD}"/>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194607" y="803563"/>
            <a:ext cx="6609168" cy="5320145"/>
          </a:xfrm>
          <a:prstGeom prst="rect">
            <a:avLst/>
          </a:prstGeom>
          <a:noFill/>
        </p:spPr>
      </p:pic>
      <p:sp>
        <p:nvSpPr>
          <p:cNvPr id="59" name="Rectangle 58">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04090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43</TotalTime>
  <Words>646</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Times New Roman</vt:lpstr>
      <vt:lpstr>Wingdings 3</vt:lpstr>
      <vt:lpstr>Ion Boardroom</vt:lpstr>
      <vt:lpstr>Pneumonia Immunization Awareness among older adults and determining the influence of Education in periodic vaccination </vt:lpstr>
      <vt:lpstr>PowerPoint Presentation</vt:lpstr>
      <vt:lpstr>PowerPoint Presentation</vt:lpstr>
      <vt:lpstr>PowerPoint Presentation</vt:lpstr>
      <vt:lpstr>PowerPoint Presentation</vt:lpstr>
      <vt:lpstr>PowerPoint Presentation</vt:lpstr>
      <vt:lpstr>Result</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Immunization Awareness among older adults and determining the influence of Education in periodic vaccination </dc:title>
  <dc:creator>Vigneshwar, Iswarya Vardhin</dc:creator>
  <cp:lastModifiedBy>Vigneshwar, Iswarya Vardhin</cp:lastModifiedBy>
  <cp:revision>11</cp:revision>
  <dcterms:created xsi:type="dcterms:W3CDTF">2019-04-26T22:55:55Z</dcterms:created>
  <dcterms:modified xsi:type="dcterms:W3CDTF">2019-04-26T23:40:10Z</dcterms:modified>
</cp:coreProperties>
</file>