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5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2" y="10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2A63D-3984-468D-BC67-6DDAD5B36D2A}" type="datetimeFigureOut">
              <a:rPr lang="tr-TR" smtClean="0"/>
              <a:t>9.09.2019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1E862-99F4-4184-853F-5066EB95C567}" type="slidenum">
              <a:rPr lang="tr-TR" smtClean="0"/>
              <a:t>‹#›</a:t>
            </a:fld>
            <a:endParaRPr lang="tr-TR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0620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2A63D-3984-468D-BC67-6DDAD5B36D2A}" type="datetimeFigureOut">
              <a:rPr lang="tr-TR" smtClean="0"/>
              <a:t>9.09.2019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1E862-99F4-4184-853F-5066EB95C56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93868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2A63D-3984-468D-BC67-6DDAD5B36D2A}" type="datetimeFigureOut">
              <a:rPr lang="tr-TR" smtClean="0"/>
              <a:t>9.09.2019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1E862-99F4-4184-853F-5066EB95C56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333291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2A63D-3984-468D-BC67-6DDAD5B36D2A}" type="datetimeFigureOut">
              <a:rPr lang="tr-TR" smtClean="0"/>
              <a:t>9.09.2019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1E862-99F4-4184-853F-5066EB95C567}" type="slidenum">
              <a:rPr lang="tr-TR" smtClean="0"/>
              <a:t>‹#›</a:t>
            </a:fld>
            <a:endParaRPr lang="tr-TR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273188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2A63D-3984-468D-BC67-6DDAD5B36D2A}" type="datetimeFigureOut">
              <a:rPr lang="tr-TR" smtClean="0"/>
              <a:t>9.09.2019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1E862-99F4-4184-853F-5066EB95C56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034320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2A63D-3984-468D-BC67-6DDAD5B36D2A}" type="datetimeFigureOut">
              <a:rPr lang="tr-TR" smtClean="0"/>
              <a:t>9.09.2019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1E862-99F4-4184-853F-5066EB95C567}" type="slidenum">
              <a:rPr lang="tr-TR" smtClean="0"/>
              <a:t>‹#›</a:t>
            </a:fld>
            <a:endParaRPr lang="tr-TR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14594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2A63D-3984-468D-BC67-6DDAD5B36D2A}" type="datetimeFigureOut">
              <a:rPr lang="tr-TR" smtClean="0"/>
              <a:t>9.09.2019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1E862-99F4-4184-853F-5066EB95C56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077021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2A63D-3984-468D-BC67-6DDAD5B36D2A}" type="datetimeFigureOut">
              <a:rPr lang="tr-TR" smtClean="0"/>
              <a:t>9.09.2019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1E862-99F4-4184-853F-5066EB95C56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408264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2A63D-3984-468D-BC67-6DDAD5B36D2A}" type="datetimeFigureOut">
              <a:rPr lang="tr-TR" smtClean="0"/>
              <a:t>9.09.2019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1E862-99F4-4184-853F-5066EB95C56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53569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2A63D-3984-468D-BC67-6DDAD5B36D2A}" type="datetimeFigureOut">
              <a:rPr lang="tr-TR" smtClean="0"/>
              <a:t>9.09.2019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1E862-99F4-4184-853F-5066EB95C56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3492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2A63D-3984-468D-BC67-6DDAD5B36D2A}" type="datetimeFigureOut">
              <a:rPr lang="tr-TR" smtClean="0"/>
              <a:t>9.09.2019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1E862-99F4-4184-853F-5066EB95C56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32863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2A63D-3984-468D-BC67-6DDAD5B36D2A}" type="datetimeFigureOut">
              <a:rPr lang="tr-TR" smtClean="0"/>
              <a:t>9.09.2019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1E862-99F4-4184-853F-5066EB95C56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82080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2A63D-3984-468D-BC67-6DDAD5B36D2A}" type="datetimeFigureOut">
              <a:rPr lang="tr-TR" smtClean="0"/>
              <a:t>9.09.2019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1E862-99F4-4184-853F-5066EB95C56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83898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2A63D-3984-468D-BC67-6DDAD5B36D2A}" type="datetimeFigureOut">
              <a:rPr lang="tr-TR" smtClean="0"/>
              <a:t>9.09.2019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1E862-99F4-4184-853F-5066EB95C56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32055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2A63D-3984-468D-BC67-6DDAD5B36D2A}" type="datetimeFigureOut">
              <a:rPr lang="tr-TR" smtClean="0"/>
              <a:t>9.09.2019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1E862-99F4-4184-853F-5066EB95C56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36551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2A63D-3984-468D-BC67-6DDAD5B36D2A}" type="datetimeFigureOut">
              <a:rPr lang="tr-TR" smtClean="0"/>
              <a:t>9.09.2019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1E862-99F4-4184-853F-5066EB95C56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79032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2A63D-3984-468D-BC67-6DDAD5B36D2A}" type="datetimeFigureOut">
              <a:rPr lang="tr-TR" smtClean="0"/>
              <a:t>9.09.2019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1E862-99F4-4184-853F-5066EB95C56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60925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802A63D-3984-468D-BC67-6DDAD5B36D2A}" type="datetimeFigureOut">
              <a:rPr lang="tr-TR" smtClean="0"/>
              <a:t>9.09.2019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561E862-99F4-4184-853F-5066EB95C56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22838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depend.com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WJJEf92eTgs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nitriq.co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tylecop.codeplex.com/" TargetMode="External"/><Relationship Id="rId2" Type="http://schemas.openxmlformats.org/officeDocument/2006/relationships/hyperlink" Target="https://github.com/StyleCop/StyleCop.ReSharper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emanticdesigns.com/Products/CloneDR" TargetMode="External"/><Relationship Id="rId2" Type="http://schemas.openxmlformats.org/officeDocument/2006/relationships/hyperlink" Target="http://www.harukizaemon.com/simian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getatomiq.com/" TargetMode="External"/><Relationship Id="rId5" Type="http://schemas.openxmlformats.org/officeDocument/2006/relationships/hyperlink" Target="https://www.cqse.eu/en/products/conqat/overview/" TargetMode="External"/><Relationship Id="rId4" Type="http://schemas.openxmlformats.org/officeDocument/2006/relationships/hyperlink" Target="https://archive.codeplex.com/?p=clonedetectivevs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JGm6othB9Kg" TargetMode="External"/><Relationship Id="rId2" Type="http://schemas.openxmlformats.org/officeDocument/2006/relationships/hyperlink" Target="https://www.jetbrains.com/resharper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mRO3UJkPsxs" TargetMode="External"/><Relationship Id="rId2" Type="http://schemas.openxmlformats.org/officeDocument/2006/relationships/hyperlink" Target="https://www.youtube.com/watch?v=iSOyk7Am1E0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8LkeED02GR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rforce.com/products/helix-qac" TargetMode="External"/><Relationship Id="rId2" Type="http://schemas.openxmlformats.org/officeDocument/2006/relationships/hyperlink" Target="http://www.programmingresearch.com/products/qacsharp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ubmain.com/products/codeit.right.aspx!" TargetMode="External"/><Relationship Id="rId2" Type="http://schemas.openxmlformats.org/officeDocument/2006/relationships/hyperlink" Target="http://submain.com/codeit.righ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err="1" smtClean="0"/>
              <a:t>Statıc</a:t>
            </a:r>
            <a:r>
              <a:rPr lang="tr-TR" dirty="0" smtClean="0"/>
              <a:t> </a:t>
            </a:r>
            <a:r>
              <a:rPr lang="tr-TR" dirty="0" err="1" smtClean="0"/>
              <a:t>Analysıs</a:t>
            </a:r>
            <a:r>
              <a:rPr lang="tr-TR" dirty="0" smtClean="0"/>
              <a:t> Tools</a:t>
            </a:r>
            <a:endParaRPr lang="tr-TR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3213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2635" y="727366"/>
            <a:ext cx="8888065" cy="45402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727366"/>
            <a:ext cx="8534400" cy="1507067"/>
          </a:xfrm>
        </p:spPr>
        <p:txBody>
          <a:bodyPr>
            <a:normAutofit/>
          </a:bodyPr>
          <a:lstStyle/>
          <a:p>
            <a:pPr fontAlgn="base"/>
            <a:r>
              <a:rPr lang="tr-TR" u="sng" dirty="0" err="1">
                <a:solidFill>
                  <a:schemeClr val="bg2">
                    <a:lumMod val="40000"/>
                    <a:lumOff val="60000"/>
                  </a:schemeClr>
                </a:solidFill>
                <a:hlinkClick r:id="rId3"/>
              </a:rPr>
              <a:t>NDepend</a:t>
            </a:r>
            <a:endParaRPr lang="tr-TR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664" y="2419099"/>
            <a:ext cx="8534400" cy="418698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great visual tool. </a:t>
            </a:r>
            <a:endParaRPr lang="tr-TR" dirty="0" smtClean="0"/>
          </a:p>
          <a:p>
            <a:r>
              <a:rPr lang="en-US" dirty="0" smtClean="0"/>
              <a:t>Useful </a:t>
            </a:r>
            <a:r>
              <a:rPr lang="en-US" dirty="0"/>
              <a:t>for code </a:t>
            </a:r>
            <a:endParaRPr lang="tr-TR" dirty="0" smtClean="0"/>
          </a:p>
          <a:p>
            <a:pPr marL="0" indent="0">
              <a:buNone/>
            </a:pPr>
            <a:r>
              <a:rPr lang="en-US" dirty="0" smtClean="0"/>
              <a:t>metrics</a:t>
            </a:r>
            <a:r>
              <a:rPr lang="en-US" dirty="0"/>
              <a:t>, rules, diff, </a:t>
            </a:r>
            <a:endParaRPr lang="tr-TR" dirty="0" smtClean="0"/>
          </a:p>
          <a:p>
            <a:pPr marL="0" indent="0">
              <a:buNone/>
            </a:pPr>
            <a:r>
              <a:rPr lang="en-US" dirty="0" smtClean="0"/>
              <a:t>coupling </a:t>
            </a:r>
            <a:r>
              <a:rPr lang="en-US" dirty="0"/>
              <a:t>and </a:t>
            </a:r>
            <a:endParaRPr lang="tr-TR" dirty="0" smtClean="0"/>
          </a:p>
          <a:p>
            <a:pPr marL="0" indent="0">
              <a:buNone/>
            </a:pPr>
            <a:r>
              <a:rPr lang="en-US" dirty="0" smtClean="0"/>
              <a:t>dependency </a:t>
            </a:r>
            <a:r>
              <a:rPr lang="en-US" dirty="0"/>
              <a:t>studies.</a:t>
            </a:r>
            <a:endParaRPr lang="tr-TR" sz="3200" b="1" dirty="0"/>
          </a:p>
          <a:p>
            <a:endParaRPr lang="tr-TR" sz="3200" b="1" dirty="0" smtClean="0"/>
          </a:p>
          <a:p>
            <a:endParaRPr lang="tr-TR" sz="3200" b="1" dirty="0"/>
          </a:p>
          <a:p>
            <a:endParaRPr lang="tr-TR" sz="3200" b="1" dirty="0" smtClean="0"/>
          </a:p>
          <a:p>
            <a:endParaRPr lang="tr-TR" sz="3200" b="1" dirty="0"/>
          </a:p>
          <a:p>
            <a:r>
              <a:rPr lang="tr-TR" sz="2800" b="1" dirty="0" smtClean="0">
                <a:hlinkClick r:id="rId4"/>
              </a:rPr>
              <a:t>https</a:t>
            </a:r>
            <a:r>
              <a:rPr lang="tr-TR" sz="2800" b="1" dirty="0">
                <a:hlinkClick r:id="rId4"/>
              </a:rPr>
              <a:t>://www.youtube.com/watch?v=WJJEf92eTgs</a:t>
            </a:r>
            <a:endParaRPr lang="tr-TR" sz="2800" b="1" dirty="0"/>
          </a:p>
          <a:p>
            <a:endParaRPr lang="tr-TR" sz="3200" b="1" dirty="0" smtClean="0"/>
          </a:p>
          <a:p>
            <a:endParaRPr lang="tr-TR" sz="3200" b="1" dirty="0"/>
          </a:p>
          <a:p>
            <a:endParaRPr lang="tr-TR" b="1" dirty="0" smtClean="0"/>
          </a:p>
        </p:txBody>
      </p:sp>
      <p:sp>
        <p:nvSpPr>
          <p:cNvPr id="4" name="Rectangle 3"/>
          <p:cNvSpPr/>
          <p:nvPr/>
        </p:nvSpPr>
        <p:spPr>
          <a:xfrm>
            <a:off x="684212" y="542700"/>
            <a:ext cx="24502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fontAlgn="base"/>
            <a:r>
              <a:rPr lang="tr-TR" b="1" dirty="0" err="1"/>
              <a:t>Quality</a:t>
            </a:r>
            <a:r>
              <a:rPr lang="tr-TR" b="1" dirty="0"/>
              <a:t> </a:t>
            </a:r>
            <a:r>
              <a:rPr lang="tr-TR" b="1" dirty="0" err="1"/>
              <a:t>Metric</a:t>
            </a:r>
            <a:r>
              <a:rPr lang="tr-TR" b="1" dirty="0"/>
              <a:t> Tools:</a:t>
            </a:r>
            <a:endParaRPr lang="tr-TR" dirty="0"/>
          </a:p>
          <a:p>
            <a:r>
              <a:rPr lang="tr-TR" dirty="0"/>
              <a:t/>
            </a:r>
            <a:br>
              <a:rPr lang="tr-TR" dirty="0"/>
            </a:b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565420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727366"/>
            <a:ext cx="8534400" cy="1507067"/>
          </a:xfrm>
        </p:spPr>
        <p:txBody>
          <a:bodyPr>
            <a:normAutofit/>
          </a:bodyPr>
          <a:lstStyle/>
          <a:p>
            <a:pPr fontAlgn="base"/>
            <a:r>
              <a:rPr lang="tr-TR" u="sng" dirty="0" err="1">
                <a:hlinkClick r:id="rId2"/>
              </a:rPr>
              <a:t>Nitriq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621" y="3378339"/>
            <a:ext cx="8534400" cy="418698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free, can easily write your </a:t>
            </a:r>
            <a:r>
              <a:rPr lang="en-US" dirty="0" smtClean="0"/>
              <a:t>own </a:t>
            </a:r>
            <a:endParaRPr lang="tr-TR" dirty="0" smtClean="0"/>
          </a:p>
          <a:p>
            <a:pPr marL="0" indent="0">
              <a:buNone/>
            </a:pPr>
            <a:r>
              <a:rPr lang="en-US" dirty="0" smtClean="0"/>
              <a:t>metrics/constraints</a:t>
            </a:r>
            <a:r>
              <a:rPr lang="en-US" dirty="0"/>
              <a:t>, nice </a:t>
            </a:r>
            <a:r>
              <a:rPr lang="en-US" dirty="0" smtClean="0"/>
              <a:t>visualizations</a:t>
            </a:r>
            <a:endParaRPr lang="tr-TR" dirty="0"/>
          </a:p>
          <a:p>
            <a:pPr marL="0" indent="0">
              <a:buNone/>
            </a:pPr>
            <a:endParaRPr lang="tr-TR" b="1" dirty="0" smtClean="0"/>
          </a:p>
          <a:p>
            <a:pPr marL="0" indent="0">
              <a:buNone/>
            </a:pPr>
            <a:endParaRPr lang="tr-TR" b="1" dirty="0"/>
          </a:p>
          <a:p>
            <a:pPr marL="0" indent="0">
              <a:buNone/>
            </a:pPr>
            <a:endParaRPr lang="tr-TR" b="1" dirty="0" smtClean="0"/>
          </a:p>
          <a:p>
            <a:pPr marL="0" indent="0">
              <a:buNone/>
            </a:pPr>
            <a:endParaRPr lang="tr-TR" b="1" dirty="0"/>
          </a:p>
          <a:p>
            <a:pPr marL="0" indent="0">
              <a:buNone/>
            </a:pPr>
            <a:endParaRPr lang="tr-TR" b="1" dirty="0" smtClean="0"/>
          </a:p>
          <a:p>
            <a:pPr marL="0" indent="0">
              <a:buNone/>
            </a:pPr>
            <a:endParaRPr lang="tr-TR" b="1" dirty="0"/>
          </a:p>
          <a:p>
            <a:pPr marL="0" indent="0">
              <a:buNone/>
            </a:pPr>
            <a:endParaRPr lang="tr-TR" b="1" dirty="0" smtClean="0"/>
          </a:p>
          <a:p>
            <a:r>
              <a:rPr lang="tr-TR" sz="3200" b="1" dirty="0">
                <a:hlinkClick r:id="rId2"/>
              </a:rPr>
              <a:t>http://www.nitriq.com</a:t>
            </a:r>
            <a:endParaRPr lang="tr-TR" sz="3200" b="1" dirty="0"/>
          </a:p>
          <a:p>
            <a:endParaRPr lang="tr-TR" sz="3200" b="1" dirty="0" smtClean="0"/>
          </a:p>
          <a:p>
            <a:endParaRPr lang="tr-TR" sz="3200" b="1" dirty="0"/>
          </a:p>
          <a:p>
            <a:endParaRPr lang="tr-TR" sz="3200" b="1" dirty="0" smtClean="0"/>
          </a:p>
          <a:p>
            <a:endParaRPr lang="tr-TR" sz="3200" b="1" dirty="0"/>
          </a:p>
          <a:p>
            <a:endParaRPr lang="tr-TR" b="1" dirty="0" smtClean="0"/>
          </a:p>
        </p:txBody>
      </p:sp>
      <p:sp>
        <p:nvSpPr>
          <p:cNvPr id="4" name="Rectangle 3"/>
          <p:cNvSpPr/>
          <p:nvPr/>
        </p:nvSpPr>
        <p:spPr>
          <a:xfrm>
            <a:off x="684212" y="542700"/>
            <a:ext cx="2427268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fontAlgn="base"/>
            <a:r>
              <a:rPr lang="tr-TR" b="1" dirty="0" err="1"/>
              <a:t>Quality</a:t>
            </a:r>
            <a:r>
              <a:rPr lang="tr-TR" b="1" dirty="0"/>
              <a:t> </a:t>
            </a:r>
            <a:r>
              <a:rPr lang="tr-TR" b="1" dirty="0" err="1"/>
              <a:t>Metric</a:t>
            </a:r>
            <a:r>
              <a:rPr lang="tr-TR" b="1" dirty="0"/>
              <a:t> Tools:</a:t>
            </a:r>
            <a:endParaRPr lang="tr-T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0215" y="759352"/>
            <a:ext cx="6460881" cy="5168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211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1096643"/>
            <a:ext cx="8534400" cy="1507067"/>
          </a:xfrm>
        </p:spPr>
        <p:txBody>
          <a:bodyPr>
            <a:normAutofit fontScale="90000"/>
          </a:bodyPr>
          <a:lstStyle/>
          <a:p>
            <a:r>
              <a:rPr lang="tr-TR" b="1" dirty="0" err="1"/>
              <a:t>stylecop</a:t>
            </a:r>
            <a:r>
              <a:rPr lang="tr-TR" b="1" dirty="0"/>
              <a:t/>
            </a:r>
            <a:br>
              <a:rPr lang="tr-TR" b="1" dirty="0"/>
            </a:br>
            <a:r>
              <a:rPr lang="tr-TR" dirty="0"/>
              <a:t/>
            </a:r>
            <a:br>
              <a:rPr lang="tr-TR" dirty="0"/>
            </a:b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621" y="3378339"/>
            <a:ext cx="8534400" cy="4186988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/>
              <a:t>StyleCop</a:t>
            </a:r>
            <a:r>
              <a:rPr lang="en-US" dirty="0"/>
              <a:t> analyzes C# source code to enforce a set of style and consistency rules. </a:t>
            </a:r>
            <a:r>
              <a:rPr lang="en-US" dirty="0" err="1"/>
              <a:t>StyleCop</a:t>
            </a:r>
            <a:r>
              <a:rPr lang="en-US" dirty="0"/>
              <a:t> for </a:t>
            </a:r>
            <a:r>
              <a:rPr lang="en-US" dirty="0" err="1"/>
              <a:t>ReSharper</a:t>
            </a:r>
            <a:r>
              <a:rPr lang="en-US" dirty="0"/>
              <a:t> is an extension for </a:t>
            </a:r>
            <a:r>
              <a:rPr lang="en-US" dirty="0" err="1"/>
              <a:t>ReSharper</a:t>
            </a:r>
            <a:r>
              <a:rPr lang="en-US" dirty="0"/>
              <a:t> that will run </a:t>
            </a:r>
            <a:r>
              <a:rPr lang="en-US" dirty="0" err="1"/>
              <a:t>StyleCop</a:t>
            </a:r>
            <a:r>
              <a:rPr lang="en-US" dirty="0"/>
              <a:t> analysis as you type, display the violations inline in the editor and provide quick fixes for some violations. It will also configure </a:t>
            </a:r>
            <a:r>
              <a:rPr lang="en-US" dirty="0" err="1"/>
              <a:t>ReSharper</a:t>
            </a:r>
            <a:r>
              <a:rPr lang="en-US" dirty="0"/>
              <a:t> to use default settings that match </a:t>
            </a:r>
            <a:r>
              <a:rPr lang="en-US" dirty="0" err="1"/>
              <a:t>StyleCop</a:t>
            </a:r>
            <a:r>
              <a:rPr lang="en-US" dirty="0"/>
              <a:t> rules</a:t>
            </a:r>
            <a:r>
              <a:rPr lang="en-US" dirty="0" smtClean="0"/>
              <a:t>.</a:t>
            </a:r>
            <a:endParaRPr lang="tr-TR" dirty="0" smtClean="0"/>
          </a:p>
          <a:p>
            <a:endParaRPr lang="tr-TR" dirty="0"/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github.com/StyleCop/StyleCop.ReSharper</a:t>
            </a:r>
            <a:r>
              <a:rPr lang="en-US" dirty="0">
                <a:hlinkClick r:id="rId2"/>
              </a:rPr>
              <a:t/>
            </a:r>
            <a:br>
              <a:rPr lang="en-US" dirty="0">
                <a:hlinkClick r:id="rId2"/>
              </a:rPr>
            </a:br>
            <a:endParaRPr lang="tr-TR" b="1" dirty="0"/>
          </a:p>
          <a:p>
            <a:pPr marL="0" indent="0">
              <a:buNone/>
            </a:pPr>
            <a:endParaRPr lang="tr-TR" b="1" dirty="0" smtClean="0"/>
          </a:p>
          <a:p>
            <a:pPr marL="0" indent="0">
              <a:buNone/>
            </a:pPr>
            <a:endParaRPr lang="tr-TR" b="1" dirty="0"/>
          </a:p>
          <a:p>
            <a:pPr marL="0" indent="0">
              <a:buNone/>
            </a:pPr>
            <a:endParaRPr lang="tr-TR" b="1" dirty="0" smtClean="0"/>
          </a:p>
          <a:p>
            <a:pPr marL="0" indent="0">
              <a:buNone/>
            </a:pPr>
            <a:endParaRPr lang="tr-TR" b="1" dirty="0"/>
          </a:p>
          <a:p>
            <a:pPr marL="0" indent="0">
              <a:buNone/>
            </a:pPr>
            <a:endParaRPr lang="tr-TR" b="1" dirty="0" smtClean="0"/>
          </a:p>
          <a:p>
            <a:r>
              <a:rPr lang="tr-TR" sz="3200" b="1" dirty="0">
                <a:hlinkClick r:id="rId3"/>
              </a:rPr>
              <a:t>https://stylecop.codeplex.com</a:t>
            </a:r>
            <a:endParaRPr lang="tr-TR" sz="3200" b="1" dirty="0" smtClean="0"/>
          </a:p>
          <a:p>
            <a:endParaRPr lang="tr-TR" sz="3200" b="1" dirty="0"/>
          </a:p>
          <a:p>
            <a:endParaRPr lang="tr-TR" sz="3200" b="1" dirty="0" smtClean="0"/>
          </a:p>
          <a:p>
            <a:endParaRPr lang="tr-TR" sz="3200" b="1" dirty="0"/>
          </a:p>
          <a:p>
            <a:endParaRPr lang="tr-TR" b="1" dirty="0" smtClean="0"/>
          </a:p>
        </p:txBody>
      </p:sp>
      <p:sp>
        <p:nvSpPr>
          <p:cNvPr id="4" name="Rectangle 3"/>
          <p:cNvSpPr/>
          <p:nvPr/>
        </p:nvSpPr>
        <p:spPr>
          <a:xfrm>
            <a:off x="684212" y="557569"/>
            <a:ext cx="25784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fontAlgn="base"/>
            <a:r>
              <a:rPr lang="tr-TR" b="1" dirty="0" err="1"/>
              <a:t>Checking</a:t>
            </a:r>
            <a:r>
              <a:rPr lang="tr-TR" b="1" dirty="0"/>
              <a:t> Style Tools:</a:t>
            </a:r>
            <a:endParaRPr lang="tr-TR" dirty="0"/>
          </a:p>
          <a:p>
            <a:r>
              <a:rPr lang="tr-TR" dirty="0"/>
              <a:t/>
            </a:r>
            <a:br>
              <a:rPr lang="tr-TR" dirty="0"/>
            </a:b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623653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789" y="1053877"/>
            <a:ext cx="8534400" cy="4186988"/>
          </a:xfrm>
        </p:spPr>
        <p:txBody>
          <a:bodyPr>
            <a:normAutofit/>
          </a:bodyPr>
          <a:lstStyle/>
          <a:p>
            <a:pPr fontAlgn="base"/>
            <a:r>
              <a:rPr lang="en-US" u="sng" dirty="0">
                <a:hlinkClick r:id="rId2"/>
              </a:rPr>
              <a:t>Simian</a:t>
            </a:r>
            <a:r>
              <a:rPr lang="en-US" dirty="0"/>
              <a:t>, based on source code. Works with plenty languages.</a:t>
            </a:r>
          </a:p>
          <a:p>
            <a:pPr fontAlgn="base"/>
            <a:r>
              <a:rPr lang="en-US" u="sng" dirty="0" err="1">
                <a:hlinkClick r:id="rId3"/>
              </a:rPr>
              <a:t>CloneDR</a:t>
            </a:r>
            <a:r>
              <a:rPr lang="en-US" dirty="0"/>
              <a:t>, detects parameterized clones only on language boundaries (also handles many languages other than C#)</a:t>
            </a:r>
          </a:p>
          <a:p>
            <a:pPr fontAlgn="base"/>
            <a:r>
              <a:rPr lang="en-US" u="sng" dirty="0">
                <a:hlinkClick r:id="rId4"/>
              </a:rPr>
              <a:t>Clone Detective</a:t>
            </a:r>
            <a:r>
              <a:rPr lang="en-US" dirty="0"/>
              <a:t> a Visual Studio plugin. (It uses </a:t>
            </a:r>
            <a:r>
              <a:rPr lang="en-US" u="sng" dirty="0" err="1">
                <a:hlinkClick r:id="rId5"/>
              </a:rPr>
              <a:t>ConQAT</a:t>
            </a:r>
            <a:r>
              <a:rPr lang="en-US" dirty="0"/>
              <a:t> internally)</a:t>
            </a:r>
          </a:p>
          <a:p>
            <a:pPr fontAlgn="base"/>
            <a:r>
              <a:rPr lang="en-US" u="sng" dirty="0" err="1">
                <a:hlinkClick r:id="rId6"/>
              </a:rPr>
              <a:t>Atomiq</a:t>
            </a:r>
            <a:r>
              <a:rPr lang="en-US" dirty="0"/>
              <a:t>, based on source code, plenty of languages, cool "wheel" visualization</a:t>
            </a:r>
          </a:p>
          <a:p>
            <a:endParaRPr lang="tr-TR" b="1" dirty="0" smtClean="0"/>
          </a:p>
        </p:txBody>
      </p:sp>
      <p:sp>
        <p:nvSpPr>
          <p:cNvPr id="4" name="Rectangle 3"/>
          <p:cNvSpPr/>
          <p:nvPr/>
        </p:nvSpPr>
        <p:spPr>
          <a:xfrm>
            <a:off x="684212" y="557569"/>
            <a:ext cx="267092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fontAlgn="base"/>
            <a:r>
              <a:rPr lang="tr-TR" b="1" dirty="0" err="1"/>
              <a:t>Duplication</a:t>
            </a:r>
            <a:r>
              <a:rPr lang="tr-TR" b="1" dirty="0"/>
              <a:t> </a:t>
            </a:r>
            <a:r>
              <a:rPr lang="tr-TR" b="1" dirty="0" err="1"/>
              <a:t>Detection</a:t>
            </a:r>
            <a:r>
              <a:rPr lang="tr-TR" b="1" dirty="0"/>
              <a:t>:</a:t>
            </a: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027929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789" y="1053877"/>
            <a:ext cx="8534400" cy="4186988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tr-TR" sz="1400" b="1" dirty="0" smtClean="0">
                <a:hlinkClick r:id="rId2"/>
              </a:rPr>
              <a:t>RESHARPER : https</a:t>
            </a:r>
            <a:r>
              <a:rPr lang="tr-TR" sz="1400" b="1" dirty="0">
                <a:hlinkClick r:id="rId2"/>
              </a:rPr>
              <a:t>://www.jetbrains.com/resharper</a:t>
            </a:r>
            <a:r>
              <a:rPr lang="tr-TR" sz="1400" b="1" dirty="0" smtClean="0">
                <a:hlinkClick r:id="rId2"/>
              </a:rPr>
              <a:t>/</a:t>
            </a:r>
            <a:endParaRPr lang="tr-TR" sz="1400" b="1" dirty="0" smtClean="0"/>
          </a:p>
          <a:p>
            <a:pPr marL="0" indent="0" fontAlgn="base">
              <a:buNone/>
            </a:pPr>
            <a:r>
              <a:rPr lang="tr-TR" sz="1400" b="1" dirty="0" smtClean="0"/>
              <a:t>SONARC#: https</a:t>
            </a:r>
            <a:r>
              <a:rPr lang="tr-TR" sz="1400" b="1" dirty="0"/>
              <a:t>://www.sonarsource.com/products/codeanalyzers/sonarcsharp.html</a:t>
            </a:r>
            <a:endParaRPr lang="tr-TR" sz="1400" b="1" dirty="0" smtClean="0"/>
          </a:p>
          <a:p>
            <a:pPr marL="0" indent="0" fontAlgn="base">
              <a:buNone/>
            </a:pPr>
            <a:r>
              <a:rPr lang="tr-TR" sz="1400" b="1" dirty="0">
                <a:hlinkClick r:id="rId3"/>
              </a:rPr>
              <a:t>https://www.youtube.com/watch?v=JGm6othB9Kg</a:t>
            </a:r>
            <a:endParaRPr lang="tr-TR" sz="1400" b="1" dirty="0" smtClean="0"/>
          </a:p>
        </p:txBody>
      </p:sp>
      <p:sp>
        <p:nvSpPr>
          <p:cNvPr id="4" name="Rectangle 3"/>
          <p:cNvSpPr/>
          <p:nvPr/>
        </p:nvSpPr>
        <p:spPr>
          <a:xfrm>
            <a:off x="684212" y="557569"/>
            <a:ext cx="2475358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fontAlgn="base"/>
            <a:r>
              <a:rPr lang="tr-TR" dirty="0" smtClean="0"/>
              <a:t>General </a:t>
            </a:r>
            <a:r>
              <a:rPr lang="tr-TR" dirty="0" err="1" smtClean="0"/>
              <a:t>Refactoring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501597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tr-TR" b="1" dirty="0" err="1"/>
              <a:t>FxCop</a:t>
            </a:r>
            <a:r>
              <a:rPr lang="tr-TR" b="1" dirty="0"/>
              <a:t/>
            </a:r>
            <a:br>
              <a:rPr lang="tr-TR" b="1" dirty="0"/>
            </a:b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917" y="1876927"/>
            <a:ext cx="8534400" cy="4186988"/>
          </a:xfrm>
        </p:spPr>
        <p:txBody>
          <a:bodyPr/>
          <a:lstStyle/>
          <a:p>
            <a:r>
              <a:rPr lang="tr-TR" sz="3200" b="1" dirty="0" smtClean="0"/>
              <a:t>FREE</a:t>
            </a:r>
            <a:endParaRPr lang="tr-TR" b="1" dirty="0" smtClean="0"/>
          </a:p>
          <a:p>
            <a:r>
              <a:rPr lang="tr-TR" b="1" dirty="0">
                <a:hlinkClick r:id="rId2"/>
              </a:rPr>
              <a:t>https://</a:t>
            </a:r>
            <a:r>
              <a:rPr lang="tr-TR" b="1" dirty="0" smtClean="0">
                <a:hlinkClick r:id="rId2"/>
              </a:rPr>
              <a:t>www.youtube.com/watch?v=iSOyk7Am1E0</a:t>
            </a:r>
            <a:endParaRPr lang="tr-TR" b="1" dirty="0" smtClean="0"/>
          </a:p>
          <a:p>
            <a:r>
              <a:rPr lang="tr-TR" b="1" dirty="0">
                <a:hlinkClick r:id="rId3"/>
              </a:rPr>
              <a:t>https://www.youtube.com/watch?v=mRO3UJkPsxs</a:t>
            </a:r>
            <a:endParaRPr lang="tr-TR" b="1" dirty="0"/>
          </a:p>
          <a:p>
            <a:endParaRPr lang="tr-TR" dirty="0"/>
          </a:p>
        </p:txBody>
      </p:sp>
      <p:sp>
        <p:nvSpPr>
          <p:cNvPr id="4" name="Rectangle 3"/>
          <p:cNvSpPr/>
          <p:nvPr/>
        </p:nvSpPr>
        <p:spPr>
          <a:xfrm>
            <a:off x="684212" y="542700"/>
            <a:ext cx="3642344" cy="147732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fontAlgn="base"/>
            <a:r>
              <a:rPr lang="tr-TR" b="1" dirty="0" err="1"/>
              <a:t>Code</a:t>
            </a:r>
            <a:r>
              <a:rPr lang="tr-TR" b="1" dirty="0"/>
              <a:t> </a:t>
            </a:r>
            <a:r>
              <a:rPr lang="tr-TR" b="1" dirty="0" err="1"/>
              <a:t>violation</a:t>
            </a:r>
            <a:r>
              <a:rPr lang="tr-TR" b="1" dirty="0"/>
              <a:t> </a:t>
            </a:r>
            <a:r>
              <a:rPr lang="tr-TR" b="1" dirty="0" err="1"/>
              <a:t>detection</a:t>
            </a:r>
            <a:r>
              <a:rPr lang="tr-TR" b="1" dirty="0"/>
              <a:t> Tools:</a:t>
            </a:r>
            <a:endParaRPr lang="tr-TR" dirty="0"/>
          </a:p>
          <a:p>
            <a:r>
              <a:rPr lang="tr-TR" dirty="0"/>
              <a:t/>
            </a:r>
            <a:br>
              <a:rPr lang="tr-TR" dirty="0"/>
            </a:b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33818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tr-TR" b="1" dirty="0" err="1"/>
              <a:t>ClockSharp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917" y="1876927"/>
            <a:ext cx="8534400" cy="4186988"/>
          </a:xfrm>
        </p:spPr>
        <p:txBody>
          <a:bodyPr/>
          <a:lstStyle/>
          <a:p>
            <a:r>
              <a:rPr lang="tr-TR" sz="3200" b="1" dirty="0" smtClean="0"/>
              <a:t>FREE</a:t>
            </a:r>
            <a:endParaRPr lang="tr-TR" b="1" dirty="0" smtClean="0"/>
          </a:p>
          <a:p>
            <a:r>
              <a:rPr lang="en-US" dirty="0"/>
              <a:t>based on code source analysis (to C# 2.0)</a:t>
            </a:r>
            <a:endParaRPr lang="tr-TR" dirty="0"/>
          </a:p>
        </p:txBody>
      </p:sp>
      <p:sp>
        <p:nvSpPr>
          <p:cNvPr id="4" name="Rectangle 3"/>
          <p:cNvSpPr/>
          <p:nvPr/>
        </p:nvSpPr>
        <p:spPr>
          <a:xfrm>
            <a:off x="684212" y="542700"/>
            <a:ext cx="3578224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fontAlgn="base"/>
            <a:r>
              <a:rPr lang="tr-TR" b="1" dirty="0" err="1"/>
              <a:t>Code</a:t>
            </a:r>
            <a:r>
              <a:rPr lang="tr-TR" b="1" dirty="0"/>
              <a:t> </a:t>
            </a:r>
            <a:r>
              <a:rPr lang="tr-TR" b="1" dirty="0" err="1"/>
              <a:t>violation</a:t>
            </a:r>
            <a:r>
              <a:rPr lang="tr-TR" b="1" dirty="0"/>
              <a:t> </a:t>
            </a:r>
            <a:r>
              <a:rPr lang="tr-TR" b="1" dirty="0" err="1"/>
              <a:t>detection</a:t>
            </a:r>
            <a:r>
              <a:rPr lang="tr-TR" b="1" dirty="0"/>
              <a:t> </a:t>
            </a:r>
            <a:r>
              <a:rPr lang="tr-TR" b="1" dirty="0" smtClean="0"/>
              <a:t>Tools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043818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/>
            </a:r>
            <a:br>
              <a:rPr lang="tr-TR" dirty="0" smtClean="0"/>
            </a:br>
            <a:r>
              <a:rPr lang="tr-TR" dirty="0" err="1" smtClean="0"/>
              <a:t>Gendarme</a:t>
            </a:r>
            <a:r>
              <a:rPr lang="tr-TR" dirty="0"/>
              <a:t/>
            </a:r>
            <a:br>
              <a:rPr lang="tr-TR" dirty="0"/>
            </a:b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917" y="1876927"/>
            <a:ext cx="8534400" cy="4186988"/>
          </a:xfrm>
        </p:spPr>
        <p:txBody>
          <a:bodyPr/>
          <a:lstStyle/>
          <a:p>
            <a:r>
              <a:rPr lang="tr-TR" sz="3200" b="1" dirty="0" smtClean="0"/>
              <a:t>FREE &amp; OPEN SOURCE</a:t>
            </a:r>
            <a:endParaRPr lang="tr-TR" b="1" dirty="0" smtClean="0"/>
          </a:p>
          <a:p>
            <a:r>
              <a:rPr lang="en-US" dirty="0">
                <a:hlinkClick r:id="rId2"/>
              </a:rPr>
              <a:t>https://www.youtube.com/watch?v=8LkeED02GRE</a:t>
            </a:r>
            <a:endParaRPr lang="tr-TR" dirty="0"/>
          </a:p>
        </p:txBody>
      </p:sp>
      <p:sp>
        <p:nvSpPr>
          <p:cNvPr id="4" name="Rectangle 3"/>
          <p:cNvSpPr/>
          <p:nvPr/>
        </p:nvSpPr>
        <p:spPr>
          <a:xfrm>
            <a:off x="684212" y="542700"/>
            <a:ext cx="3578224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fontAlgn="base"/>
            <a:r>
              <a:rPr lang="tr-TR" b="1" dirty="0" err="1"/>
              <a:t>Code</a:t>
            </a:r>
            <a:r>
              <a:rPr lang="tr-TR" b="1" dirty="0"/>
              <a:t> </a:t>
            </a:r>
            <a:r>
              <a:rPr lang="tr-TR" b="1" dirty="0" err="1"/>
              <a:t>violation</a:t>
            </a:r>
            <a:r>
              <a:rPr lang="tr-TR" b="1" dirty="0"/>
              <a:t> </a:t>
            </a:r>
            <a:r>
              <a:rPr lang="tr-TR" b="1" dirty="0" err="1"/>
              <a:t>detection</a:t>
            </a:r>
            <a:r>
              <a:rPr lang="tr-TR" b="1" dirty="0"/>
              <a:t> </a:t>
            </a:r>
            <a:r>
              <a:rPr lang="tr-TR" b="1" dirty="0" smtClean="0"/>
              <a:t>Tools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17639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/>
            </a:r>
            <a:br>
              <a:rPr lang="tr-TR" dirty="0" smtClean="0"/>
            </a:br>
            <a:r>
              <a:rPr lang="tr-TR" dirty="0" smtClean="0"/>
              <a:t>COVERITY PREVENT</a:t>
            </a:r>
            <a:r>
              <a:rPr lang="tr-TR" dirty="0"/>
              <a:t/>
            </a:r>
            <a:br>
              <a:rPr lang="tr-TR" dirty="0"/>
            </a:b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917" y="1876927"/>
            <a:ext cx="8534400" cy="4186988"/>
          </a:xfrm>
        </p:spPr>
        <p:txBody>
          <a:bodyPr/>
          <a:lstStyle/>
          <a:p>
            <a:r>
              <a:rPr lang="tr-TR" sz="3200" b="1" dirty="0" smtClean="0"/>
              <a:t>PAID</a:t>
            </a:r>
            <a:endParaRPr lang="tr-TR" b="1" dirty="0" smtClean="0"/>
          </a:p>
          <a:p>
            <a:r>
              <a:rPr lang="tr-TR" b="1" dirty="0" err="1"/>
              <a:t>Quality</a:t>
            </a:r>
            <a:r>
              <a:rPr lang="tr-TR" b="1" dirty="0"/>
              <a:t> </a:t>
            </a:r>
            <a:r>
              <a:rPr lang="tr-TR" b="1" dirty="0" err="1"/>
              <a:t>and</a:t>
            </a:r>
            <a:r>
              <a:rPr lang="tr-TR" b="1" dirty="0"/>
              <a:t> Security </a:t>
            </a:r>
            <a:r>
              <a:rPr lang="tr-TR" b="1" dirty="0" err="1"/>
              <a:t>Defects</a:t>
            </a:r>
            <a:endParaRPr lang="tr-TR" dirty="0"/>
          </a:p>
        </p:txBody>
      </p:sp>
      <p:sp>
        <p:nvSpPr>
          <p:cNvPr id="4" name="Rectangle 3"/>
          <p:cNvSpPr/>
          <p:nvPr/>
        </p:nvSpPr>
        <p:spPr>
          <a:xfrm>
            <a:off x="684212" y="542700"/>
            <a:ext cx="3578224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fontAlgn="base"/>
            <a:r>
              <a:rPr lang="tr-TR" b="1" dirty="0" err="1"/>
              <a:t>Code</a:t>
            </a:r>
            <a:r>
              <a:rPr lang="tr-TR" b="1" dirty="0"/>
              <a:t> </a:t>
            </a:r>
            <a:r>
              <a:rPr lang="tr-TR" b="1" dirty="0" err="1"/>
              <a:t>violation</a:t>
            </a:r>
            <a:r>
              <a:rPr lang="tr-TR" b="1" dirty="0"/>
              <a:t> </a:t>
            </a:r>
            <a:r>
              <a:rPr lang="tr-TR" b="1" dirty="0" err="1"/>
              <a:t>detection</a:t>
            </a:r>
            <a:r>
              <a:rPr lang="tr-TR" b="1" dirty="0"/>
              <a:t> </a:t>
            </a:r>
            <a:r>
              <a:rPr lang="tr-TR" b="1" dirty="0" smtClean="0"/>
              <a:t>Tools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21422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>
            <a:normAutofit fontScale="90000"/>
          </a:bodyPr>
          <a:lstStyle/>
          <a:p>
            <a:pPr fontAlgn="base"/>
            <a:r>
              <a:rPr lang="tr-TR" u="sng" dirty="0" smtClean="0">
                <a:hlinkClick r:id="rId2"/>
              </a:rPr>
              <a:t/>
            </a:r>
            <a:br>
              <a:rPr lang="tr-TR" u="sng" dirty="0" smtClean="0">
                <a:hlinkClick r:id="rId2"/>
              </a:rPr>
            </a:br>
            <a:r>
              <a:rPr lang="tr-TR" u="sng" dirty="0" smtClean="0">
                <a:hlinkClick r:id="rId2"/>
              </a:rPr>
              <a:t>PRQA QA·C#</a:t>
            </a:r>
            <a:r>
              <a:rPr lang="tr-TR" dirty="0"/>
              <a:t> 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tr-TR" dirty="0" err="1" smtClean="0"/>
              <a:t>commercial</a:t>
            </a:r>
            <a:r>
              <a:rPr lang="tr-TR" dirty="0" smtClean="0"/>
              <a:t> </a:t>
            </a:r>
            <a:r>
              <a:rPr lang="tr-TR" dirty="0" err="1"/>
              <a:t>product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917" y="1876927"/>
            <a:ext cx="8534400" cy="4186988"/>
          </a:xfrm>
        </p:spPr>
        <p:txBody>
          <a:bodyPr/>
          <a:lstStyle/>
          <a:p>
            <a:r>
              <a:rPr lang="tr-TR" sz="3200" b="1" dirty="0" smtClean="0"/>
              <a:t>PAID</a:t>
            </a:r>
            <a:endParaRPr lang="tr-TR" b="1" dirty="0" smtClean="0"/>
          </a:p>
          <a:p>
            <a:r>
              <a:rPr lang="tr-TR" b="1" dirty="0">
                <a:hlinkClick r:id="rId3"/>
              </a:rPr>
              <a:t>https://www.perforce.com/products/helix-qac</a:t>
            </a:r>
            <a:endParaRPr lang="tr-TR" dirty="0"/>
          </a:p>
        </p:txBody>
      </p:sp>
      <p:sp>
        <p:nvSpPr>
          <p:cNvPr id="4" name="Rectangle 3"/>
          <p:cNvSpPr/>
          <p:nvPr/>
        </p:nvSpPr>
        <p:spPr>
          <a:xfrm>
            <a:off x="684212" y="542700"/>
            <a:ext cx="3578224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fontAlgn="base"/>
            <a:r>
              <a:rPr lang="tr-TR" b="1" dirty="0" err="1"/>
              <a:t>Code</a:t>
            </a:r>
            <a:r>
              <a:rPr lang="tr-TR" b="1" dirty="0"/>
              <a:t> </a:t>
            </a:r>
            <a:r>
              <a:rPr lang="tr-TR" b="1" dirty="0" err="1"/>
              <a:t>violation</a:t>
            </a:r>
            <a:r>
              <a:rPr lang="tr-TR" b="1" dirty="0"/>
              <a:t> </a:t>
            </a:r>
            <a:r>
              <a:rPr lang="tr-TR" b="1" dirty="0" err="1"/>
              <a:t>detection</a:t>
            </a:r>
            <a:r>
              <a:rPr lang="tr-TR" b="1" dirty="0"/>
              <a:t> </a:t>
            </a:r>
            <a:r>
              <a:rPr lang="tr-TR" b="1" dirty="0" smtClean="0"/>
              <a:t>Tools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73522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>
            <a:normAutofit/>
          </a:bodyPr>
          <a:lstStyle/>
          <a:p>
            <a:pPr fontAlgn="base"/>
            <a:r>
              <a:rPr lang="tr-TR" dirty="0" err="1" smtClean="0"/>
              <a:t>Pvs-studıo</a:t>
            </a:r>
            <a:r>
              <a:rPr lang="tr-TR" dirty="0" smtClean="0"/>
              <a:t> </a:t>
            </a:r>
            <a:r>
              <a:rPr lang="tr-TR" dirty="0" err="1" smtClean="0"/>
              <a:t>analyzer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663" y="2635281"/>
            <a:ext cx="8534400" cy="4186988"/>
          </a:xfrm>
        </p:spPr>
        <p:txBody>
          <a:bodyPr>
            <a:normAutofit fontScale="92500" lnSpcReduction="20000"/>
          </a:bodyPr>
          <a:lstStyle/>
          <a:p>
            <a:r>
              <a:rPr lang="tr-TR" sz="3200" b="1" dirty="0" smtClean="0"/>
              <a:t>PAID</a:t>
            </a:r>
          </a:p>
          <a:p>
            <a:endParaRPr lang="tr-TR" sz="3200" b="1" dirty="0"/>
          </a:p>
          <a:p>
            <a:endParaRPr lang="tr-TR" sz="3200" b="1" dirty="0" smtClean="0"/>
          </a:p>
          <a:p>
            <a:endParaRPr lang="tr-TR" sz="3200" b="1" dirty="0"/>
          </a:p>
          <a:p>
            <a:endParaRPr lang="tr-TR" sz="3200" b="1" dirty="0" smtClean="0"/>
          </a:p>
          <a:p>
            <a:endParaRPr lang="tr-TR" sz="3200" b="1" dirty="0"/>
          </a:p>
          <a:p>
            <a:endParaRPr lang="tr-TR" b="1" dirty="0" smtClean="0"/>
          </a:p>
          <a:p>
            <a:r>
              <a:rPr lang="tr-TR" b="1" dirty="0"/>
              <a:t>https://www.perforce.com/products/helix-qac</a:t>
            </a:r>
            <a:endParaRPr lang="tr-TR" dirty="0"/>
          </a:p>
        </p:txBody>
      </p:sp>
      <p:sp>
        <p:nvSpPr>
          <p:cNvPr id="4" name="Rectangle 3"/>
          <p:cNvSpPr/>
          <p:nvPr/>
        </p:nvSpPr>
        <p:spPr>
          <a:xfrm>
            <a:off x="684212" y="542700"/>
            <a:ext cx="3578224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fontAlgn="base"/>
            <a:r>
              <a:rPr lang="tr-TR" b="1" dirty="0" err="1"/>
              <a:t>Code</a:t>
            </a:r>
            <a:r>
              <a:rPr lang="tr-TR" b="1" dirty="0"/>
              <a:t> </a:t>
            </a:r>
            <a:r>
              <a:rPr lang="tr-TR" b="1" dirty="0" err="1"/>
              <a:t>violation</a:t>
            </a:r>
            <a:r>
              <a:rPr lang="tr-TR" b="1" dirty="0"/>
              <a:t> </a:t>
            </a:r>
            <a:r>
              <a:rPr lang="tr-TR" b="1" dirty="0" err="1"/>
              <a:t>detection</a:t>
            </a:r>
            <a:r>
              <a:rPr lang="tr-TR" b="1" dirty="0"/>
              <a:t> </a:t>
            </a:r>
            <a:r>
              <a:rPr lang="tr-TR" b="1" dirty="0" smtClean="0"/>
              <a:t>Tools</a:t>
            </a:r>
            <a:endParaRPr lang="tr-T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6140" y="912032"/>
            <a:ext cx="6411692" cy="5360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157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1391652"/>
            <a:ext cx="8534400" cy="1507067"/>
          </a:xfrm>
        </p:spPr>
        <p:txBody>
          <a:bodyPr>
            <a:normAutofit fontScale="90000"/>
          </a:bodyPr>
          <a:lstStyle/>
          <a:p>
            <a:pPr fontAlgn="base"/>
            <a:r>
              <a:rPr lang="nl-NL" dirty="0"/>
              <a:t>Microsoft Code Analysis Tool .NET (CAT.NET) v1 CTP - 32 bit</a:t>
            </a:r>
            <a:br>
              <a:rPr lang="nl-NL" dirty="0"/>
            </a:br>
            <a:r>
              <a:rPr lang="nl-NL" dirty="0"/>
              <a:t/>
            </a:r>
            <a:br>
              <a:rPr lang="nl-NL" dirty="0"/>
            </a:b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621" y="3378339"/>
            <a:ext cx="8534400" cy="4186988"/>
          </a:xfrm>
        </p:spPr>
        <p:txBody>
          <a:bodyPr>
            <a:normAutofit/>
          </a:bodyPr>
          <a:lstStyle/>
          <a:p>
            <a:r>
              <a:rPr lang="tr-TR" sz="3200" b="1" dirty="0" smtClean="0"/>
              <a:t>SECURITY!</a:t>
            </a:r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r>
              <a:rPr lang="tr-TR" dirty="0"/>
              <a:t>	</a:t>
            </a:r>
            <a:r>
              <a:rPr lang="en-US" dirty="0" smtClean="0"/>
              <a:t>visual </a:t>
            </a:r>
            <a:r>
              <a:rPr lang="en-US" dirty="0"/>
              <a:t>studio </a:t>
            </a:r>
            <a:r>
              <a:rPr lang="en-US" dirty="0" err="1"/>
              <a:t>addin</a:t>
            </a:r>
            <a:r>
              <a:rPr lang="en-US" dirty="0"/>
              <a:t> that helps identification of security flaws</a:t>
            </a:r>
            <a:endParaRPr lang="tr-TR" sz="3200" b="1" dirty="0" smtClean="0"/>
          </a:p>
          <a:p>
            <a:endParaRPr lang="tr-TR" sz="3200" b="1" dirty="0"/>
          </a:p>
          <a:p>
            <a:endParaRPr lang="tr-TR" sz="3200" b="1" dirty="0" smtClean="0"/>
          </a:p>
          <a:p>
            <a:endParaRPr lang="tr-TR" sz="3200" b="1" dirty="0"/>
          </a:p>
          <a:p>
            <a:endParaRPr lang="tr-TR" sz="3200" b="1" dirty="0" smtClean="0"/>
          </a:p>
          <a:p>
            <a:endParaRPr lang="tr-TR" sz="3200" b="1" dirty="0"/>
          </a:p>
          <a:p>
            <a:endParaRPr lang="tr-TR" b="1" dirty="0" smtClean="0"/>
          </a:p>
        </p:txBody>
      </p:sp>
      <p:sp>
        <p:nvSpPr>
          <p:cNvPr id="4" name="Rectangle 3"/>
          <p:cNvSpPr/>
          <p:nvPr/>
        </p:nvSpPr>
        <p:spPr>
          <a:xfrm>
            <a:off x="684212" y="542700"/>
            <a:ext cx="3578224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fontAlgn="base"/>
            <a:r>
              <a:rPr lang="tr-TR" b="1" dirty="0" err="1"/>
              <a:t>Code</a:t>
            </a:r>
            <a:r>
              <a:rPr lang="tr-TR" b="1" dirty="0"/>
              <a:t> </a:t>
            </a:r>
            <a:r>
              <a:rPr lang="tr-TR" b="1" dirty="0" err="1"/>
              <a:t>violation</a:t>
            </a:r>
            <a:r>
              <a:rPr lang="tr-TR" b="1" dirty="0"/>
              <a:t> </a:t>
            </a:r>
            <a:r>
              <a:rPr lang="tr-TR" b="1" dirty="0" err="1"/>
              <a:t>detection</a:t>
            </a:r>
            <a:r>
              <a:rPr lang="tr-TR" b="1" dirty="0"/>
              <a:t> </a:t>
            </a:r>
            <a:r>
              <a:rPr lang="tr-TR" b="1" dirty="0" smtClean="0"/>
              <a:t>Tools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744225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727366"/>
            <a:ext cx="8534400" cy="1507067"/>
          </a:xfrm>
        </p:spPr>
        <p:txBody>
          <a:bodyPr>
            <a:normAutofit/>
          </a:bodyPr>
          <a:lstStyle/>
          <a:p>
            <a:pPr fontAlgn="base"/>
            <a:r>
              <a:rPr lang="tr-TR" u="sng" dirty="0" err="1">
                <a:hlinkClick r:id="rId2"/>
              </a:rPr>
              <a:t>CodeIt.Right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621" y="3378339"/>
            <a:ext cx="8534400" cy="4186988"/>
          </a:xfrm>
        </p:spPr>
        <p:txBody>
          <a:bodyPr>
            <a:normAutofit/>
          </a:bodyPr>
          <a:lstStyle/>
          <a:p>
            <a:r>
              <a:rPr lang="tr-TR" sz="2400" b="1" dirty="0">
                <a:hlinkClick r:id="rId3"/>
              </a:rPr>
              <a:t>https://submain.com/products/codeit.right.aspx!</a:t>
            </a:r>
            <a:endParaRPr lang="tr-TR" sz="2400" b="1" dirty="0" smtClean="0"/>
          </a:p>
          <a:p>
            <a:pPr marL="0" indent="0">
              <a:buNone/>
            </a:pPr>
            <a:endParaRPr lang="tr-TR" dirty="0" smtClean="0"/>
          </a:p>
          <a:p>
            <a:endParaRPr lang="tr-TR" sz="3200" b="1" dirty="0"/>
          </a:p>
          <a:p>
            <a:endParaRPr lang="tr-TR" sz="3200" b="1" dirty="0" smtClean="0"/>
          </a:p>
          <a:p>
            <a:endParaRPr lang="tr-TR" sz="3200" b="1" dirty="0"/>
          </a:p>
          <a:p>
            <a:endParaRPr lang="tr-TR" sz="3200" b="1" dirty="0" smtClean="0"/>
          </a:p>
          <a:p>
            <a:endParaRPr lang="tr-TR" sz="3200" b="1" dirty="0"/>
          </a:p>
          <a:p>
            <a:endParaRPr lang="tr-TR" b="1" dirty="0" smtClean="0"/>
          </a:p>
        </p:txBody>
      </p:sp>
      <p:sp>
        <p:nvSpPr>
          <p:cNvPr id="4" name="Rectangle 3"/>
          <p:cNvSpPr/>
          <p:nvPr/>
        </p:nvSpPr>
        <p:spPr>
          <a:xfrm>
            <a:off x="684212" y="542700"/>
            <a:ext cx="3578224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fontAlgn="base"/>
            <a:r>
              <a:rPr lang="tr-TR" b="1" dirty="0" err="1"/>
              <a:t>Code</a:t>
            </a:r>
            <a:r>
              <a:rPr lang="tr-TR" b="1" dirty="0"/>
              <a:t> </a:t>
            </a:r>
            <a:r>
              <a:rPr lang="tr-TR" b="1" dirty="0" err="1"/>
              <a:t>violation</a:t>
            </a:r>
            <a:r>
              <a:rPr lang="tr-TR" b="1" dirty="0"/>
              <a:t> </a:t>
            </a:r>
            <a:r>
              <a:rPr lang="tr-TR" b="1" dirty="0" err="1"/>
              <a:t>detection</a:t>
            </a:r>
            <a:r>
              <a:rPr lang="tr-TR" b="1" dirty="0"/>
              <a:t> </a:t>
            </a:r>
            <a:r>
              <a:rPr lang="tr-TR" b="1" dirty="0" smtClean="0"/>
              <a:t>Tools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5771889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26</TotalTime>
  <Words>266</Words>
  <Application>Microsoft Office PowerPoint</Application>
  <PresentationFormat>Widescreen</PresentationFormat>
  <Paragraphs>102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Century Gothic</vt:lpstr>
      <vt:lpstr>Wingdings 3</vt:lpstr>
      <vt:lpstr>Slice</vt:lpstr>
      <vt:lpstr>Statıc Analysıs Tools</vt:lpstr>
      <vt:lpstr>FxCop </vt:lpstr>
      <vt:lpstr>ClockSharp</vt:lpstr>
      <vt:lpstr> Gendarme </vt:lpstr>
      <vt:lpstr> COVERITY PREVENT </vt:lpstr>
      <vt:lpstr> PRQA QA·C#  commercial product</vt:lpstr>
      <vt:lpstr>Pvs-studıo analyzer</vt:lpstr>
      <vt:lpstr>Microsoft Code Analysis Tool .NET (CAT.NET) v1 CTP - 32 bit  </vt:lpstr>
      <vt:lpstr>CodeIt.Right</vt:lpstr>
      <vt:lpstr>NDepend</vt:lpstr>
      <vt:lpstr>Nitriq</vt:lpstr>
      <vt:lpstr>stylecop 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Statıc Analysıs Tools</dc:title>
  <dc:creator>İHSAN SOYDEMİR</dc:creator>
  <cp:lastModifiedBy>İHSAN SOYDEMİR</cp:lastModifiedBy>
  <cp:revision>3</cp:revision>
  <dcterms:created xsi:type="dcterms:W3CDTF">2019-09-09T13:02:38Z</dcterms:created>
  <dcterms:modified xsi:type="dcterms:W3CDTF">2019-09-09T13:29:33Z</dcterms:modified>
</cp:coreProperties>
</file>