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6137"/>
  </p:normalViewPr>
  <p:slideViewPr>
    <p:cSldViewPr snapToGrid="0">
      <p:cViewPr varScale="1">
        <p:scale>
          <a:sx n="112" d="100"/>
          <a:sy n="112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1293-CAAC-7FF4-CA04-B2650D6EE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Transparency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Fairness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AI and Big Data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Algorithms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86B82-A9C2-965A-1809-151DDBFA8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Ricci Use Case</a:t>
            </a:r>
          </a:p>
        </p:txBody>
      </p:sp>
    </p:spTree>
    <p:extLst>
      <p:ext uri="{BB962C8B-B14F-4D97-AF65-F5344CB8AC3E}">
        <p14:creationId xmlns:p14="http://schemas.microsoft.com/office/powerpoint/2010/main" val="30953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ACD2F-C4B2-7FFE-4738-8B3B00F6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14269-2BFD-5CE9-C26C-1B037FEA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Exam to </a:t>
            </a:r>
            <a:r>
              <a:rPr lang="fr-FR" dirty="0" err="1"/>
              <a:t>firefighters</a:t>
            </a:r>
            <a:r>
              <a:rPr lang="fr-FR" dirty="0"/>
              <a:t> to have a promotion ( </a:t>
            </a:r>
            <a:r>
              <a:rPr lang="fr-FR" dirty="0" err="1"/>
              <a:t>Captain</a:t>
            </a:r>
            <a:r>
              <a:rPr lang="fr-FR" dirty="0"/>
              <a:t> or Lieutenant )</a:t>
            </a:r>
          </a:p>
          <a:p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Oral, </a:t>
            </a:r>
            <a:r>
              <a:rPr lang="fr-FR" dirty="0" err="1"/>
              <a:t>Written</a:t>
            </a:r>
            <a:r>
              <a:rPr lang="fr-FR" dirty="0"/>
              <a:t> and Combine score (Combine score </a:t>
            </a:r>
            <a:r>
              <a:rPr lang="fr-FR" dirty="0" err="1"/>
              <a:t>is</a:t>
            </a:r>
            <a:r>
              <a:rPr lang="fr-FR" dirty="0"/>
              <a:t> 60% </a:t>
            </a:r>
            <a:r>
              <a:rPr lang="fr-FR" dirty="0" err="1"/>
              <a:t>Written</a:t>
            </a:r>
            <a:r>
              <a:rPr lang="fr-FR" dirty="0"/>
              <a:t> and 40% Oral)</a:t>
            </a:r>
          </a:p>
          <a:p>
            <a:pPr lvl="1"/>
            <a:r>
              <a:rPr lang="fr-FR" dirty="0"/>
              <a:t>Race (White, </a:t>
            </a:r>
            <a:r>
              <a:rPr lang="fr-FR" dirty="0" err="1"/>
              <a:t>Hispanic</a:t>
            </a:r>
            <a:r>
              <a:rPr lang="fr-FR" dirty="0"/>
              <a:t> or Black)</a:t>
            </a:r>
          </a:p>
          <a:p>
            <a:pPr lvl="1"/>
            <a:r>
              <a:rPr lang="fr-FR" dirty="0"/>
              <a:t>Position for the promotion (</a:t>
            </a:r>
            <a:r>
              <a:rPr lang="fr-FR" dirty="0" err="1"/>
              <a:t>Captain</a:t>
            </a:r>
            <a:r>
              <a:rPr lang="fr-FR" dirty="0"/>
              <a:t> or Lieutenant)</a:t>
            </a:r>
          </a:p>
        </p:txBody>
      </p:sp>
    </p:spTree>
    <p:extLst>
      <p:ext uri="{BB962C8B-B14F-4D97-AF65-F5344CB8AC3E}">
        <p14:creationId xmlns:p14="http://schemas.microsoft.com/office/powerpoint/2010/main" val="33553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F02E-A4C4-3F6D-01EF-8F7E17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8749B6-B058-E225-48E6-76036BFE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1428749"/>
            <a:ext cx="7199630" cy="53997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C0720B-F0DB-09A1-F7D8-E9E302CF7D23}"/>
              </a:ext>
            </a:extLst>
          </p:cNvPr>
          <p:cNvSpPr txBox="1"/>
          <p:nvPr/>
        </p:nvSpPr>
        <p:spPr>
          <a:xfrm>
            <a:off x="7966710" y="2045970"/>
            <a:ext cx="315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Race </a:t>
            </a:r>
            <a:r>
              <a:rPr lang="fr-FR" dirty="0" err="1"/>
              <a:t>is</a:t>
            </a:r>
            <a:r>
              <a:rPr lang="fr-FR" dirty="0"/>
              <a:t> the sensitive </a:t>
            </a:r>
            <a:r>
              <a:rPr lang="fr-FR" dirty="0" err="1"/>
              <a:t>attribute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68 white participant (Race=1) </a:t>
            </a:r>
            <a:r>
              <a:rPr lang="fr-FR" dirty="0" err="1"/>
              <a:t>with</a:t>
            </a:r>
            <a:r>
              <a:rPr lang="fr-FR" dirty="0"/>
              <a:t> 41 promotion</a:t>
            </a:r>
          </a:p>
          <a:p>
            <a:endParaRPr lang="fr-FR" dirty="0"/>
          </a:p>
          <a:p>
            <a:r>
              <a:rPr lang="fr-FR" dirty="0"/>
              <a:t>50 black and </a:t>
            </a:r>
            <a:r>
              <a:rPr lang="fr-FR" dirty="0" err="1"/>
              <a:t>hispanic</a:t>
            </a:r>
            <a:r>
              <a:rPr lang="fr-FR" dirty="0"/>
              <a:t> participant (Race=0) </a:t>
            </a:r>
            <a:r>
              <a:rPr lang="fr-FR" dirty="0" err="1"/>
              <a:t>with</a:t>
            </a:r>
            <a:r>
              <a:rPr lang="fr-FR" dirty="0"/>
              <a:t> 15 promotion</a:t>
            </a:r>
          </a:p>
        </p:txBody>
      </p:sp>
    </p:spTree>
    <p:extLst>
      <p:ext uri="{BB962C8B-B14F-4D97-AF65-F5344CB8AC3E}">
        <p14:creationId xmlns:p14="http://schemas.microsoft.com/office/powerpoint/2010/main" val="46453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09A9-9600-A6C0-5428-3D349D9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Fairness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A4AB1-4CC2-8496-8412-F446D999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61220" cy="3581400"/>
          </a:xfrm>
        </p:spPr>
        <p:txBody>
          <a:bodyPr/>
          <a:lstStyle/>
          <a:p>
            <a:r>
              <a:rPr lang="fr-FR" b="0" i="0" dirty="0" err="1">
                <a:solidFill>
                  <a:schemeClr val="tx1"/>
                </a:solidFill>
                <a:effectLst/>
              </a:rPr>
              <a:t>Mean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difference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between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0" i="0" dirty="0">
                <a:solidFill>
                  <a:schemeClr val="tx1"/>
                </a:solidFill>
                <a:effectLst/>
              </a:rPr>
              <a:t>and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unpriviliged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group  show the fraction of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people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which</a:t>
            </a:r>
            <a:r>
              <a:rPr lang="fr-FR" b="0" i="0" dirty="0">
                <a:solidFill>
                  <a:schemeClr val="tx1"/>
                </a:solidFill>
                <a:effectLst/>
              </a:rPr>
              <a:t> have more positive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outocomes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0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</a:rPr>
              <a:t>For the original test set : 0.1</a:t>
            </a:r>
          </a:p>
          <a:p>
            <a:r>
              <a:rPr lang="fr-FR" dirty="0" err="1">
                <a:solidFill>
                  <a:schemeClr val="tx1"/>
                </a:solidFill>
              </a:rPr>
              <a:t>Disparity</a:t>
            </a:r>
            <a:r>
              <a:rPr lang="fr-FR" dirty="0">
                <a:solidFill>
                  <a:schemeClr val="tx1"/>
                </a:solidFill>
              </a:rPr>
              <a:t> impact show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unprivileged</a:t>
            </a:r>
            <a:r>
              <a:rPr lang="fr-FR" dirty="0">
                <a:solidFill>
                  <a:schemeClr val="tx1"/>
                </a:solidFill>
              </a:rPr>
              <a:t> group </a:t>
            </a:r>
            <a:r>
              <a:rPr lang="fr-FR" dirty="0" err="1">
                <a:solidFill>
                  <a:schemeClr val="tx1"/>
                </a:solidFill>
              </a:rPr>
              <a:t>divide</a:t>
            </a:r>
            <a:r>
              <a:rPr lang="fr-FR" dirty="0">
                <a:solidFill>
                  <a:schemeClr val="tx1"/>
                </a:solidFill>
              </a:rPr>
              <a:t> by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group.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1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</a:rPr>
              <a:t>For the original test set : </a:t>
            </a:r>
            <a:r>
              <a:rPr lang="fr-F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</a:t>
            </a:r>
            <a:endParaRPr lang="fr-FR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165C-5122-BD15-DEF8-140940D0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Reweight</a:t>
            </a:r>
            <a:r>
              <a:rPr lang="fr-FR" dirty="0"/>
              <a:t> + Classifier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D6CC6-34DC-9697-6CB1-9FCC1D19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Reweighing</a:t>
            </a: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err="1">
                <a:solidFill>
                  <a:schemeClr val="tx1"/>
                </a:solidFill>
              </a:rPr>
              <a:t>transforms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 to have more </a:t>
            </a:r>
            <a:r>
              <a:rPr lang="fr-FR" dirty="0" err="1">
                <a:solidFill>
                  <a:schemeClr val="tx1"/>
                </a:solidFill>
              </a:rPr>
              <a:t>equity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unpivileged</a:t>
            </a:r>
            <a:r>
              <a:rPr lang="fr-FR" dirty="0">
                <a:solidFill>
                  <a:schemeClr val="tx1"/>
                </a:solidFill>
              </a:rPr>
              <a:t> groups</a:t>
            </a:r>
          </a:p>
          <a:p>
            <a:r>
              <a:rPr lang="fr-FR" dirty="0">
                <a:solidFill>
                  <a:schemeClr val="tx1"/>
                </a:solidFill>
              </a:rPr>
              <a:t>Pre 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technique :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a classifier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reweighting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Logistic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regression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</a:t>
            </a:r>
            <a:r>
              <a:rPr lang="fr-FR" sz="2000" b="0" i="0" kern="1200" dirty="0">
                <a:effectLst/>
                <a:latin typeface="+mn-lt"/>
                <a:ea typeface="+mn-ea"/>
                <a:cs typeface="+mn-cs"/>
              </a:rPr>
              <a:t> 0.025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=1.06</a:t>
            </a: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Random</a:t>
            </a:r>
            <a:r>
              <a:rPr lang="fr-FR" dirty="0">
                <a:solidFill>
                  <a:schemeClr val="tx1"/>
                </a:solidFill>
              </a:rPr>
              <a:t> Forest: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=1e-16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</a:t>
            </a:r>
          </a:p>
          <a:p>
            <a:pPr marL="530352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4FDA4-5CE9-9802-16D1-B09080A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8EAF3-7407-91F1-8B8E-DD361752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Lato" panose="020F0502020204030204" pitchFamily="34" charset="0"/>
              </a:rPr>
              <a:t>I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n-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processing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 technique</a:t>
            </a:r>
          </a:p>
          <a:p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R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eturning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deterministic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classifier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with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lowest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empirical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error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subject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fair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classification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constraints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among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candidates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searched</a:t>
            </a:r>
            <a:endParaRPr lang="fr-FR" b="0" i="0" u="none" strike="noStrike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Mean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=0.08</a:t>
            </a:r>
          </a:p>
          <a:p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Disparate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imapct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=0.83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5D198-A3BB-3801-EB01-A2F97D3B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35C085FD-7E1D-CEA4-F19A-DDD2F26F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95795"/>
              </p:ext>
            </p:extLst>
          </p:nvPr>
        </p:nvGraphicFramePr>
        <p:xfrm>
          <a:off x="2137410" y="1826260"/>
          <a:ext cx="7300552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99362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3836537"/>
                    </a:ext>
                  </a:extLst>
                </a:gridCol>
                <a:gridCol w="1881886">
                  <a:extLst>
                    <a:ext uri="{9D8B030D-6E8A-4147-A177-3AD203B41FA5}">
                      <a16:colId xmlns:a16="http://schemas.microsoft.com/office/drawing/2014/main" val="1287019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difference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Disparate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9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Original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1.086957e-01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0.782609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6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Reweight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2.542373e-02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1.058824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0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Reweight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forest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1.110223e-16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Grid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Search</a:t>
                      </a:r>
                      <a:r>
                        <a:rPr lang="fr-FR" dirty="0"/>
                        <a:t> Reduction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8.091787e-02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0.828645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286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3">
      <a:dk1>
        <a:srgbClr val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385</TotalTime>
  <Words>274</Words>
  <Application>Microsoft Macintosh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Franklin Gothic Book</vt:lpstr>
      <vt:lpstr>Helvetica Neue</vt:lpstr>
      <vt:lpstr>Lato</vt:lpstr>
      <vt:lpstr>Cadrage</vt:lpstr>
      <vt:lpstr>Transparency and Fairness in AI and Big Data Algorithms</vt:lpstr>
      <vt:lpstr>The Ricci Dataset</vt:lpstr>
      <vt:lpstr>The Ricci Dataset</vt:lpstr>
      <vt:lpstr>Fairness Metrics</vt:lpstr>
      <vt:lpstr>Reweight + Classifier</vt:lpstr>
      <vt:lpstr>Grid Search Reduction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and Fairness in AI and Big Data Algorithms</dc:title>
  <dc:creator>Yohan ISMAEL</dc:creator>
  <cp:lastModifiedBy>Yohan ISMAEL</cp:lastModifiedBy>
  <cp:revision>7</cp:revision>
  <dcterms:created xsi:type="dcterms:W3CDTF">2023-02-27T13:02:55Z</dcterms:created>
  <dcterms:modified xsi:type="dcterms:W3CDTF">2023-02-27T19:28:41Z</dcterms:modified>
</cp:coreProperties>
</file>