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/>
    <p:restoredTop sz="96137"/>
  </p:normalViewPr>
  <p:slideViewPr>
    <p:cSldViewPr snapToGrid="0">
      <p:cViewPr varScale="1">
        <p:scale>
          <a:sx n="112" d="100"/>
          <a:sy n="112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1293-CAAC-7FF4-CA04-B2650D6EE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Transparency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and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Fairness</a:t>
            </a:r>
            <a:r>
              <a:rPr lang="fr-FR" sz="4800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in AI and Big Data </a:t>
            </a:r>
            <a:r>
              <a:rPr lang="fr-FR" sz="4800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Algorithms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886B82-A9C2-965A-1809-151DDBFA8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Ricci Use Case</a:t>
            </a:r>
          </a:p>
        </p:txBody>
      </p:sp>
    </p:spTree>
    <p:extLst>
      <p:ext uri="{BB962C8B-B14F-4D97-AF65-F5344CB8AC3E}">
        <p14:creationId xmlns:p14="http://schemas.microsoft.com/office/powerpoint/2010/main" val="309530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ACD2F-C4B2-7FFE-4738-8B3B00F6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14269-2BFD-5CE9-C26C-1B037FEA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Exam to </a:t>
            </a:r>
            <a:r>
              <a:rPr lang="fr-FR" dirty="0" err="1"/>
              <a:t>firefighters</a:t>
            </a:r>
            <a:r>
              <a:rPr lang="fr-FR" dirty="0"/>
              <a:t> to have a promotion ( </a:t>
            </a:r>
            <a:r>
              <a:rPr lang="fr-FR" dirty="0" err="1"/>
              <a:t>Captain</a:t>
            </a:r>
            <a:r>
              <a:rPr lang="fr-FR" dirty="0"/>
              <a:t> or Lieutenant )</a:t>
            </a:r>
          </a:p>
          <a:p>
            <a:r>
              <a:rPr lang="fr-FR" dirty="0" err="1"/>
              <a:t>Features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Oral, </a:t>
            </a:r>
            <a:r>
              <a:rPr lang="fr-FR" dirty="0" err="1"/>
              <a:t>Written</a:t>
            </a:r>
            <a:r>
              <a:rPr lang="fr-FR" dirty="0"/>
              <a:t> and Combine score (Combine score </a:t>
            </a:r>
            <a:r>
              <a:rPr lang="fr-FR" dirty="0" err="1"/>
              <a:t>is</a:t>
            </a:r>
            <a:r>
              <a:rPr lang="fr-FR" dirty="0"/>
              <a:t> 60% </a:t>
            </a:r>
            <a:r>
              <a:rPr lang="fr-FR" dirty="0" err="1"/>
              <a:t>Written</a:t>
            </a:r>
            <a:r>
              <a:rPr lang="fr-FR" dirty="0"/>
              <a:t> and 40% Oral)</a:t>
            </a:r>
          </a:p>
          <a:p>
            <a:pPr lvl="1"/>
            <a:r>
              <a:rPr lang="fr-FR" dirty="0"/>
              <a:t>Race (White, </a:t>
            </a:r>
            <a:r>
              <a:rPr lang="fr-FR" dirty="0" err="1"/>
              <a:t>Hispanic</a:t>
            </a:r>
            <a:r>
              <a:rPr lang="fr-FR" dirty="0"/>
              <a:t> or Black)</a:t>
            </a:r>
          </a:p>
          <a:p>
            <a:pPr lvl="1"/>
            <a:r>
              <a:rPr lang="fr-FR" dirty="0"/>
              <a:t>Position for the promotion (</a:t>
            </a:r>
            <a:r>
              <a:rPr lang="fr-FR" dirty="0" err="1"/>
              <a:t>Captain</a:t>
            </a:r>
            <a:r>
              <a:rPr lang="fr-FR" dirty="0"/>
              <a:t> or Lieutenant)</a:t>
            </a:r>
          </a:p>
        </p:txBody>
      </p:sp>
    </p:spTree>
    <p:extLst>
      <p:ext uri="{BB962C8B-B14F-4D97-AF65-F5344CB8AC3E}">
        <p14:creationId xmlns:p14="http://schemas.microsoft.com/office/powerpoint/2010/main" val="33553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F02E-A4C4-3F6D-01EF-8F7E17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Ricci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8749B6-B058-E225-48E6-76036BFE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80" y="1428749"/>
            <a:ext cx="7199630" cy="539972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C0720B-F0DB-09A1-F7D8-E9E302CF7D23}"/>
              </a:ext>
            </a:extLst>
          </p:cNvPr>
          <p:cNvSpPr txBox="1"/>
          <p:nvPr/>
        </p:nvSpPr>
        <p:spPr>
          <a:xfrm>
            <a:off x="7966710" y="2045970"/>
            <a:ext cx="315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Race </a:t>
            </a:r>
            <a:r>
              <a:rPr lang="fr-FR" dirty="0" err="1"/>
              <a:t>is</a:t>
            </a:r>
            <a:r>
              <a:rPr lang="fr-FR" dirty="0"/>
              <a:t> the sensitive </a:t>
            </a:r>
            <a:r>
              <a:rPr lang="fr-FR" dirty="0" err="1"/>
              <a:t>attribute</a:t>
            </a:r>
            <a:endParaRPr lang="fr-FR" dirty="0"/>
          </a:p>
          <a:p>
            <a:endParaRPr lang="fr-FR" dirty="0"/>
          </a:p>
          <a:p>
            <a:r>
              <a:rPr lang="fr-FR" dirty="0"/>
              <a:t>68 white participant (Race=1) </a:t>
            </a:r>
            <a:r>
              <a:rPr lang="fr-FR" dirty="0" err="1"/>
              <a:t>with</a:t>
            </a:r>
            <a:r>
              <a:rPr lang="fr-FR" dirty="0"/>
              <a:t> 41 promotion</a:t>
            </a:r>
          </a:p>
          <a:p>
            <a:endParaRPr lang="fr-FR" dirty="0"/>
          </a:p>
          <a:p>
            <a:r>
              <a:rPr lang="fr-FR" dirty="0"/>
              <a:t>50 black and </a:t>
            </a:r>
            <a:r>
              <a:rPr lang="fr-FR" dirty="0" err="1"/>
              <a:t>hispanic</a:t>
            </a:r>
            <a:r>
              <a:rPr lang="fr-FR" dirty="0"/>
              <a:t> participant (Race=0) </a:t>
            </a:r>
            <a:r>
              <a:rPr lang="fr-FR" dirty="0" err="1"/>
              <a:t>with</a:t>
            </a:r>
            <a:r>
              <a:rPr lang="fr-FR" dirty="0"/>
              <a:t> 15 promotion</a:t>
            </a:r>
          </a:p>
        </p:txBody>
      </p:sp>
    </p:spTree>
    <p:extLst>
      <p:ext uri="{BB962C8B-B14F-4D97-AF65-F5344CB8AC3E}">
        <p14:creationId xmlns:p14="http://schemas.microsoft.com/office/powerpoint/2010/main" val="46453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09A9-9600-A6C0-5428-3D349D98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Fairness</a:t>
            </a:r>
            <a:r>
              <a:rPr lang="fr-FR" dirty="0"/>
              <a:t>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A4AB1-4CC2-8496-8412-F446D999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61220" cy="3581400"/>
          </a:xfrm>
        </p:spPr>
        <p:txBody>
          <a:bodyPr>
            <a:normAutofit lnSpcReduction="10000"/>
          </a:bodyPr>
          <a:lstStyle/>
          <a:p>
            <a:r>
              <a:rPr lang="fr-FR" b="0" i="0" dirty="0" err="1">
                <a:solidFill>
                  <a:schemeClr val="tx1"/>
                </a:solidFill>
                <a:effectLst/>
              </a:rPr>
              <a:t>Mean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difference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between</a:t>
            </a:r>
            <a:r>
              <a:rPr lang="fr-FR" b="0" i="0" dirty="0">
                <a:solidFill>
                  <a:schemeClr val="tx1"/>
                </a:solidFill>
                <a:effectLst/>
              </a:rPr>
              <a:t>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0" i="0" dirty="0">
                <a:solidFill>
                  <a:schemeClr val="tx1"/>
                </a:solidFill>
                <a:effectLst/>
              </a:rPr>
              <a:t>and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unpriviliged</a:t>
            </a:r>
            <a:r>
              <a:rPr lang="fr-FR" b="0" i="0" dirty="0">
                <a:solidFill>
                  <a:schemeClr val="tx1"/>
                </a:solidFill>
                <a:effectLst/>
              </a:rPr>
              <a:t> group  shows the fraction of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privileged</a:t>
            </a:r>
            <a:r>
              <a:rPr lang="fr-FR" b="0" i="0" dirty="0">
                <a:solidFill>
                  <a:schemeClr val="tx1"/>
                </a:solidFill>
                <a:effectLst/>
              </a:rPr>
              <a:t> people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which</a:t>
            </a:r>
            <a:r>
              <a:rPr lang="fr-FR" b="0" i="0" dirty="0">
                <a:solidFill>
                  <a:schemeClr val="tx1"/>
                </a:solidFill>
                <a:effectLst/>
              </a:rPr>
              <a:t> have more positive </a:t>
            </a:r>
            <a:r>
              <a:rPr lang="fr-FR" b="0" i="0" dirty="0" err="1">
                <a:solidFill>
                  <a:schemeClr val="tx1"/>
                </a:solidFill>
                <a:effectLst/>
              </a:rPr>
              <a:t>outocomes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him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0 . </a:t>
            </a:r>
            <a:r>
              <a:rPr lang="fr-FR" b="0" i="0" dirty="0">
                <a:solidFill>
                  <a:schemeClr val="tx1"/>
                </a:solidFill>
                <a:effectLst/>
              </a:rPr>
              <a:t>For the original test set : 0.1</a:t>
            </a:r>
          </a:p>
          <a:p>
            <a:r>
              <a:rPr lang="fr-FR" dirty="0" err="1">
                <a:solidFill>
                  <a:schemeClr val="tx1"/>
                </a:solidFill>
              </a:rPr>
              <a:t>Disparity</a:t>
            </a:r>
            <a:r>
              <a:rPr lang="fr-FR" dirty="0">
                <a:solidFill>
                  <a:schemeClr val="tx1"/>
                </a:solidFill>
              </a:rPr>
              <a:t> impact shows the rate of positive </a:t>
            </a:r>
            <a:r>
              <a:rPr lang="fr-FR" dirty="0" err="1">
                <a:solidFill>
                  <a:schemeClr val="tx1"/>
                </a:solidFill>
              </a:rPr>
              <a:t>outcomes</a:t>
            </a:r>
            <a:r>
              <a:rPr lang="fr-FR" dirty="0">
                <a:solidFill>
                  <a:schemeClr val="tx1"/>
                </a:solidFill>
              </a:rPr>
              <a:t> over the </a:t>
            </a:r>
            <a:r>
              <a:rPr lang="fr-FR" dirty="0" err="1">
                <a:solidFill>
                  <a:schemeClr val="tx1"/>
                </a:solidFill>
              </a:rPr>
              <a:t>unprivileged</a:t>
            </a:r>
            <a:r>
              <a:rPr lang="fr-FR" dirty="0">
                <a:solidFill>
                  <a:schemeClr val="tx1"/>
                </a:solidFill>
              </a:rPr>
              <a:t> group </a:t>
            </a:r>
            <a:r>
              <a:rPr lang="fr-FR" dirty="0" err="1">
                <a:solidFill>
                  <a:schemeClr val="tx1"/>
                </a:solidFill>
              </a:rPr>
              <a:t>divide</a:t>
            </a:r>
            <a:r>
              <a:rPr lang="fr-FR" dirty="0">
                <a:solidFill>
                  <a:schemeClr val="tx1"/>
                </a:solidFill>
              </a:rPr>
              <a:t> by the rate of positive </a:t>
            </a:r>
            <a:r>
              <a:rPr lang="fr-FR" dirty="0" err="1">
                <a:solidFill>
                  <a:schemeClr val="tx1"/>
                </a:solidFill>
              </a:rPr>
              <a:t>outcomes</a:t>
            </a:r>
            <a:r>
              <a:rPr lang="fr-FR" dirty="0">
                <a:solidFill>
                  <a:schemeClr val="tx1"/>
                </a:solidFill>
              </a:rPr>
              <a:t> over the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group.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1. For the original test set : 0.78</a:t>
            </a:r>
          </a:p>
          <a:p>
            <a:r>
              <a:rPr lang="fr-FR" dirty="0" err="1">
                <a:solidFill>
                  <a:schemeClr val="tx1"/>
                </a:solidFill>
              </a:rPr>
              <a:t>Average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odd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average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in false positive rates and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positive rates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unprivileged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groups.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around</a:t>
            </a:r>
            <a:r>
              <a:rPr lang="fr-FR" dirty="0">
                <a:solidFill>
                  <a:schemeClr val="tx1"/>
                </a:solidFill>
              </a:rPr>
              <a:t> 0. For the original test set : -0.169444</a:t>
            </a:r>
          </a:p>
          <a:p>
            <a:r>
              <a:rPr lang="fr-FR" dirty="0" err="1">
                <a:solidFill>
                  <a:schemeClr val="tx1"/>
                </a:solidFill>
              </a:rPr>
              <a:t>Balanced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accuracy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positive rate and </a:t>
            </a: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negative</a:t>
            </a:r>
            <a:r>
              <a:rPr lang="fr-FR" dirty="0">
                <a:solidFill>
                  <a:schemeClr val="tx1"/>
                </a:solidFill>
              </a:rPr>
              <a:t> rate. For the original test set : 0.872340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4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4165C-5122-BD15-DEF8-140940D0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Reweight</a:t>
            </a:r>
            <a:r>
              <a:rPr lang="fr-FR" dirty="0"/>
              <a:t> + Classifier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D6CC6-34DC-9697-6CB1-9FCC1D19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8862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Reweighing</a:t>
            </a:r>
            <a:r>
              <a:rPr lang="fr-FR" dirty="0">
                <a:solidFill>
                  <a:schemeClr val="tx1"/>
                </a:solidFill>
              </a:rPr>
              <a:t> </a:t>
            </a:r>
            <a:r>
              <a:rPr lang="fr-FR" dirty="0" err="1">
                <a:solidFill>
                  <a:schemeClr val="tx1"/>
                </a:solidFill>
              </a:rPr>
              <a:t>transforms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r>
              <a:rPr lang="fr-FR" dirty="0">
                <a:solidFill>
                  <a:schemeClr val="tx1"/>
                </a:solidFill>
              </a:rPr>
              <a:t> to have more </a:t>
            </a:r>
            <a:r>
              <a:rPr lang="fr-FR" dirty="0" err="1">
                <a:solidFill>
                  <a:schemeClr val="tx1"/>
                </a:solidFill>
              </a:rPr>
              <a:t>equity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privileged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unpivileged</a:t>
            </a:r>
            <a:r>
              <a:rPr lang="fr-FR" dirty="0">
                <a:solidFill>
                  <a:schemeClr val="tx1"/>
                </a:solidFill>
              </a:rPr>
              <a:t> groups</a:t>
            </a:r>
          </a:p>
          <a:p>
            <a:r>
              <a:rPr lang="fr-FR" dirty="0">
                <a:solidFill>
                  <a:schemeClr val="tx1"/>
                </a:solidFill>
              </a:rPr>
              <a:t>Pre 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technique :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a classifier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reweighting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dataset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Logistic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regression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=</a:t>
            </a:r>
            <a:r>
              <a:rPr lang="fr-FR" sz="2000" b="0" i="0" kern="1200" dirty="0">
                <a:effectLst/>
                <a:latin typeface="+mn-lt"/>
                <a:ea typeface="+mn-ea"/>
                <a:cs typeface="+mn-cs"/>
              </a:rPr>
              <a:t> 0.025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Disparate impact =1.06</a:t>
            </a:r>
          </a:p>
          <a:p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Random</a:t>
            </a:r>
            <a:r>
              <a:rPr lang="fr-FR" dirty="0">
                <a:solidFill>
                  <a:schemeClr val="tx1"/>
                </a:solidFill>
              </a:rPr>
              <a:t> Forest: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=1e-16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Disparate impact =1</a:t>
            </a:r>
          </a:p>
          <a:p>
            <a:pPr marL="530352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4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4FDA4-5CE9-9802-16D1-B09080A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r>
              <a:rPr lang="fr-FR" dirty="0"/>
              <a:t> Reduction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8EAF3-7407-91F1-8B8E-DD361752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latin typeface="Lato" panose="020F0502020204030204" pitchFamily="34" charset="0"/>
              </a:rPr>
              <a:t>I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n-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processing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4" pitchFamily="34" charset="0"/>
              </a:rPr>
              <a:t> technique</a:t>
            </a:r>
          </a:p>
          <a:p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R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eturning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deterministic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classifier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with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lowest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empirical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error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subject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fair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classification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constraints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among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 the candidates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searched</a:t>
            </a:r>
            <a:endParaRPr lang="fr-FR" b="0" i="0" u="none" strike="noStrike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Mean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difference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=0.08</a:t>
            </a:r>
          </a:p>
          <a:p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Disparate </a:t>
            </a:r>
            <a:r>
              <a:rPr lang="fr-FR" dirty="0" err="1">
                <a:solidFill>
                  <a:schemeClr val="tx1"/>
                </a:solidFill>
                <a:latin typeface="Lato" panose="020F0502020204030203" pitchFamily="34" charset="0"/>
              </a:rPr>
              <a:t>imapct</a:t>
            </a:r>
            <a:r>
              <a:rPr lang="fr-FR" dirty="0">
                <a:solidFill>
                  <a:schemeClr val="tx1"/>
                </a:solidFill>
                <a:latin typeface="Lato" panose="020F0502020204030203" pitchFamily="34" charset="0"/>
              </a:rPr>
              <a:t> =0.83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5D198-A3BB-3801-EB01-A2F97D3B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B434C0A-6654-F8FE-A727-8D32EC30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22964"/>
              </p:ext>
            </p:extLst>
          </p:nvPr>
        </p:nvGraphicFramePr>
        <p:xfrm>
          <a:off x="1496165" y="1840230"/>
          <a:ext cx="10299596" cy="3701415"/>
        </p:xfrm>
        <a:graphic>
          <a:graphicData uri="http://schemas.openxmlformats.org/drawingml/2006/table">
            <a:tbl>
              <a:tblPr/>
              <a:tblGrid>
                <a:gridCol w="1567075">
                  <a:extLst>
                    <a:ext uri="{9D8B030D-6E8A-4147-A177-3AD203B41FA5}">
                      <a16:colId xmlns:a16="http://schemas.microsoft.com/office/drawing/2014/main" val="2337335868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850601973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3469373134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1390529335"/>
                    </a:ext>
                  </a:extLst>
                </a:gridCol>
                <a:gridCol w="2011681">
                  <a:extLst>
                    <a:ext uri="{9D8B030D-6E8A-4147-A177-3AD203B41FA5}">
                      <a16:colId xmlns:a16="http://schemas.microsoft.com/office/drawing/2014/main" val="289192268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br>
                        <a:rPr lang="fr-FR" sz="1200" dirty="0">
                          <a:effectLst/>
                          <a:latin typeface="Helvetica" pitchFamily="2" charset="0"/>
                        </a:rPr>
                      </a:br>
                      <a:endParaRPr lang="fr-FR" sz="1200" dirty="0">
                        <a:effectLst/>
                        <a:latin typeface="Helvetica" pitchFamily="2" charset="0"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Original (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Random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Forest)</a:t>
                      </a:r>
                      <a:endParaRPr lang="fr-FR" sz="12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Reweight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+ 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Logistic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Regression</a:t>
                      </a:r>
                      <a:endParaRPr lang="fr-FR" sz="12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Reweight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+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Random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Forest</a:t>
                      </a:r>
                      <a:endParaRPr lang="fr-FR" sz="12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GridSearchReduction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72779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Balanced accuracy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0.886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0.989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0.864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363202"/>
                  </a:ext>
                </a:extLst>
              </a:tr>
              <a:tr h="474281"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Mean difference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-0.329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0.017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-0.321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128481"/>
                  </a:ext>
                </a:extLst>
              </a:tr>
              <a:tr h="474281"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Disparate impact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0.549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1.038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0.571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74136"/>
                  </a:ext>
                </a:extLst>
              </a:tr>
              <a:tr h="671629"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Average odds difference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-0.147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0.019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-0.149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308936"/>
                  </a:ext>
                </a:extLst>
              </a:tr>
              <a:tr h="597229">
                <a:tc>
                  <a:txBody>
                    <a:bodyPr/>
                    <a:lstStyle/>
                    <a:p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Equal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opportunity</a:t>
                      </a:r>
                      <a:r>
                        <a:rPr lang="fr-FR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fr-FR" sz="1200" b="1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difference</a:t>
                      </a:r>
                      <a:endParaRPr lang="fr-FR" sz="12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0.037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26496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Theil index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0.035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0.012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0.000</a:t>
                      </a:r>
                      <a:endParaRPr lang="fr-FR" sz="120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0.040</a:t>
                      </a:r>
                      <a:endParaRPr lang="fr-FR" sz="1200" dirty="0">
                        <a:effectLst/>
                      </a:endParaRPr>
                    </a:p>
                  </a:txBody>
                  <a:tcPr marL="24940" marR="24940" marT="24940" marB="2494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4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7AC37-3059-2E98-B60F-5A19635F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F09EC-AE4F-EBE6-D1A8-2B23E200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14119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Personnalisé 3">
      <a:dk1>
        <a:srgbClr val="000000"/>
      </a:dk1>
      <a:lt1>
        <a:srgbClr val="FFFFFF"/>
      </a:lt1>
      <a:dk2>
        <a:srgbClr val="191B0E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3095</TotalTime>
  <Words>368</Words>
  <Application>Microsoft Macintosh PowerPoint</Application>
  <PresentationFormat>Grand écran</PresentationFormat>
  <Paragraphs>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Franklin Gothic Book</vt:lpstr>
      <vt:lpstr>Helvetica</vt:lpstr>
      <vt:lpstr>Helvetica Neue</vt:lpstr>
      <vt:lpstr>Lato</vt:lpstr>
      <vt:lpstr>Cadrage</vt:lpstr>
      <vt:lpstr>Transparency and Fairness in AI and Big Data Algorithms</vt:lpstr>
      <vt:lpstr>The Ricci Dataset</vt:lpstr>
      <vt:lpstr>The Ricci Dataset</vt:lpstr>
      <vt:lpstr>Main Fairness Metrics</vt:lpstr>
      <vt:lpstr>Reweight + Classifier</vt:lpstr>
      <vt:lpstr>Grid Search Reduction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Transparency and Fairness in AI and Big Data Algorithms</dc:title>
  <dc:creator>Yohan ISMAEL</dc:creator>
  <cp:lastModifiedBy>Yohan ISMAEL</cp:lastModifiedBy>
  <cp:revision>9</cp:revision>
  <dcterms:created xsi:type="dcterms:W3CDTF">2023-02-27T13:02:55Z</dcterms:created>
  <dcterms:modified xsi:type="dcterms:W3CDTF">2023-03-04T17:31:54Z</dcterms:modified>
</cp:coreProperties>
</file>