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Inter SemiBold"/>
      <p:regular r:id="rId25"/>
      <p:bold r:id="rId26"/>
      <p:italic r:id="rId27"/>
      <p:boldItalic r:id="rId28"/>
    </p:embeddedFont>
    <p:embeddedFont>
      <p:font typeface="Inter Light"/>
      <p:regular r:id="rId29"/>
      <p:bold r:id="rId30"/>
      <p:italic r:id="rId31"/>
      <p:boldItalic r:id="rId32"/>
    </p:embeddedFont>
    <p:embeddedFont>
      <p:font typeface="Lexend Light"/>
      <p:regular r:id="rId33"/>
      <p:bold r:id="rId34"/>
    </p:embeddedFont>
    <p:embeddedFont>
      <p:font typeface="Inter"/>
      <p:regular r:id="rId35"/>
      <p:bold r:id="rId36"/>
      <p:italic r:id="rId37"/>
      <p:boldItalic r:id="rId38"/>
    </p:embeddedFont>
    <p:embeddedFont>
      <p:font typeface="Inter ExtraBold"/>
      <p:bold r:id="rId39"/>
      <p:boldItalic r:id="rId40"/>
    </p:embeddedFont>
    <p:embeddedFont>
      <p:font typeface="Lexen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ExtraBold-boldItalic.fntdata"/><Relationship Id="rId20" Type="http://schemas.openxmlformats.org/officeDocument/2006/relationships/slide" Target="slides/slide14.xml"/><Relationship Id="rId42" Type="http://schemas.openxmlformats.org/officeDocument/2006/relationships/font" Target="fonts/Lexend-bold.fntdata"/><Relationship Id="rId41" Type="http://schemas.openxmlformats.org/officeDocument/2006/relationships/font" Target="fonts/Lexend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SemiBold-bold.fntdata"/><Relationship Id="rId25" Type="http://schemas.openxmlformats.org/officeDocument/2006/relationships/font" Target="fonts/InterSemiBold-regular.fntdata"/><Relationship Id="rId28" Type="http://schemas.openxmlformats.org/officeDocument/2006/relationships/font" Target="fonts/InterSemiBold-boldItalic.fntdata"/><Relationship Id="rId27" Type="http://schemas.openxmlformats.org/officeDocument/2006/relationships/font" Target="fonts/InterSemiBold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Light-italic.fntdata"/><Relationship Id="rId30" Type="http://schemas.openxmlformats.org/officeDocument/2006/relationships/font" Target="fonts/InterLight-bold.fntdata"/><Relationship Id="rId11" Type="http://schemas.openxmlformats.org/officeDocument/2006/relationships/slide" Target="slides/slide5.xml"/><Relationship Id="rId33" Type="http://schemas.openxmlformats.org/officeDocument/2006/relationships/font" Target="fonts/LexendLight-regular.fntdata"/><Relationship Id="rId10" Type="http://schemas.openxmlformats.org/officeDocument/2006/relationships/slide" Target="slides/slide4.xml"/><Relationship Id="rId32" Type="http://schemas.openxmlformats.org/officeDocument/2006/relationships/font" Target="fonts/InterLight-boldItalic.fntdata"/><Relationship Id="rId13" Type="http://schemas.openxmlformats.org/officeDocument/2006/relationships/slide" Target="slides/slide7.xml"/><Relationship Id="rId35" Type="http://schemas.openxmlformats.org/officeDocument/2006/relationships/font" Target="fonts/Inter-regular.fntdata"/><Relationship Id="rId12" Type="http://schemas.openxmlformats.org/officeDocument/2006/relationships/slide" Target="slides/slide6.xml"/><Relationship Id="rId34" Type="http://schemas.openxmlformats.org/officeDocument/2006/relationships/font" Target="fonts/LexendLight-bold.fntdata"/><Relationship Id="rId15" Type="http://schemas.openxmlformats.org/officeDocument/2006/relationships/slide" Target="slides/slide9.xml"/><Relationship Id="rId37" Type="http://schemas.openxmlformats.org/officeDocument/2006/relationships/font" Target="fonts/Inter-italic.fntdata"/><Relationship Id="rId14" Type="http://schemas.openxmlformats.org/officeDocument/2006/relationships/slide" Target="slides/slide8.xml"/><Relationship Id="rId36" Type="http://schemas.openxmlformats.org/officeDocument/2006/relationships/font" Target="fonts/Inter-bold.fntdata"/><Relationship Id="rId17" Type="http://schemas.openxmlformats.org/officeDocument/2006/relationships/slide" Target="slides/slide11.xml"/><Relationship Id="rId39" Type="http://schemas.openxmlformats.org/officeDocument/2006/relationships/font" Target="fonts/InterExtraBold-bold.fntdata"/><Relationship Id="rId16" Type="http://schemas.openxmlformats.org/officeDocument/2006/relationships/slide" Target="slides/slide10.xml"/><Relationship Id="rId38" Type="http://schemas.openxmlformats.org/officeDocument/2006/relationships/font" Target="fonts/Inter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2659057f3e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2659057f3e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2659057f3e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2659057f3e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2659057f3e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2659057f3e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2659057f3e_0_1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2659057f3e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2659057f3e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2659057f3e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2659057f3e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2659057f3e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2659057f3e_0_1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2659057f3e_0_1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267adb947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267adb947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267adb947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267adb947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267adb94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267adb94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2659057f3e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2659057f3e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2659057f3e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2659057f3e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267adb947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267adb947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2659057f3e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2659057f3e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2659057f3e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2659057f3e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267adb947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267adb947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267adb947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267adb947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2659057f3e_0_1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2659057f3e_0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57" name="Google Shape;57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4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59" name="Google Shape;59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66" name="Google Shape;66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5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8" name="Google Shape;68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73" name="Google Shape;73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16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77" name="Google Shape;7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7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4" name="Google Shape;84;p1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9" name="Google Shape;89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8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Google Shape;93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" name="Google Shape;94;p1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8" name="Google Shape;98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9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2" name="Google Shape;102;p19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3" name="Google Shape;103;p19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4" name="Google Shape;104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" name="Google Shape;105;p19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9" name="Google Shape;109;p2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20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11" name="Google Shape;111;p20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13" name="Google Shape;113;p2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20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18" name="Google Shape;118;p21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19" name="Google Shape;119;p21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20" name="Google Shape;120;p21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121" name="Google Shape;121;p2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1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2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32" name="Google Shape;132;p2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2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2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44" name="Google Shape;144;p2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3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47" name="Google Shape;147;p23"/>
          <p:cNvCxnSpPr>
            <a:endCxn id="148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3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3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3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3" name="Google Shape;153;p23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7" name="Google Shape;157;p23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Google Shape;160;p2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p2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4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6" name="Google Shape;166;p2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71" name="Google Shape;171;p2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72" name="Google Shape;172;p2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4" name="Google Shape;174;p2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78" name="Google Shape;178;p26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79" name="Google Shape;179;p2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6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3" name="Google Shape;183;p26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26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5" name="Google Shape;185;p26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2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2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7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92" name="Google Shape;192;p27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3" name="Google Shape;193;p27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4" name="Google Shape;194;p27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5" name="Google Shape;195;p27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7" name="Google Shape;197;p27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8" name="Google Shape;198;p27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9" name="Google Shape;199;p27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01" name="Google Shape;201;p27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02" name="Google Shape;202;p27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03" name="Google Shape;203;p27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04" name="Google Shape;204;p2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9" name="Google Shape;209;p2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8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12" name="Google Shape;212;p2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3" name="Google Shape;213;p28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217" name="Google Shape;217;p29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0" name="Google Shape;220;p30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1" name="Google Shape;221;p30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2" name="Google Shape;222;p30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3" name="Google Shape;223;p30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4" name="Google Shape;224;p30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225" name="Google Shape;225;p3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0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227" name="Google Shape;227;p30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28" name="Google Shape;228;p30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0" name="Google Shape;230;p30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1" name="Google Shape;231;p30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2" name="Google Shape;232;p30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3" name="Google Shape;233;p30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4" name="Google Shape;234;p30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5" name="Google Shape;235;p3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6" name="Google Shape;236;p30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0" name="Google Shape;240;p31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1" name="Google Shape;241;p31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2" name="Google Shape;242;p31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3" name="Google Shape;243;p31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4" name="Google Shape;244;p31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5" name="Google Shape;245;p31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6" name="Google Shape;246;p31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7" name="Google Shape;247;p31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8" name="Google Shape;248;p31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9" name="Google Shape;249;p31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50" name="Google Shape;250;p31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51" name="Google Shape;251;p31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52" name="Google Shape;252;p31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3" name="Google Shape;253;p31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4" name="Google Shape;254;p3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55" name="Google Shape;255;p3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3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0" name="Google Shape;260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4" name="Google Shape;26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8" name="Google Shape;26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6" name="Google Shape;27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87" name="Google Shape;287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8" name="Google Shape;288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6" name="Google Shape;29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1" name="Google Shape;30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4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4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4" name="Google Shape;304;p4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5" name="Google Shape;305;p4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6" name="Google Shape;306;p4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7" name="Google Shape;307;p4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1" name="Google Shape;311;p4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4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6" name="Google Shape;316;p4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7" name="Google Shape;317;p4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8" name="Google Shape;318;p4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9" name="Google Shape;319;p4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3" name="Google Shape;323;p4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4" name="Google Shape;324;p4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5" name="Google Shape;325;p4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6" name="Google Shape;326;p4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7" name="Google Shape;327;p4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8" name="Google Shape;328;p4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2" name="Google Shape;332;p4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3" name="Google Shape;333;p4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4" name="Google Shape;334;p4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5" name="Google Shape;335;p4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6" name="Google Shape;336;p4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7" name="Google Shape;337;p4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8" name="Google Shape;338;p4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9" name="Google Shape;339;p4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2" name="Google Shape;34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4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6" name="Google Shape;346;p4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4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9" name="Google Shape;34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51" name="Google Shape;351;p4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2" name="Google Shape;352;p4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5" name="Google Shape;355;p5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5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5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8" name="Google Shape;358;p5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5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0" name="Google Shape;36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62" name="Google Shape;362;p5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3" name="Google Shape;363;p5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4" name="Google Shape;364;p5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5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1" name="Google Shape;371;p5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2" name="Google Shape;372;p5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5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5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5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Google Shape;376;p5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77" name="Google Shape;377;p5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5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5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.jpg"/><Relationship Id="rId8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"/>
          <p:cNvSpPr txBox="1"/>
          <p:nvPr>
            <p:ph type="title"/>
          </p:nvPr>
        </p:nvSpPr>
        <p:spPr>
          <a:xfrm>
            <a:off x="93750" y="1236700"/>
            <a:ext cx="49461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Improving Customer Retention and Market Share</a:t>
            </a:r>
            <a:r>
              <a:rPr b="0" lang="en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85" name="Google Shape;385;p53"/>
          <p:cNvSpPr/>
          <p:nvPr/>
        </p:nvSpPr>
        <p:spPr>
          <a:xfrm>
            <a:off x="-107150" y="-32925"/>
            <a:ext cx="5147100" cy="1047300"/>
          </a:xfrm>
          <a:prstGeom prst="roundRect">
            <a:avLst>
              <a:gd fmla="val 2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ELITE GLOBAL AI </a:t>
            </a:r>
            <a:endParaRPr sz="4300"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pic>
        <p:nvPicPr>
          <p:cNvPr id="386" name="Google Shape;38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500" y="-32937"/>
            <a:ext cx="4158225" cy="47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2"/>
          <p:cNvSpPr txBox="1"/>
          <p:nvPr>
            <p:ph type="title"/>
          </p:nvPr>
        </p:nvSpPr>
        <p:spPr>
          <a:xfrm>
            <a:off x="0" y="1245675"/>
            <a:ext cx="9144000" cy="24243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PERFORMANCE</a:t>
            </a:r>
            <a:endParaRPr b="0" sz="38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"AI Tool Development" process shows the highest efficiency score (combining ROI, retention, and market share stability)</a:t>
            </a:r>
            <a:endParaRPr sz="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62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3"/>
          <p:cNvSpPr txBox="1"/>
          <p:nvPr>
            <p:ph type="title"/>
          </p:nvPr>
        </p:nvSpPr>
        <p:spPr>
          <a:xfrm>
            <a:off x="0" y="0"/>
            <a:ext cx="9144000" cy="12324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66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STRATEGIC RECOMMENDATION</a:t>
            </a:r>
            <a:endParaRPr sz="5400">
              <a:solidFill>
                <a:schemeClr val="accent1"/>
              </a:solidFill>
            </a:endParaRPr>
          </a:p>
        </p:txBody>
      </p:sp>
      <p:sp>
        <p:nvSpPr>
          <p:cNvPr id="455" name="Google Shape;455;p63"/>
          <p:cNvSpPr txBox="1"/>
          <p:nvPr>
            <p:ph idx="6" type="body"/>
          </p:nvPr>
        </p:nvSpPr>
        <p:spPr>
          <a:xfrm>
            <a:off x="4905300" y="1665625"/>
            <a:ext cx="4238700" cy="29019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Long-term Strategy:</a:t>
            </a:r>
            <a:endParaRPr b="1" sz="19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80000"/>
              </a:buClr>
              <a:buSzPts val="1700"/>
              <a:buFont typeface="Noto Sans Symbols"/>
              <a:buChar char="●"/>
            </a:pPr>
            <a:r>
              <a:rPr b="1" lang="en" sz="19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performance-based budget allocation model</a:t>
            </a:r>
            <a:endParaRPr b="1" sz="19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80000"/>
              </a:buClr>
              <a:buSzPts val="1700"/>
              <a:buFont typeface="Noto Sans Symbols"/>
              <a:buChar char="●"/>
            </a:pPr>
            <a:r>
              <a:rPr b="1" lang="en" sz="19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automated budget optimization system</a:t>
            </a:r>
            <a:endParaRPr b="1" sz="19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980000"/>
              </a:buClr>
              <a:buSzPts val="1700"/>
              <a:buFont typeface="Noto Sans Symbols"/>
              <a:buChar char="●"/>
            </a:pPr>
            <a:r>
              <a:rPr b="1" lang="en" sz="19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Establish ROI-driven decision framework</a:t>
            </a:r>
            <a:endParaRPr b="1" sz="18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63"/>
          <p:cNvSpPr txBox="1"/>
          <p:nvPr>
            <p:ph idx="7" type="body"/>
          </p:nvPr>
        </p:nvSpPr>
        <p:spPr>
          <a:xfrm>
            <a:off x="0" y="1665625"/>
            <a:ext cx="4018200" cy="29019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Short-term Actions:</a:t>
            </a:r>
            <a:endParaRPr b="1" sz="19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Clr>
                <a:srgbClr val="980000"/>
              </a:buClr>
              <a:buSzPts val="1700"/>
              <a:buFont typeface="Noto Sans Symbols"/>
              <a:buChar char="●"/>
            </a:pPr>
            <a:r>
              <a:rPr b="1" lang="en" sz="19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Reallocate 20% of budget to high-performing processes</a:t>
            </a:r>
            <a:endParaRPr b="1" sz="19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Clr>
                <a:srgbClr val="980000"/>
              </a:buClr>
              <a:buSzPts val="1700"/>
              <a:buFont typeface="Noto Sans Symbols"/>
              <a:buChar char="●"/>
            </a:pPr>
            <a:r>
              <a:rPr b="1" lang="en" sz="19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cost-tracking mechanisms</a:t>
            </a:r>
            <a:endParaRPr b="1" sz="19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Clr>
                <a:srgbClr val="980000"/>
              </a:buClr>
              <a:buSzPts val="1700"/>
              <a:buFont typeface="Noto Sans Symbols"/>
              <a:buChar char="●"/>
            </a:pPr>
            <a:r>
              <a:rPr b="1" lang="en" sz="19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training program efficiency</a:t>
            </a:r>
            <a:endParaRPr b="1" sz="26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63"/>
          <p:cNvSpPr txBox="1"/>
          <p:nvPr/>
        </p:nvSpPr>
        <p:spPr>
          <a:xfrm>
            <a:off x="0" y="1232400"/>
            <a:ext cx="9144000" cy="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Budget Optimization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4"/>
          <p:cNvSpPr txBox="1"/>
          <p:nvPr>
            <p:ph type="title"/>
          </p:nvPr>
        </p:nvSpPr>
        <p:spPr>
          <a:xfrm>
            <a:off x="0" y="0"/>
            <a:ext cx="9144000" cy="12324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66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STRATEGIC RECOMMENDATION</a:t>
            </a:r>
            <a:endParaRPr sz="5400">
              <a:solidFill>
                <a:schemeClr val="accent1"/>
              </a:solidFill>
            </a:endParaRPr>
          </a:p>
        </p:txBody>
      </p:sp>
      <p:sp>
        <p:nvSpPr>
          <p:cNvPr id="463" name="Google Shape;463;p64"/>
          <p:cNvSpPr txBox="1"/>
          <p:nvPr/>
        </p:nvSpPr>
        <p:spPr>
          <a:xfrm>
            <a:off x="0" y="1232400"/>
            <a:ext cx="9144000" cy="4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Customer Retention Enhancement</a:t>
            </a:r>
            <a:endParaRPr sz="1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4" name="Google Shape;464;p64"/>
          <p:cNvSpPr txBox="1"/>
          <p:nvPr>
            <p:ph idx="7" type="body"/>
          </p:nvPr>
        </p:nvSpPr>
        <p:spPr>
          <a:xfrm>
            <a:off x="0" y="1741825"/>
            <a:ext cx="4018200" cy="29019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Immediate Implementation:</a:t>
            </a:r>
            <a:endParaRPr b="1" sz="19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Clr>
                <a:srgbClr val="980000"/>
              </a:buClr>
              <a:buSzPts val="1700"/>
              <a:buFont typeface="Noto Sans Symbols"/>
              <a:buChar char="●"/>
            </a:pPr>
            <a:r>
              <a:rPr b="1" lang="en" sz="19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Launch targeted retention programs</a:t>
            </a:r>
            <a:endParaRPr b="1" sz="19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Clr>
                <a:srgbClr val="980000"/>
              </a:buClr>
              <a:buSzPts val="1700"/>
              <a:buFont typeface="Noto Sans Symbols"/>
              <a:buChar char="●"/>
            </a:pPr>
            <a:r>
              <a:rPr b="1" lang="en" sz="19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 customer feedback systems</a:t>
            </a:r>
            <a:endParaRPr b="1" sz="19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Clr>
                <a:srgbClr val="980000"/>
              </a:buClr>
              <a:buSzPts val="1700"/>
              <a:buFont typeface="Noto Sans Symbols"/>
              <a:buChar char="●"/>
            </a:pPr>
            <a:r>
              <a:rPr b="1" lang="en" sz="19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training quality metrics</a:t>
            </a:r>
            <a:endParaRPr b="1" sz="26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64"/>
          <p:cNvSpPr txBox="1"/>
          <p:nvPr>
            <p:ph idx="6" type="body"/>
          </p:nvPr>
        </p:nvSpPr>
        <p:spPr>
          <a:xfrm>
            <a:off x="4905300" y="1741825"/>
            <a:ext cx="4238700" cy="29019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Strategic Initiatives:</a:t>
            </a:r>
            <a:endParaRPr b="1" sz="21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Noto Sans Symbols"/>
              <a:buChar char="●"/>
            </a:pPr>
            <a:r>
              <a:rPr b="1" lang="en" sz="21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predictive churn model</a:t>
            </a:r>
            <a:endParaRPr b="1" sz="21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Noto Sans Symbols"/>
              <a:buChar char="●"/>
            </a:pPr>
            <a:r>
              <a:rPr b="1" lang="en" sz="21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customer success framework</a:t>
            </a:r>
            <a:endParaRPr b="1" sz="21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80000"/>
              </a:buClr>
              <a:buSzPts val="1900"/>
              <a:buFont typeface="Noto Sans Symbols"/>
              <a:buChar char="●"/>
            </a:pPr>
            <a:r>
              <a:rPr b="1" lang="en" sz="21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loyalty program</a:t>
            </a:r>
            <a:endParaRPr b="1" sz="21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9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65"/>
          <p:cNvSpPr txBox="1"/>
          <p:nvPr>
            <p:ph idx="4294967295" type="title"/>
          </p:nvPr>
        </p:nvSpPr>
        <p:spPr>
          <a:xfrm>
            <a:off x="0" y="0"/>
            <a:ext cx="9144000" cy="1084800"/>
          </a:xfrm>
          <a:prstGeom prst="rect">
            <a:avLst/>
          </a:prstGeom>
          <a:solidFill>
            <a:srgbClr val="0B539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66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STRATEGIC RECOMMENDATION</a:t>
            </a:r>
            <a:endParaRPr sz="4100">
              <a:solidFill>
                <a:schemeClr val="accent1"/>
              </a:solidFill>
            </a:endParaRPr>
          </a:p>
        </p:txBody>
      </p:sp>
      <p:sp>
        <p:nvSpPr>
          <p:cNvPr id="472" name="Google Shape;472;p65"/>
          <p:cNvSpPr txBox="1"/>
          <p:nvPr/>
        </p:nvSpPr>
        <p:spPr>
          <a:xfrm>
            <a:off x="0" y="1232400"/>
            <a:ext cx="9144000" cy="55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Optimization</a:t>
            </a:r>
            <a:endParaRPr sz="3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3" name="Google Shape;473;p65"/>
          <p:cNvSpPr txBox="1"/>
          <p:nvPr>
            <p:ph idx="4294967295" type="body"/>
          </p:nvPr>
        </p:nvSpPr>
        <p:spPr>
          <a:xfrm>
            <a:off x="0" y="1818025"/>
            <a:ext cx="4018200" cy="29019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Wins:</a:t>
            </a:r>
            <a:endParaRPr b="1" sz="25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800"/>
              </a:spcBef>
              <a:spcAft>
                <a:spcPts val="0"/>
              </a:spcAft>
              <a:buClr>
                <a:srgbClr val="980000"/>
              </a:buClr>
              <a:buSzPts val="2300"/>
              <a:buFont typeface="Noto Sans Symbols"/>
              <a:buChar char="●"/>
            </a:pPr>
            <a:r>
              <a:rPr b="1" lang="en" sz="25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Standardize best practices</a:t>
            </a:r>
            <a:endParaRPr b="1" sz="25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800"/>
              </a:spcBef>
              <a:spcAft>
                <a:spcPts val="0"/>
              </a:spcAft>
              <a:buClr>
                <a:srgbClr val="980000"/>
              </a:buClr>
              <a:buSzPts val="2300"/>
              <a:buFont typeface="Noto Sans Symbols"/>
              <a:buChar char="●"/>
            </a:pPr>
            <a:r>
              <a:rPr b="1" lang="en" sz="25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process duration</a:t>
            </a:r>
            <a:endParaRPr b="1" sz="25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800"/>
              </a:spcBef>
              <a:spcAft>
                <a:spcPts val="0"/>
              </a:spcAft>
              <a:buClr>
                <a:srgbClr val="980000"/>
              </a:buClr>
              <a:buSzPts val="2300"/>
              <a:buFont typeface="Noto Sans Symbols"/>
              <a:buChar char="●"/>
            </a:pPr>
            <a:r>
              <a:rPr b="1" lang="en" sz="25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resource utilization</a:t>
            </a:r>
            <a:endParaRPr b="1" sz="32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65"/>
          <p:cNvSpPr txBox="1"/>
          <p:nvPr>
            <p:ph idx="4294967295" type="body"/>
          </p:nvPr>
        </p:nvSpPr>
        <p:spPr>
          <a:xfrm>
            <a:off x="5125800" y="1818025"/>
            <a:ext cx="4018200" cy="29019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Strategic Changes:</a:t>
            </a:r>
            <a:endParaRPr b="1" sz="24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Clr>
                <a:srgbClr val="980000"/>
              </a:buClr>
              <a:buSzPts val="2200"/>
              <a:buFont typeface="Noto Sans Symbols"/>
              <a:buChar char="●"/>
            </a:pPr>
            <a:r>
              <a:rPr b="1" lang="en" sz="24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Consolidate similar processes</a:t>
            </a:r>
            <a:endParaRPr b="1" sz="24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Clr>
                <a:srgbClr val="980000"/>
              </a:buClr>
              <a:buSzPts val="2200"/>
              <a:buFont typeface="Noto Sans Symbols"/>
              <a:buChar char="●"/>
            </a:pPr>
            <a:r>
              <a:rPr b="1" lang="en" sz="24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automation</a:t>
            </a:r>
            <a:endParaRPr b="1" sz="24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Clr>
                <a:srgbClr val="980000"/>
              </a:buClr>
              <a:buSzPts val="2200"/>
              <a:buFont typeface="Noto Sans Symbols"/>
              <a:buChar char="●"/>
            </a:pPr>
            <a:r>
              <a:rPr b="1" lang="en" sz="24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quality control measures</a:t>
            </a:r>
            <a:endParaRPr b="1" sz="31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6"/>
          <p:cNvSpPr/>
          <p:nvPr/>
        </p:nvSpPr>
        <p:spPr>
          <a:xfrm>
            <a:off x="4005438" y="1791785"/>
            <a:ext cx="454682" cy="452738"/>
          </a:xfrm>
          <a:custGeom>
            <a:rect b="b" l="l" r="r" t="t"/>
            <a:pathLst>
              <a:path extrusionOk="0" h="163296" w="163997">
                <a:moveTo>
                  <a:pt x="74289" y="12615"/>
                </a:moveTo>
                <a:lnTo>
                  <a:pt x="77794" y="13316"/>
                </a:lnTo>
                <a:lnTo>
                  <a:pt x="79896" y="15419"/>
                </a:lnTo>
                <a:lnTo>
                  <a:pt x="81999" y="17521"/>
                </a:lnTo>
                <a:lnTo>
                  <a:pt x="81999" y="21025"/>
                </a:lnTo>
                <a:lnTo>
                  <a:pt x="81999" y="23829"/>
                </a:lnTo>
                <a:lnTo>
                  <a:pt x="79896" y="26632"/>
                </a:lnTo>
                <a:lnTo>
                  <a:pt x="77794" y="28034"/>
                </a:lnTo>
                <a:lnTo>
                  <a:pt x="74289" y="28735"/>
                </a:lnTo>
                <a:lnTo>
                  <a:pt x="70785" y="28034"/>
                </a:lnTo>
                <a:lnTo>
                  <a:pt x="68683" y="26632"/>
                </a:lnTo>
                <a:lnTo>
                  <a:pt x="66580" y="23829"/>
                </a:lnTo>
                <a:lnTo>
                  <a:pt x="66580" y="21025"/>
                </a:lnTo>
                <a:lnTo>
                  <a:pt x="66580" y="17521"/>
                </a:lnTo>
                <a:lnTo>
                  <a:pt x="68683" y="15419"/>
                </a:lnTo>
                <a:lnTo>
                  <a:pt x="70785" y="13316"/>
                </a:lnTo>
                <a:lnTo>
                  <a:pt x="74289" y="12615"/>
                </a:lnTo>
                <a:close/>
                <a:moveTo>
                  <a:pt x="154886" y="86904"/>
                </a:moveTo>
                <a:lnTo>
                  <a:pt x="105126" y="136663"/>
                </a:lnTo>
                <a:lnTo>
                  <a:pt x="79896" y="112134"/>
                </a:lnTo>
                <a:lnTo>
                  <a:pt x="70785" y="121245"/>
                </a:lnTo>
                <a:lnTo>
                  <a:pt x="105126" y="155586"/>
                </a:lnTo>
                <a:lnTo>
                  <a:pt x="163996" y="96716"/>
                </a:lnTo>
                <a:lnTo>
                  <a:pt x="154886" y="86904"/>
                </a:lnTo>
                <a:close/>
                <a:moveTo>
                  <a:pt x="74289" y="0"/>
                </a:moveTo>
                <a:lnTo>
                  <a:pt x="67281" y="701"/>
                </a:lnTo>
                <a:lnTo>
                  <a:pt x="61674" y="4205"/>
                </a:lnTo>
                <a:lnTo>
                  <a:pt x="56769" y="8410"/>
                </a:lnTo>
                <a:lnTo>
                  <a:pt x="53965" y="14718"/>
                </a:lnTo>
                <a:lnTo>
                  <a:pt x="15419" y="14718"/>
                </a:lnTo>
                <a:lnTo>
                  <a:pt x="9112" y="15419"/>
                </a:lnTo>
                <a:lnTo>
                  <a:pt x="4206" y="18923"/>
                </a:lnTo>
                <a:lnTo>
                  <a:pt x="702" y="23829"/>
                </a:lnTo>
                <a:lnTo>
                  <a:pt x="1" y="30136"/>
                </a:lnTo>
                <a:lnTo>
                  <a:pt x="1" y="147877"/>
                </a:lnTo>
                <a:lnTo>
                  <a:pt x="702" y="154184"/>
                </a:lnTo>
                <a:lnTo>
                  <a:pt x="4206" y="159090"/>
                </a:lnTo>
                <a:lnTo>
                  <a:pt x="9112" y="162594"/>
                </a:lnTo>
                <a:lnTo>
                  <a:pt x="15419" y="163295"/>
                </a:lnTo>
                <a:lnTo>
                  <a:pt x="65879" y="163295"/>
                </a:lnTo>
                <a:lnTo>
                  <a:pt x="65879" y="149979"/>
                </a:lnTo>
                <a:lnTo>
                  <a:pt x="14718" y="149979"/>
                </a:lnTo>
                <a:lnTo>
                  <a:pt x="14018" y="149278"/>
                </a:lnTo>
                <a:lnTo>
                  <a:pt x="13317" y="148577"/>
                </a:lnTo>
                <a:lnTo>
                  <a:pt x="13317" y="147877"/>
                </a:lnTo>
                <a:lnTo>
                  <a:pt x="13317" y="30136"/>
                </a:lnTo>
                <a:lnTo>
                  <a:pt x="13317" y="29435"/>
                </a:lnTo>
                <a:lnTo>
                  <a:pt x="14018" y="28735"/>
                </a:lnTo>
                <a:lnTo>
                  <a:pt x="14718" y="28034"/>
                </a:lnTo>
                <a:lnTo>
                  <a:pt x="35043" y="28034"/>
                </a:lnTo>
                <a:lnTo>
                  <a:pt x="35043" y="50460"/>
                </a:lnTo>
                <a:lnTo>
                  <a:pt x="113536" y="50460"/>
                </a:lnTo>
                <a:lnTo>
                  <a:pt x="113536" y="28034"/>
                </a:lnTo>
                <a:lnTo>
                  <a:pt x="133860" y="28034"/>
                </a:lnTo>
                <a:lnTo>
                  <a:pt x="134561" y="28735"/>
                </a:lnTo>
                <a:lnTo>
                  <a:pt x="135262" y="29435"/>
                </a:lnTo>
                <a:lnTo>
                  <a:pt x="135963" y="30136"/>
                </a:lnTo>
                <a:lnTo>
                  <a:pt x="135963" y="71486"/>
                </a:lnTo>
                <a:lnTo>
                  <a:pt x="148578" y="71486"/>
                </a:lnTo>
                <a:lnTo>
                  <a:pt x="148578" y="30136"/>
                </a:lnTo>
                <a:lnTo>
                  <a:pt x="147877" y="23829"/>
                </a:lnTo>
                <a:lnTo>
                  <a:pt x="144373" y="18923"/>
                </a:lnTo>
                <a:lnTo>
                  <a:pt x="139467" y="15419"/>
                </a:lnTo>
                <a:lnTo>
                  <a:pt x="133160" y="14718"/>
                </a:lnTo>
                <a:lnTo>
                  <a:pt x="94614" y="14718"/>
                </a:lnTo>
                <a:lnTo>
                  <a:pt x="91810" y="8410"/>
                </a:lnTo>
                <a:lnTo>
                  <a:pt x="86904" y="4205"/>
                </a:lnTo>
                <a:lnTo>
                  <a:pt x="81298" y="701"/>
                </a:lnTo>
                <a:lnTo>
                  <a:pt x="742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66"/>
          <p:cNvSpPr/>
          <p:nvPr/>
        </p:nvSpPr>
        <p:spPr>
          <a:xfrm>
            <a:off x="5819362" y="1839580"/>
            <a:ext cx="545532" cy="357148"/>
          </a:xfrm>
          <a:custGeom>
            <a:rect b="b" l="l" r="r" t="t"/>
            <a:pathLst>
              <a:path extrusionOk="0" h="127553" w="194833">
                <a:moveTo>
                  <a:pt x="65178" y="12615"/>
                </a:moveTo>
                <a:lnTo>
                  <a:pt x="72186" y="14017"/>
                </a:lnTo>
                <a:lnTo>
                  <a:pt x="77793" y="18222"/>
                </a:lnTo>
                <a:lnTo>
                  <a:pt x="81998" y="23829"/>
                </a:lnTo>
                <a:lnTo>
                  <a:pt x="82699" y="30136"/>
                </a:lnTo>
                <a:lnTo>
                  <a:pt x="81998" y="37145"/>
                </a:lnTo>
                <a:lnTo>
                  <a:pt x="77793" y="42751"/>
                </a:lnTo>
                <a:lnTo>
                  <a:pt x="72186" y="46956"/>
                </a:lnTo>
                <a:lnTo>
                  <a:pt x="65178" y="47657"/>
                </a:lnTo>
                <a:lnTo>
                  <a:pt x="58870" y="46956"/>
                </a:lnTo>
                <a:lnTo>
                  <a:pt x="53264" y="42751"/>
                </a:lnTo>
                <a:lnTo>
                  <a:pt x="49059" y="37145"/>
                </a:lnTo>
                <a:lnTo>
                  <a:pt x="47657" y="30136"/>
                </a:lnTo>
                <a:lnTo>
                  <a:pt x="49059" y="23829"/>
                </a:lnTo>
                <a:lnTo>
                  <a:pt x="53264" y="18222"/>
                </a:lnTo>
                <a:lnTo>
                  <a:pt x="58870" y="14017"/>
                </a:lnTo>
                <a:lnTo>
                  <a:pt x="65178" y="12615"/>
                </a:lnTo>
                <a:close/>
                <a:moveTo>
                  <a:pt x="102322" y="0"/>
                </a:moveTo>
                <a:lnTo>
                  <a:pt x="107929" y="6308"/>
                </a:lnTo>
                <a:lnTo>
                  <a:pt x="110732" y="14017"/>
                </a:lnTo>
                <a:lnTo>
                  <a:pt x="112835" y="22427"/>
                </a:lnTo>
                <a:lnTo>
                  <a:pt x="113536" y="30136"/>
                </a:lnTo>
                <a:lnTo>
                  <a:pt x="112835" y="38546"/>
                </a:lnTo>
                <a:lnTo>
                  <a:pt x="110732" y="46956"/>
                </a:lnTo>
                <a:lnTo>
                  <a:pt x="107929" y="53965"/>
                </a:lnTo>
                <a:lnTo>
                  <a:pt x="102322" y="60973"/>
                </a:lnTo>
                <a:lnTo>
                  <a:pt x="102322" y="60973"/>
                </a:lnTo>
                <a:lnTo>
                  <a:pt x="107929" y="59571"/>
                </a:lnTo>
                <a:lnTo>
                  <a:pt x="117741" y="54666"/>
                </a:lnTo>
                <a:lnTo>
                  <a:pt x="121946" y="50461"/>
                </a:lnTo>
                <a:lnTo>
                  <a:pt x="125450" y="46256"/>
                </a:lnTo>
                <a:lnTo>
                  <a:pt x="128954" y="36444"/>
                </a:lnTo>
                <a:lnTo>
                  <a:pt x="129655" y="30136"/>
                </a:lnTo>
                <a:lnTo>
                  <a:pt x="128954" y="24530"/>
                </a:lnTo>
                <a:lnTo>
                  <a:pt x="125450" y="14718"/>
                </a:lnTo>
                <a:lnTo>
                  <a:pt x="121946" y="9812"/>
                </a:lnTo>
                <a:lnTo>
                  <a:pt x="117741" y="6308"/>
                </a:lnTo>
                <a:lnTo>
                  <a:pt x="107929" y="1402"/>
                </a:lnTo>
                <a:lnTo>
                  <a:pt x="102322" y="0"/>
                </a:lnTo>
                <a:close/>
                <a:moveTo>
                  <a:pt x="59571" y="0"/>
                </a:moveTo>
                <a:lnTo>
                  <a:pt x="48358" y="4906"/>
                </a:lnTo>
                <a:lnTo>
                  <a:pt x="43452" y="9111"/>
                </a:lnTo>
                <a:lnTo>
                  <a:pt x="39948" y="13316"/>
                </a:lnTo>
                <a:lnTo>
                  <a:pt x="35042" y="24530"/>
                </a:lnTo>
                <a:lnTo>
                  <a:pt x="35042" y="30136"/>
                </a:lnTo>
                <a:lnTo>
                  <a:pt x="35042" y="36444"/>
                </a:lnTo>
                <a:lnTo>
                  <a:pt x="39948" y="47657"/>
                </a:lnTo>
                <a:lnTo>
                  <a:pt x="43452" y="51862"/>
                </a:lnTo>
                <a:lnTo>
                  <a:pt x="48358" y="56067"/>
                </a:lnTo>
                <a:lnTo>
                  <a:pt x="59571" y="60973"/>
                </a:lnTo>
                <a:lnTo>
                  <a:pt x="71485" y="60973"/>
                </a:lnTo>
                <a:lnTo>
                  <a:pt x="82699" y="56067"/>
                </a:lnTo>
                <a:lnTo>
                  <a:pt x="86904" y="51862"/>
                </a:lnTo>
                <a:lnTo>
                  <a:pt x="91109" y="47657"/>
                </a:lnTo>
                <a:lnTo>
                  <a:pt x="96015" y="36444"/>
                </a:lnTo>
                <a:lnTo>
                  <a:pt x="96015" y="30136"/>
                </a:lnTo>
                <a:lnTo>
                  <a:pt x="96015" y="24530"/>
                </a:lnTo>
                <a:lnTo>
                  <a:pt x="91109" y="13316"/>
                </a:lnTo>
                <a:lnTo>
                  <a:pt x="86904" y="9111"/>
                </a:lnTo>
                <a:lnTo>
                  <a:pt x="82699" y="4906"/>
                </a:lnTo>
                <a:lnTo>
                  <a:pt x="71485" y="0"/>
                </a:lnTo>
                <a:close/>
                <a:moveTo>
                  <a:pt x="164697" y="22427"/>
                </a:moveTo>
                <a:lnTo>
                  <a:pt x="164697" y="39948"/>
                </a:lnTo>
                <a:lnTo>
                  <a:pt x="147176" y="39948"/>
                </a:lnTo>
                <a:lnTo>
                  <a:pt x="147176" y="52563"/>
                </a:lnTo>
                <a:lnTo>
                  <a:pt x="164697" y="52563"/>
                </a:lnTo>
                <a:lnTo>
                  <a:pt x="164697" y="70084"/>
                </a:lnTo>
                <a:lnTo>
                  <a:pt x="177312" y="70084"/>
                </a:lnTo>
                <a:lnTo>
                  <a:pt x="177312" y="52563"/>
                </a:lnTo>
                <a:lnTo>
                  <a:pt x="194833" y="52563"/>
                </a:lnTo>
                <a:lnTo>
                  <a:pt x="194833" y="39948"/>
                </a:lnTo>
                <a:lnTo>
                  <a:pt x="177312" y="39948"/>
                </a:lnTo>
                <a:lnTo>
                  <a:pt x="177312" y="22427"/>
                </a:lnTo>
                <a:close/>
                <a:moveTo>
                  <a:pt x="65178" y="88306"/>
                </a:moveTo>
                <a:lnTo>
                  <a:pt x="77092" y="89007"/>
                </a:lnTo>
                <a:lnTo>
                  <a:pt x="89006" y="91109"/>
                </a:lnTo>
                <a:lnTo>
                  <a:pt x="100921" y="94613"/>
                </a:lnTo>
                <a:lnTo>
                  <a:pt x="112134" y="99519"/>
                </a:lnTo>
                <a:lnTo>
                  <a:pt x="114937" y="100921"/>
                </a:lnTo>
                <a:lnTo>
                  <a:pt x="116339" y="103724"/>
                </a:lnTo>
                <a:lnTo>
                  <a:pt x="117741" y="105827"/>
                </a:lnTo>
                <a:lnTo>
                  <a:pt x="117741" y="108630"/>
                </a:lnTo>
                <a:lnTo>
                  <a:pt x="117741" y="114937"/>
                </a:lnTo>
                <a:lnTo>
                  <a:pt x="12615" y="114937"/>
                </a:lnTo>
                <a:lnTo>
                  <a:pt x="12615" y="108630"/>
                </a:lnTo>
                <a:lnTo>
                  <a:pt x="13316" y="105827"/>
                </a:lnTo>
                <a:lnTo>
                  <a:pt x="14718" y="103724"/>
                </a:lnTo>
                <a:lnTo>
                  <a:pt x="16119" y="100921"/>
                </a:lnTo>
                <a:lnTo>
                  <a:pt x="18923" y="99519"/>
                </a:lnTo>
                <a:lnTo>
                  <a:pt x="30136" y="94613"/>
                </a:lnTo>
                <a:lnTo>
                  <a:pt x="41350" y="91109"/>
                </a:lnTo>
                <a:lnTo>
                  <a:pt x="53264" y="89007"/>
                </a:lnTo>
                <a:lnTo>
                  <a:pt x="65178" y="88306"/>
                </a:lnTo>
                <a:close/>
                <a:moveTo>
                  <a:pt x="65178" y="74990"/>
                </a:moveTo>
                <a:lnTo>
                  <a:pt x="51862" y="75691"/>
                </a:lnTo>
                <a:lnTo>
                  <a:pt x="38546" y="78494"/>
                </a:lnTo>
                <a:lnTo>
                  <a:pt x="25230" y="81998"/>
                </a:lnTo>
                <a:lnTo>
                  <a:pt x="12615" y="88306"/>
                </a:lnTo>
                <a:lnTo>
                  <a:pt x="7009" y="91109"/>
                </a:lnTo>
                <a:lnTo>
                  <a:pt x="3504" y="96716"/>
                </a:lnTo>
                <a:lnTo>
                  <a:pt x="0" y="102322"/>
                </a:lnTo>
                <a:lnTo>
                  <a:pt x="0" y="108630"/>
                </a:lnTo>
                <a:lnTo>
                  <a:pt x="0" y="127553"/>
                </a:lnTo>
                <a:lnTo>
                  <a:pt x="131057" y="127553"/>
                </a:lnTo>
                <a:lnTo>
                  <a:pt x="131057" y="108630"/>
                </a:lnTo>
                <a:lnTo>
                  <a:pt x="130356" y="102322"/>
                </a:lnTo>
                <a:lnTo>
                  <a:pt x="127552" y="96716"/>
                </a:lnTo>
                <a:lnTo>
                  <a:pt x="124048" y="91109"/>
                </a:lnTo>
                <a:lnTo>
                  <a:pt x="118442" y="88306"/>
                </a:lnTo>
                <a:lnTo>
                  <a:pt x="105126" y="81998"/>
                </a:lnTo>
                <a:lnTo>
                  <a:pt x="91810" y="78494"/>
                </a:lnTo>
                <a:lnTo>
                  <a:pt x="78494" y="75691"/>
                </a:lnTo>
                <a:lnTo>
                  <a:pt x="65178" y="74990"/>
                </a:lnTo>
                <a:close/>
                <a:moveTo>
                  <a:pt x="137364" y="82699"/>
                </a:moveTo>
                <a:lnTo>
                  <a:pt x="142270" y="87605"/>
                </a:lnTo>
                <a:lnTo>
                  <a:pt x="145774" y="93912"/>
                </a:lnTo>
                <a:lnTo>
                  <a:pt x="147877" y="100220"/>
                </a:lnTo>
                <a:lnTo>
                  <a:pt x="148577" y="107228"/>
                </a:lnTo>
                <a:lnTo>
                  <a:pt x="148577" y="127553"/>
                </a:lnTo>
                <a:lnTo>
                  <a:pt x="164697" y="127553"/>
                </a:lnTo>
                <a:lnTo>
                  <a:pt x="164697" y="107228"/>
                </a:lnTo>
                <a:lnTo>
                  <a:pt x="163996" y="102322"/>
                </a:lnTo>
                <a:lnTo>
                  <a:pt x="159791" y="94613"/>
                </a:lnTo>
                <a:lnTo>
                  <a:pt x="156287" y="91810"/>
                </a:lnTo>
                <a:lnTo>
                  <a:pt x="147176" y="86203"/>
                </a:lnTo>
                <a:lnTo>
                  <a:pt x="137364" y="8269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66"/>
          <p:cNvSpPr/>
          <p:nvPr/>
        </p:nvSpPr>
        <p:spPr>
          <a:xfrm>
            <a:off x="7782763" y="1869913"/>
            <a:ext cx="357121" cy="357121"/>
          </a:xfrm>
          <a:custGeom>
            <a:rect b="b" l="l" r="r" t="t"/>
            <a:pathLst>
              <a:path extrusionOk="0" h="108630" w="108630">
                <a:moveTo>
                  <a:pt x="7709" y="0"/>
                </a:moveTo>
                <a:lnTo>
                  <a:pt x="7709" y="12615"/>
                </a:lnTo>
                <a:lnTo>
                  <a:pt x="86203" y="12615"/>
                </a:lnTo>
                <a:lnTo>
                  <a:pt x="0" y="99519"/>
                </a:lnTo>
                <a:lnTo>
                  <a:pt x="9111" y="108630"/>
                </a:lnTo>
                <a:lnTo>
                  <a:pt x="95314" y="22427"/>
                </a:lnTo>
                <a:lnTo>
                  <a:pt x="95314" y="100220"/>
                </a:lnTo>
                <a:lnTo>
                  <a:pt x="108630" y="100220"/>
                </a:lnTo>
                <a:lnTo>
                  <a:pt x="1086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66"/>
          <p:cNvSpPr txBox="1"/>
          <p:nvPr>
            <p:ph type="title"/>
          </p:nvPr>
        </p:nvSpPr>
        <p:spPr>
          <a:xfrm>
            <a:off x="140275" y="134575"/>
            <a:ext cx="46014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</a:rPr>
              <a:t>ACTION PLANS</a:t>
            </a:r>
            <a:endParaRPr sz="4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83" name="Google Shape;483;p66"/>
          <p:cNvCxnSpPr/>
          <p:nvPr/>
        </p:nvCxnSpPr>
        <p:spPr>
          <a:xfrm>
            <a:off x="5182025" y="2827800"/>
            <a:ext cx="0" cy="123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66"/>
          <p:cNvCxnSpPr/>
          <p:nvPr/>
        </p:nvCxnSpPr>
        <p:spPr>
          <a:xfrm>
            <a:off x="7021675" y="2827800"/>
            <a:ext cx="0" cy="123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5" name="Google Shape;485;p66"/>
          <p:cNvSpPr txBox="1"/>
          <p:nvPr/>
        </p:nvSpPr>
        <p:spPr>
          <a:xfrm>
            <a:off x="7206000" y="2667200"/>
            <a:ext cx="1938000" cy="20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F34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Long-term Initiatives: </a:t>
            </a:r>
            <a:endParaRPr b="1" sz="1200">
              <a:solidFill>
                <a:srgbClr val="BF344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228600" rtl="0" algn="l">
              <a:spcBef>
                <a:spcPts val="0"/>
              </a:spcBef>
              <a:spcAft>
                <a:spcPts val="0"/>
              </a:spcAft>
              <a:buClr>
                <a:srgbClr val="BF344E"/>
              </a:buClr>
              <a:buSzPts val="1000"/>
              <a:buFont typeface="Times New Roman"/>
              <a:buChar char="o"/>
            </a:pPr>
            <a:r>
              <a:rPr b="1" lang="en" sz="1200">
                <a:solidFill>
                  <a:srgbClr val="BF34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merging similar processes for efficiency</a:t>
            </a:r>
            <a:endParaRPr b="1" sz="1200">
              <a:solidFill>
                <a:srgbClr val="BF344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228600" rtl="0" algn="l">
              <a:spcBef>
                <a:spcPts val="0"/>
              </a:spcBef>
              <a:spcAft>
                <a:spcPts val="0"/>
              </a:spcAft>
              <a:buClr>
                <a:srgbClr val="BF344E"/>
              </a:buClr>
              <a:buSzPts val="1000"/>
              <a:buFont typeface="Times New Roman"/>
              <a:buChar char="o"/>
            </a:pPr>
            <a:r>
              <a:rPr b="1" lang="en" sz="1200">
                <a:solidFill>
                  <a:srgbClr val="BF34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scalable models for successful programs</a:t>
            </a:r>
            <a:endParaRPr b="1" sz="1200">
              <a:solidFill>
                <a:srgbClr val="BF344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228600" rtl="0" algn="l">
              <a:spcBef>
                <a:spcPts val="0"/>
              </a:spcBef>
              <a:spcAft>
                <a:spcPts val="1400"/>
              </a:spcAft>
              <a:buClr>
                <a:srgbClr val="BF344E"/>
              </a:buClr>
              <a:buSzPts val="1000"/>
              <a:buFont typeface="Times New Roman"/>
              <a:buChar char="o"/>
            </a:pPr>
            <a:r>
              <a:rPr b="1" lang="en" sz="1200">
                <a:solidFill>
                  <a:srgbClr val="BF34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automated monitoring for key metrics</a:t>
            </a:r>
            <a:endParaRPr b="1" sz="1700">
              <a:solidFill>
                <a:srgbClr val="BF34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66"/>
          <p:cNvSpPr txBox="1"/>
          <p:nvPr/>
        </p:nvSpPr>
        <p:spPr>
          <a:xfrm>
            <a:off x="5036350" y="2667200"/>
            <a:ext cx="2116200" cy="210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F34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Medium-term Strategies: </a:t>
            </a:r>
            <a:endParaRPr b="1" sz="1200">
              <a:solidFill>
                <a:srgbClr val="BF344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228600" rtl="0" algn="l">
              <a:spcBef>
                <a:spcPts val="0"/>
              </a:spcBef>
              <a:spcAft>
                <a:spcPts val="0"/>
              </a:spcAft>
              <a:buClr>
                <a:srgbClr val="BF344E"/>
              </a:buClr>
              <a:buSzPts val="1000"/>
              <a:buFont typeface="Times New Roman"/>
              <a:buChar char="o"/>
            </a:pPr>
            <a:r>
              <a:rPr b="1" lang="en" sz="1200">
                <a:solidFill>
                  <a:srgbClr val="BF34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Reallocate budget from high-cost, low-ROI processes</a:t>
            </a:r>
            <a:endParaRPr b="1" sz="1200">
              <a:solidFill>
                <a:srgbClr val="BF344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228600" rtl="0" algn="l">
              <a:spcBef>
                <a:spcPts val="0"/>
              </a:spcBef>
              <a:spcAft>
                <a:spcPts val="0"/>
              </a:spcAft>
              <a:buClr>
                <a:srgbClr val="BF344E"/>
              </a:buClr>
              <a:buSzPts val="1000"/>
              <a:buFont typeface="Times New Roman"/>
              <a:buChar char="o"/>
            </a:pPr>
            <a:r>
              <a:rPr b="1" lang="en" sz="1200">
                <a:solidFill>
                  <a:srgbClr val="BF34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satisfaction improvement programs</a:t>
            </a:r>
            <a:endParaRPr b="1" sz="1200">
              <a:solidFill>
                <a:srgbClr val="BF344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228600" rtl="0" algn="l">
              <a:spcBef>
                <a:spcPts val="0"/>
              </a:spcBef>
              <a:spcAft>
                <a:spcPts val="0"/>
              </a:spcAft>
              <a:buClr>
                <a:srgbClr val="BF344E"/>
              </a:buClr>
              <a:buSzPts val="1000"/>
              <a:buFont typeface="Times New Roman"/>
              <a:buChar char="o"/>
            </a:pPr>
            <a:r>
              <a:rPr b="1" lang="en" sz="1200">
                <a:solidFill>
                  <a:srgbClr val="BF34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Standardize best practices from efficient processes</a:t>
            </a:r>
            <a:endParaRPr b="1" sz="1700">
              <a:solidFill>
                <a:srgbClr val="BF344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BF34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66"/>
          <p:cNvSpPr txBox="1"/>
          <p:nvPr/>
        </p:nvSpPr>
        <p:spPr>
          <a:xfrm>
            <a:off x="2732475" y="2667200"/>
            <a:ext cx="2228400" cy="210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F34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Short-term Actions: </a:t>
            </a:r>
            <a:endParaRPr b="1" sz="1200">
              <a:solidFill>
                <a:srgbClr val="BF344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228600" rtl="0" algn="l">
              <a:spcBef>
                <a:spcPts val="0"/>
              </a:spcBef>
              <a:spcAft>
                <a:spcPts val="0"/>
              </a:spcAft>
              <a:buClr>
                <a:srgbClr val="BF344E"/>
              </a:buClr>
              <a:buSzPts val="1000"/>
              <a:buFont typeface="Times New Roman"/>
              <a:buChar char="o"/>
            </a:pPr>
            <a:r>
              <a:rPr b="1" lang="en" sz="1200">
                <a:solidFill>
                  <a:srgbClr val="BF34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error reduction protocols from AI Ambassador Program</a:t>
            </a:r>
            <a:endParaRPr b="1" sz="1200">
              <a:solidFill>
                <a:srgbClr val="BF344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228600" rtl="0" algn="l">
              <a:spcBef>
                <a:spcPts val="0"/>
              </a:spcBef>
              <a:spcAft>
                <a:spcPts val="0"/>
              </a:spcAft>
              <a:buClr>
                <a:srgbClr val="BF344E"/>
              </a:buClr>
              <a:buSzPts val="1000"/>
              <a:buFont typeface="Times New Roman"/>
              <a:buChar char="o"/>
            </a:pPr>
            <a:r>
              <a:rPr b="1" lang="en" sz="1200">
                <a:solidFill>
                  <a:srgbClr val="BF34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 process duration to 11-13 days</a:t>
            </a:r>
            <a:endParaRPr b="1" sz="1200">
              <a:solidFill>
                <a:srgbClr val="BF344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228600" rtl="0" algn="l">
              <a:spcBef>
                <a:spcPts val="0"/>
              </a:spcBef>
              <a:spcAft>
                <a:spcPts val="0"/>
              </a:spcAft>
              <a:buClr>
                <a:srgbClr val="BF344E"/>
              </a:buClr>
              <a:buSzPts val="1000"/>
              <a:buFont typeface="Times New Roman"/>
              <a:buChar char="o"/>
            </a:pPr>
            <a:r>
              <a:rPr b="1" lang="en" sz="1200">
                <a:solidFill>
                  <a:srgbClr val="BF34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 resource utilization in underperforming processes</a:t>
            </a:r>
            <a:endParaRPr b="1" sz="1700">
              <a:solidFill>
                <a:srgbClr val="BF344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BF34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66"/>
          <p:cNvSpPr txBox="1"/>
          <p:nvPr/>
        </p:nvSpPr>
        <p:spPr>
          <a:xfrm>
            <a:off x="3974975" y="1732875"/>
            <a:ext cx="692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accent1"/>
                </a:solidFill>
              </a:rPr>
              <a:t>1</a:t>
            </a:r>
            <a:endParaRPr b="1" sz="2900">
              <a:solidFill>
                <a:schemeClr val="accent1"/>
              </a:solidFill>
            </a:endParaRPr>
          </a:p>
        </p:txBody>
      </p:sp>
      <p:sp>
        <p:nvSpPr>
          <p:cNvPr id="489" name="Google Shape;489;p66"/>
          <p:cNvSpPr txBox="1"/>
          <p:nvPr/>
        </p:nvSpPr>
        <p:spPr>
          <a:xfrm>
            <a:off x="5879975" y="1732875"/>
            <a:ext cx="692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accent1"/>
                </a:solidFill>
              </a:rPr>
              <a:t>2</a:t>
            </a:r>
            <a:endParaRPr b="1" sz="2900">
              <a:solidFill>
                <a:schemeClr val="accent1"/>
              </a:solidFill>
            </a:endParaRPr>
          </a:p>
        </p:txBody>
      </p:sp>
      <p:sp>
        <p:nvSpPr>
          <p:cNvPr id="490" name="Google Shape;490;p66"/>
          <p:cNvSpPr txBox="1"/>
          <p:nvPr/>
        </p:nvSpPr>
        <p:spPr>
          <a:xfrm>
            <a:off x="7784975" y="1732875"/>
            <a:ext cx="692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accent1"/>
                </a:solidFill>
              </a:rPr>
              <a:t>3</a:t>
            </a:r>
            <a:endParaRPr b="1" sz="2900">
              <a:solidFill>
                <a:schemeClr val="accent1"/>
              </a:solidFill>
            </a:endParaRPr>
          </a:p>
        </p:txBody>
      </p:sp>
      <p:pic>
        <p:nvPicPr>
          <p:cNvPr id="491" name="Google Shape;49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67200"/>
            <a:ext cx="2732475" cy="21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7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67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67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67"/>
          <p:cNvSpPr txBox="1"/>
          <p:nvPr>
            <p:ph type="title"/>
          </p:nvPr>
        </p:nvSpPr>
        <p:spPr>
          <a:xfrm>
            <a:off x="140275" y="134575"/>
            <a:ext cx="892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</a:rPr>
              <a:t>IMPLEMENTATION ROAD MAP</a:t>
            </a:r>
            <a:endParaRPr sz="4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chemeClr val="dk1"/>
              </a:solidFill>
            </a:endParaRPr>
          </a:p>
        </p:txBody>
      </p:sp>
      <p:sp>
        <p:nvSpPr>
          <p:cNvPr id="500" name="Google Shape;500;p67"/>
          <p:cNvSpPr txBox="1"/>
          <p:nvPr/>
        </p:nvSpPr>
        <p:spPr>
          <a:xfrm>
            <a:off x="3974975" y="1732875"/>
            <a:ext cx="692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accent1"/>
                </a:solidFill>
              </a:rPr>
              <a:t>1</a:t>
            </a:r>
            <a:endParaRPr b="1" sz="2900">
              <a:solidFill>
                <a:schemeClr val="accent1"/>
              </a:solidFill>
            </a:endParaRPr>
          </a:p>
        </p:txBody>
      </p:sp>
      <p:sp>
        <p:nvSpPr>
          <p:cNvPr id="501" name="Google Shape;501;p67"/>
          <p:cNvSpPr txBox="1"/>
          <p:nvPr/>
        </p:nvSpPr>
        <p:spPr>
          <a:xfrm>
            <a:off x="5879975" y="1732875"/>
            <a:ext cx="692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accent1"/>
                </a:solidFill>
              </a:rPr>
              <a:t>2</a:t>
            </a:r>
            <a:endParaRPr b="1" sz="2900">
              <a:solidFill>
                <a:schemeClr val="accent1"/>
              </a:solidFill>
            </a:endParaRPr>
          </a:p>
        </p:txBody>
      </p:sp>
      <p:sp>
        <p:nvSpPr>
          <p:cNvPr id="502" name="Google Shape;502;p67"/>
          <p:cNvSpPr txBox="1"/>
          <p:nvPr/>
        </p:nvSpPr>
        <p:spPr>
          <a:xfrm>
            <a:off x="7784975" y="1732875"/>
            <a:ext cx="692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accent1"/>
                </a:solidFill>
              </a:rPr>
              <a:t>3</a:t>
            </a:r>
            <a:endParaRPr b="1" sz="2900">
              <a:solidFill>
                <a:schemeClr val="accent1"/>
              </a:solidFill>
            </a:endParaRPr>
          </a:p>
        </p:txBody>
      </p:sp>
      <p:sp>
        <p:nvSpPr>
          <p:cNvPr id="503" name="Google Shape;503;p67"/>
          <p:cNvSpPr txBox="1"/>
          <p:nvPr/>
        </p:nvSpPr>
        <p:spPr>
          <a:xfrm>
            <a:off x="2732475" y="2667200"/>
            <a:ext cx="2228400" cy="214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1 (0-3 months):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budget tracking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Launch pilot retention programs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 process standardization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67"/>
          <p:cNvSpPr txBox="1"/>
          <p:nvPr/>
        </p:nvSpPr>
        <p:spPr>
          <a:xfrm>
            <a:off x="5036350" y="2667200"/>
            <a:ext cx="2116200" cy="214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2 (3-6 months):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out optimization models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 customer feedback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automation framework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67"/>
          <p:cNvSpPr txBox="1"/>
          <p:nvPr/>
        </p:nvSpPr>
        <p:spPr>
          <a:xfrm>
            <a:off x="7206000" y="2667200"/>
            <a:ext cx="1861800" cy="2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3 (6-12 months):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system integration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analytics implementation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improvement program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6" name="Google Shape;50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50" y="2044600"/>
            <a:ext cx="2576916" cy="21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8"/>
          <p:cNvSpPr txBox="1"/>
          <p:nvPr>
            <p:ph idx="1" type="subTitle"/>
          </p:nvPr>
        </p:nvSpPr>
        <p:spPr>
          <a:xfrm>
            <a:off x="3096250" y="2706950"/>
            <a:ext cx="1856700" cy="21018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 Impact</a:t>
            </a:r>
            <a:endParaRPr b="1" sz="16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17145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Char char="o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ROI increase: 1.5-2%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17145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Char char="o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reduction: 15-20%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17145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Char char="o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Revenue growth: 10-15%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2" name="Google Shape;512;p68"/>
          <p:cNvSpPr txBox="1"/>
          <p:nvPr>
            <p:ph idx="3" type="subTitle"/>
          </p:nvPr>
        </p:nvSpPr>
        <p:spPr>
          <a:xfrm>
            <a:off x="5188275" y="2706950"/>
            <a:ext cx="1856700" cy="21018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Improvements</a:t>
            </a:r>
            <a:endParaRPr b="1" sz="15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28575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efficiency: +25%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28575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utilization: +15%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28575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rate reduction: -30%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3" name="Google Shape;513;p68"/>
          <p:cNvSpPr txBox="1"/>
          <p:nvPr>
            <p:ph idx="5" type="subTitle"/>
          </p:nvPr>
        </p:nvSpPr>
        <p:spPr>
          <a:xfrm>
            <a:off x="7231275" y="2706950"/>
            <a:ext cx="1769700" cy="21954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Metrics</a:t>
            </a:r>
            <a:endParaRPr b="1" sz="17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2286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Retention rate: +2%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2286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Satisfaction score: +1.5 points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2286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share: +0.5%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4" name="Google Shape;514;p68"/>
          <p:cNvSpPr txBox="1"/>
          <p:nvPr>
            <p:ph type="title"/>
          </p:nvPr>
        </p:nvSpPr>
        <p:spPr>
          <a:xfrm>
            <a:off x="0" y="395900"/>
            <a:ext cx="9144000" cy="7722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dk1"/>
                </a:solidFill>
              </a:rPr>
              <a:t>EXPECTED OUTCOMES</a:t>
            </a:r>
            <a:endParaRPr sz="5800">
              <a:solidFill>
                <a:schemeClr val="dk1"/>
              </a:solidFill>
            </a:endParaRPr>
          </a:p>
        </p:txBody>
      </p:sp>
      <p:sp>
        <p:nvSpPr>
          <p:cNvPr id="515" name="Google Shape;515;p68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68"/>
          <p:cNvSpPr txBox="1"/>
          <p:nvPr/>
        </p:nvSpPr>
        <p:spPr>
          <a:xfrm>
            <a:off x="3978175" y="1764800"/>
            <a:ext cx="48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980000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sz="2200">
              <a:solidFill>
                <a:srgbClr val="98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7" name="Google Shape;517;p68"/>
          <p:cNvSpPr txBox="1"/>
          <p:nvPr/>
        </p:nvSpPr>
        <p:spPr>
          <a:xfrm>
            <a:off x="7772975" y="1764800"/>
            <a:ext cx="48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980000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sz="2200">
              <a:solidFill>
                <a:srgbClr val="98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8" name="Google Shape;518;p68"/>
          <p:cNvSpPr txBox="1"/>
          <p:nvPr/>
        </p:nvSpPr>
        <p:spPr>
          <a:xfrm>
            <a:off x="5875575" y="1764800"/>
            <a:ext cx="48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980000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sz="2200">
              <a:solidFill>
                <a:srgbClr val="98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19" name="Google Shape;51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25" y="2706938"/>
            <a:ext cx="2943850" cy="1763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9"/>
          <p:cNvSpPr txBox="1"/>
          <p:nvPr/>
        </p:nvSpPr>
        <p:spPr>
          <a:xfrm>
            <a:off x="452575" y="596800"/>
            <a:ext cx="3262500" cy="13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MEET THE TEAM</a:t>
            </a:r>
            <a:endParaRPr b="1" sz="4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5" name="Google Shape;525;p69"/>
          <p:cNvSpPr txBox="1"/>
          <p:nvPr/>
        </p:nvSpPr>
        <p:spPr>
          <a:xfrm>
            <a:off x="452575" y="1956400"/>
            <a:ext cx="3247200" cy="14715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ELITE GLOBAL AI</a:t>
            </a:r>
            <a:endParaRPr sz="1800">
              <a:solidFill>
                <a:srgbClr val="980000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0000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DATA ANALYSIS COHORT 2</a:t>
            </a:r>
            <a:endParaRPr sz="1800">
              <a:solidFill>
                <a:srgbClr val="980000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0000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GROUP C</a:t>
            </a:r>
            <a:endParaRPr sz="1800">
              <a:solidFill>
                <a:srgbClr val="980000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26" name="Google Shape;526;p69"/>
          <p:cNvSpPr txBox="1"/>
          <p:nvPr/>
        </p:nvSpPr>
        <p:spPr>
          <a:xfrm>
            <a:off x="3786125" y="2028875"/>
            <a:ext cx="13743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D1D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EKINADOESE </a:t>
            </a:r>
            <a:endParaRPr sz="1000">
              <a:solidFill>
                <a:srgbClr val="1D1D1D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D1D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AMADIN</a:t>
            </a:r>
            <a:endParaRPr sz="1000">
              <a:solidFill>
                <a:srgbClr val="1D1D1D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527" name="Google Shape;52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672" y="596800"/>
            <a:ext cx="1374300" cy="13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9"/>
          <p:cNvSpPr txBox="1"/>
          <p:nvPr/>
        </p:nvSpPr>
        <p:spPr>
          <a:xfrm>
            <a:off x="5688575" y="2028875"/>
            <a:ext cx="13743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D1D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ISRAEL</a:t>
            </a:r>
            <a:endParaRPr sz="1000">
              <a:solidFill>
                <a:srgbClr val="1D1D1D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D1D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PETER</a:t>
            </a:r>
            <a:endParaRPr sz="1000">
              <a:solidFill>
                <a:srgbClr val="1D1D1D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529" name="Google Shape;529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9775" y="593675"/>
            <a:ext cx="1374300" cy="13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69"/>
          <p:cNvSpPr txBox="1"/>
          <p:nvPr/>
        </p:nvSpPr>
        <p:spPr>
          <a:xfrm>
            <a:off x="7362425" y="2028875"/>
            <a:ext cx="13743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D1D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CHIAMAKA </a:t>
            </a:r>
            <a:endParaRPr sz="1000">
              <a:solidFill>
                <a:srgbClr val="1D1D1D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D1D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AGU</a:t>
            </a:r>
            <a:endParaRPr sz="1000">
              <a:solidFill>
                <a:srgbClr val="1D1D1D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531" name="Google Shape;531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1950" y="2608113"/>
            <a:ext cx="1544226" cy="1544226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69"/>
          <p:cNvSpPr txBox="1"/>
          <p:nvPr/>
        </p:nvSpPr>
        <p:spPr>
          <a:xfrm>
            <a:off x="3836925" y="4115975"/>
            <a:ext cx="13743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D1D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RACHAEL</a:t>
            </a:r>
            <a:endParaRPr sz="1000">
              <a:solidFill>
                <a:srgbClr val="1D1D1D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D1D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OLAJIDE</a:t>
            </a:r>
            <a:endParaRPr sz="1000">
              <a:solidFill>
                <a:srgbClr val="1D1D1D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533" name="Google Shape;533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8575" y="2662560"/>
            <a:ext cx="1374300" cy="13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69"/>
          <p:cNvSpPr txBox="1"/>
          <p:nvPr/>
        </p:nvSpPr>
        <p:spPr>
          <a:xfrm>
            <a:off x="5688575" y="4115975"/>
            <a:ext cx="13743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D1D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GIDEON</a:t>
            </a:r>
            <a:endParaRPr sz="1000">
              <a:solidFill>
                <a:srgbClr val="1D1D1D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D1D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OLAMIDE</a:t>
            </a:r>
            <a:endParaRPr sz="1000">
              <a:solidFill>
                <a:srgbClr val="1D1D1D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descr="Office workers collaborating around a table." id="535" name="Google Shape;535;p69"/>
          <p:cNvPicPr preferRelativeResize="0"/>
          <p:nvPr>
            <p:ph idx="2" type="pic"/>
          </p:nvPr>
        </p:nvPicPr>
        <p:blipFill rotWithShape="1">
          <a:blip r:embed="rId7">
            <a:alphaModFix/>
          </a:blip>
          <a:srcRect b="0" l="18856" r="18850" t="0"/>
          <a:stretch/>
        </p:blipFill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pic>
      <p:sp>
        <p:nvSpPr>
          <p:cNvPr id="536" name="Google Shape;536;p69"/>
          <p:cNvSpPr txBox="1"/>
          <p:nvPr/>
        </p:nvSpPr>
        <p:spPr>
          <a:xfrm>
            <a:off x="7362425" y="4115975"/>
            <a:ext cx="13743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D1D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DAMILARE</a:t>
            </a:r>
            <a:endParaRPr sz="1000">
              <a:solidFill>
                <a:srgbClr val="1D1D1D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D1D1D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OYEBOLA</a:t>
            </a:r>
            <a:endParaRPr sz="1000">
              <a:solidFill>
                <a:srgbClr val="1D1D1D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537" name="Google Shape;537;p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36922" y="593675"/>
            <a:ext cx="1374300" cy="13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25" y="76200"/>
            <a:ext cx="7959944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wo people standing and looking at a tablet computer together." id="392" name="Google Shape;392;p54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35429" r="16594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  <p:sp>
        <p:nvSpPr>
          <p:cNvPr id="393" name="Google Shape;393;p54"/>
          <p:cNvSpPr txBox="1"/>
          <p:nvPr/>
        </p:nvSpPr>
        <p:spPr>
          <a:xfrm>
            <a:off x="-75300" y="122700"/>
            <a:ext cx="50397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3280">
                <a:solidFill>
                  <a:schemeClr val="dk1"/>
                </a:solidFill>
              </a:rPr>
              <a:t>BUSINESS PROBLEM</a:t>
            </a:r>
            <a:endParaRPr b="1" sz="328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4" name="Google Shape;394;p54"/>
          <p:cNvSpPr txBox="1"/>
          <p:nvPr/>
        </p:nvSpPr>
        <p:spPr>
          <a:xfrm>
            <a:off x="75300" y="766550"/>
            <a:ext cx="4889100" cy="190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Elite Global Intelligence Technologies (EGIT) seeks to enhance its ROI by improving customer retention, optimizing training budgets, and fine-tuning customer acquisition costs. This analysis aims to provide actionable insights into these areas, using statistical and exploratory methods to guide strategic decision-making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id="395" name="Google Shape;395;p54"/>
          <p:cNvSpPr txBox="1"/>
          <p:nvPr/>
        </p:nvSpPr>
        <p:spPr>
          <a:xfrm>
            <a:off x="0" y="3358275"/>
            <a:ext cx="5039700" cy="14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5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factors influence ROI and projected revenue?</a:t>
            </a:r>
            <a:endParaRPr b="1"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training budget allocation impact customer acquisition and business performance?</a:t>
            </a:r>
            <a:endParaRPr b="1"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140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we optimize these metrics for better business performance?</a:t>
            </a:r>
            <a:endParaRPr b="1"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54"/>
          <p:cNvSpPr txBox="1"/>
          <p:nvPr/>
        </p:nvSpPr>
        <p:spPr>
          <a:xfrm>
            <a:off x="602775" y="2681175"/>
            <a:ext cx="42594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dk1"/>
                </a:solidFill>
              </a:rPr>
              <a:t>KEY QUESTIONS</a:t>
            </a:r>
            <a:endParaRPr b="1" sz="3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"/>
          <p:cNvSpPr txBox="1"/>
          <p:nvPr>
            <p:ph type="title"/>
          </p:nvPr>
        </p:nvSpPr>
        <p:spPr>
          <a:xfrm>
            <a:off x="-80375" y="-27350"/>
            <a:ext cx="9256800" cy="8547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Overview</a:t>
            </a:r>
            <a:endParaRPr sz="4900">
              <a:solidFill>
                <a:schemeClr val="dk1"/>
              </a:solidFill>
            </a:endParaRPr>
          </a:p>
        </p:txBody>
      </p:sp>
      <p:sp>
        <p:nvSpPr>
          <p:cNvPr id="402" name="Google Shape;402;p55"/>
          <p:cNvSpPr txBox="1"/>
          <p:nvPr>
            <p:ph idx="1" type="body"/>
          </p:nvPr>
        </p:nvSpPr>
        <p:spPr>
          <a:xfrm>
            <a:off x="32400" y="787675"/>
            <a:ext cx="9079200" cy="41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Brief description of data sources and key variables.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the dataset: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Sheet: "In"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participant-level data about training programs, including demographics, attendance, completion rates, feedback scores, and post-training outcomes.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Sheet: "Process dimensions"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Lists process IDs and their corresponding names (e.g., "AI Skill Training").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Sheet: "EGIT"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Tracks business metrics such as market share, retention rates, ROI, and satisfaction scores over time.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3" name="Google Shape;403;p55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50250"/>
            <a:ext cx="9144000" cy="25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6"/>
          <p:cNvSpPr txBox="1"/>
          <p:nvPr/>
        </p:nvSpPr>
        <p:spPr>
          <a:xfrm>
            <a:off x="0" y="1957200"/>
            <a:ext cx="9144000" cy="31863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duplicates were found.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missing values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errors (#values)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format was converted to Date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Name was added to EGIT table using VLOOKUP function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 were converted to the correct data type and edited to consistent decimal value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Columns were autofit to content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was summarized into pivot table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Summarized data was extracted from pivot table to achieve a secondary dataset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 columns within valid ranges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7"/>
          <p:cNvSpPr txBox="1"/>
          <p:nvPr/>
        </p:nvSpPr>
        <p:spPr>
          <a:xfrm>
            <a:off x="0" y="441300"/>
            <a:ext cx="9144000" cy="815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990000"/>
                </a:solidFill>
                <a:latin typeface="Lexend"/>
                <a:ea typeface="Lexend"/>
                <a:cs typeface="Lexend"/>
                <a:sym typeface="Lexend"/>
              </a:rPr>
              <a:t>REGRESSION</a:t>
            </a:r>
            <a:r>
              <a:rPr b="1" lang="en" sz="4100">
                <a:solidFill>
                  <a:srgbClr val="990000"/>
                </a:solidFill>
                <a:latin typeface="Lexend"/>
                <a:ea typeface="Lexend"/>
                <a:cs typeface="Lexend"/>
                <a:sym typeface="Lexend"/>
              </a:rPr>
              <a:t> ANALYSIS</a:t>
            </a:r>
            <a:endParaRPr b="1" sz="4100">
              <a:solidFill>
                <a:srgbClr val="99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5" name="Google Shape;415;p57"/>
          <p:cNvSpPr txBox="1"/>
          <p:nvPr/>
        </p:nvSpPr>
        <p:spPr>
          <a:xfrm>
            <a:off x="838200" y="1403700"/>
            <a:ext cx="9372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01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6" name="Google Shape;416;p57"/>
          <p:cNvSpPr txBox="1"/>
          <p:nvPr/>
        </p:nvSpPr>
        <p:spPr>
          <a:xfrm>
            <a:off x="838200" y="2502125"/>
            <a:ext cx="9372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02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7" name="Google Shape;417;p57"/>
          <p:cNvSpPr txBox="1"/>
          <p:nvPr/>
        </p:nvSpPr>
        <p:spPr>
          <a:xfrm>
            <a:off x="840750" y="3533225"/>
            <a:ext cx="9348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03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8" name="Google Shape;418;p57"/>
          <p:cNvSpPr txBox="1"/>
          <p:nvPr/>
        </p:nvSpPr>
        <p:spPr>
          <a:xfrm>
            <a:off x="2049775" y="4226000"/>
            <a:ext cx="9372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04</a:t>
            </a:r>
            <a:endParaRPr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9" name="Google Shape;419;p57"/>
          <p:cNvSpPr txBox="1"/>
          <p:nvPr/>
        </p:nvSpPr>
        <p:spPr>
          <a:xfrm>
            <a:off x="8583300" y="4329650"/>
            <a:ext cx="567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Lexend Light"/>
                <a:ea typeface="Lexend Light"/>
                <a:cs typeface="Lexend Light"/>
                <a:sym typeface="Lexend Light"/>
              </a:rPr>
              <a:t>#</a:t>
            </a:r>
            <a:endParaRPr sz="700">
              <a:solidFill>
                <a:srgbClr val="000000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0" name="Google Shape;420;p57"/>
          <p:cNvSpPr txBox="1"/>
          <p:nvPr/>
        </p:nvSpPr>
        <p:spPr>
          <a:xfrm>
            <a:off x="1232300" y="1257000"/>
            <a:ext cx="7911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Budget and Customer Retention: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Font typeface="Times New Roman"/>
              <a:buChar char="●"/>
            </a:pPr>
            <a:r>
              <a:rPr b="1" lang="en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 positive correlation (R = 0.3624) between training budget allocation and customer retention.</a:t>
            </a:r>
            <a:endParaRPr b="1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Font typeface="Times New Roman"/>
              <a:buChar char="●"/>
            </a:pPr>
            <a:r>
              <a:rPr b="1" lang="en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analysis indicates a 0.0001392 increase in retention for every $1 increase in budget allocation.</a:t>
            </a:r>
            <a:endParaRPr b="1" sz="19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57"/>
          <p:cNvSpPr txBox="1"/>
          <p:nvPr/>
        </p:nvSpPr>
        <p:spPr>
          <a:xfrm>
            <a:off x="1366250" y="2516275"/>
            <a:ext cx="7777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Retention and ROI: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3429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300"/>
              <a:buFont typeface="Times New Roman"/>
              <a:buChar char="o"/>
            </a:pPr>
            <a:r>
              <a:rPr b="1" lang="en" sz="15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 inverse relationship (R = -0.2753) between customer retention and ROI.</a:t>
            </a:r>
            <a:endParaRPr b="1" sz="15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3429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300"/>
              <a:buFont typeface="Times New Roman"/>
              <a:buChar char="o"/>
            </a:pPr>
            <a:r>
              <a:rPr b="1" lang="en" sz="15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retention rates lead to marginally reduced ROI, likely due to increased associated costs.</a:t>
            </a:r>
            <a:endParaRPr b="1" sz="20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57"/>
          <p:cNvSpPr txBox="1"/>
          <p:nvPr/>
        </p:nvSpPr>
        <p:spPr>
          <a:xfrm>
            <a:off x="1366250" y="3685975"/>
            <a:ext cx="7777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Projected Revenue and Customer Retention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3429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Font typeface="Times New Roman"/>
              <a:buChar char="▪"/>
            </a:pPr>
            <a:r>
              <a:rPr lang="en" sz="16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Insignificant relationship, suggesting other factors primarily drive projected revenue.</a:t>
            </a:r>
            <a:endParaRPr b="1" sz="20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57"/>
          <p:cNvSpPr txBox="1"/>
          <p:nvPr/>
        </p:nvSpPr>
        <p:spPr>
          <a:xfrm>
            <a:off x="2424400" y="4329600"/>
            <a:ext cx="6719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Satisfaction Scores and Retention: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1400"/>
              </a:spcAft>
              <a:buClr>
                <a:srgbClr val="980000"/>
              </a:buClr>
              <a:buSzPts val="1300"/>
              <a:buFont typeface="Times New Roman"/>
              <a:buChar char="o"/>
            </a:pPr>
            <a:r>
              <a:rPr b="1" lang="en" sz="15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satisfaction is low (average score: 2.5/10), highlighting a critical improvement area to boost retention and ROI.</a:t>
            </a:r>
            <a:endParaRPr b="1" sz="18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8"/>
          <p:cNvSpPr txBox="1"/>
          <p:nvPr/>
        </p:nvSpPr>
        <p:spPr>
          <a:xfrm>
            <a:off x="0" y="258900"/>
            <a:ext cx="9144000" cy="45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BUDGET EFFICIENCY </a:t>
            </a:r>
            <a:endParaRPr sz="37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efficient processes (ROI per budget dollar):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2" marL="13716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Ambassador Program (highest ROI/$ ratio)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Ethical AI Development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Tools Training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efficient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2" marL="13716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Product Development (large budget, moderate returns)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Women in AI Initiative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in Undeveloped Regions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9"/>
          <p:cNvSpPr txBox="1"/>
          <p:nvPr/>
        </p:nvSpPr>
        <p:spPr>
          <a:xfrm>
            <a:off x="0" y="1151925"/>
            <a:ext cx="9144000" cy="253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PROCESS-SPECIFIC FINDINGS</a:t>
            </a:r>
            <a:endParaRPr sz="30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"AI Ambassador Program" maintains the most consistent performance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"AI Product Development" shows highest variability in outcomes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"Ethical AI Development" demonstrates best balance of metrics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0"/>
          <p:cNvSpPr txBox="1"/>
          <p:nvPr/>
        </p:nvSpPr>
        <p:spPr>
          <a:xfrm>
            <a:off x="0" y="1299275"/>
            <a:ext cx="9144000" cy="220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ANALYSIS</a:t>
            </a:r>
            <a:endParaRPr b="1" sz="45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budget processes show greater performance volatility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rates increase with resource utilization above 23%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Satisfaction scores drop significantly when duration exceeds 13 days</a:t>
            </a:r>
            <a:endParaRPr b="1"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1"/>
          <p:cNvSpPr txBox="1"/>
          <p:nvPr/>
        </p:nvSpPr>
        <p:spPr>
          <a:xfrm>
            <a:off x="-73650" y="616150"/>
            <a:ext cx="9217500" cy="341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TEMPORAL PATTERNS</a:t>
            </a:r>
            <a:endParaRPr sz="4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share peaks in Q2 (April-June)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Retention rates show cyclical patterns with highs in November - December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ROI performance is strongest in March-May period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Satisfaction scores trend upward in recent months</a:t>
            </a:r>
            <a:endParaRPr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