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Thakur" userId="34372c5037685b9f" providerId="LiveId" clId="{889F6C7C-446E-4D11-A7B9-DCFF4B10652F}"/>
    <pc:docChg chg="custSel modSld">
      <pc:chgData name="Anjali Thakur" userId="34372c5037685b9f" providerId="LiveId" clId="{889F6C7C-446E-4D11-A7B9-DCFF4B10652F}" dt="2023-10-27T08:10:45.341" v="154" actId="20577"/>
      <pc:docMkLst>
        <pc:docMk/>
      </pc:docMkLst>
      <pc:sldChg chg="modSp mod">
        <pc:chgData name="Anjali Thakur" userId="34372c5037685b9f" providerId="LiveId" clId="{889F6C7C-446E-4D11-A7B9-DCFF4B10652F}" dt="2023-10-27T08:07:18.534" v="54" actId="20577"/>
        <pc:sldMkLst>
          <pc:docMk/>
          <pc:sldMk cId="2426199489" sldId="257"/>
        </pc:sldMkLst>
        <pc:spChg chg="mod">
          <ac:chgData name="Anjali Thakur" userId="34372c5037685b9f" providerId="LiveId" clId="{889F6C7C-446E-4D11-A7B9-DCFF4B10652F}" dt="2023-10-27T08:07:18.534" v="54" actId="20577"/>
          <ac:spMkLst>
            <pc:docMk/>
            <pc:sldMk cId="2426199489" sldId="257"/>
            <ac:spMk id="3" creationId="{76565689-EFB0-8C5A-DFE5-EE1EE7B44340}"/>
          </ac:spMkLst>
        </pc:spChg>
      </pc:sldChg>
      <pc:sldChg chg="modSp mod">
        <pc:chgData name="Anjali Thakur" userId="34372c5037685b9f" providerId="LiveId" clId="{889F6C7C-446E-4D11-A7B9-DCFF4B10652F}" dt="2023-10-27T08:09:06.784" v="58" actId="27636"/>
        <pc:sldMkLst>
          <pc:docMk/>
          <pc:sldMk cId="1802530395" sldId="280"/>
        </pc:sldMkLst>
        <pc:spChg chg="mod">
          <ac:chgData name="Anjali Thakur" userId="34372c5037685b9f" providerId="LiveId" clId="{889F6C7C-446E-4D11-A7B9-DCFF4B10652F}" dt="2023-10-27T08:09:06.784" v="58" actId="27636"/>
          <ac:spMkLst>
            <pc:docMk/>
            <pc:sldMk cId="1802530395" sldId="280"/>
            <ac:spMk id="3" creationId="{F4D2D8DE-8D5A-F55B-73F9-5BC51202DD84}"/>
          </ac:spMkLst>
        </pc:spChg>
      </pc:sldChg>
      <pc:sldChg chg="modSp mod">
        <pc:chgData name="Anjali Thakur" userId="34372c5037685b9f" providerId="LiveId" clId="{889F6C7C-446E-4D11-A7B9-DCFF4B10652F}" dt="2023-10-27T08:10:45.341" v="154" actId="20577"/>
        <pc:sldMkLst>
          <pc:docMk/>
          <pc:sldMk cId="528402928" sldId="281"/>
        </pc:sldMkLst>
        <pc:spChg chg="mod">
          <ac:chgData name="Anjali Thakur" userId="34372c5037685b9f" providerId="LiveId" clId="{889F6C7C-446E-4D11-A7B9-DCFF4B10652F}" dt="2023-10-27T08:10:45.341" v="154" actId="20577"/>
          <ac:spMkLst>
            <pc:docMk/>
            <pc:sldMk cId="528402928" sldId="281"/>
            <ac:spMk id="3" creationId="{03EE645D-C9B0-AC33-8159-1613964351C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008A-43D5-B411-5525-551FDC8FDEB7}"/>
              </a:ext>
            </a:extLst>
          </p:cNvPr>
          <p:cNvSpPr>
            <a:spLocks noGrp="1"/>
          </p:cNvSpPr>
          <p:nvPr>
            <p:ph type="ctrTitle"/>
          </p:nvPr>
        </p:nvSpPr>
        <p:spPr/>
        <p:txBody>
          <a:bodyPr>
            <a:normAutofit fontScale="90000"/>
          </a:bodyPr>
          <a:lstStyle/>
          <a:p>
            <a:br>
              <a:rPr lang="en-IN" dirty="0"/>
            </a:br>
            <a:r>
              <a:rPr lang="en-IN" dirty="0">
                <a:latin typeface="+mn-lt"/>
              </a:rPr>
              <a:t>e-Commerce</a:t>
            </a:r>
            <a:br>
              <a:rPr lang="en-IN" b="1" dirty="0"/>
            </a:br>
            <a:r>
              <a:rPr lang="en-US" sz="2200" b="1" i="0" dirty="0">
                <a:solidFill>
                  <a:srgbClr val="D1D5DB"/>
                </a:solidFill>
                <a:effectLst/>
                <a:latin typeface="Söhne"/>
              </a:rPr>
              <a:t>Exploratory Data Analysis for a UK-based Online Retail Company</a:t>
            </a:r>
            <a:endParaRPr lang="en-IN" sz="2200" b="1" dirty="0"/>
          </a:p>
        </p:txBody>
      </p:sp>
      <p:sp>
        <p:nvSpPr>
          <p:cNvPr id="3" name="Subtitle 2">
            <a:extLst>
              <a:ext uri="{FF2B5EF4-FFF2-40B4-BE49-F238E27FC236}">
                <a16:creationId xmlns:a16="http://schemas.microsoft.com/office/drawing/2014/main" id="{DA85D968-A743-37D2-B40D-27EA3587449B}"/>
              </a:ext>
            </a:extLst>
          </p:cNvPr>
          <p:cNvSpPr>
            <a:spLocks noGrp="1"/>
          </p:cNvSpPr>
          <p:nvPr>
            <p:ph type="subTitle" idx="1"/>
          </p:nvPr>
        </p:nvSpPr>
        <p:spPr/>
        <p:txBody>
          <a:bodyPr>
            <a:normAutofit/>
          </a:bodyPr>
          <a:lstStyle/>
          <a:p>
            <a:r>
              <a:rPr lang="en-IN" b="0" i="0" dirty="0">
                <a:solidFill>
                  <a:srgbClr val="D1D5DB"/>
                </a:solidFill>
                <a:effectLst/>
                <a:latin typeface="Söhne"/>
              </a:rPr>
              <a:t>Understanding Business Data</a:t>
            </a:r>
            <a:endParaRPr lang="en-IN" dirty="0"/>
          </a:p>
        </p:txBody>
      </p:sp>
    </p:spTree>
    <p:extLst>
      <p:ext uri="{BB962C8B-B14F-4D97-AF65-F5344CB8AC3E}">
        <p14:creationId xmlns:p14="http://schemas.microsoft.com/office/powerpoint/2010/main" val="348638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D50E-E661-4A1A-8481-A637CF988CF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B92657E-00CA-2DBA-7FFF-92FEFF8F4658}"/>
              </a:ext>
            </a:extLst>
          </p:cNvPr>
          <p:cNvSpPr>
            <a:spLocks noGrp="1"/>
          </p:cNvSpPr>
          <p:nvPr>
            <p:ph idx="1"/>
          </p:nvPr>
        </p:nvSpPr>
        <p:spPr>
          <a:xfrm>
            <a:off x="685800" y="1288112"/>
            <a:ext cx="10820400" cy="4930574"/>
          </a:xfrm>
        </p:spPr>
        <p:txBody>
          <a:bodyPr/>
          <a:lstStyle/>
          <a:p>
            <a:r>
              <a:rPr lang="en-IN" b="1" i="0" dirty="0">
                <a:effectLst/>
                <a:latin typeface="Söhne"/>
              </a:rPr>
              <a:t>Statistical Analysis:</a:t>
            </a:r>
          </a:p>
          <a:p>
            <a:pPr algn="l">
              <a:buFont typeface="Wingdings" panose="05000000000000000000" pitchFamily="2" charset="2"/>
              <a:buChar char="v"/>
            </a:pPr>
            <a:r>
              <a:rPr lang="en-US" b="0" i="0" dirty="0">
                <a:solidFill>
                  <a:srgbClr val="D1D5DB"/>
                </a:solidFill>
                <a:effectLst/>
                <a:latin typeface="Söhne"/>
              </a:rPr>
              <a:t>After data cleaning, statistical analysis is performed to gain a deeper understanding of the data and uncover patterns and relationships.</a:t>
            </a:r>
          </a:p>
          <a:p>
            <a:pPr algn="l">
              <a:buFont typeface="Wingdings" panose="05000000000000000000" pitchFamily="2" charset="2"/>
              <a:buChar char="v"/>
            </a:pPr>
            <a:r>
              <a:rPr lang="en-US" b="0" i="0" dirty="0">
                <a:solidFill>
                  <a:srgbClr val="D1D5DB"/>
                </a:solidFill>
                <a:effectLst/>
                <a:latin typeface="Söhne"/>
              </a:rPr>
              <a:t>Tasks in this stage may include:</a:t>
            </a:r>
          </a:p>
          <a:p>
            <a:pPr lvl="1" algn="l">
              <a:buFont typeface="Wingdings" panose="05000000000000000000" pitchFamily="2" charset="2"/>
              <a:buChar char="Ø"/>
            </a:pPr>
            <a:r>
              <a:rPr lang="en-US" b="0" i="0" dirty="0">
                <a:solidFill>
                  <a:srgbClr val="D1D5DB"/>
                </a:solidFill>
                <a:effectLst/>
                <a:latin typeface="Söhne"/>
              </a:rPr>
              <a:t>Hypothesis testing: Assessing whether there are significant differences or relationships between variables.</a:t>
            </a:r>
          </a:p>
          <a:p>
            <a:pPr lvl="1" algn="l">
              <a:buFont typeface="Wingdings" panose="05000000000000000000" pitchFamily="2" charset="2"/>
              <a:buChar char="Ø"/>
            </a:pPr>
            <a:r>
              <a:rPr lang="en-US" b="0" i="0" dirty="0">
                <a:solidFill>
                  <a:srgbClr val="D1D5DB"/>
                </a:solidFill>
                <a:effectLst/>
                <a:latin typeface="Söhne"/>
              </a:rPr>
              <a:t>Regression analysis: Modeling the relationship between dependent and independent variables.</a:t>
            </a:r>
          </a:p>
          <a:p>
            <a:pPr lvl="1" algn="l">
              <a:buFont typeface="Wingdings" panose="05000000000000000000" pitchFamily="2" charset="2"/>
              <a:buChar char="Ø"/>
            </a:pPr>
            <a:r>
              <a:rPr lang="en-US" b="0" i="0" dirty="0">
                <a:solidFill>
                  <a:srgbClr val="D1D5DB"/>
                </a:solidFill>
                <a:effectLst/>
                <a:latin typeface="Söhne"/>
              </a:rPr>
              <a:t>Time series analysis: Exploring trends and seasonality in time-related data.</a:t>
            </a:r>
          </a:p>
          <a:p>
            <a:pPr lvl="1" algn="l">
              <a:buFont typeface="Wingdings" panose="05000000000000000000" pitchFamily="2" charset="2"/>
              <a:buChar char="Ø"/>
            </a:pPr>
            <a:r>
              <a:rPr lang="en-US" b="0" i="0" dirty="0">
                <a:solidFill>
                  <a:srgbClr val="D1D5DB"/>
                </a:solidFill>
                <a:effectLst/>
                <a:latin typeface="Söhne"/>
              </a:rPr>
              <a:t>Descriptive and inferential statistics: Using various statistical measures to describe and draw inferences from the data.</a:t>
            </a:r>
          </a:p>
          <a:p>
            <a:pPr algn="l">
              <a:buFont typeface="Wingdings" panose="05000000000000000000" pitchFamily="2" charset="2"/>
              <a:buChar char="v"/>
            </a:pPr>
            <a:r>
              <a:rPr lang="en-US" b="0" i="0" dirty="0">
                <a:solidFill>
                  <a:srgbClr val="D1D5DB"/>
                </a:solidFill>
                <a:effectLst/>
                <a:latin typeface="Söhne"/>
              </a:rPr>
              <a:t>Statistical analysis helps to validate hypotheses and quantify relationships between variables.</a:t>
            </a:r>
          </a:p>
          <a:p>
            <a:endParaRPr lang="en-IN" dirty="0"/>
          </a:p>
        </p:txBody>
      </p:sp>
    </p:spTree>
    <p:extLst>
      <p:ext uri="{BB962C8B-B14F-4D97-AF65-F5344CB8AC3E}">
        <p14:creationId xmlns:p14="http://schemas.microsoft.com/office/powerpoint/2010/main" val="326390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4633-52CC-CA52-0A2B-083189025D5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C59332B-4CCF-5EB2-734C-7E83AB3BB2A2}"/>
              </a:ext>
            </a:extLst>
          </p:cNvPr>
          <p:cNvSpPr>
            <a:spLocks noGrp="1"/>
          </p:cNvSpPr>
          <p:nvPr>
            <p:ph idx="1"/>
          </p:nvPr>
        </p:nvSpPr>
        <p:spPr>
          <a:xfrm>
            <a:off x="685800" y="1256306"/>
            <a:ext cx="10820400" cy="4962379"/>
          </a:xfrm>
        </p:spPr>
        <p:txBody>
          <a:bodyPr/>
          <a:lstStyle/>
          <a:p>
            <a:r>
              <a:rPr lang="en-IN" b="1" i="0" dirty="0">
                <a:effectLst/>
                <a:latin typeface="Söhne"/>
              </a:rPr>
              <a:t>Visualization Techniques:</a:t>
            </a:r>
          </a:p>
          <a:p>
            <a:pPr algn="l">
              <a:buFont typeface="Wingdings" panose="05000000000000000000" pitchFamily="2" charset="2"/>
              <a:buChar char="v"/>
            </a:pPr>
            <a:r>
              <a:rPr lang="en-US" b="0" i="0" dirty="0">
                <a:solidFill>
                  <a:srgbClr val="D1D5DB"/>
                </a:solidFill>
                <a:effectLst/>
                <a:latin typeface="Söhne"/>
              </a:rPr>
              <a:t>Data visualization is a crucial part of the analysis, aiding in the interpretation of complex data and the communication of findings.</a:t>
            </a:r>
          </a:p>
          <a:p>
            <a:pPr algn="l">
              <a:buFont typeface="Wingdings" panose="05000000000000000000" pitchFamily="2" charset="2"/>
              <a:buChar char="v"/>
            </a:pPr>
            <a:r>
              <a:rPr lang="en-US" b="0" i="0" dirty="0">
                <a:solidFill>
                  <a:srgbClr val="D1D5DB"/>
                </a:solidFill>
                <a:effectLst/>
                <a:latin typeface="Söhne"/>
              </a:rPr>
              <a:t>Techniques include:</a:t>
            </a:r>
          </a:p>
          <a:p>
            <a:pPr lvl="1" algn="l">
              <a:buFont typeface="Wingdings" panose="05000000000000000000" pitchFamily="2" charset="2"/>
              <a:buChar char="Ø"/>
            </a:pPr>
            <a:r>
              <a:rPr lang="en-US" b="0" i="0" dirty="0">
                <a:solidFill>
                  <a:srgbClr val="D1D5DB"/>
                </a:solidFill>
                <a:effectLst/>
                <a:latin typeface="Söhne"/>
              </a:rPr>
              <a:t>Heatmaps: Visualizing correlations between variables.</a:t>
            </a:r>
          </a:p>
          <a:p>
            <a:pPr lvl="1" algn="l">
              <a:buFont typeface="Wingdings" panose="05000000000000000000" pitchFamily="2" charset="2"/>
              <a:buChar char="Ø"/>
            </a:pPr>
            <a:r>
              <a:rPr lang="en-US" b="0" i="0" dirty="0">
                <a:solidFill>
                  <a:srgbClr val="D1D5DB"/>
                </a:solidFill>
                <a:effectLst/>
                <a:latin typeface="Söhne"/>
              </a:rPr>
              <a:t>Scatter plots: Displaying relationships between two numeric variables.</a:t>
            </a:r>
          </a:p>
          <a:p>
            <a:pPr lvl="1" algn="l">
              <a:buFont typeface="Wingdings" panose="05000000000000000000" pitchFamily="2" charset="2"/>
              <a:buChar char="Ø"/>
            </a:pPr>
            <a:r>
              <a:rPr lang="en-US" b="0" i="0" dirty="0">
                <a:solidFill>
                  <a:srgbClr val="D1D5DB"/>
                </a:solidFill>
                <a:effectLst/>
                <a:latin typeface="Söhne"/>
              </a:rPr>
              <a:t>Line charts: Illustrating trends over time.</a:t>
            </a:r>
          </a:p>
          <a:p>
            <a:pPr lvl="1" algn="l">
              <a:buFont typeface="Wingdings" panose="05000000000000000000" pitchFamily="2" charset="2"/>
              <a:buChar char="Ø"/>
            </a:pPr>
            <a:r>
              <a:rPr lang="en-US" b="0" i="0" dirty="0">
                <a:solidFill>
                  <a:srgbClr val="D1D5DB"/>
                </a:solidFill>
                <a:effectLst/>
                <a:latin typeface="Söhne"/>
              </a:rPr>
              <a:t>Bar charts: Comparing categories.</a:t>
            </a:r>
          </a:p>
          <a:p>
            <a:pPr lvl="1" algn="l">
              <a:buFont typeface="Wingdings" panose="05000000000000000000" pitchFamily="2" charset="2"/>
              <a:buChar char="Ø"/>
            </a:pPr>
            <a:r>
              <a:rPr lang="en-US" b="0" i="0" dirty="0">
                <a:solidFill>
                  <a:srgbClr val="D1D5DB"/>
                </a:solidFill>
                <a:effectLst/>
                <a:latin typeface="Söhne"/>
              </a:rPr>
              <a:t>Box plots: Showing the distribution and spread of data.</a:t>
            </a:r>
          </a:p>
          <a:p>
            <a:pPr algn="l">
              <a:buFont typeface="Wingdings" panose="05000000000000000000" pitchFamily="2" charset="2"/>
              <a:buChar char="v"/>
            </a:pPr>
            <a:r>
              <a:rPr lang="en-US" b="0" i="0" dirty="0">
                <a:solidFill>
                  <a:srgbClr val="D1D5DB"/>
                </a:solidFill>
                <a:effectLst/>
                <a:latin typeface="Söhne"/>
              </a:rPr>
              <a:t>Choosing the appropriate visualization method depends on the type and purpose of the analysis.</a:t>
            </a:r>
          </a:p>
          <a:p>
            <a:endParaRPr lang="en-IN" dirty="0"/>
          </a:p>
        </p:txBody>
      </p:sp>
    </p:spTree>
    <p:extLst>
      <p:ext uri="{BB962C8B-B14F-4D97-AF65-F5344CB8AC3E}">
        <p14:creationId xmlns:p14="http://schemas.microsoft.com/office/powerpoint/2010/main" val="169039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6F5D-B37D-8061-FE13-23D30A708FE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E0B055F-DDEA-F990-0B83-9B91044DF7CD}"/>
              </a:ext>
            </a:extLst>
          </p:cNvPr>
          <p:cNvSpPr>
            <a:spLocks noGrp="1"/>
          </p:cNvSpPr>
          <p:nvPr>
            <p:ph idx="1"/>
          </p:nvPr>
        </p:nvSpPr>
        <p:spPr>
          <a:xfrm>
            <a:off x="685800" y="1311966"/>
            <a:ext cx="10820400" cy="4906720"/>
          </a:xfrm>
        </p:spPr>
        <p:txBody>
          <a:bodyPr/>
          <a:lstStyle/>
          <a:p>
            <a:r>
              <a:rPr lang="en-IN" b="1" i="0" dirty="0">
                <a:effectLst/>
                <a:latin typeface="Söhne"/>
              </a:rPr>
              <a:t>Interpretation and Insights:</a:t>
            </a:r>
          </a:p>
          <a:p>
            <a:pPr algn="l">
              <a:buFont typeface="Wingdings" panose="05000000000000000000" pitchFamily="2" charset="2"/>
              <a:buChar char="v"/>
            </a:pPr>
            <a:r>
              <a:rPr lang="en-US" b="0" i="0" dirty="0">
                <a:solidFill>
                  <a:srgbClr val="D1D5DB"/>
                </a:solidFill>
                <a:effectLst/>
                <a:latin typeface="Söhne"/>
              </a:rPr>
              <a:t>After performing data exploration, cleaning, statistical analysis, and visualization, the final step is to draw meaningful conclusions and insights from the data.</a:t>
            </a:r>
          </a:p>
          <a:p>
            <a:pPr algn="l">
              <a:buFont typeface="Wingdings" panose="05000000000000000000" pitchFamily="2" charset="2"/>
              <a:buChar char="v"/>
            </a:pPr>
            <a:r>
              <a:rPr lang="en-US" b="0" i="0" dirty="0">
                <a:solidFill>
                  <a:srgbClr val="D1D5DB"/>
                </a:solidFill>
                <a:effectLst/>
                <a:latin typeface="Söhne"/>
              </a:rPr>
              <a:t>This involves:</a:t>
            </a:r>
          </a:p>
          <a:p>
            <a:pPr lvl="1" algn="l">
              <a:buFont typeface="Wingdings" panose="05000000000000000000" pitchFamily="2" charset="2"/>
              <a:buChar char="Ø"/>
            </a:pPr>
            <a:r>
              <a:rPr lang="en-US" b="0" i="0" dirty="0">
                <a:solidFill>
                  <a:srgbClr val="D1D5DB"/>
                </a:solidFill>
                <a:effectLst/>
                <a:latin typeface="Söhne"/>
              </a:rPr>
              <a:t>Synthesizing the findings: Identifying patterns, trends, anomalies, and relationships.</a:t>
            </a:r>
          </a:p>
          <a:p>
            <a:pPr lvl="1" algn="l">
              <a:buFont typeface="Wingdings" panose="05000000000000000000" pitchFamily="2" charset="2"/>
              <a:buChar char="Ø"/>
            </a:pPr>
            <a:r>
              <a:rPr lang="en-US" b="0" i="0" dirty="0">
                <a:solidFill>
                  <a:srgbClr val="D1D5DB"/>
                </a:solidFill>
                <a:effectLst/>
                <a:latin typeface="Söhne"/>
              </a:rPr>
              <a:t>Connecting with the business context: Relating the insights to the business problem and goals.</a:t>
            </a:r>
          </a:p>
          <a:p>
            <a:pPr lvl="1" algn="l">
              <a:buFont typeface="Wingdings" panose="05000000000000000000" pitchFamily="2" charset="2"/>
              <a:buChar char="Ø"/>
            </a:pPr>
            <a:r>
              <a:rPr lang="en-US" b="0" i="0" dirty="0">
                <a:solidFill>
                  <a:srgbClr val="D1D5DB"/>
                </a:solidFill>
                <a:effectLst/>
                <a:latin typeface="Söhne"/>
              </a:rPr>
              <a:t>Formulating actionable recommendations: Suggesting potential actions or decisions based on the insights.</a:t>
            </a:r>
          </a:p>
          <a:p>
            <a:pPr algn="l">
              <a:buFont typeface="Wingdings" panose="05000000000000000000" pitchFamily="2" charset="2"/>
              <a:buChar char="v"/>
            </a:pPr>
            <a:r>
              <a:rPr lang="en-US" b="0" i="0" dirty="0">
                <a:solidFill>
                  <a:srgbClr val="D1D5DB"/>
                </a:solidFill>
                <a:effectLst/>
                <a:latin typeface="Söhne"/>
              </a:rPr>
              <a:t>Effective communication of results and insights is key, often through reports, presentations, or visualizations that convey the findings to stakeholders.</a:t>
            </a:r>
          </a:p>
        </p:txBody>
      </p:sp>
    </p:spTree>
    <p:extLst>
      <p:ext uri="{BB962C8B-B14F-4D97-AF65-F5344CB8AC3E}">
        <p14:creationId xmlns:p14="http://schemas.microsoft.com/office/powerpoint/2010/main" val="132681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EA62-ADDD-F214-A903-6BE669E7B128}"/>
              </a:ext>
            </a:extLst>
          </p:cNvPr>
          <p:cNvSpPr>
            <a:spLocks noGrp="1"/>
          </p:cNvSpPr>
          <p:nvPr>
            <p:ph type="title"/>
          </p:nvPr>
        </p:nvSpPr>
        <p:spPr/>
        <p:txBody>
          <a:bodyPr/>
          <a:lstStyle/>
          <a:p>
            <a:r>
              <a:rPr lang="en-IN" i="0" dirty="0">
                <a:effectLst/>
              </a:rPr>
              <a:t>Sample Visualizations</a:t>
            </a:r>
            <a:endParaRPr lang="en-IN" dirty="0"/>
          </a:p>
        </p:txBody>
      </p:sp>
      <p:pic>
        <p:nvPicPr>
          <p:cNvPr id="5" name="Content Placeholder 4">
            <a:extLst>
              <a:ext uri="{FF2B5EF4-FFF2-40B4-BE49-F238E27FC236}">
                <a16:creationId xmlns:a16="http://schemas.microsoft.com/office/drawing/2014/main" id="{1146F5BC-5A96-8D4C-67EC-EF3196778DA2}"/>
              </a:ext>
            </a:extLst>
          </p:cNvPr>
          <p:cNvPicPr>
            <a:picLocks noGrp="1" noChangeAspect="1"/>
          </p:cNvPicPr>
          <p:nvPr>
            <p:ph idx="1"/>
          </p:nvPr>
        </p:nvPicPr>
        <p:blipFill>
          <a:blip r:embed="rId2"/>
          <a:stretch>
            <a:fillRect/>
          </a:stretch>
        </p:blipFill>
        <p:spPr>
          <a:xfrm>
            <a:off x="1725551" y="2384743"/>
            <a:ext cx="8740897" cy="3642676"/>
          </a:xfrm>
        </p:spPr>
      </p:pic>
    </p:spTree>
    <p:extLst>
      <p:ext uri="{BB962C8B-B14F-4D97-AF65-F5344CB8AC3E}">
        <p14:creationId xmlns:p14="http://schemas.microsoft.com/office/powerpoint/2010/main" val="376749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A293-CCA7-DD30-1044-17024E767A48}"/>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66CAED66-FED0-960D-B893-0837DD77F650}"/>
              </a:ext>
            </a:extLst>
          </p:cNvPr>
          <p:cNvPicPr>
            <a:picLocks noGrp="1" noChangeAspect="1"/>
          </p:cNvPicPr>
          <p:nvPr>
            <p:ph idx="1"/>
          </p:nvPr>
        </p:nvPicPr>
        <p:blipFill>
          <a:blip r:embed="rId2"/>
          <a:stretch>
            <a:fillRect/>
          </a:stretch>
        </p:blipFill>
        <p:spPr>
          <a:xfrm>
            <a:off x="1363570" y="1851337"/>
            <a:ext cx="9464860" cy="3795089"/>
          </a:xfrm>
        </p:spPr>
      </p:pic>
    </p:spTree>
    <p:extLst>
      <p:ext uri="{BB962C8B-B14F-4D97-AF65-F5344CB8AC3E}">
        <p14:creationId xmlns:p14="http://schemas.microsoft.com/office/powerpoint/2010/main" val="313504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8F43-FE3A-A8C6-6FCC-6415A6E77C2F}"/>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55FEA03B-3067-3B64-23F6-9D560A1DF8CC}"/>
              </a:ext>
            </a:extLst>
          </p:cNvPr>
          <p:cNvPicPr>
            <a:picLocks noGrp="1" noChangeAspect="1"/>
          </p:cNvPicPr>
          <p:nvPr>
            <p:ph idx="1"/>
          </p:nvPr>
        </p:nvPicPr>
        <p:blipFill>
          <a:blip r:embed="rId2"/>
          <a:stretch>
            <a:fillRect/>
          </a:stretch>
        </p:blipFill>
        <p:spPr>
          <a:xfrm>
            <a:off x="1310225" y="1825140"/>
            <a:ext cx="9571549" cy="3871295"/>
          </a:xfrm>
        </p:spPr>
      </p:pic>
    </p:spTree>
    <p:extLst>
      <p:ext uri="{BB962C8B-B14F-4D97-AF65-F5344CB8AC3E}">
        <p14:creationId xmlns:p14="http://schemas.microsoft.com/office/powerpoint/2010/main" val="102720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FAB3-712B-D426-E4EE-67CE1B3B9CFE}"/>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189167E0-5939-7B6D-C2BC-DBED5F6B57AA}"/>
              </a:ext>
            </a:extLst>
          </p:cNvPr>
          <p:cNvPicPr>
            <a:picLocks noGrp="1" noChangeAspect="1"/>
          </p:cNvPicPr>
          <p:nvPr>
            <p:ph idx="1"/>
          </p:nvPr>
        </p:nvPicPr>
        <p:blipFill>
          <a:blip r:embed="rId2"/>
          <a:stretch>
            <a:fillRect/>
          </a:stretch>
        </p:blipFill>
        <p:spPr>
          <a:xfrm>
            <a:off x="1481690" y="1824981"/>
            <a:ext cx="9228620" cy="3863675"/>
          </a:xfrm>
        </p:spPr>
      </p:pic>
    </p:spTree>
    <p:extLst>
      <p:ext uri="{BB962C8B-B14F-4D97-AF65-F5344CB8AC3E}">
        <p14:creationId xmlns:p14="http://schemas.microsoft.com/office/powerpoint/2010/main" val="2971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B31E-0A78-3775-C165-87B8F1446D9D}"/>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C4D0D7EC-3D0D-EB0A-FE91-0392BD1FF4A2}"/>
              </a:ext>
            </a:extLst>
          </p:cNvPr>
          <p:cNvPicPr>
            <a:picLocks noGrp="1" noChangeAspect="1"/>
          </p:cNvPicPr>
          <p:nvPr>
            <p:ph idx="1"/>
          </p:nvPr>
        </p:nvPicPr>
        <p:blipFill>
          <a:blip r:embed="rId2"/>
          <a:stretch>
            <a:fillRect/>
          </a:stretch>
        </p:blipFill>
        <p:spPr>
          <a:xfrm>
            <a:off x="1112088" y="1325828"/>
            <a:ext cx="9967824" cy="4861981"/>
          </a:xfrm>
        </p:spPr>
      </p:pic>
    </p:spTree>
    <p:extLst>
      <p:ext uri="{BB962C8B-B14F-4D97-AF65-F5344CB8AC3E}">
        <p14:creationId xmlns:p14="http://schemas.microsoft.com/office/powerpoint/2010/main" val="224195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06FF-1443-7371-0275-706C911C930E}"/>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7CEC8664-4B41-F0F0-E558-8E36AD7C01CD}"/>
              </a:ext>
            </a:extLst>
          </p:cNvPr>
          <p:cNvPicPr>
            <a:picLocks noGrp="1" noChangeAspect="1"/>
          </p:cNvPicPr>
          <p:nvPr>
            <p:ph idx="1"/>
          </p:nvPr>
        </p:nvPicPr>
        <p:blipFill>
          <a:blip r:embed="rId2"/>
          <a:stretch>
            <a:fillRect/>
          </a:stretch>
        </p:blipFill>
        <p:spPr>
          <a:xfrm>
            <a:off x="1302604" y="1305509"/>
            <a:ext cx="9586791" cy="4839119"/>
          </a:xfrm>
        </p:spPr>
      </p:pic>
    </p:spTree>
    <p:extLst>
      <p:ext uri="{BB962C8B-B14F-4D97-AF65-F5344CB8AC3E}">
        <p14:creationId xmlns:p14="http://schemas.microsoft.com/office/powerpoint/2010/main" val="204581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FE1C-C54F-EF74-E539-F761D225DF94}"/>
              </a:ext>
            </a:extLst>
          </p:cNvPr>
          <p:cNvSpPr>
            <a:spLocks noGrp="1"/>
          </p:cNvSpPr>
          <p:nvPr>
            <p:ph type="title"/>
          </p:nvPr>
        </p:nvSpPr>
        <p:spPr/>
        <p:txBody>
          <a:bodyPr/>
          <a:lstStyle/>
          <a:p>
            <a:r>
              <a:rPr lang="en-IN" i="0" dirty="0">
                <a:effectLst/>
              </a:rPr>
              <a:t>Data Cleaning</a:t>
            </a:r>
            <a:endParaRPr lang="en-IN" dirty="0"/>
          </a:p>
        </p:txBody>
      </p:sp>
      <p:sp>
        <p:nvSpPr>
          <p:cNvPr id="3" name="Content Placeholder 2">
            <a:extLst>
              <a:ext uri="{FF2B5EF4-FFF2-40B4-BE49-F238E27FC236}">
                <a16:creationId xmlns:a16="http://schemas.microsoft.com/office/drawing/2014/main" id="{527BCC20-5981-7D73-E89D-423EDE92FB2F}"/>
              </a:ext>
            </a:extLst>
          </p:cNvPr>
          <p:cNvSpPr>
            <a:spLocks noGrp="1"/>
          </p:cNvSpPr>
          <p:nvPr>
            <p:ph idx="1"/>
          </p:nvPr>
        </p:nvSpPr>
        <p:spPr/>
        <p:txBody>
          <a:bodyPr/>
          <a:lstStyle/>
          <a:p>
            <a:r>
              <a:rPr lang="en-IN" dirty="0"/>
              <a:t>Checking for missing values in all columns and replacing them with appropriate metrics.</a:t>
            </a:r>
          </a:p>
          <a:p>
            <a:endParaRPr lang="en-IN" dirty="0"/>
          </a:p>
        </p:txBody>
      </p:sp>
      <p:pic>
        <p:nvPicPr>
          <p:cNvPr id="5" name="Picture 4">
            <a:extLst>
              <a:ext uri="{FF2B5EF4-FFF2-40B4-BE49-F238E27FC236}">
                <a16:creationId xmlns:a16="http://schemas.microsoft.com/office/drawing/2014/main" id="{80EED282-7138-21E6-6B62-5D3A3DE22E2E}"/>
              </a:ext>
            </a:extLst>
          </p:cNvPr>
          <p:cNvPicPr>
            <a:picLocks noChangeAspect="1"/>
          </p:cNvPicPr>
          <p:nvPr/>
        </p:nvPicPr>
        <p:blipFill>
          <a:blip r:embed="rId2"/>
          <a:stretch>
            <a:fillRect/>
          </a:stretch>
        </p:blipFill>
        <p:spPr>
          <a:xfrm>
            <a:off x="399401" y="3429000"/>
            <a:ext cx="3505504" cy="1950889"/>
          </a:xfrm>
          <a:prstGeom prst="rect">
            <a:avLst/>
          </a:prstGeom>
        </p:spPr>
      </p:pic>
      <p:pic>
        <p:nvPicPr>
          <p:cNvPr id="7" name="Picture 6">
            <a:extLst>
              <a:ext uri="{FF2B5EF4-FFF2-40B4-BE49-F238E27FC236}">
                <a16:creationId xmlns:a16="http://schemas.microsoft.com/office/drawing/2014/main" id="{147BD02A-4C3A-F30F-D8CA-E5A90F894508}"/>
              </a:ext>
            </a:extLst>
          </p:cNvPr>
          <p:cNvPicPr>
            <a:picLocks noChangeAspect="1"/>
          </p:cNvPicPr>
          <p:nvPr/>
        </p:nvPicPr>
        <p:blipFill>
          <a:blip r:embed="rId3"/>
          <a:stretch>
            <a:fillRect/>
          </a:stretch>
        </p:blipFill>
        <p:spPr>
          <a:xfrm>
            <a:off x="4145854" y="2928599"/>
            <a:ext cx="3720548" cy="3030742"/>
          </a:xfrm>
          <a:prstGeom prst="rect">
            <a:avLst/>
          </a:prstGeom>
        </p:spPr>
      </p:pic>
      <p:pic>
        <p:nvPicPr>
          <p:cNvPr id="9" name="Picture 8">
            <a:extLst>
              <a:ext uri="{FF2B5EF4-FFF2-40B4-BE49-F238E27FC236}">
                <a16:creationId xmlns:a16="http://schemas.microsoft.com/office/drawing/2014/main" id="{DFCF24D5-8CBD-2EAC-D097-850B43B108F4}"/>
              </a:ext>
            </a:extLst>
          </p:cNvPr>
          <p:cNvPicPr>
            <a:picLocks noChangeAspect="1"/>
          </p:cNvPicPr>
          <p:nvPr/>
        </p:nvPicPr>
        <p:blipFill>
          <a:blip r:embed="rId4"/>
          <a:stretch>
            <a:fillRect/>
          </a:stretch>
        </p:blipFill>
        <p:spPr>
          <a:xfrm>
            <a:off x="8107351" y="2998021"/>
            <a:ext cx="3867314" cy="2891899"/>
          </a:xfrm>
          <a:prstGeom prst="rect">
            <a:avLst/>
          </a:prstGeom>
        </p:spPr>
      </p:pic>
    </p:spTree>
    <p:extLst>
      <p:ext uri="{BB962C8B-B14F-4D97-AF65-F5344CB8AC3E}">
        <p14:creationId xmlns:p14="http://schemas.microsoft.com/office/powerpoint/2010/main" val="9272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1FBE-19C6-765D-3974-8CE8A19C381C}"/>
              </a:ext>
            </a:extLst>
          </p:cNvPr>
          <p:cNvSpPr>
            <a:spLocks noGrp="1"/>
          </p:cNvSpPr>
          <p:nvPr>
            <p:ph type="title"/>
          </p:nvPr>
        </p:nvSpPr>
        <p:spPr/>
        <p:txBody>
          <a:bodyPr/>
          <a:lstStyle/>
          <a:p>
            <a:r>
              <a:rPr lang="en-IN" dirty="0">
                <a:latin typeface="+mn-lt"/>
              </a:rPr>
              <a:t>Introduction</a:t>
            </a:r>
          </a:p>
        </p:txBody>
      </p:sp>
      <p:sp>
        <p:nvSpPr>
          <p:cNvPr id="3" name="Content Placeholder 2">
            <a:extLst>
              <a:ext uri="{FF2B5EF4-FFF2-40B4-BE49-F238E27FC236}">
                <a16:creationId xmlns:a16="http://schemas.microsoft.com/office/drawing/2014/main" id="{76565689-EFB0-8C5A-DFE5-EE1EE7B44340}"/>
              </a:ext>
            </a:extLst>
          </p:cNvPr>
          <p:cNvSpPr>
            <a:spLocks noGrp="1"/>
          </p:cNvSpPr>
          <p:nvPr>
            <p:ph idx="1"/>
          </p:nvPr>
        </p:nvSpPr>
        <p:spPr>
          <a:xfrm>
            <a:off x="685800" y="2528515"/>
            <a:ext cx="10820400" cy="369017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data analysis project focuses on a UK-based non-store online retail company that specializes in selling all-occasion gifts to a customer base consisting primarily of wholesalers, both local and international. The dataset </a:t>
            </a:r>
            <a:r>
              <a:rPr lang="en-IN" sz="1800" dirty="0">
                <a:latin typeface="Calibri" panose="020F0502020204030204" pitchFamily="34" charset="0"/>
                <a:ea typeface="Calibri" panose="020F0502020204030204" pitchFamily="34" charset="0"/>
                <a:cs typeface="Times New Roman" panose="02020603050405020304" pitchFamily="18" charset="0"/>
              </a:rPr>
              <a:t>is about over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 period of one year, from 1st December 2010 to 9th December 2011.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primary goal of this analysis is to perform a comprehensive Exploratory Data Analysis (EDA) and derive valuable insights from the data.</a:t>
            </a:r>
            <a:endParaRPr lang="en-IN" dirty="0"/>
          </a:p>
        </p:txBody>
      </p:sp>
    </p:spTree>
    <p:extLst>
      <p:ext uri="{BB962C8B-B14F-4D97-AF65-F5344CB8AC3E}">
        <p14:creationId xmlns:p14="http://schemas.microsoft.com/office/powerpoint/2010/main" val="242619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E9E9-D672-852B-3782-8372FAFFF057}"/>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B7524E54-2D5A-7C0B-69ED-A5653345D837}"/>
              </a:ext>
            </a:extLst>
          </p:cNvPr>
          <p:cNvPicPr>
            <a:picLocks noGrp="1" noChangeAspect="1"/>
          </p:cNvPicPr>
          <p:nvPr>
            <p:ph idx="1"/>
          </p:nvPr>
        </p:nvPicPr>
        <p:blipFill>
          <a:blip r:embed="rId2"/>
          <a:stretch>
            <a:fillRect/>
          </a:stretch>
        </p:blipFill>
        <p:spPr>
          <a:xfrm>
            <a:off x="550019" y="2250893"/>
            <a:ext cx="2568163" cy="1501270"/>
          </a:xfrm>
        </p:spPr>
      </p:pic>
      <p:pic>
        <p:nvPicPr>
          <p:cNvPr id="7" name="Picture 6">
            <a:extLst>
              <a:ext uri="{FF2B5EF4-FFF2-40B4-BE49-F238E27FC236}">
                <a16:creationId xmlns:a16="http://schemas.microsoft.com/office/drawing/2014/main" id="{E6D36381-BE9B-05AE-9D14-7EC565A11F8B}"/>
              </a:ext>
            </a:extLst>
          </p:cNvPr>
          <p:cNvPicPr>
            <a:picLocks noChangeAspect="1"/>
          </p:cNvPicPr>
          <p:nvPr/>
        </p:nvPicPr>
        <p:blipFill>
          <a:blip r:embed="rId3"/>
          <a:stretch>
            <a:fillRect/>
          </a:stretch>
        </p:blipFill>
        <p:spPr>
          <a:xfrm>
            <a:off x="3589700" y="1969832"/>
            <a:ext cx="3406435" cy="2377646"/>
          </a:xfrm>
          <a:prstGeom prst="rect">
            <a:avLst/>
          </a:prstGeom>
        </p:spPr>
      </p:pic>
      <p:pic>
        <p:nvPicPr>
          <p:cNvPr id="9" name="Picture 8">
            <a:extLst>
              <a:ext uri="{FF2B5EF4-FFF2-40B4-BE49-F238E27FC236}">
                <a16:creationId xmlns:a16="http://schemas.microsoft.com/office/drawing/2014/main" id="{4872DD5E-4DFB-7C82-A57C-B8203EA7F7E7}"/>
              </a:ext>
            </a:extLst>
          </p:cNvPr>
          <p:cNvPicPr>
            <a:picLocks noChangeAspect="1"/>
          </p:cNvPicPr>
          <p:nvPr/>
        </p:nvPicPr>
        <p:blipFill>
          <a:blip r:embed="rId4"/>
          <a:stretch>
            <a:fillRect/>
          </a:stretch>
        </p:blipFill>
        <p:spPr>
          <a:xfrm>
            <a:off x="7537908" y="1480087"/>
            <a:ext cx="3118465" cy="3495787"/>
          </a:xfrm>
          <a:prstGeom prst="rect">
            <a:avLst/>
          </a:prstGeom>
        </p:spPr>
      </p:pic>
    </p:spTree>
    <p:extLst>
      <p:ext uri="{BB962C8B-B14F-4D97-AF65-F5344CB8AC3E}">
        <p14:creationId xmlns:p14="http://schemas.microsoft.com/office/powerpoint/2010/main" val="1914131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506F-E17B-2C99-4453-B621B96C1A7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CE62827-2577-7F9B-DFEC-2DF411E1F741}"/>
              </a:ext>
            </a:extLst>
          </p:cNvPr>
          <p:cNvSpPr>
            <a:spLocks noGrp="1"/>
          </p:cNvSpPr>
          <p:nvPr>
            <p:ph idx="1"/>
          </p:nvPr>
        </p:nvSpPr>
        <p:spPr>
          <a:xfrm>
            <a:off x="685800" y="1749286"/>
            <a:ext cx="10820400" cy="4469399"/>
          </a:xfrm>
        </p:spPr>
        <p:txBody>
          <a:bodyPr/>
          <a:lstStyle/>
          <a:p>
            <a:r>
              <a:rPr lang="en-IN" dirty="0"/>
              <a:t>Remove duplicate rows.</a:t>
            </a:r>
          </a:p>
          <a:p>
            <a:endParaRPr lang="en-IN" dirty="0"/>
          </a:p>
        </p:txBody>
      </p:sp>
      <p:pic>
        <p:nvPicPr>
          <p:cNvPr id="5" name="Picture 4">
            <a:extLst>
              <a:ext uri="{FF2B5EF4-FFF2-40B4-BE49-F238E27FC236}">
                <a16:creationId xmlns:a16="http://schemas.microsoft.com/office/drawing/2014/main" id="{94A98D20-DBFE-5078-1935-F13B714C56CF}"/>
              </a:ext>
            </a:extLst>
          </p:cNvPr>
          <p:cNvPicPr>
            <a:picLocks noChangeAspect="1"/>
          </p:cNvPicPr>
          <p:nvPr/>
        </p:nvPicPr>
        <p:blipFill>
          <a:blip r:embed="rId2"/>
          <a:stretch>
            <a:fillRect/>
          </a:stretch>
        </p:blipFill>
        <p:spPr>
          <a:xfrm>
            <a:off x="1771056" y="2720798"/>
            <a:ext cx="7834120" cy="1150052"/>
          </a:xfrm>
          <a:prstGeom prst="rect">
            <a:avLst/>
          </a:prstGeom>
        </p:spPr>
      </p:pic>
    </p:spTree>
    <p:extLst>
      <p:ext uri="{BB962C8B-B14F-4D97-AF65-F5344CB8AC3E}">
        <p14:creationId xmlns:p14="http://schemas.microsoft.com/office/powerpoint/2010/main" val="95773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8C01-5A0D-C976-A888-07708DE255E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5599961-77AC-0146-71C5-505AB560A0EB}"/>
              </a:ext>
            </a:extLst>
          </p:cNvPr>
          <p:cNvSpPr>
            <a:spLocks noGrp="1"/>
          </p:cNvSpPr>
          <p:nvPr>
            <p:ph idx="1"/>
          </p:nvPr>
        </p:nvSpPr>
        <p:spPr>
          <a:xfrm>
            <a:off x="685800" y="1566407"/>
            <a:ext cx="10820400" cy="4652278"/>
          </a:xfrm>
        </p:spPr>
        <p:txBody>
          <a:bodyPr/>
          <a:lstStyle/>
          <a:p>
            <a:r>
              <a:rPr lang="en-IN" dirty="0"/>
              <a:t>Remove rows that have negative values in the Quantity column.</a:t>
            </a:r>
          </a:p>
          <a:p>
            <a:endParaRPr lang="en-IN" dirty="0"/>
          </a:p>
        </p:txBody>
      </p:sp>
      <p:pic>
        <p:nvPicPr>
          <p:cNvPr id="5" name="Picture 4">
            <a:extLst>
              <a:ext uri="{FF2B5EF4-FFF2-40B4-BE49-F238E27FC236}">
                <a16:creationId xmlns:a16="http://schemas.microsoft.com/office/drawing/2014/main" id="{CDBFA30D-4431-0A34-F3D5-98B675CD9BA6}"/>
              </a:ext>
            </a:extLst>
          </p:cNvPr>
          <p:cNvPicPr>
            <a:picLocks noChangeAspect="1"/>
          </p:cNvPicPr>
          <p:nvPr/>
        </p:nvPicPr>
        <p:blipFill>
          <a:blip r:embed="rId2"/>
          <a:stretch>
            <a:fillRect/>
          </a:stretch>
        </p:blipFill>
        <p:spPr>
          <a:xfrm>
            <a:off x="2282367" y="2533572"/>
            <a:ext cx="5741660" cy="2666581"/>
          </a:xfrm>
          <a:prstGeom prst="rect">
            <a:avLst/>
          </a:prstGeom>
        </p:spPr>
      </p:pic>
    </p:spTree>
    <p:extLst>
      <p:ext uri="{BB962C8B-B14F-4D97-AF65-F5344CB8AC3E}">
        <p14:creationId xmlns:p14="http://schemas.microsoft.com/office/powerpoint/2010/main" val="26325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0A09-5AAC-9554-3B15-E833D001725D}"/>
              </a:ext>
            </a:extLst>
          </p:cNvPr>
          <p:cNvSpPr>
            <a:spLocks noGrp="1"/>
          </p:cNvSpPr>
          <p:nvPr>
            <p:ph type="title"/>
          </p:nvPr>
        </p:nvSpPr>
        <p:spPr/>
        <p:txBody>
          <a:bodyPr/>
          <a:lstStyle/>
          <a:p>
            <a:r>
              <a:rPr lang="en-IN" i="0" dirty="0">
                <a:effectLst/>
              </a:rPr>
              <a:t>Additional Columns</a:t>
            </a:r>
            <a:endParaRPr lang="en-IN" dirty="0"/>
          </a:p>
        </p:txBody>
      </p:sp>
      <p:sp>
        <p:nvSpPr>
          <p:cNvPr id="3" name="Content Placeholder 2">
            <a:extLst>
              <a:ext uri="{FF2B5EF4-FFF2-40B4-BE49-F238E27FC236}">
                <a16:creationId xmlns:a16="http://schemas.microsoft.com/office/drawing/2014/main" id="{86B2F103-6AF2-D920-D552-B1FBF9BCCB30}"/>
              </a:ext>
            </a:extLst>
          </p:cNvPr>
          <p:cNvSpPr>
            <a:spLocks noGrp="1"/>
          </p:cNvSpPr>
          <p:nvPr>
            <p:ph idx="1"/>
          </p:nvPr>
        </p:nvSpPr>
        <p:spPr/>
        <p:txBody>
          <a:bodyPr/>
          <a:lstStyle/>
          <a:p>
            <a:r>
              <a:rPr lang="en-IN" dirty="0"/>
              <a:t>Add the columns- Month, Day, and Hour for the invoice.</a:t>
            </a:r>
          </a:p>
          <a:p>
            <a:pPr marL="0" indent="0">
              <a:buNone/>
            </a:pPr>
            <a:endParaRPr lang="en-IN" dirty="0"/>
          </a:p>
        </p:txBody>
      </p:sp>
      <p:pic>
        <p:nvPicPr>
          <p:cNvPr id="5" name="Picture 4">
            <a:extLst>
              <a:ext uri="{FF2B5EF4-FFF2-40B4-BE49-F238E27FC236}">
                <a16:creationId xmlns:a16="http://schemas.microsoft.com/office/drawing/2014/main" id="{04D94CF3-219A-FFD0-F98F-89F00238F6F1}"/>
              </a:ext>
            </a:extLst>
          </p:cNvPr>
          <p:cNvPicPr>
            <a:picLocks noChangeAspect="1"/>
          </p:cNvPicPr>
          <p:nvPr/>
        </p:nvPicPr>
        <p:blipFill>
          <a:blip r:embed="rId2"/>
          <a:stretch>
            <a:fillRect/>
          </a:stretch>
        </p:blipFill>
        <p:spPr>
          <a:xfrm>
            <a:off x="1281302" y="2951653"/>
            <a:ext cx="8055038" cy="2370025"/>
          </a:xfrm>
          <a:prstGeom prst="rect">
            <a:avLst/>
          </a:prstGeom>
        </p:spPr>
      </p:pic>
    </p:spTree>
    <p:extLst>
      <p:ext uri="{BB962C8B-B14F-4D97-AF65-F5344CB8AC3E}">
        <p14:creationId xmlns:p14="http://schemas.microsoft.com/office/powerpoint/2010/main" val="423329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D185-4057-7531-3DD6-B8AE1D33617D}"/>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611CF269-64DE-53BA-E38B-70ED33750F22}"/>
              </a:ext>
            </a:extLst>
          </p:cNvPr>
          <p:cNvPicPr>
            <a:picLocks noGrp="1" noChangeAspect="1"/>
          </p:cNvPicPr>
          <p:nvPr>
            <p:ph idx="1"/>
          </p:nvPr>
        </p:nvPicPr>
        <p:blipFill>
          <a:blip r:embed="rId2"/>
          <a:stretch>
            <a:fillRect/>
          </a:stretch>
        </p:blipFill>
        <p:spPr>
          <a:xfrm>
            <a:off x="1294984" y="1583505"/>
            <a:ext cx="9602032" cy="4275190"/>
          </a:xfrm>
        </p:spPr>
      </p:pic>
    </p:spTree>
    <p:extLst>
      <p:ext uri="{BB962C8B-B14F-4D97-AF65-F5344CB8AC3E}">
        <p14:creationId xmlns:p14="http://schemas.microsoft.com/office/powerpoint/2010/main" val="644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1721-7015-ECCF-E27D-4A32285062C8}"/>
              </a:ext>
            </a:extLst>
          </p:cNvPr>
          <p:cNvSpPr>
            <a:spLocks noGrp="1"/>
          </p:cNvSpPr>
          <p:nvPr>
            <p:ph type="title"/>
          </p:nvPr>
        </p:nvSpPr>
        <p:spPr/>
        <p:txBody>
          <a:bodyPr/>
          <a:lstStyle/>
          <a:p>
            <a:r>
              <a:rPr lang="en-IN" i="0" dirty="0">
                <a:effectLst/>
              </a:rPr>
              <a:t>Results</a:t>
            </a:r>
            <a:endParaRPr lang="en-IN" dirty="0"/>
          </a:p>
        </p:txBody>
      </p:sp>
      <p:sp>
        <p:nvSpPr>
          <p:cNvPr id="3" name="Content Placeholder 2">
            <a:extLst>
              <a:ext uri="{FF2B5EF4-FFF2-40B4-BE49-F238E27FC236}">
                <a16:creationId xmlns:a16="http://schemas.microsoft.com/office/drawing/2014/main" id="{F4D2D8DE-8D5A-F55B-73F9-5BC51202DD84}"/>
              </a:ext>
            </a:extLst>
          </p:cNvPr>
          <p:cNvSpPr>
            <a:spLocks noGrp="1"/>
          </p:cNvSpPr>
          <p:nvPr>
            <p:ph idx="1"/>
          </p:nvPr>
        </p:nvSpPr>
        <p:spPr/>
        <p:txBody>
          <a:bodyPr>
            <a:normAutofit fontScale="85000" lnSpcReduction="10000"/>
          </a:bodyPr>
          <a:lstStyle/>
          <a:p>
            <a:r>
              <a:rPr lang="en-US" dirty="0"/>
              <a:t>The customer with the highest number of orders comes from the United Kingdom (UK) </a:t>
            </a:r>
          </a:p>
          <a:p>
            <a:r>
              <a:rPr lang="en-US" dirty="0"/>
              <a:t>The customer with the highest money spent on purchases comes from the Netherlands </a:t>
            </a:r>
          </a:p>
          <a:p>
            <a:r>
              <a:rPr lang="en-US" dirty="0"/>
              <a:t>The company receives the highest number of orders from customers in the UK (since it is a UK-based company). </a:t>
            </a:r>
          </a:p>
          <a:p>
            <a:r>
              <a:rPr lang="en-US" dirty="0"/>
              <a:t>Therefore, the TOP 5 countries (including the UK) that place the highest number of orders are as below: </a:t>
            </a:r>
          </a:p>
          <a:p>
            <a:pPr lvl="1">
              <a:buFont typeface="Wingdings" panose="05000000000000000000" pitchFamily="2" charset="2"/>
              <a:buChar char="Ø"/>
            </a:pPr>
            <a:r>
              <a:rPr lang="en-US" dirty="0"/>
              <a:t>United Kingdom </a:t>
            </a:r>
          </a:p>
          <a:p>
            <a:pPr lvl="1">
              <a:buFont typeface="Wingdings" panose="05000000000000000000" pitchFamily="2" charset="2"/>
              <a:buChar char="Ø"/>
            </a:pPr>
            <a:r>
              <a:rPr lang="en-US" dirty="0"/>
              <a:t>Germany</a:t>
            </a:r>
          </a:p>
          <a:p>
            <a:pPr lvl="1">
              <a:buFont typeface="Wingdings" panose="05000000000000000000" pitchFamily="2" charset="2"/>
              <a:buChar char="Ø"/>
            </a:pPr>
            <a:r>
              <a:rPr lang="en-US" dirty="0"/>
              <a:t>France</a:t>
            </a:r>
          </a:p>
          <a:p>
            <a:pPr lvl="1">
              <a:buFont typeface="Wingdings" panose="05000000000000000000" pitchFamily="2" charset="2"/>
              <a:buChar char="Ø"/>
            </a:pPr>
            <a:r>
              <a:rPr lang="en-US" dirty="0"/>
              <a:t>Ireland (EIRE)</a:t>
            </a:r>
          </a:p>
          <a:p>
            <a:pPr lvl="1">
              <a:buFont typeface="Wingdings" panose="05000000000000000000" pitchFamily="2" charset="2"/>
              <a:buChar char="Ø"/>
            </a:pPr>
            <a:r>
              <a:rPr lang="en-US" dirty="0"/>
              <a:t>Spain</a:t>
            </a:r>
          </a:p>
          <a:p>
            <a:pPr marL="0" indent="0">
              <a:buNone/>
            </a:pPr>
            <a:r>
              <a:rPr lang="en-US" dirty="0"/>
              <a:t>As the company receives the highest number of orders from customers in the UK (since it is a UK-based company), customers in the UK spend the most on their purchases. </a:t>
            </a:r>
          </a:p>
          <a:p>
            <a:pPr marL="0" indent="0">
              <a:buNone/>
            </a:pPr>
            <a:endParaRPr lang="en-US" dirty="0"/>
          </a:p>
        </p:txBody>
      </p:sp>
    </p:spTree>
    <p:extLst>
      <p:ext uri="{BB962C8B-B14F-4D97-AF65-F5344CB8AC3E}">
        <p14:creationId xmlns:p14="http://schemas.microsoft.com/office/powerpoint/2010/main" val="1802530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52AB-15EA-438F-966A-360612248E2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3EE645D-C9B0-AC33-8159-1613964351C5}"/>
              </a:ext>
            </a:extLst>
          </p:cNvPr>
          <p:cNvSpPr>
            <a:spLocks noGrp="1"/>
          </p:cNvSpPr>
          <p:nvPr>
            <p:ph idx="1"/>
          </p:nvPr>
        </p:nvSpPr>
        <p:spPr>
          <a:xfrm>
            <a:off x="685800" y="1351722"/>
            <a:ext cx="10820400" cy="4866963"/>
          </a:xfrm>
        </p:spPr>
        <p:txBody>
          <a:bodyPr>
            <a:normAutofit fontScale="77500" lnSpcReduction="20000"/>
          </a:bodyPr>
          <a:lstStyle/>
          <a:p>
            <a:r>
              <a:rPr lang="en-US" dirty="0"/>
              <a:t>Therefore, the TOP 5 countries (including the UK) that spend the most money on purchases are as below: </a:t>
            </a:r>
          </a:p>
          <a:p>
            <a:pPr lvl="1"/>
            <a:r>
              <a:rPr lang="en-US" dirty="0"/>
              <a:t>United Kingdom</a:t>
            </a:r>
          </a:p>
          <a:p>
            <a:pPr lvl="1"/>
            <a:r>
              <a:rPr lang="en-US" dirty="0"/>
              <a:t>Netherlands</a:t>
            </a:r>
          </a:p>
          <a:p>
            <a:pPr lvl="1"/>
            <a:r>
              <a:rPr lang="en-US" dirty="0"/>
              <a:t>Ireland (EIRE)</a:t>
            </a:r>
          </a:p>
          <a:p>
            <a:pPr lvl="1"/>
            <a:r>
              <a:rPr lang="en-US" dirty="0"/>
              <a:t>Germany</a:t>
            </a:r>
          </a:p>
          <a:p>
            <a:pPr lvl="1"/>
            <a:r>
              <a:rPr lang="en-US" dirty="0"/>
              <a:t>France</a:t>
            </a:r>
          </a:p>
          <a:p>
            <a:r>
              <a:rPr lang="en-US" dirty="0"/>
              <a:t>November 2011 has the highest sales</a:t>
            </a:r>
          </a:p>
          <a:p>
            <a:r>
              <a:rPr lang="en-US" dirty="0"/>
              <a:t>The month with the lowest sales is undetermined as the dataset consists of transactions until 9th December 2011 In December </a:t>
            </a:r>
          </a:p>
          <a:p>
            <a:r>
              <a:rPr lang="en-US" dirty="0"/>
              <a:t>Possibly the store is closed on Saturdays as there are no transactions on Saturday between 1st Dec 2010-9th Dec 2011</a:t>
            </a:r>
          </a:p>
          <a:p>
            <a:r>
              <a:rPr lang="en-US" dirty="0"/>
              <a:t>The number of orders received by the company tends to increase from Monday to Thursday and decrease afterward.</a:t>
            </a:r>
          </a:p>
          <a:p>
            <a:r>
              <a:rPr lang="en-US" dirty="0"/>
              <a:t>The company receives the highest number of orders at 12:00 pm </a:t>
            </a:r>
          </a:p>
          <a:p>
            <a:r>
              <a:rPr lang="en-US" dirty="0"/>
              <a:t>Possibly most customers made purchases during lunch hour between 12:00 pm-2:00 pm.</a:t>
            </a:r>
          </a:p>
          <a:p>
            <a:r>
              <a:rPr lang="en-US" dirty="0"/>
              <a:t>The company tends to give out FREE items for purchases occasionally each month However, it is not clear what factors contribute to giving out the FREE items to the particular customers</a:t>
            </a:r>
            <a:endParaRPr lang="en-IN" dirty="0"/>
          </a:p>
          <a:p>
            <a:endParaRPr lang="en-IN" dirty="0"/>
          </a:p>
        </p:txBody>
      </p:sp>
    </p:spTree>
    <p:extLst>
      <p:ext uri="{BB962C8B-B14F-4D97-AF65-F5344CB8AC3E}">
        <p14:creationId xmlns:p14="http://schemas.microsoft.com/office/powerpoint/2010/main" val="528402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414E-B7ED-5FE7-E748-7D6A78B827FA}"/>
              </a:ext>
            </a:extLst>
          </p:cNvPr>
          <p:cNvSpPr>
            <a:spLocks noGrp="1"/>
          </p:cNvSpPr>
          <p:nvPr>
            <p:ph type="title"/>
          </p:nvPr>
        </p:nvSpPr>
        <p:spPr/>
        <p:txBody>
          <a:bodyPr/>
          <a:lstStyle/>
          <a:p>
            <a:r>
              <a:rPr lang="en-IN" dirty="0"/>
              <a:t> </a:t>
            </a:r>
          </a:p>
        </p:txBody>
      </p:sp>
      <p:sp>
        <p:nvSpPr>
          <p:cNvPr id="9" name="Content Placeholder 8">
            <a:extLst>
              <a:ext uri="{FF2B5EF4-FFF2-40B4-BE49-F238E27FC236}">
                <a16:creationId xmlns:a16="http://schemas.microsoft.com/office/drawing/2014/main" id="{0BDB798E-450A-3D9F-021A-0ED56E25874C}"/>
              </a:ext>
            </a:extLst>
          </p:cNvPr>
          <p:cNvSpPr>
            <a:spLocks noGrp="1"/>
          </p:cNvSpPr>
          <p:nvPr>
            <p:ph idx="1"/>
          </p:nvPr>
        </p:nvSpPr>
        <p:spPr>
          <a:xfrm>
            <a:off x="685800" y="1319918"/>
            <a:ext cx="10820400" cy="4898768"/>
          </a:xfrm>
        </p:spPr>
        <p:txBody>
          <a:bodyPr/>
          <a:lstStyle/>
          <a:p>
            <a:pPr marL="0" indent="0">
              <a:buNone/>
            </a:pPr>
            <a:r>
              <a:rPr lang="en-IN" dirty="0"/>
              <a:t> </a:t>
            </a:r>
          </a:p>
          <a:p>
            <a:pPr marL="0" indent="0">
              <a:buNone/>
            </a:pPr>
            <a:endParaRPr lang="en-IN" dirty="0"/>
          </a:p>
          <a:p>
            <a:pPr marL="0" indent="0">
              <a:buNone/>
            </a:pPr>
            <a:r>
              <a:rPr lang="en-IN" dirty="0"/>
              <a:t>   </a:t>
            </a:r>
          </a:p>
          <a:p>
            <a:pPr marL="0" indent="0">
              <a:buNone/>
            </a:pPr>
            <a:endParaRPr lang="en-IN" dirty="0"/>
          </a:p>
          <a:p>
            <a:pPr marL="0" indent="0">
              <a:buNone/>
            </a:pPr>
            <a:r>
              <a:rPr lang="en-IN" dirty="0"/>
              <a:t>                                         </a:t>
            </a:r>
            <a:r>
              <a:rPr lang="en-IN" sz="7200" dirty="0">
                <a:latin typeface="Algerian" panose="04020705040A02060702" pitchFamily="82" charset="0"/>
              </a:rPr>
              <a:t>Thank You…</a:t>
            </a:r>
          </a:p>
        </p:txBody>
      </p:sp>
    </p:spTree>
    <p:extLst>
      <p:ext uri="{BB962C8B-B14F-4D97-AF65-F5344CB8AC3E}">
        <p14:creationId xmlns:p14="http://schemas.microsoft.com/office/powerpoint/2010/main" val="11758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15EB-7942-0F29-496D-3312CCDA47EC}"/>
              </a:ext>
            </a:extLst>
          </p:cNvPr>
          <p:cNvSpPr>
            <a:spLocks noGrp="1"/>
          </p:cNvSpPr>
          <p:nvPr>
            <p:ph type="title"/>
          </p:nvPr>
        </p:nvSpPr>
        <p:spPr/>
        <p:txBody>
          <a:bodyPr/>
          <a:lstStyle/>
          <a:p>
            <a:r>
              <a:rPr lang="en-IN" dirty="0"/>
              <a:t>Data overview</a:t>
            </a:r>
          </a:p>
        </p:txBody>
      </p:sp>
      <p:sp>
        <p:nvSpPr>
          <p:cNvPr id="3" name="Content Placeholder 2">
            <a:extLst>
              <a:ext uri="{FF2B5EF4-FFF2-40B4-BE49-F238E27FC236}">
                <a16:creationId xmlns:a16="http://schemas.microsoft.com/office/drawing/2014/main" id="{88938F6F-7F01-F734-9556-5706EC083688}"/>
              </a:ext>
            </a:extLst>
          </p:cNvPr>
          <p:cNvSpPr>
            <a:spLocks noGrp="1"/>
          </p:cNvSpPr>
          <p:nvPr>
            <p:ph idx="1"/>
          </p:nvPr>
        </p:nvSpPr>
        <p:spPr/>
        <p:txBody>
          <a:bodyPr/>
          <a:lstStyle/>
          <a:p>
            <a:r>
              <a:rPr lang="en-IN" dirty="0">
                <a:latin typeface="Söhne"/>
              </a:rPr>
              <a:t>Period- 1</a:t>
            </a:r>
            <a:r>
              <a:rPr lang="en-IN" baseline="30000" dirty="0">
                <a:latin typeface="Söhne"/>
              </a:rPr>
              <a:t>st</a:t>
            </a:r>
            <a:r>
              <a:rPr lang="en-IN" dirty="0">
                <a:latin typeface="Söhne"/>
              </a:rPr>
              <a:t> Dec 2010 – 9</a:t>
            </a:r>
            <a:r>
              <a:rPr lang="en-IN" baseline="30000" dirty="0">
                <a:latin typeface="Söhne"/>
              </a:rPr>
              <a:t>th</a:t>
            </a:r>
            <a:r>
              <a:rPr lang="en-IN" dirty="0">
                <a:latin typeface="Söhne"/>
              </a:rPr>
              <a:t> Dec 2011</a:t>
            </a:r>
          </a:p>
          <a:p>
            <a:r>
              <a:rPr lang="en-IN" dirty="0">
                <a:latin typeface="Söhne"/>
              </a:rPr>
              <a:t>Purpose- </a:t>
            </a:r>
            <a:r>
              <a:rPr lang="en-US" b="0" i="0" dirty="0">
                <a:solidFill>
                  <a:srgbClr val="D1D5DB"/>
                </a:solidFill>
                <a:effectLst/>
                <a:latin typeface="Söhne"/>
              </a:rPr>
              <a:t>Analyzing business transactions over one year.</a:t>
            </a:r>
          </a:p>
          <a:p>
            <a:endParaRPr lang="en-IN" dirty="0"/>
          </a:p>
        </p:txBody>
      </p:sp>
      <p:pic>
        <p:nvPicPr>
          <p:cNvPr id="5" name="Picture 4">
            <a:extLst>
              <a:ext uri="{FF2B5EF4-FFF2-40B4-BE49-F238E27FC236}">
                <a16:creationId xmlns:a16="http://schemas.microsoft.com/office/drawing/2014/main" id="{152D347D-9658-E164-AC26-2D83B54B4B36}"/>
              </a:ext>
            </a:extLst>
          </p:cNvPr>
          <p:cNvPicPr>
            <a:picLocks noChangeAspect="1"/>
          </p:cNvPicPr>
          <p:nvPr/>
        </p:nvPicPr>
        <p:blipFill>
          <a:blip r:embed="rId2"/>
          <a:stretch>
            <a:fillRect/>
          </a:stretch>
        </p:blipFill>
        <p:spPr>
          <a:xfrm>
            <a:off x="922453" y="3399182"/>
            <a:ext cx="9106689" cy="2217612"/>
          </a:xfrm>
          <a:prstGeom prst="rect">
            <a:avLst/>
          </a:prstGeom>
        </p:spPr>
      </p:pic>
    </p:spTree>
    <p:extLst>
      <p:ext uri="{BB962C8B-B14F-4D97-AF65-F5344CB8AC3E}">
        <p14:creationId xmlns:p14="http://schemas.microsoft.com/office/powerpoint/2010/main" val="25745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93B6E3-0286-BA24-A95E-0AB16BBC54F9}"/>
              </a:ext>
            </a:extLst>
          </p:cNvPr>
          <p:cNvPicPr>
            <a:picLocks noGrp="1" noChangeAspect="1"/>
          </p:cNvPicPr>
          <p:nvPr>
            <p:ph idx="1"/>
          </p:nvPr>
        </p:nvPicPr>
        <p:blipFill>
          <a:blip r:embed="rId2"/>
          <a:stretch>
            <a:fillRect/>
          </a:stretch>
        </p:blipFill>
        <p:spPr>
          <a:xfrm>
            <a:off x="2719346" y="1349449"/>
            <a:ext cx="6496216" cy="4808587"/>
          </a:xfrm>
        </p:spPr>
      </p:pic>
    </p:spTree>
    <p:extLst>
      <p:ext uri="{BB962C8B-B14F-4D97-AF65-F5344CB8AC3E}">
        <p14:creationId xmlns:p14="http://schemas.microsoft.com/office/powerpoint/2010/main" val="187694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6D9D-5F41-5FCA-E0EC-879099E9BA05}"/>
              </a:ext>
            </a:extLst>
          </p:cNvPr>
          <p:cNvSpPr>
            <a:spLocks noGrp="1"/>
          </p:cNvSpPr>
          <p:nvPr>
            <p:ph type="title"/>
          </p:nvPr>
        </p:nvSpPr>
        <p:spPr/>
        <p:txBody>
          <a:bodyPr/>
          <a:lstStyle/>
          <a:p>
            <a:r>
              <a:rPr lang="en-IN" i="0" dirty="0">
                <a:effectLst/>
              </a:rPr>
              <a:t>Problem Statements</a:t>
            </a:r>
            <a:endParaRPr lang="en-IN" dirty="0"/>
          </a:p>
        </p:txBody>
      </p:sp>
      <p:sp>
        <p:nvSpPr>
          <p:cNvPr id="3" name="Content Placeholder 2">
            <a:extLst>
              <a:ext uri="{FF2B5EF4-FFF2-40B4-BE49-F238E27FC236}">
                <a16:creationId xmlns:a16="http://schemas.microsoft.com/office/drawing/2014/main" id="{96D99DC8-F609-AA36-CF5E-228C2C322EA6}"/>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D1D5DB"/>
                </a:solidFill>
                <a:effectLst/>
                <a:latin typeface="Söhne"/>
              </a:rPr>
              <a:t>Perform Basic EDA a. Boxplot – </a:t>
            </a:r>
          </a:p>
          <a:p>
            <a:r>
              <a:rPr lang="en-US" dirty="0">
                <a:solidFill>
                  <a:srgbClr val="D1D5DB"/>
                </a:solidFill>
                <a:latin typeface="Söhne"/>
              </a:rPr>
              <a:t> </a:t>
            </a:r>
            <a:r>
              <a:rPr lang="en-US" b="0" i="0" dirty="0">
                <a:solidFill>
                  <a:srgbClr val="D1D5DB"/>
                </a:solidFill>
                <a:effectLst/>
                <a:latin typeface="Söhne"/>
              </a:rPr>
              <a:t>All Numeric Variables </a:t>
            </a:r>
          </a:p>
          <a:p>
            <a:r>
              <a:rPr lang="en-US" b="0" i="0" dirty="0">
                <a:solidFill>
                  <a:srgbClr val="D1D5DB"/>
                </a:solidFill>
                <a:effectLst/>
                <a:latin typeface="Söhne"/>
              </a:rPr>
              <a:t> Histogram – All Numeric Variables </a:t>
            </a:r>
          </a:p>
          <a:p>
            <a:r>
              <a:rPr lang="en-US" b="0" i="0" dirty="0">
                <a:solidFill>
                  <a:srgbClr val="D1D5DB"/>
                </a:solidFill>
                <a:effectLst/>
                <a:latin typeface="Söhne"/>
              </a:rPr>
              <a:t> Distribution Plot – All Numeric Variables </a:t>
            </a:r>
          </a:p>
          <a:p>
            <a:r>
              <a:rPr lang="en-US" b="0" i="0" dirty="0">
                <a:solidFill>
                  <a:srgbClr val="D1D5DB"/>
                </a:solidFill>
                <a:effectLst/>
                <a:latin typeface="Söhne"/>
              </a:rPr>
              <a:t> Aggregation for all numerical Columns </a:t>
            </a:r>
          </a:p>
          <a:p>
            <a:r>
              <a:rPr lang="en-US" b="0" i="0" dirty="0">
                <a:solidFill>
                  <a:srgbClr val="D1D5DB"/>
                </a:solidFill>
                <a:effectLst/>
                <a:latin typeface="Söhne"/>
              </a:rPr>
              <a:t> Unique Values across all columns </a:t>
            </a:r>
          </a:p>
          <a:p>
            <a:r>
              <a:rPr lang="en-US" b="0" i="0" dirty="0">
                <a:solidFill>
                  <a:srgbClr val="D1D5DB"/>
                </a:solidFill>
                <a:effectLst/>
                <a:latin typeface="Söhne"/>
              </a:rPr>
              <a:t> Duplicate values across all columns </a:t>
            </a:r>
          </a:p>
          <a:p>
            <a:r>
              <a:rPr lang="en-US" b="0" i="0" dirty="0">
                <a:solidFill>
                  <a:srgbClr val="D1D5DB"/>
                </a:solidFill>
                <a:effectLst/>
                <a:latin typeface="Söhne"/>
              </a:rPr>
              <a:t> Correlation – Heatmap - All Numeric Variables </a:t>
            </a:r>
          </a:p>
          <a:p>
            <a:r>
              <a:rPr lang="en-US" b="0" i="0" dirty="0">
                <a:solidFill>
                  <a:srgbClr val="D1D5DB"/>
                </a:solidFill>
                <a:effectLst/>
                <a:latin typeface="Söhne"/>
              </a:rPr>
              <a:t> Regression Plot - All Numeric Variables </a:t>
            </a:r>
          </a:p>
          <a:p>
            <a:r>
              <a:rPr lang="en-US" b="0" i="0" dirty="0">
                <a:solidFill>
                  <a:srgbClr val="D1D5DB"/>
                </a:solidFill>
                <a:effectLst/>
                <a:latin typeface="Söhne"/>
              </a:rPr>
              <a:t> Bar Plot – Every Categorical Variable vs Every Numerical Variable </a:t>
            </a:r>
          </a:p>
          <a:p>
            <a:r>
              <a:rPr lang="en-US" b="0" i="0" dirty="0">
                <a:solidFill>
                  <a:srgbClr val="D1D5DB"/>
                </a:solidFill>
                <a:effectLst/>
                <a:latin typeface="Söhne"/>
              </a:rPr>
              <a:t> Pair plot - All Numeric Variables </a:t>
            </a:r>
          </a:p>
          <a:p>
            <a:r>
              <a:rPr lang="en-US" b="0" i="0" dirty="0">
                <a:solidFill>
                  <a:srgbClr val="D1D5DB"/>
                </a:solidFill>
                <a:effectLst/>
                <a:latin typeface="Söhne"/>
              </a:rPr>
              <a:t> Line chart to show the trend of data - All Numeric/Date Variables </a:t>
            </a:r>
          </a:p>
          <a:p>
            <a:r>
              <a:rPr lang="en-US" b="0" i="0" dirty="0">
                <a:solidFill>
                  <a:srgbClr val="D1D5DB"/>
                </a:solidFill>
                <a:effectLst/>
                <a:latin typeface="Söhne"/>
              </a:rPr>
              <a:t> Plot the skewness - All Numeric Variables</a:t>
            </a:r>
          </a:p>
          <a:p>
            <a:endParaRPr lang="en-IN" dirty="0"/>
          </a:p>
        </p:txBody>
      </p:sp>
    </p:spTree>
    <p:extLst>
      <p:ext uri="{BB962C8B-B14F-4D97-AF65-F5344CB8AC3E}">
        <p14:creationId xmlns:p14="http://schemas.microsoft.com/office/powerpoint/2010/main" val="143889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C9D9-F741-98D0-8B04-FAFD71E0D040}"/>
              </a:ext>
            </a:extLst>
          </p:cNvPr>
          <p:cNvSpPr>
            <a:spLocks noGrp="1"/>
          </p:cNvSpPr>
          <p:nvPr>
            <p:ph type="title"/>
          </p:nvPr>
        </p:nvSpPr>
        <p:spPr>
          <a:xfrm>
            <a:off x="6909682" y="1637969"/>
            <a:ext cx="4596517" cy="41943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AFE0E0A9-5BE2-F389-1305-79DD88E9D0A8}"/>
              </a:ext>
            </a:extLst>
          </p:cNvPr>
          <p:cNvSpPr>
            <a:spLocks noGrp="1"/>
          </p:cNvSpPr>
          <p:nvPr>
            <p:ph idx="1"/>
          </p:nvPr>
        </p:nvSpPr>
        <p:spPr>
          <a:xfrm>
            <a:off x="685800" y="1494846"/>
            <a:ext cx="10820400" cy="4723840"/>
          </a:xfrm>
        </p:spPr>
        <p:txBody>
          <a:bodyPr>
            <a:normAutofit fontScale="85000" lnSpcReduction="20000"/>
          </a:bodyPr>
          <a:lstStyle/>
          <a:p>
            <a:pPr marL="0" indent="0" algn="l">
              <a:buNone/>
            </a:pPr>
            <a:r>
              <a:rPr lang="en-US" b="0" i="0" dirty="0">
                <a:solidFill>
                  <a:srgbClr val="D1D5DB"/>
                </a:solidFill>
                <a:effectLst/>
                <a:latin typeface="Söhne"/>
              </a:rPr>
              <a:t>2. Check for missing values and replace them with appropriate metrics.</a:t>
            </a:r>
          </a:p>
          <a:p>
            <a:pPr marL="0" indent="0" algn="l">
              <a:buNone/>
            </a:pPr>
            <a:r>
              <a:rPr lang="en-US" b="0" i="0" dirty="0">
                <a:solidFill>
                  <a:srgbClr val="D1D5DB"/>
                </a:solidFill>
                <a:effectLst/>
                <a:latin typeface="Söhne"/>
              </a:rPr>
              <a:t>3. Remove duplicate rows</a:t>
            </a:r>
          </a:p>
          <a:p>
            <a:pPr marL="0" indent="0" algn="l">
              <a:buNone/>
            </a:pPr>
            <a:r>
              <a:rPr lang="en-US" b="0" i="0" dirty="0">
                <a:solidFill>
                  <a:srgbClr val="D1D5DB"/>
                </a:solidFill>
                <a:effectLst/>
                <a:latin typeface="Söhne"/>
              </a:rPr>
              <a:t>4. Remove rows with negative Quantity values</a:t>
            </a:r>
          </a:p>
          <a:p>
            <a:pPr marL="0" indent="0" algn="l">
              <a:buNone/>
            </a:pPr>
            <a:r>
              <a:rPr lang="en-US" b="0" i="0" dirty="0">
                <a:solidFill>
                  <a:srgbClr val="D1D5DB"/>
                </a:solidFill>
                <a:effectLst/>
                <a:latin typeface="Söhne"/>
              </a:rPr>
              <a:t>5. Add Month, Day, and Hour columns to the invoice</a:t>
            </a:r>
          </a:p>
          <a:p>
            <a:pPr marL="0" indent="0" algn="l">
              <a:buNone/>
            </a:pPr>
            <a:r>
              <a:rPr lang="en-US" b="0" i="0" dirty="0">
                <a:solidFill>
                  <a:srgbClr val="D1D5DB"/>
                </a:solidFill>
                <a:effectLst/>
                <a:latin typeface="Söhne"/>
              </a:rPr>
              <a:t>6. Calculate the number of orders per customer</a:t>
            </a:r>
          </a:p>
          <a:p>
            <a:pPr marL="0" indent="0" algn="l">
              <a:buNone/>
            </a:pPr>
            <a:r>
              <a:rPr lang="en-US" b="0" i="0" dirty="0">
                <a:solidFill>
                  <a:srgbClr val="D1D5DB"/>
                </a:solidFill>
                <a:effectLst/>
                <a:latin typeface="Söhne"/>
              </a:rPr>
              <a:t>7. Identify the top 5 customers with the most orders</a:t>
            </a:r>
          </a:p>
          <a:p>
            <a:pPr marL="0" indent="0" algn="l">
              <a:buNone/>
            </a:pPr>
            <a:r>
              <a:rPr lang="en-US" b="0" i="0" dirty="0">
                <a:solidFill>
                  <a:srgbClr val="D1D5DB"/>
                </a:solidFill>
                <a:effectLst/>
                <a:latin typeface="Söhne"/>
              </a:rPr>
              <a:t>8. Calculate the total money spent by each customer</a:t>
            </a:r>
          </a:p>
          <a:p>
            <a:pPr marL="0" indent="0" algn="l">
              <a:buNone/>
            </a:pPr>
            <a:r>
              <a:rPr lang="en-US" b="0" i="0" dirty="0">
                <a:solidFill>
                  <a:srgbClr val="D1D5DB"/>
                </a:solidFill>
                <a:effectLst/>
                <a:latin typeface="Söhne"/>
              </a:rPr>
              <a:t>9. Find the top 5 customers with the highest spending</a:t>
            </a:r>
          </a:p>
          <a:p>
            <a:pPr marL="0" indent="0" algn="l">
              <a:buNone/>
            </a:pPr>
            <a:r>
              <a:rPr lang="en-US" b="0" i="0" dirty="0">
                <a:solidFill>
                  <a:srgbClr val="D1D5DB"/>
                </a:solidFill>
                <a:effectLst/>
                <a:latin typeface="Söhne"/>
              </a:rPr>
              <a:t>10. Analyze the number of orders per month</a:t>
            </a:r>
          </a:p>
          <a:p>
            <a:pPr marL="0" indent="0" algn="l">
              <a:buNone/>
            </a:pPr>
            <a:r>
              <a:rPr lang="en-US" b="0" i="0" dirty="0">
                <a:solidFill>
                  <a:srgbClr val="D1D5DB"/>
                </a:solidFill>
                <a:effectLst/>
                <a:latin typeface="Söhne"/>
              </a:rPr>
              <a:t>11. Explore the number of orders per day</a:t>
            </a:r>
          </a:p>
          <a:p>
            <a:pPr marL="0" indent="0" algn="l">
              <a:buNone/>
            </a:pPr>
            <a:r>
              <a:rPr lang="en-US" b="0" i="0" dirty="0">
                <a:solidFill>
                  <a:srgbClr val="D1D5DB"/>
                </a:solidFill>
                <a:effectLst/>
                <a:latin typeface="Söhne"/>
              </a:rPr>
              <a:t>12. Investigate the number of orders per hour</a:t>
            </a:r>
          </a:p>
          <a:p>
            <a:pPr marL="0" indent="0" algn="l">
              <a:buNone/>
            </a:pPr>
            <a:r>
              <a:rPr lang="en-US" b="0" i="0" dirty="0">
                <a:solidFill>
                  <a:srgbClr val="D1D5DB"/>
                </a:solidFill>
                <a:effectLst/>
                <a:latin typeface="Söhne"/>
              </a:rPr>
              <a:t>13. Examine the number of orders for each country</a:t>
            </a:r>
          </a:p>
          <a:p>
            <a:pPr marL="0" indent="0" algn="l">
              <a:buNone/>
            </a:pPr>
            <a:r>
              <a:rPr lang="en-US" b="0" i="0" dirty="0">
                <a:solidFill>
                  <a:srgbClr val="D1D5DB"/>
                </a:solidFill>
                <a:effectLst/>
                <a:latin typeface="Söhne"/>
              </a:rPr>
              <a:t>14. Visualize the trend of orders across months</a:t>
            </a:r>
          </a:p>
          <a:p>
            <a:pPr marL="0" indent="0" algn="l">
              <a:buNone/>
            </a:pPr>
            <a:r>
              <a:rPr lang="en-US" b="0" i="0" dirty="0">
                <a:solidFill>
                  <a:srgbClr val="D1D5DB"/>
                </a:solidFill>
                <a:effectLst/>
                <a:latin typeface="Söhne"/>
              </a:rPr>
              <a:t>15. Calculate and visualize the total money spent by customers from each country</a:t>
            </a:r>
          </a:p>
          <a:p>
            <a:endParaRPr lang="en-IN" dirty="0"/>
          </a:p>
        </p:txBody>
      </p:sp>
    </p:spTree>
    <p:extLst>
      <p:ext uri="{BB962C8B-B14F-4D97-AF65-F5344CB8AC3E}">
        <p14:creationId xmlns:p14="http://schemas.microsoft.com/office/powerpoint/2010/main" val="4950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8FB-322F-F109-CDBB-B8A6A7A80A8A}"/>
              </a:ext>
            </a:extLst>
          </p:cNvPr>
          <p:cNvSpPr>
            <a:spLocks noGrp="1"/>
          </p:cNvSpPr>
          <p:nvPr>
            <p:ph type="title"/>
          </p:nvPr>
        </p:nvSpPr>
        <p:spPr/>
        <p:txBody>
          <a:bodyPr/>
          <a:lstStyle/>
          <a:p>
            <a:r>
              <a:rPr lang="en-IN" i="0" dirty="0">
                <a:effectLst/>
              </a:rPr>
              <a:t>Methodology</a:t>
            </a:r>
            <a:endParaRPr lang="en-IN" dirty="0"/>
          </a:p>
        </p:txBody>
      </p:sp>
      <p:sp>
        <p:nvSpPr>
          <p:cNvPr id="3" name="Content Placeholder 2">
            <a:extLst>
              <a:ext uri="{FF2B5EF4-FFF2-40B4-BE49-F238E27FC236}">
                <a16:creationId xmlns:a16="http://schemas.microsoft.com/office/drawing/2014/main" id="{FB4B300C-46F5-948A-7B1A-12A8D2389865}"/>
              </a:ext>
            </a:extLst>
          </p:cNvPr>
          <p:cNvSpPr>
            <a:spLocks noGrp="1"/>
          </p:cNvSpPr>
          <p:nvPr>
            <p:ph idx="1"/>
          </p:nvPr>
        </p:nvSpPr>
        <p:spPr/>
        <p:txBody>
          <a:bodyPr/>
          <a:lstStyle/>
          <a:p>
            <a:pPr algn="l"/>
            <a:r>
              <a:rPr lang="en-US" b="1" i="0" dirty="0">
                <a:solidFill>
                  <a:srgbClr val="D1D5DB"/>
                </a:solidFill>
                <a:effectLst/>
                <a:latin typeface="Söhne"/>
              </a:rPr>
              <a:t>Data Exploration and Visualization:</a:t>
            </a:r>
            <a:endParaRPr lang="en-US" b="0" i="0" dirty="0">
              <a:solidFill>
                <a:srgbClr val="D1D5DB"/>
              </a:solidFill>
              <a:effectLst/>
              <a:latin typeface="Söhne"/>
            </a:endParaRPr>
          </a:p>
          <a:p>
            <a:pPr algn="l">
              <a:buFont typeface="Wingdings" panose="05000000000000000000" pitchFamily="2" charset="2"/>
              <a:buChar char="v"/>
            </a:pPr>
            <a:r>
              <a:rPr lang="en-US" sz="1800" b="0" i="0" dirty="0">
                <a:solidFill>
                  <a:srgbClr val="D1D5DB"/>
                </a:solidFill>
                <a:effectLst/>
                <a:latin typeface="Söhne"/>
              </a:rPr>
              <a:t>This initial step involves getting to know your dataset. You aim to understand the structure of the data and identify any potential issues.</a:t>
            </a:r>
          </a:p>
          <a:p>
            <a:pPr marL="0" indent="0">
              <a:buNone/>
            </a:pPr>
            <a:endParaRPr lang="en-IN" dirty="0"/>
          </a:p>
        </p:txBody>
      </p:sp>
      <p:pic>
        <p:nvPicPr>
          <p:cNvPr id="5" name="Picture 4">
            <a:extLst>
              <a:ext uri="{FF2B5EF4-FFF2-40B4-BE49-F238E27FC236}">
                <a16:creationId xmlns:a16="http://schemas.microsoft.com/office/drawing/2014/main" id="{04B812CE-80F0-623D-A3E8-E91044CE8D73}"/>
              </a:ext>
            </a:extLst>
          </p:cNvPr>
          <p:cNvPicPr>
            <a:picLocks noChangeAspect="1"/>
          </p:cNvPicPr>
          <p:nvPr/>
        </p:nvPicPr>
        <p:blipFill>
          <a:blip r:embed="rId2"/>
          <a:stretch>
            <a:fillRect/>
          </a:stretch>
        </p:blipFill>
        <p:spPr>
          <a:xfrm>
            <a:off x="1450405" y="3637215"/>
            <a:ext cx="3678188" cy="2456412"/>
          </a:xfrm>
          <a:prstGeom prst="rect">
            <a:avLst/>
          </a:prstGeom>
        </p:spPr>
      </p:pic>
      <p:pic>
        <p:nvPicPr>
          <p:cNvPr id="7" name="Picture 6">
            <a:extLst>
              <a:ext uri="{FF2B5EF4-FFF2-40B4-BE49-F238E27FC236}">
                <a16:creationId xmlns:a16="http://schemas.microsoft.com/office/drawing/2014/main" id="{15EF37C3-EF4E-AB3F-9A1D-EC6247B9ED6E}"/>
              </a:ext>
            </a:extLst>
          </p:cNvPr>
          <p:cNvPicPr>
            <a:picLocks noChangeAspect="1"/>
          </p:cNvPicPr>
          <p:nvPr/>
        </p:nvPicPr>
        <p:blipFill>
          <a:blip r:embed="rId3"/>
          <a:stretch>
            <a:fillRect/>
          </a:stretch>
        </p:blipFill>
        <p:spPr>
          <a:xfrm>
            <a:off x="6519592" y="3220278"/>
            <a:ext cx="3235016" cy="3347384"/>
          </a:xfrm>
          <a:prstGeom prst="rect">
            <a:avLst/>
          </a:prstGeom>
        </p:spPr>
      </p:pic>
    </p:spTree>
    <p:extLst>
      <p:ext uri="{BB962C8B-B14F-4D97-AF65-F5344CB8AC3E}">
        <p14:creationId xmlns:p14="http://schemas.microsoft.com/office/powerpoint/2010/main" val="49308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A48A-7C3D-3B02-FB73-E03F43C35E01}"/>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02A40A3A-4FAB-80FD-23A4-9551868C3EBE}"/>
              </a:ext>
            </a:extLst>
          </p:cNvPr>
          <p:cNvPicPr>
            <a:picLocks noGrp="1" noChangeAspect="1"/>
          </p:cNvPicPr>
          <p:nvPr>
            <p:ph idx="1"/>
          </p:nvPr>
        </p:nvPicPr>
        <p:blipFill>
          <a:blip r:embed="rId2"/>
          <a:stretch>
            <a:fillRect/>
          </a:stretch>
        </p:blipFill>
        <p:spPr>
          <a:xfrm>
            <a:off x="514424" y="2081017"/>
            <a:ext cx="3461973" cy="2772173"/>
          </a:xfrm>
        </p:spPr>
      </p:pic>
      <p:pic>
        <p:nvPicPr>
          <p:cNvPr id="7" name="Picture 6">
            <a:extLst>
              <a:ext uri="{FF2B5EF4-FFF2-40B4-BE49-F238E27FC236}">
                <a16:creationId xmlns:a16="http://schemas.microsoft.com/office/drawing/2014/main" id="{08B7B31C-50A4-DFBD-3218-560696803B67}"/>
              </a:ext>
            </a:extLst>
          </p:cNvPr>
          <p:cNvPicPr>
            <a:picLocks noChangeAspect="1"/>
          </p:cNvPicPr>
          <p:nvPr/>
        </p:nvPicPr>
        <p:blipFill>
          <a:blip r:embed="rId3"/>
          <a:stretch>
            <a:fillRect/>
          </a:stretch>
        </p:blipFill>
        <p:spPr>
          <a:xfrm>
            <a:off x="4209766" y="2057401"/>
            <a:ext cx="3609123" cy="2819406"/>
          </a:xfrm>
          <a:prstGeom prst="rect">
            <a:avLst/>
          </a:prstGeom>
        </p:spPr>
      </p:pic>
      <p:pic>
        <p:nvPicPr>
          <p:cNvPr id="9" name="Picture 8">
            <a:extLst>
              <a:ext uri="{FF2B5EF4-FFF2-40B4-BE49-F238E27FC236}">
                <a16:creationId xmlns:a16="http://schemas.microsoft.com/office/drawing/2014/main" id="{143F72F4-191B-B717-A741-632790F9AA52}"/>
              </a:ext>
            </a:extLst>
          </p:cNvPr>
          <p:cNvPicPr>
            <a:picLocks noChangeAspect="1"/>
          </p:cNvPicPr>
          <p:nvPr/>
        </p:nvPicPr>
        <p:blipFill>
          <a:blip r:embed="rId4"/>
          <a:stretch>
            <a:fillRect/>
          </a:stretch>
        </p:blipFill>
        <p:spPr>
          <a:xfrm>
            <a:off x="8052258" y="2053747"/>
            <a:ext cx="3687311" cy="2836943"/>
          </a:xfrm>
          <a:prstGeom prst="rect">
            <a:avLst/>
          </a:prstGeom>
        </p:spPr>
      </p:pic>
    </p:spTree>
    <p:extLst>
      <p:ext uri="{BB962C8B-B14F-4D97-AF65-F5344CB8AC3E}">
        <p14:creationId xmlns:p14="http://schemas.microsoft.com/office/powerpoint/2010/main" val="230305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CD08-B520-CEDE-9F6A-5E03C38BA4B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07E6612-F9B2-5E79-40CE-07A84187D7A0}"/>
              </a:ext>
            </a:extLst>
          </p:cNvPr>
          <p:cNvSpPr>
            <a:spLocks noGrp="1"/>
          </p:cNvSpPr>
          <p:nvPr>
            <p:ph idx="1"/>
          </p:nvPr>
        </p:nvSpPr>
        <p:spPr>
          <a:xfrm>
            <a:off x="685800" y="1359673"/>
            <a:ext cx="10820400" cy="4859013"/>
          </a:xfrm>
        </p:spPr>
        <p:txBody>
          <a:bodyPr/>
          <a:lstStyle/>
          <a:p>
            <a:pPr algn="l"/>
            <a:r>
              <a:rPr lang="en-US" sz="2400" b="1" i="0" dirty="0">
                <a:solidFill>
                  <a:srgbClr val="D1D5DB"/>
                </a:solidFill>
                <a:effectLst/>
                <a:latin typeface="Söhne"/>
              </a:rPr>
              <a:t>Data Cleaning and Preprocessing:</a:t>
            </a:r>
          </a:p>
          <a:p>
            <a:pPr marL="0" indent="0" algn="l">
              <a:buNone/>
            </a:pPr>
            <a:endParaRPr lang="en-US" b="0" i="0" dirty="0">
              <a:solidFill>
                <a:srgbClr val="D1D5DB"/>
              </a:solidFill>
              <a:effectLst/>
              <a:latin typeface="Söhne"/>
            </a:endParaRPr>
          </a:p>
          <a:p>
            <a:pPr algn="l">
              <a:buFont typeface="Wingdings" panose="05000000000000000000" pitchFamily="2" charset="2"/>
              <a:buChar char="v"/>
            </a:pPr>
            <a:r>
              <a:rPr lang="en-US" sz="1800" b="0" i="0" dirty="0">
                <a:solidFill>
                  <a:srgbClr val="D1D5DB"/>
                </a:solidFill>
                <a:effectLst/>
                <a:latin typeface="Söhne"/>
              </a:rPr>
              <a:t>In this step, the focus is on preparing the data for analysis by addressing any issues identified during data exploration.</a:t>
            </a:r>
          </a:p>
          <a:p>
            <a:pPr algn="l">
              <a:buFont typeface="Wingdings" panose="05000000000000000000" pitchFamily="2" charset="2"/>
              <a:buChar char="v"/>
            </a:pPr>
            <a:r>
              <a:rPr lang="en-US" sz="1800" b="0" i="0" dirty="0">
                <a:solidFill>
                  <a:srgbClr val="D1D5DB"/>
                </a:solidFill>
                <a:effectLst/>
                <a:latin typeface="Söhne"/>
              </a:rPr>
              <a:t>Tasks include: </a:t>
            </a:r>
          </a:p>
          <a:p>
            <a:pPr algn="l">
              <a:buFont typeface="Wingdings" panose="05000000000000000000" pitchFamily="2" charset="2"/>
              <a:buChar char="Ø"/>
            </a:pPr>
            <a:r>
              <a:rPr lang="en-US" sz="1800" b="0" i="0" dirty="0">
                <a:solidFill>
                  <a:srgbClr val="D1D5DB"/>
                </a:solidFill>
                <a:effectLst/>
                <a:latin typeface="Söhne"/>
              </a:rPr>
              <a:t>Handling missing data</a:t>
            </a:r>
            <a:r>
              <a:rPr lang="en-US" sz="1800" dirty="0">
                <a:solidFill>
                  <a:srgbClr val="D1D5DB"/>
                </a:solidFill>
                <a:latin typeface="Söhne"/>
              </a:rPr>
              <a:t>: </a:t>
            </a:r>
            <a:r>
              <a:rPr lang="en-US" sz="1800" b="0" i="0" dirty="0">
                <a:solidFill>
                  <a:srgbClr val="D1D5DB"/>
                </a:solidFill>
                <a:effectLst/>
                <a:latin typeface="Söhne"/>
              </a:rPr>
              <a:t>deciding how to deal with missing values (imputation using mean, median, mode, or removal of incomplete rows).</a:t>
            </a:r>
          </a:p>
          <a:p>
            <a:pPr algn="l">
              <a:buFont typeface="Wingdings" panose="05000000000000000000" pitchFamily="2" charset="2"/>
              <a:buChar char="Ø"/>
            </a:pPr>
            <a:r>
              <a:rPr lang="en-US" sz="1800" b="0" i="0" dirty="0">
                <a:solidFill>
                  <a:srgbClr val="D1D5DB"/>
                </a:solidFill>
                <a:effectLst/>
                <a:latin typeface="Söhne"/>
              </a:rPr>
              <a:t>Removing duplicates: Eliminating duplicate records to avoid bias in analysis.</a:t>
            </a:r>
          </a:p>
          <a:p>
            <a:pPr algn="l">
              <a:buFont typeface="Wingdings" panose="05000000000000000000" pitchFamily="2" charset="2"/>
              <a:buChar char="Ø"/>
            </a:pPr>
            <a:r>
              <a:rPr lang="en-US" sz="1800" b="0" i="0" dirty="0">
                <a:solidFill>
                  <a:srgbClr val="D1D5DB"/>
                </a:solidFill>
                <a:effectLst/>
                <a:latin typeface="Söhne"/>
              </a:rPr>
              <a:t>Handling outliers: Deciding whether to keep, remove, or transform outliers in the data.</a:t>
            </a:r>
          </a:p>
          <a:p>
            <a:pPr algn="l">
              <a:buFont typeface="Wingdings" panose="05000000000000000000" pitchFamily="2" charset="2"/>
              <a:buChar char="Ø"/>
            </a:pPr>
            <a:r>
              <a:rPr lang="en-US" sz="1800" b="0" i="0" dirty="0">
                <a:solidFill>
                  <a:srgbClr val="D1D5DB"/>
                </a:solidFill>
                <a:effectLst/>
                <a:latin typeface="Söhne"/>
              </a:rPr>
              <a:t>Data type conversion: Ensuring that data types are appropriate for analysis.</a:t>
            </a:r>
          </a:p>
          <a:p>
            <a:pPr algn="l">
              <a:buFont typeface="Wingdings" panose="05000000000000000000" pitchFamily="2" charset="2"/>
              <a:buChar char="Ø"/>
            </a:pPr>
            <a:r>
              <a:rPr lang="en-US" sz="1800" b="0" i="0" dirty="0">
                <a:solidFill>
                  <a:srgbClr val="D1D5DB"/>
                </a:solidFill>
                <a:effectLst/>
                <a:latin typeface="Söhne"/>
              </a:rPr>
              <a:t>Feature engineering: Creating new features or transforming existing ones to extract meaningful information.</a:t>
            </a:r>
          </a:p>
          <a:p>
            <a:pPr algn="l">
              <a:buFont typeface="Wingdings" panose="05000000000000000000" pitchFamily="2" charset="2"/>
              <a:buChar char="v"/>
            </a:pPr>
            <a:endParaRPr lang="en-US" sz="1800" b="0" i="0" dirty="0">
              <a:solidFill>
                <a:srgbClr val="D1D5DB"/>
              </a:solidFill>
              <a:effectLst/>
              <a:latin typeface="Söhne"/>
            </a:endParaRPr>
          </a:p>
          <a:p>
            <a:endParaRPr lang="en-IN" dirty="0"/>
          </a:p>
        </p:txBody>
      </p:sp>
    </p:spTree>
    <p:extLst>
      <p:ext uri="{BB962C8B-B14F-4D97-AF65-F5344CB8AC3E}">
        <p14:creationId xmlns:p14="http://schemas.microsoft.com/office/powerpoint/2010/main" val="162707266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146</TotalTime>
  <Words>1121</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Calibri</vt:lpstr>
      <vt:lpstr>Century Gothic</vt:lpstr>
      <vt:lpstr>Söhne</vt:lpstr>
      <vt:lpstr>Wingdings</vt:lpstr>
      <vt:lpstr>Vapor Trail</vt:lpstr>
      <vt:lpstr> e-Commerce Exploratory Data Analysis for a UK-based Online Retail Company</vt:lpstr>
      <vt:lpstr>Introduction</vt:lpstr>
      <vt:lpstr>Data overview</vt:lpstr>
      <vt:lpstr>PowerPoint Presentation</vt:lpstr>
      <vt:lpstr>Problem Statements</vt:lpstr>
      <vt:lpstr>  </vt:lpstr>
      <vt:lpstr>Methodology</vt:lpstr>
      <vt:lpstr> </vt:lpstr>
      <vt:lpstr> </vt:lpstr>
      <vt:lpstr> </vt:lpstr>
      <vt:lpstr> </vt:lpstr>
      <vt:lpstr> </vt:lpstr>
      <vt:lpstr>Sample Visualizations</vt:lpstr>
      <vt:lpstr> </vt:lpstr>
      <vt:lpstr> </vt:lpstr>
      <vt:lpstr> </vt:lpstr>
      <vt:lpstr> </vt:lpstr>
      <vt:lpstr> </vt:lpstr>
      <vt:lpstr>Data Cleaning</vt:lpstr>
      <vt:lpstr> </vt:lpstr>
      <vt:lpstr> </vt:lpstr>
      <vt:lpstr> </vt:lpstr>
      <vt:lpstr>Additional Columns</vt:lpstr>
      <vt:lpstr> </vt:lpstr>
      <vt:lpstr>Results</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 Exploratory Data Analysis for a UK-based Online Retail Company</dc:title>
  <dc:creator>Anjali Thakur</dc:creator>
  <cp:lastModifiedBy>Anjali Thakur</cp:lastModifiedBy>
  <cp:revision>1</cp:revision>
  <dcterms:created xsi:type="dcterms:W3CDTF">2023-10-27T05:38:42Z</dcterms:created>
  <dcterms:modified xsi:type="dcterms:W3CDTF">2023-10-27T08:10:57Z</dcterms:modified>
</cp:coreProperties>
</file>