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sldIdLst>
    <p:sldId id="270" r:id="rId2"/>
    <p:sldId id="256" r:id="rId3"/>
    <p:sldId id="271" r:id="rId4"/>
    <p:sldId id="272" r:id="rId5"/>
    <p:sldId id="273" r:id="rId6"/>
    <p:sldId id="258" r:id="rId7"/>
    <p:sldId id="259" r:id="rId8"/>
    <p:sldId id="274" r:id="rId9"/>
    <p:sldId id="275" r:id="rId10"/>
    <p:sldId id="276"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04" autoAdjust="0"/>
    <p:restoredTop sz="94558" autoAdjust="0"/>
  </p:normalViewPr>
  <p:slideViewPr>
    <p:cSldViewPr>
      <p:cViewPr varScale="1">
        <p:scale>
          <a:sx n="121" d="100"/>
          <a:sy n="121" d="100"/>
        </p:scale>
        <p:origin x="928" y="1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C45B712-C25D-794C-9F55-3EB20482EB85}" type="slidenum">
              <a:rPr lang="en-US" altLang="en-US" smtClean="0"/>
              <a:pPr/>
              <a:t>‹#›</a:t>
            </a:fld>
            <a:endParaRPr lang="en-US" altLang="en-US"/>
          </a:p>
        </p:txBody>
      </p:sp>
    </p:spTree>
    <p:extLst>
      <p:ext uri="{BB962C8B-B14F-4D97-AF65-F5344CB8AC3E}">
        <p14:creationId xmlns:p14="http://schemas.microsoft.com/office/powerpoint/2010/main" val="360303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2B492C5-5FD2-CA46-B4DE-97D6B51FC2C3}" type="slidenum">
              <a:rPr lang="en-US" altLang="en-US" smtClean="0"/>
              <a:pPr/>
              <a:t>‹#›</a:t>
            </a:fld>
            <a:endParaRPr lang="en-US" altLang="en-US"/>
          </a:p>
        </p:txBody>
      </p:sp>
    </p:spTree>
    <p:extLst>
      <p:ext uri="{BB962C8B-B14F-4D97-AF65-F5344CB8AC3E}">
        <p14:creationId xmlns:p14="http://schemas.microsoft.com/office/powerpoint/2010/main" val="3615615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D324198-6C80-6A4E-8D0D-D626372A351D}" type="slidenum">
              <a:rPr lang="en-US" altLang="en-US" smtClean="0"/>
              <a:pPr/>
              <a:t>‹#›</a:t>
            </a:fld>
            <a:endParaRPr lang="en-US" altLang="en-US"/>
          </a:p>
        </p:txBody>
      </p:sp>
    </p:spTree>
    <p:extLst>
      <p:ext uri="{BB962C8B-B14F-4D97-AF65-F5344CB8AC3E}">
        <p14:creationId xmlns:p14="http://schemas.microsoft.com/office/powerpoint/2010/main" val="3588681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3E040-7B6B-424F-8FB3-E36297940E92}"/>
              </a:ext>
            </a:extLst>
          </p:cNvPr>
          <p:cNvSpPr>
            <a:spLocks noGrp="1"/>
          </p:cNvSpPr>
          <p:nvPr>
            <p:ph type="title"/>
          </p:nvPr>
        </p:nvSpPr>
        <p:spPr>
          <a:xfrm>
            <a:off x="1016000" y="762000"/>
            <a:ext cx="10566400" cy="1143000"/>
          </a:xfrm>
          <a:prstGeom prst="roundRect">
            <a:avLst>
              <a:gd name="adj" fmla="val 21667"/>
            </a:avLst>
          </a:prstGeom>
        </p:spPr>
        <p:txBody>
          <a:bodyPr/>
          <a:lstStyle/>
          <a:p>
            <a:r>
              <a:rPr lang="en-US"/>
              <a:t>Click to edit Master title style</a:t>
            </a:r>
          </a:p>
        </p:txBody>
      </p:sp>
      <p:sp>
        <p:nvSpPr>
          <p:cNvPr id="3" name="Table Placeholder 2">
            <a:extLst>
              <a:ext uri="{FF2B5EF4-FFF2-40B4-BE49-F238E27FC236}">
                <a16:creationId xmlns:a16="http://schemas.microsoft.com/office/drawing/2014/main" id="{CF4BBC6A-FDC0-EF45-B9B6-D9B430A0ACD5}"/>
              </a:ext>
            </a:extLst>
          </p:cNvPr>
          <p:cNvSpPr>
            <a:spLocks noGrp="1"/>
          </p:cNvSpPr>
          <p:nvPr>
            <p:ph type="tbl" idx="1"/>
          </p:nvPr>
        </p:nvSpPr>
        <p:spPr>
          <a:xfrm>
            <a:off x="1117601" y="2362201"/>
            <a:ext cx="10257367" cy="3724275"/>
          </a:xfrm>
        </p:spPr>
        <p:txBody>
          <a:bodyPr/>
          <a:lstStyle/>
          <a:p>
            <a:endParaRPr lang="en-US"/>
          </a:p>
        </p:txBody>
      </p:sp>
      <p:sp>
        <p:nvSpPr>
          <p:cNvPr id="4" name="Date Placeholder 3">
            <a:extLst>
              <a:ext uri="{FF2B5EF4-FFF2-40B4-BE49-F238E27FC236}">
                <a16:creationId xmlns:a16="http://schemas.microsoft.com/office/drawing/2014/main" id="{E1022690-5862-D645-AE69-0465BC5EF2DC}"/>
              </a:ext>
            </a:extLst>
          </p:cNvPr>
          <p:cNvSpPr>
            <a:spLocks noGrp="1"/>
          </p:cNvSpPr>
          <p:nvPr>
            <p:ph type="dt" sz="half" idx="10"/>
          </p:nvPr>
        </p:nvSpPr>
        <p:spPr>
          <a:xfrm>
            <a:off x="3251201" y="6248401"/>
            <a:ext cx="2840567" cy="474663"/>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33A3113-5F78-1B4E-BF05-9D4E83686A9E}"/>
              </a:ext>
            </a:extLst>
          </p:cNvPr>
          <p:cNvSpPr>
            <a:spLocks noGrp="1"/>
          </p:cNvSpPr>
          <p:nvPr>
            <p:ph type="ftr" sz="quarter" idx="11"/>
          </p:nvPr>
        </p:nvSpPr>
        <p:spPr>
          <a:xfrm>
            <a:off x="7721600" y="6248401"/>
            <a:ext cx="3862917" cy="474663"/>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E0040B1-0E8F-A74F-9922-CFC7ABB4C5AF}"/>
              </a:ext>
            </a:extLst>
          </p:cNvPr>
          <p:cNvSpPr>
            <a:spLocks noGrp="1"/>
          </p:cNvSpPr>
          <p:nvPr>
            <p:ph type="sldNum" sz="quarter" idx="12"/>
          </p:nvPr>
        </p:nvSpPr>
        <p:spPr>
          <a:xfrm>
            <a:off x="112184" y="6242050"/>
            <a:ext cx="783167" cy="488950"/>
          </a:xfrm>
        </p:spPr>
        <p:txBody>
          <a:bodyPr/>
          <a:lstStyle>
            <a:lvl1pPr>
              <a:defRPr/>
            </a:lvl1pPr>
          </a:lstStyle>
          <a:p>
            <a:fld id="{A4C91BF2-DBDC-F140-80AD-43892C2C8019}" type="slidenum">
              <a:rPr lang="en-US" altLang="en-US"/>
              <a:pPr/>
              <a:t>‹#›</a:t>
            </a:fld>
            <a:endParaRPr lang="en-US" altLang="en-US"/>
          </a:p>
        </p:txBody>
      </p:sp>
    </p:spTree>
    <p:extLst>
      <p:ext uri="{BB962C8B-B14F-4D97-AF65-F5344CB8AC3E}">
        <p14:creationId xmlns:p14="http://schemas.microsoft.com/office/powerpoint/2010/main" val="206144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8440" name="Rectangle 8">
            <a:extLst>
              <a:ext uri="{FF2B5EF4-FFF2-40B4-BE49-F238E27FC236}">
                <a16:creationId xmlns:a16="http://schemas.microsoft.com/office/drawing/2014/main" id="{BCC23BF4-BBE3-0140-B17B-443FD92DE906}"/>
              </a:ext>
            </a:extLst>
          </p:cNvPr>
          <p:cNvSpPr>
            <a:spLocks noGrp="1" noChangeArrowheads="1"/>
          </p:cNvSpPr>
          <p:nvPr>
            <p:ph type="subTitle" idx="1"/>
          </p:nvPr>
        </p:nvSpPr>
        <p:spPr>
          <a:xfrm>
            <a:off x="6231467" y="2927350"/>
            <a:ext cx="5350933" cy="1822450"/>
          </a:xfrm>
        </p:spPr>
        <p:txBody>
          <a:bodyPr anchor="b"/>
          <a:lstStyle>
            <a:lvl1pPr marL="0" indent="0">
              <a:buFont typeface="Wingdings" pitchFamily="2" charset="2"/>
              <a:buNone/>
              <a:defRPr>
                <a:solidFill>
                  <a:schemeClr val="tx2"/>
                </a:solidFill>
              </a:defRPr>
            </a:lvl1pPr>
          </a:lstStyle>
          <a:p>
            <a:pPr lvl="0"/>
            <a:r>
              <a:rPr lang="en-US" altLang="en-US" noProof="0"/>
              <a:t>Click to edit Master subtitle style</a:t>
            </a:r>
          </a:p>
        </p:txBody>
      </p:sp>
      <p:sp>
        <p:nvSpPr>
          <p:cNvPr id="18441" name="Rectangle 9">
            <a:extLst>
              <a:ext uri="{FF2B5EF4-FFF2-40B4-BE49-F238E27FC236}">
                <a16:creationId xmlns:a16="http://schemas.microsoft.com/office/drawing/2014/main" id="{12411B59-2013-CC43-955D-FFD490A261E6}"/>
              </a:ext>
            </a:extLst>
          </p:cNvPr>
          <p:cNvSpPr>
            <a:spLocks noGrp="1" noChangeArrowheads="1"/>
          </p:cNvSpPr>
          <p:nvPr>
            <p:ph type="dt" sz="quarter" idx="2"/>
          </p:nvPr>
        </p:nvSpPr>
        <p:spPr/>
        <p:txBody>
          <a:bodyPr/>
          <a:lstStyle>
            <a:lvl1pPr>
              <a:defRPr>
                <a:solidFill>
                  <a:schemeClr val="bg1"/>
                </a:solidFill>
              </a:defRPr>
            </a:lvl1pPr>
          </a:lstStyle>
          <a:p>
            <a:endParaRPr lang="en-US" altLang="en-US"/>
          </a:p>
        </p:txBody>
      </p:sp>
      <p:sp>
        <p:nvSpPr>
          <p:cNvPr id="18442" name="Rectangle 10">
            <a:extLst>
              <a:ext uri="{FF2B5EF4-FFF2-40B4-BE49-F238E27FC236}">
                <a16:creationId xmlns:a16="http://schemas.microsoft.com/office/drawing/2014/main" id="{DD6A2B8A-99BF-F84E-A710-5D7C230EB2BF}"/>
              </a:ext>
            </a:extLst>
          </p:cNvPr>
          <p:cNvSpPr>
            <a:spLocks noGrp="1" noChangeArrowheads="1"/>
          </p:cNvSpPr>
          <p:nvPr>
            <p:ph type="ftr" sz="quarter" idx="3"/>
          </p:nvPr>
        </p:nvSpPr>
        <p:spPr/>
        <p:txBody>
          <a:bodyPr/>
          <a:lstStyle>
            <a:lvl1pPr algn="r">
              <a:defRPr/>
            </a:lvl1pPr>
          </a:lstStyle>
          <a:p>
            <a:endParaRPr lang="en-US" altLang="en-US"/>
          </a:p>
        </p:txBody>
      </p:sp>
      <p:sp>
        <p:nvSpPr>
          <p:cNvPr id="18443" name="Rectangle 11">
            <a:extLst>
              <a:ext uri="{FF2B5EF4-FFF2-40B4-BE49-F238E27FC236}">
                <a16:creationId xmlns:a16="http://schemas.microsoft.com/office/drawing/2014/main" id="{77DD68DB-3165-FD44-8648-163F39616653}"/>
              </a:ext>
            </a:extLst>
          </p:cNvPr>
          <p:cNvSpPr>
            <a:spLocks noGrp="1" noChangeArrowheads="1"/>
          </p:cNvSpPr>
          <p:nvPr>
            <p:ph type="sldNum" sz="quarter" idx="4"/>
          </p:nvPr>
        </p:nvSpPr>
        <p:spPr>
          <a:xfrm>
            <a:off x="101601" y="6248400"/>
            <a:ext cx="783167" cy="488950"/>
          </a:xfrm>
        </p:spPr>
        <p:txBody>
          <a:bodyPr anchorCtr="0"/>
          <a:lstStyle>
            <a:lvl1pPr>
              <a:defRPr/>
            </a:lvl1pPr>
          </a:lstStyle>
          <a:p>
            <a:fld id="{55ECE85B-C897-B142-BEC5-BA8C3EAF49DC}"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5A8944EF-C556-8E4C-8A18-6C3B07DC907B}" type="slidenum">
              <a:rPr lang="en-US" altLang="en-US" smtClean="0"/>
              <a:pPr/>
              <a:t>‹#›</a:t>
            </a:fld>
            <a:endParaRPr lang="en-US" altLang="en-US"/>
          </a:p>
        </p:txBody>
      </p:sp>
    </p:spTree>
    <p:extLst>
      <p:ext uri="{BB962C8B-B14F-4D97-AF65-F5344CB8AC3E}">
        <p14:creationId xmlns:p14="http://schemas.microsoft.com/office/powerpoint/2010/main" val="136405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22065C28-B4A0-804E-9AF6-75EA2BA60314}" type="slidenum">
              <a:rPr lang="en-US" altLang="en-US" smtClean="0"/>
              <a:pPr/>
              <a:t>‹#›</a:t>
            </a:fld>
            <a:endParaRPr lang="en-US" altLang="en-US"/>
          </a:p>
        </p:txBody>
      </p:sp>
    </p:spTree>
    <p:extLst>
      <p:ext uri="{BB962C8B-B14F-4D97-AF65-F5344CB8AC3E}">
        <p14:creationId xmlns:p14="http://schemas.microsoft.com/office/powerpoint/2010/main" val="4209452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D24D9113-CAB1-744E-8C48-0678AB84D014}" type="slidenum">
              <a:rPr lang="en-US" altLang="en-US" smtClean="0"/>
              <a:pPr/>
              <a:t>‹#›</a:t>
            </a:fld>
            <a:endParaRPr lang="en-US" altLang="en-US"/>
          </a:p>
        </p:txBody>
      </p:sp>
    </p:spTree>
    <p:extLst>
      <p:ext uri="{BB962C8B-B14F-4D97-AF65-F5344CB8AC3E}">
        <p14:creationId xmlns:p14="http://schemas.microsoft.com/office/powerpoint/2010/main" val="110577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294ED1A3-BE01-9644-AEC6-676A3BD371EE}" type="slidenum">
              <a:rPr lang="en-US" altLang="en-US" smtClean="0"/>
              <a:pPr/>
              <a:t>‹#›</a:t>
            </a:fld>
            <a:endParaRPr lang="en-US" altLang="en-US"/>
          </a:p>
        </p:txBody>
      </p:sp>
    </p:spTree>
    <p:extLst>
      <p:ext uri="{BB962C8B-B14F-4D97-AF65-F5344CB8AC3E}">
        <p14:creationId xmlns:p14="http://schemas.microsoft.com/office/powerpoint/2010/main" val="423955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98DBCB31-A764-1340-97F2-68D459B8460F}" type="slidenum">
              <a:rPr lang="en-US" altLang="en-US" smtClean="0"/>
              <a:pPr/>
              <a:t>‹#›</a:t>
            </a:fld>
            <a:endParaRPr lang="en-US" altLang="en-US"/>
          </a:p>
        </p:txBody>
      </p:sp>
    </p:spTree>
    <p:extLst>
      <p:ext uri="{BB962C8B-B14F-4D97-AF65-F5344CB8AC3E}">
        <p14:creationId xmlns:p14="http://schemas.microsoft.com/office/powerpoint/2010/main" val="82758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A1071DC2-869C-B145-B750-9072B3DF0904}" type="slidenum">
              <a:rPr lang="en-US" altLang="en-US" smtClean="0"/>
              <a:pPr/>
              <a:t>‹#›</a:t>
            </a:fld>
            <a:endParaRPr lang="en-US" altLang="en-US"/>
          </a:p>
        </p:txBody>
      </p:sp>
    </p:spTree>
    <p:extLst>
      <p:ext uri="{BB962C8B-B14F-4D97-AF65-F5344CB8AC3E}">
        <p14:creationId xmlns:p14="http://schemas.microsoft.com/office/powerpoint/2010/main" val="300003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7555CEE3-7828-9146-B1EF-988E717C7B4E}" type="slidenum">
              <a:rPr lang="en-US" altLang="en-US" smtClean="0"/>
              <a:pPr/>
              <a:t>‹#›</a:t>
            </a:fld>
            <a:endParaRPr lang="en-US" altLang="en-US"/>
          </a:p>
        </p:txBody>
      </p:sp>
    </p:spTree>
    <p:extLst>
      <p:ext uri="{BB962C8B-B14F-4D97-AF65-F5344CB8AC3E}">
        <p14:creationId xmlns:p14="http://schemas.microsoft.com/office/powerpoint/2010/main" val="199909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97689A19-F751-4D4D-AC18-D8F2F9D528B7}" type="slidenum">
              <a:rPr lang="en-US" altLang="en-US" smtClean="0"/>
              <a:pPr/>
              <a:t>‹#›</a:t>
            </a:fld>
            <a:endParaRPr lang="en-US" altLang="en-US"/>
          </a:p>
        </p:txBody>
      </p:sp>
    </p:spTree>
    <p:extLst>
      <p:ext uri="{BB962C8B-B14F-4D97-AF65-F5344CB8AC3E}">
        <p14:creationId xmlns:p14="http://schemas.microsoft.com/office/powerpoint/2010/main" val="420583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45B712-C25D-794C-9F55-3EB20482EB85}" type="slidenum">
              <a:rPr lang="en-US" altLang="en-US" smtClean="0"/>
              <a:pPr/>
              <a:t>‹#›</a:t>
            </a:fld>
            <a:endParaRPr lang="en-US" altLang="en-US"/>
          </a:p>
        </p:txBody>
      </p:sp>
      <p:sp>
        <p:nvSpPr>
          <p:cNvPr id="7" name="TextBox 6">
            <a:extLst>
              <a:ext uri="{FF2B5EF4-FFF2-40B4-BE49-F238E27FC236}">
                <a16:creationId xmlns:a16="http://schemas.microsoft.com/office/drawing/2014/main" id="{8454A615-6728-9944-8904-0F68C534DB46}"/>
              </a:ext>
            </a:extLst>
          </p:cNvPr>
          <p:cNvSpPr txBox="1"/>
          <p:nvPr userDrawn="1"/>
        </p:nvSpPr>
        <p:spPr>
          <a:xfrm>
            <a:off x="457201" y="330201"/>
            <a:ext cx="6502896" cy="892552"/>
          </a:xfrm>
          <a:prstGeom prst="rect">
            <a:avLst/>
          </a:prstGeom>
          <a:noFill/>
        </p:spPr>
        <p:txBody>
          <a:bodyPr wrap="square" rtlCol="0">
            <a:spAutoFit/>
          </a:bodyPr>
          <a:lstStyle/>
          <a:p>
            <a:r>
              <a:rPr lang="en-US" sz="3200" b="1" dirty="0">
                <a:solidFill>
                  <a:srgbClr val="800000"/>
                </a:solidFill>
              </a:rPr>
              <a:t>Midwestern State University</a:t>
            </a:r>
          </a:p>
          <a:p>
            <a:r>
              <a:rPr lang="en-US" sz="2000" b="1" dirty="0">
                <a:solidFill>
                  <a:srgbClr val="800000"/>
                </a:solidFill>
              </a:rPr>
              <a:t>Department of Computer Science</a:t>
            </a:r>
          </a:p>
        </p:txBody>
      </p:sp>
      <p:pic>
        <p:nvPicPr>
          <p:cNvPr id="8" name="Picture 7">
            <a:extLst>
              <a:ext uri="{FF2B5EF4-FFF2-40B4-BE49-F238E27FC236}">
                <a16:creationId xmlns:a16="http://schemas.microsoft.com/office/drawing/2014/main" id="{A9FF2C06-0A22-B844-B5F9-6D9B23239AFC}"/>
              </a:ext>
            </a:extLst>
          </p:cNvPr>
          <p:cNvPicPr>
            <a:picLocks noChangeAspect="1"/>
          </p:cNvPicPr>
          <p:nvPr userDrawn="1"/>
        </p:nvPicPr>
        <p:blipFill>
          <a:blip r:embed="rId15"/>
          <a:stretch>
            <a:fillRect/>
          </a:stretch>
        </p:blipFill>
        <p:spPr>
          <a:xfrm>
            <a:off x="8436260" y="114300"/>
            <a:ext cx="1764196" cy="1671201"/>
          </a:xfrm>
          <a:prstGeom prst="rect">
            <a:avLst/>
          </a:prstGeom>
        </p:spPr>
      </p:pic>
    </p:spTree>
    <p:extLst>
      <p:ext uri="{BB962C8B-B14F-4D97-AF65-F5344CB8AC3E}">
        <p14:creationId xmlns:p14="http://schemas.microsoft.com/office/powerpoint/2010/main" val="149768391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5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1982620" y="3555558"/>
            <a:ext cx="7867650" cy="1944122"/>
          </a:xfrm>
          <a:prstGeom prst="rect">
            <a:avLst/>
          </a:prstGeom>
          <a:noFill/>
          <a:ln>
            <a:noFill/>
          </a:ln>
          <a:effectLst/>
          <a:extLst>
            <a:ext uri="{909E8E84-426E-40dd-AFC4-6F175D3DCCD1}">
              <a14:hiddenFill xmlns:a14="http://schemas.microsoft.com/office/drawing/2010/main" xmlns="">
                <a:solidFill>
                  <a:srgbClr val="C0C0C0">
                    <a:alpha val="50000"/>
                  </a:srgbClr>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algn="ctr">
              <a:spcBef>
                <a:spcPts val="500"/>
              </a:spcBef>
              <a:spcAft>
                <a:spcPts val="500"/>
              </a:spcAft>
              <a:defRPr/>
            </a:pPr>
            <a:r>
              <a:rPr lang="en-US" sz="8000" b="1" dirty="0">
                <a:effectLst>
                  <a:outerShdw blurRad="50800" dist="38100" dir="2700000" algn="tl" rotWithShape="0">
                    <a:prstClr val="black">
                      <a:alpha val="40000"/>
                    </a:prstClr>
                  </a:outerShdw>
                </a:effectLst>
              </a:rPr>
              <a:t>Huffman Trees</a:t>
            </a:r>
            <a:endParaRPr lang="en-US" sz="6600" b="1" dirty="0">
              <a:effectLst>
                <a:outerShdw blurRad="50800" dist="38100" dir="2700000" algn="tl" rotWithShape="0">
                  <a:prstClr val="black">
                    <a:alpha val="40000"/>
                  </a:prstClr>
                </a:outerShdw>
              </a:effectLst>
            </a:endParaRPr>
          </a:p>
          <a:p>
            <a:pPr>
              <a:spcBef>
                <a:spcPts val="500"/>
              </a:spcBef>
              <a:spcAft>
                <a:spcPts val="500"/>
              </a:spcAft>
              <a:defRPr/>
            </a:pPr>
            <a:endParaRPr lang="en-US" sz="3200" b="1" dirty="0"/>
          </a:p>
        </p:txBody>
      </p:sp>
      <p:sp>
        <p:nvSpPr>
          <p:cNvPr id="2" name="TextBox 1">
            <a:extLst>
              <a:ext uri="{FF2B5EF4-FFF2-40B4-BE49-F238E27FC236}">
                <a16:creationId xmlns:a16="http://schemas.microsoft.com/office/drawing/2014/main" id="{805CB4DB-310A-874A-92D3-430227E81273}"/>
              </a:ext>
            </a:extLst>
          </p:cNvPr>
          <p:cNvSpPr txBox="1"/>
          <p:nvPr/>
        </p:nvSpPr>
        <p:spPr>
          <a:xfrm>
            <a:off x="2543503" y="2406869"/>
            <a:ext cx="1925527" cy="369332"/>
          </a:xfrm>
          <a:prstGeom prst="rect">
            <a:avLst/>
          </a:prstGeom>
          <a:noFill/>
        </p:spPr>
        <p:txBody>
          <a:bodyPr wrap="none" rtlCol="0">
            <a:spAutoFit/>
          </a:bodyPr>
          <a:lstStyle/>
          <a:p>
            <a:r>
              <a:rPr lang="en-US" dirty="0">
                <a:solidFill>
                  <a:srgbClr val="FF0000"/>
                </a:solidFill>
              </a:rPr>
              <a:t>NEEDS FIXING !!!!!</a:t>
            </a:r>
          </a:p>
        </p:txBody>
      </p:sp>
    </p:spTree>
    <p:extLst>
      <p:ext uri="{BB962C8B-B14F-4D97-AF65-F5344CB8AC3E}">
        <p14:creationId xmlns:p14="http://schemas.microsoft.com/office/powerpoint/2010/main" val="3179890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EB74CA29-2EC8-3741-A300-8753286731E7}"/>
              </a:ext>
            </a:extLst>
          </p:cNvPr>
          <p:cNvSpPr>
            <a:spLocks noGrp="1" noChangeArrowheads="1"/>
          </p:cNvSpPr>
          <p:nvPr>
            <p:ph idx="1"/>
          </p:nvPr>
        </p:nvSpPr>
        <p:spPr>
          <a:xfrm>
            <a:off x="335360" y="2636912"/>
            <a:ext cx="11018440" cy="3540050"/>
          </a:xfrm>
        </p:spPr>
        <p:txBody>
          <a:bodyPr/>
          <a:lstStyle/>
          <a:p>
            <a:r>
              <a:rPr lang="en-US" altLang="en-US" sz="1800" dirty="0">
                <a:effectLst>
                  <a:outerShdw blurRad="50800" dist="38100" dir="2700000" algn="tl" rotWithShape="0">
                    <a:prstClr val="black">
                      <a:alpha val="40000"/>
                    </a:prstClr>
                  </a:outerShdw>
                </a:effectLst>
              </a:rPr>
              <a:t>Now, we combine the two lowest which are 15 and 21 to give the tree below: </a:t>
            </a:r>
          </a:p>
        </p:txBody>
      </p:sp>
      <p:sp>
        <p:nvSpPr>
          <p:cNvPr id="38" name="AutoShape 2">
            <a:extLst>
              <a:ext uri="{FF2B5EF4-FFF2-40B4-BE49-F238E27FC236}">
                <a16:creationId xmlns:a16="http://schemas.microsoft.com/office/drawing/2014/main" id="{3C3E5F2F-706F-AB47-A1C2-BCB6DBDF5C95}"/>
              </a:ext>
            </a:extLst>
          </p:cNvPr>
          <p:cNvSpPr txBox="1">
            <a:spLocks noChangeArrowheads="1"/>
          </p:cNvSpPr>
          <p:nvPr/>
        </p:nvSpPr>
        <p:spPr>
          <a:xfrm>
            <a:off x="331440" y="1376772"/>
            <a:ext cx="7924800" cy="1143000"/>
          </a:xfrm>
          <a:prstGeom prst="roundRect">
            <a:avLst>
              <a:gd name="adj" fmla="val 21667"/>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5400" dirty="0">
                <a:effectLst>
                  <a:outerShdw blurRad="50800" dist="38100" dir="2700000" algn="tl" rotWithShape="0">
                    <a:prstClr val="black">
                      <a:alpha val="40000"/>
                    </a:prstClr>
                  </a:outerShdw>
                </a:effectLst>
                <a:latin typeface="Arial" panose="020B0604020202020204" pitchFamily="34" charset="0"/>
              </a:rPr>
              <a:t>Huffman Tree</a:t>
            </a:r>
            <a:endParaRPr lang="en-US" altLang="en-US" sz="5400" dirty="0">
              <a:effectLst>
                <a:outerShdw blurRad="50800" dist="38100" dir="2700000" algn="tl" rotWithShape="0">
                  <a:prstClr val="black">
                    <a:alpha val="40000"/>
                  </a:prstClr>
                </a:outerShdw>
              </a:effectLst>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8275C887-7731-1A42-AB4D-D41715F427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3038944"/>
            <a:ext cx="5543656" cy="3138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766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a:extLst>
              <a:ext uri="{FF2B5EF4-FFF2-40B4-BE49-F238E27FC236}">
                <a16:creationId xmlns:a16="http://schemas.microsoft.com/office/drawing/2014/main" id="{7DD9995C-6AF3-1045-89EC-FC8AB72CE5FD}"/>
              </a:ext>
            </a:extLst>
          </p:cNvPr>
          <p:cNvSpPr>
            <a:spLocks noGrp="1" noChangeArrowheads="1"/>
          </p:cNvSpPr>
          <p:nvPr>
            <p:ph type="title"/>
          </p:nvPr>
        </p:nvSpPr>
        <p:spPr/>
        <p:txBody>
          <a:bodyPr/>
          <a:lstStyle/>
          <a:p>
            <a:r>
              <a:rPr lang="en-US" altLang="en-US"/>
              <a:t>Huffman Tree</a:t>
            </a:r>
          </a:p>
        </p:txBody>
      </p:sp>
      <p:sp>
        <p:nvSpPr>
          <p:cNvPr id="10243" name="Rectangle 3">
            <a:extLst>
              <a:ext uri="{FF2B5EF4-FFF2-40B4-BE49-F238E27FC236}">
                <a16:creationId xmlns:a16="http://schemas.microsoft.com/office/drawing/2014/main" id="{C9847D9D-3B10-4E47-875A-76C6750096C2}"/>
              </a:ext>
            </a:extLst>
          </p:cNvPr>
          <p:cNvSpPr>
            <a:spLocks noGrp="1" noChangeArrowheads="1"/>
          </p:cNvSpPr>
          <p:nvPr>
            <p:ph idx="1"/>
          </p:nvPr>
        </p:nvSpPr>
        <p:spPr/>
        <p:txBody>
          <a:bodyPr/>
          <a:lstStyle/>
          <a:p>
            <a:r>
              <a:rPr lang="en-US" altLang="en-US" sz="1800"/>
              <a:t>The two remaining frequencies, 36 and 29, are now combined into the final tree. Notice that it does not make any difference which one is placed as the left subtree and which in the right subtree. </a:t>
            </a:r>
          </a:p>
        </p:txBody>
      </p:sp>
      <p:pic>
        <p:nvPicPr>
          <p:cNvPr id="10245" name="Picture 5">
            <a:extLst>
              <a:ext uri="{FF2B5EF4-FFF2-40B4-BE49-F238E27FC236}">
                <a16:creationId xmlns:a16="http://schemas.microsoft.com/office/drawing/2014/main" id="{60D8DCC4-4100-7B4D-80D3-97DA440FB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200400"/>
            <a:ext cx="4724400" cy="3289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a:extLst>
              <a:ext uri="{FF2B5EF4-FFF2-40B4-BE49-F238E27FC236}">
                <a16:creationId xmlns:a16="http://schemas.microsoft.com/office/drawing/2014/main" id="{1D84C0DA-A98F-734A-B5EF-4AB8EB9A830B}"/>
              </a:ext>
            </a:extLst>
          </p:cNvPr>
          <p:cNvSpPr>
            <a:spLocks noGrp="1" noChangeArrowheads="1"/>
          </p:cNvSpPr>
          <p:nvPr>
            <p:ph type="title"/>
          </p:nvPr>
        </p:nvSpPr>
        <p:spPr/>
        <p:txBody>
          <a:bodyPr/>
          <a:lstStyle/>
          <a:p>
            <a:r>
              <a:rPr lang="en-US" altLang="en-US"/>
              <a:t>Huffman Code</a:t>
            </a:r>
          </a:p>
        </p:txBody>
      </p:sp>
      <p:sp>
        <p:nvSpPr>
          <p:cNvPr id="11267" name="Rectangle 3">
            <a:extLst>
              <a:ext uri="{FF2B5EF4-FFF2-40B4-BE49-F238E27FC236}">
                <a16:creationId xmlns:a16="http://schemas.microsoft.com/office/drawing/2014/main" id="{34565C4E-3E46-BE43-8F26-AD3A50046766}"/>
              </a:ext>
            </a:extLst>
          </p:cNvPr>
          <p:cNvSpPr>
            <a:spLocks noGrp="1" noChangeArrowheads="1"/>
          </p:cNvSpPr>
          <p:nvPr>
            <p:ph idx="1"/>
          </p:nvPr>
        </p:nvSpPr>
        <p:spPr/>
        <p:txBody>
          <a:bodyPr/>
          <a:lstStyle/>
          <a:p>
            <a:r>
              <a:rPr lang="en-US" altLang="en-US" sz="1800"/>
              <a:t>From this final tree, we find the encoding for this alphabet: </a:t>
            </a:r>
          </a:p>
        </p:txBody>
      </p:sp>
      <p:graphicFrame>
        <p:nvGraphicFramePr>
          <p:cNvPr id="11328" name="Group 64">
            <a:extLst>
              <a:ext uri="{FF2B5EF4-FFF2-40B4-BE49-F238E27FC236}">
                <a16:creationId xmlns:a16="http://schemas.microsoft.com/office/drawing/2014/main" id="{08C025DB-C060-1845-BA81-D9756BBBC100}"/>
              </a:ext>
            </a:extLst>
          </p:cNvPr>
          <p:cNvGraphicFramePr>
            <a:graphicFrameLocks noGrp="1"/>
          </p:cNvGraphicFramePr>
          <p:nvPr/>
        </p:nvGraphicFramePr>
        <p:xfrm>
          <a:off x="6096000" y="3200400"/>
          <a:ext cx="2438400" cy="3068638"/>
        </p:xfrm>
        <a:graphic>
          <a:graphicData uri="http://schemas.openxmlformats.org/drawingml/2006/table">
            <a:tbl>
              <a:tblPr/>
              <a:tblGrid>
                <a:gridCol w="898525">
                  <a:extLst>
                    <a:ext uri="{9D8B030D-6E8A-4147-A177-3AD203B41FA5}">
                      <a16:colId xmlns:a16="http://schemas.microsoft.com/office/drawing/2014/main" val="1457668385"/>
                    </a:ext>
                  </a:extLst>
                </a:gridCol>
                <a:gridCol w="1539875">
                  <a:extLst>
                    <a:ext uri="{9D8B030D-6E8A-4147-A177-3AD203B41FA5}">
                      <a16:colId xmlns:a16="http://schemas.microsoft.com/office/drawing/2014/main" val="3891758264"/>
                    </a:ext>
                  </a:extLst>
                </a:gridCol>
              </a:tblGrid>
              <a:tr h="439738">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Letter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Code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5973974"/>
                  </a:ext>
                </a:extLst>
              </a:tr>
              <a:tr h="438150">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4250485"/>
                  </a:ext>
                </a:extLst>
              </a:tr>
              <a:tr h="438150">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0110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3248445"/>
                  </a:ext>
                </a:extLst>
              </a:tr>
              <a:tr h="438150">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9873286"/>
                  </a:ext>
                </a:extLst>
              </a:tr>
              <a:tr h="438150">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9179127"/>
                  </a:ext>
                </a:extLst>
              </a:tr>
              <a:tr h="438150">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0111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5158184"/>
                  </a:ext>
                </a:extLst>
              </a:tr>
              <a:tr h="438150">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542206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a:extLst>
              <a:ext uri="{FF2B5EF4-FFF2-40B4-BE49-F238E27FC236}">
                <a16:creationId xmlns:a16="http://schemas.microsoft.com/office/drawing/2014/main" id="{639CD057-C9E2-6E49-BC03-08F01565D686}"/>
              </a:ext>
            </a:extLst>
          </p:cNvPr>
          <p:cNvSpPr>
            <a:spLocks noGrp="1" noChangeArrowheads="1"/>
          </p:cNvSpPr>
          <p:nvPr>
            <p:ph type="title"/>
          </p:nvPr>
        </p:nvSpPr>
        <p:spPr/>
        <p:txBody>
          <a:bodyPr/>
          <a:lstStyle/>
          <a:p>
            <a:r>
              <a:rPr lang="en-US" altLang="en-US"/>
              <a:t>Huffman Code</a:t>
            </a:r>
          </a:p>
        </p:txBody>
      </p:sp>
      <p:sp>
        <p:nvSpPr>
          <p:cNvPr id="12291" name="Rectangle 3">
            <a:extLst>
              <a:ext uri="{FF2B5EF4-FFF2-40B4-BE49-F238E27FC236}">
                <a16:creationId xmlns:a16="http://schemas.microsoft.com/office/drawing/2014/main" id="{3A0FD342-C61B-614C-914B-73E115A28BEE}"/>
              </a:ext>
            </a:extLst>
          </p:cNvPr>
          <p:cNvSpPr>
            <a:spLocks noGrp="1" noChangeArrowheads="1"/>
          </p:cNvSpPr>
          <p:nvPr>
            <p:ph idx="1"/>
          </p:nvPr>
        </p:nvSpPr>
        <p:spPr/>
        <p:txBody>
          <a:bodyPr/>
          <a:lstStyle/>
          <a:p>
            <a:r>
              <a:rPr lang="en-US" altLang="en-US" sz="1800"/>
              <a:t>Using this code, a message like SENT would be coded as 01111000001. </a:t>
            </a:r>
          </a:p>
          <a:p>
            <a:r>
              <a:rPr lang="en-US" altLang="en-US" sz="1800"/>
              <a:t>This code is called a </a:t>
            </a:r>
            <a:r>
              <a:rPr lang="en-US" altLang="en-US" sz="1800" i="1"/>
              <a:t>prefix</a:t>
            </a:r>
            <a:r>
              <a:rPr lang="en-US" altLang="en-US" sz="1800"/>
              <a:t> encoding. As soon as a 1 is read, you know it is an E. </a:t>
            </a:r>
          </a:p>
          <a:p>
            <a:r>
              <a:rPr lang="en-US" altLang="en-US" sz="1800"/>
              <a:t>0110 is an I - you do not need to see any more bits. </a:t>
            </a:r>
          </a:p>
          <a:p>
            <a:r>
              <a:rPr lang="en-US" altLang="en-US" sz="1800"/>
              <a:t>When a 01 is seen, it is either I or P or S, etc.</a:t>
            </a:r>
            <a:r>
              <a:rPr lang="en-US" altLang="en-US" sz="200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a:extLst>
              <a:ext uri="{FF2B5EF4-FFF2-40B4-BE49-F238E27FC236}">
                <a16:creationId xmlns:a16="http://schemas.microsoft.com/office/drawing/2014/main" id="{26FDCC3C-0288-FB43-88DF-DF8E6DCE99BD}"/>
              </a:ext>
            </a:extLst>
          </p:cNvPr>
          <p:cNvSpPr>
            <a:spLocks noGrp="1" noChangeArrowheads="1"/>
          </p:cNvSpPr>
          <p:nvPr>
            <p:ph type="title"/>
          </p:nvPr>
        </p:nvSpPr>
        <p:spPr/>
        <p:txBody>
          <a:bodyPr/>
          <a:lstStyle/>
          <a:p>
            <a:r>
              <a:rPr lang="en-US" altLang="en-US"/>
              <a:t>Huffman Code</a:t>
            </a:r>
          </a:p>
        </p:txBody>
      </p:sp>
      <p:sp>
        <p:nvSpPr>
          <p:cNvPr id="13315" name="Rectangle 3">
            <a:extLst>
              <a:ext uri="{FF2B5EF4-FFF2-40B4-BE49-F238E27FC236}">
                <a16:creationId xmlns:a16="http://schemas.microsoft.com/office/drawing/2014/main" id="{2B8387FD-7BCC-9B4F-AAD0-EE9298A2422E}"/>
              </a:ext>
            </a:extLst>
          </p:cNvPr>
          <p:cNvSpPr>
            <a:spLocks noGrp="1" noChangeArrowheads="1"/>
          </p:cNvSpPr>
          <p:nvPr>
            <p:ph idx="1"/>
          </p:nvPr>
        </p:nvSpPr>
        <p:spPr/>
        <p:txBody>
          <a:bodyPr/>
          <a:lstStyle/>
          <a:p>
            <a:r>
              <a:rPr lang="en-US" altLang="en-US" sz="1800"/>
              <a:t>If a message had been coded in the "normal" way, each letter would have required 8 bits. </a:t>
            </a:r>
          </a:p>
          <a:p>
            <a:r>
              <a:rPr lang="en-US" altLang="en-US" sz="1800"/>
              <a:t>If the entire message is 65 characters long so 520 bits would be needed to code the message (8*65). </a:t>
            </a:r>
          </a:p>
          <a:p>
            <a:r>
              <a:rPr lang="en-US" altLang="en-US" sz="1800"/>
              <a:t>The  Huffman code would require much less.</a:t>
            </a:r>
            <a:endParaRPr lang="en-US"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AutoShape 2">
            <a:extLst>
              <a:ext uri="{FF2B5EF4-FFF2-40B4-BE49-F238E27FC236}">
                <a16:creationId xmlns:a16="http://schemas.microsoft.com/office/drawing/2014/main" id="{9DB84344-F539-3241-8791-0C6E6BCA6C27}"/>
              </a:ext>
            </a:extLst>
          </p:cNvPr>
          <p:cNvSpPr>
            <a:spLocks noGrp="1" noChangeArrowheads="1"/>
          </p:cNvSpPr>
          <p:nvPr>
            <p:ph type="title" idx="4294967295"/>
          </p:nvPr>
        </p:nvSpPr>
        <p:spPr>
          <a:xfrm>
            <a:off x="335360" y="1412776"/>
            <a:ext cx="7924800" cy="1143000"/>
          </a:xfrm>
          <a:prstGeom prst="roundRect">
            <a:avLst>
              <a:gd name="adj" fmla="val 21667"/>
            </a:avLst>
          </a:prstGeom>
        </p:spPr>
        <p:txBody>
          <a:bodyPr/>
          <a:lstStyle/>
          <a:p>
            <a:r>
              <a:rPr lang="en-US" altLang="en-US" sz="5400" dirty="0">
                <a:solidFill>
                  <a:schemeClr val="tx1"/>
                </a:solidFill>
                <a:effectLst>
                  <a:outerShdw blurRad="50800" dist="38100" dir="2700000" algn="tl" rotWithShape="0">
                    <a:prstClr val="black">
                      <a:alpha val="40000"/>
                    </a:prstClr>
                  </a:outerShdw>
                </a:effectLst>
                <a:latin typeface="Arial" panose="020B0604020202020204" pitchFamily="34" charset="0"/>
                <a:ea typeface="+mn-ea"/>
                <a:cs typeface="+mn-cs"/>
              </a:rPr>
              <a:t>Compression</a:t>
            </a:r>
          </a:p>
        </p:txBody>
      </p:sp>
      <p:sp>
        <p:nvSpPr>
          <p:cNvPr id="2051" name="Rectangle 3">
            <a:extLst>
              <a:ext uri="{FF2B5EF4-FFF2-40B4-BE49-F238E27FC236}">
                <a16:creationId xmlns:a16="http://schemas.microsoft.com/office/drawing/2014/main" id="{74192A15-CD85-B147-BC0E-859A5E4896B9}"/>
              </a:ext>
            </a:extLst>
          </p:cNvPr>
          <p:cNvSpPr>
            <a:spLocks noGrp="1" noChangeArrowheads="1"/>
          </p:cNvSpPr>
          <p:nvPr>
            <p:ph type="body" idx="4294967295"/>
          </p:nvPr>
        </p:nvSpPr>
        <p:spPr>
          <a:xfrm>
            <a:off x="1055440" y="3068960"/>
            <a:ext cx="7693025" cy="2673350"/>
          </a:xfrm>
        </p:spPr>
        <p:txBody>
          <a:bodyPr>
            <a:normAutofit/>
          </a:bodyPr>
          <a:lstStyle/>
          <a:p>
            <a:r>
              <a:rPr lang="en-US" altLang="en-US" sz="2000" dirty="0">
                <a:effectLst>
                  <a:outerShdw blurRad="50800" dist="38100" dir="2700000" algn="tl" rotWithShape="0">
                    <a:prstClr val="black">
                      <a:alpha val="40000"/>
                    </a:prstClr>
                  </a:outerShdw>
                </a:effectLst>
                <a:latin typeface="Arial" panose="020B0604020202020204" pitchFamily="34" charset="0"/>
              </a:rPr>
              <a:t>What’s it good for?</a:t>
            </a:r>
            <a:br>
              <a:rPr lang="en-US" altLang="en-US" sz="2000" dirty="0">
                <a:effectLst>
                  <a:outerShdw blurRad="50800" dist="38100" dir="2700000" algn="tl" rotWithShape="0">
                    <a:prstClr val="black">
                      <a:alpha val="40000"/>
                    </a:prstClr>
                  </a:outerShdw>
                </a:effectLst>
                <a:latin typeface="Arial" panose="020B0604020202020204" pitchFamily="34" charset="0"/>
              </a:rPr>
            </a:br>
            <a:endParaRPr lang="en-US" altLang="en-US" sz="2000" dirty="0">
              <a:effectLst>
                <a:outerShdw blurRad="50800" dist="38100" dir="2700000" algn="tl" rotWithShape="0">
                  <a:prstClr val="black">
                    <a:alpha val="40000"/>
                  </a:prstClr>
                </a:outerShdw>
              </a:effectLst>
              <a:latin typeface="Arial" panose="020B0604020202020204" pitchFamily="34" charset="0"/>
            </a:endParaRPr>
          </a:p>
          <a:p>
            <a:r>
              <a:rPr lang="en-US" altLang="en-US" sz="2000" dirty="0">
                <a:effectLst>
                  <a:outerShdw blurRad="50800" dist="38100" dir="2700000" algn="tl" rotWithShape="0">
                    <a:prstClr val="black">
                      <a:alpha val="40000"/>
                    </a:prstClr>
                  </a:outerShdw>
                </a:effectLst>
                <a:latin typeface="Arial" panose="020B0604020202020204" pitchFamily="34" charset="0"/>
              </a:rPr>
              <a:t>Files on disk</a:t>
            </a:r>
            <a:br>
              <a:rPr lang="en-US" altLang="en-US" sz="2000" dirty="0">
                <a:effectLst>
                  <a:outerShdw blurRad="50800" dist="38100" dir="2700000" algn="tl" rotWithShape="0">
                    <a:prstClr val="black">
                      <a:alpha val="40000"/>
                    </a:prstClr>
                  </a:outerShdw>
                </a:effectLst>
                <a:latin typeface="Arial" panose="020B0604020202020204" pitchFamily="34" charset="0"/>
              </a:rPr>
            </a:br>
            <a:endParaRPr lang="en-US" altLang="en-US" sz="2000" dirty="0">
              <a:effectLst>
                <a:outerShdw blurRad="50800" dist="38100" dir="2700000" algn="tl" rotWithShape="0">
                  <a:prstClr val="black">
                    <a:alpha val="40000"/>
                  </a:prstClr>
                </a:outerShdw>
              </a:effectLst>
              <a:latin typeface="Arial" panose="020B0604020202020204" pitchFamily="34" charset="0"/>
            </a:endParaRPr>
          </a:p>
          <a:p>
            <a:r>
              <a:rPr lang="en-US" altLang="en-US" sz="2000" dirty="0">
                <a:effectLst>
                  <a:outerShdw blurRad="50800" dist="38100" dir="2700000" algn="tl" rotWithShape="0">
                    <a:prstClr val="black">
                      <a:alpha val="40000"/>
                    </a:prstClr>
                  </a:outerShdw>
                </a:effectLst>
                <a:latin typeface="Arial" panose="020B0604020202020204" pitchFamily="34" charset="0"/>
              </a:rPr>
              <a:t>Transferring data</a:t>
            </a:r>
            <a:br>
              <a:rPr lang="en-US" altLang="en-US" sz="2000" dirty="0">
                <a:effectLst>
                  <a:outerShdw blurRad="50800" dist="38100" dir="2700000" algn="tl" rotWithShape="0">
                    <a:prstClr val="black">
                      <a:alpha val="40000"/>
                    </a:prstClr>
                  </a:outerShdw>
                </a:effectLst>
                <a:latin typeface="Arial" panose="020B0604020202020204" pitchFamily="34" charset="0"/>
              </a:rPr>
            </a:br>
            <a:endParaRPr lang="en-US" altLang="en-US" sz="2000" dirty="0">
              <a:effectLst>
                <a:outerShdw blurRad="50800" dist="38100" dir="2700000" algn="tl" rotWithShape="0">
                  <a:prstClr val="black">
                    <a:alpha val="40000"/>
                  </a:prstClr>
                </a:outerShdw>
              </a:effectLst>
              <a:latin typeface="Arial" panose="020B0604020202020204" pitchFamily="34" charset="0"/>
            </a:endParaRPr>
          </a:p>
          <a:p>
            <a:r>
              <a:rPr lang="en-US" altLang="en-US" sz="2000" dirty="0">
                <a:effectLst>
                  <a:outerShdw blurRad="50800" dist="38100" dir="2700000" algn="tl" rotWithShape="0">
                    <a:prstClr val="black">
                      <a:alpha val="40000"/>
                    </a:prstClr>
                  </a:outerShdw>
                </a:effectLst>
                <a:latin typeface="Arial" panose="020B0604020202020204" pitchFamily="34" charset="0"/>
              </a:rPr>
              <a:t>Downsides of compressing data? </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AutoShape 2">
            <a:extLst>
              <a:ext uri="{FF2B5EF4-FFF2-40B4-BE49-F238E27FC236}">
                <a16:creationId xmlns:a16="http://schemas.microsoft.com/office/drawing/2014/main" id="{9DB84344-F539-3241-8791-0C6E6BCA6C27}"/>
              </a:ext>
            </a:extLst>
          </p:cNvPr>
          <p:cNvSpPr>
            <a:spLocks noGrp="1" noChangeArrowheads="1"/>
          </p:cNvSpPr>
          <p:nvPr>
            <p:ph type="title" idx="4294967295"/>
          </p:nvPr>
        </p:nvSpPr>
        <p:spPr>
          <a:xfrm>
            <a:off x="367444" y="1412776"/>
            <a:ext cx="7924800" cy="1143000"/>
          </a:xfrm>
          <a:prstGeom prst="roundRect">
            <a:avLst>
              <a:gd name="adj" fmla="val 21667"/>
            </a:avLst>
          </a:prstGeom>
        </p:spPr>
        <p:txBody>
          <a:bodyPr/>
          <a:lstStyle/>
          <a:p>
            <a:r>
              <a:rPr lang="en-US" altLang="en-US" sz="5400" dirty="0">
                <a:effectLst>
                  <a:outerShdw blurRad="50800" dist="38100" dir="2700000" algn="tl" rotWithShape="0">
                    <a:prstClr val="black">
                      <a:alpha val="40000"/>
                    </a:prstClr>
                  </a:outerShdw>
                </a:effectLst>
                <a:latin typeface="Arial" panose="020B0604020202020204" pitchFamily="34" charset="0"/>
              </a:rPr>
              <a:t>Fixed</a:t>
            </a:r>
            <a:r>
              <a:rPr lang="en-US" altLang="en-US" sz="5400" dirty="0"/>
              <a:t> </a:t>
            </a:r>
            <a:r>
              <a:rPr lang="en-US" altLang="en-US" sz="5400" dirty="0">
                <a:effectLst>
                  <a:outerShdw blurRad="50800" dist="38100" dir="2700000" algn="tl" rotWithShape="0">
                    <a:prstClr val="black">
                      <a:alpha val="40000"/>
                    </a:prstClr>
                  </a:outerShdw>
                </a:effectLst>
                <a:latin typeface="Arial" panose="020B0604020202020204" pitchFamily="34" charset="0"/>
              </a:rPr>
              <a:t>Length</a:t>
            </a:r>
            <a:r>
              <a:rPr lang="en-US" altLang="en-US" sz="5400" dirty="0"/>
              <a:t> </a:t>
            </a:r>
            <a:r>
              <a:rPr lang="en-US" altLang="en-US" sz="5400" dirty="0">
                <a:effectLst>
                  <a:outerShdw blurRad="50800" dist="38100" dir="2700000" algn="tl" rotWithShape="0">
                    <a:prstClr val="black">
                      <a:alpha val="40000"/>
                    </a:prstClr>
                  </a:outerShdw>
                </a:effectLst>
                <a:latin typeface="Arial" panose="020B0604020202020204" pitchFamily="34" charset="0"/>
              </a:rPr>
              <a:t>Codes</a:t>
            </a:r>
            <a:endParaRPr lang="en-US" altLang="en-US" sz="5400" dirty="0">
              <a:solidFill>
                <a:schemeClr val="tx1"/>
              </a:solidFill>
              <a:effectLst>
                <a:outerShdw blurRad="50800" dist="38100" dir="2700000" algn="tl" rotWithShape="0">
                  <a:prstClr val="black">
                    <a:alpha val="40000"/>
                  </a:prstClr>
                </a:outerShdw>
              </a:effectLst>
              <a:latin typeface="Arial" panose="020B0604020202020204" pitchFamily="34" charset="0"/>
              <a:ea typeface="+mn-ea"/>
              <a:cs typeface="+mn-cs"/>
            </a:endParaRPr>
          </a:p>
        </p:txBody>
      </p:sp>
      <p:sp>
        <p:nvSpPr>
          <p:cNvPr id="2051" name="Rectangle 3">
            <a:extLst>
              <a:ext uri="{FF2B5EF4-FFF2-40B4-BE49-F238E27FC236}">
                <a16:creationId xmlns:a16="http://schemas.microsoft.com/office/drawing/2014/main" id="{74192A15-CD85-B147-BC0E-859A5E4896B9}"/>
              </a:ext>
            </a:extLst>
          </p:cNvPr>
          <p:cNvSpPr>
            <a:spLocks noGrp="1" noChangeArrowheads="1"/>
          </p:cNvSpPr>
          <p:nvPr>
            <p:ph type="body" idx="4294967295"/>
          </p:nvPr>
        </p:nvSpPr>
        <p:spPr>
          <a:xfrm>
            <a:off x="839416" y="3176972"/>
            <a:ext cx="10720388" cy="2673350"/>
          </a:xfrm>
        </p:spPr>
        <p:txBody>
          <a:bodyPr vert="horz" lIns="91440" tIns="45720" rIns="91440" bIns="45720" rtlCol="0">
            <a:normAutofit/>
          </a:bodyPr>
          <a:lstStyle/>
          <a:p>
            <a:r>
              <a:rPr lang="en-US" altLang="en-US" sz="2000" dirty="0">
                <a:effectLst>
                  <a:outerShdw blurRad="50800" dist="38100" dir="2700000" algn="tl" rotWithShape="0">
                    <a:prstClr val="black">
                      <a:alpha val="40000"/>
                    </a:prstClr>
                  </a:outerShdw>
                </a:effectLst>
                <a:latin typeface="Arial" panose="020B0604020202020204" pitchFamily="34" charset="0"/>
              </a:rPr>
              <a:t>With ascii, how many bits or bytes would it take to encode a file with 100 characters?</a:t>
            </a:r>
            <a:br>
              <a:rPr lang="en-US" altLang="en-US" sz="2000" dirty="0">
                <a:effectLst>
                  <a:outerShdw blurRad="50800" dist="38100" dir="2700000" algn="tl" rotWithShape="0">
                    <a:prstClr val="black">
                      <a:alpha val="40000"/>
                    </a:prstClr>
                  </a:outerShdw>
                </a:effectLst>
                <a:latin typeface="Arial" panose="020B0604020202020204" pitchFamily="34" charset="0"/>
              </a:rPr>
            </a:br>
            <a:endParaRPr lang="en-US" altLang="en-US" sz="2000" dirty="0">
              <a:effectLst>
                <a:outerShdw blurRad="50800" dist="38100" dir="2700000" algn="tl" rotWithShape="0">
                  <a:prstClr val="black">
                    <a:alpha val="40000"/>
                  </a:prstClr>
                </a:outerShdw>
              </a:effectLst>
              <a:latin typeface="Arial" panose="020B0604020202020204" pitchFamily="34" charset="0"/>
            </a:endParaRPr>
          </a:p>
          <a:p>
            <a:r>
              <a:rPr lang="en-US" altLang="en-US" sz="2000" dirty="0">
                <a:effectLst>
                  <a:outerShdw blurRad="50800" dist="38100" dir="2700000" algn="tl" rotWithShape="0">
                    <a:prstClr val="black">
                      <a:alpha val="40000"/>
                    </a:prstClr>
                  </a:outerShdw>
                </a:effectLst>
                <a:latin typeface="Arial" panose="020B0604020202020204" pitchFamily="34" charset="0"/>
              </a:rPr>
              <a:t>Ascii requires (log2 128) to encode a letter (not extended ascii)</a:t>
            </a:r>
          </a:p>
          <a:p>
            <a:r>
              <a:rPr lang="en-US" altLang="en-US" sz="2000" dirty="0">
                <a:effectLst>
                  <a:outerShdw blurRad="50800" dist="38100" dir="2700000" algn="tl" rotWithShape="0">
                    <a:prstClr val="black">
                      <a:alpha val="40000"/>
                    </a:prstClr>
                  </a:outerShdw>
                </a:effectLst>
                <a:latin typeface="Arial" panose="020B0604020202020204" pitchFamily="34" charset="0"/>
              </a:rPr>
              <a:t>Ascii is a fixed length coding scheme</a:t>
            </a:r>
            <a:br>
              <a:rPr lang="en-US" altLang="en-US" sz="2000" dirty="0">
                <a:effectLst>
                  <a:outerShdw blurRad="50800" dist="38100" dir="2700000" algn="tl" rotWithShape="0">
                    <a:prstClr val="black">
                      <a:alpha val="40000"/>
                    </a:prstClr>
                  </a:outerShdw>
                </a:effectLst>
                <a:latin typeface="Arial" panose="020B0604020202020204" pitchFamily="34" charset="0"/>
              </a:rPr>
            </a:br>
            <a:endParaRPr lang="en-US" altLang="en-US" sz="2000" dirty="0">
              <a:effectLst>
                <a:outerShdw blurRad="50800" dist="38100" dir="2700000" algn="tl" rotWithShape="0">
                  <a:prstClr val="black">
                    <a:alpha val="40000"/>
                  </a:prstClr>
                </a:outerShdw>
              </a:effectLst>
              <a:latin typeface="Arial" panose="020B0604020202020204" pitchFamily="34" charset="0"/>
            </a:endParaRPr>
          </a:p>
          <a:p>
            <a:r>
              <a:rPr lang="en-US" altLang="en-US" sz="2000" dirty="0">
                <a:effectLst>
                  <a:outerShdw blurRad="50800" dist="38100" dir="2700000" algn="tl" rotWithShape="0">
                    <a:prstClr val="black">
                      <a:alpha val="40000"/>
                    </a:prstClr>
                  </a:outerShdw>
                </a:effectLst>
                <a:latin typeface="Arial" panose="020B0604020202020204" pitchFamily="34" charset="0"/>
              </a:rPr>
              <a:t>ZULU requires 7*4 bits or 28 bits</a:t>
            </a:r>
          </a:p>
          <a:p>
            <a:r>
              <a:rPr lang="en-US" altLang="en-US" sz="2000" dirty="0">
                <a:effectLst>
                  <a:outerShdw blurRad="50800" dist="38100" dir="2700000" algn="tl" rotWithShape="0">
                    <a:prstClr val="black">
                      <a:alpha val="40000"/>
                    </a:prstClr>
                  </a:outerShdw>
                </a:effectLst>
                <a:latin typeface="Arial" panose="020B0604020202020204" pitchFamily="34" charset="0"/>
              </a:rPr>
              <a:t>MEEK requires 7*4 bits or 28 bits</a:t>
            </a:r>
          </a:p>
        </p:txBody>
      </p:sp>
    </p:spTree>
    <p:extLst>
      <p:ext uri="{BB962C8B-B14F-4D97-AF65-F5344CB8AC3E}">
        <p14:creationId xmlns:p14="http://schemas.microsoft.com/office/powerpoint/2010/main" val="359932019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AutoShape 2">
            <a:extLst>
              <a:ext uri="{FF2B5EF4-FFF2-40B4-BE49-F238E27FC236}">
                <a16:creationId xmlns:a16="http://schemas.microsoft.com/office/drawing/2014/main" id="{9DB84344-F539-3241-8791-0C6E6BCA6C27}"/>
              </a:ext>
            </a:extLst>
          </p:cNvPr>
          <p:cNvSpPr>
            <a:spLocks noGrp="1" noChangeArrowheads="1"/>
          </p:cNvSpPr>
          <p:nvPr>
            <p:ph type="title" idx="4294967295"/>
          </p:nvPr>
        </p:nvSpPr>
        <p:spPr>
          <a:xfrm>
            <a:off x="331440" y="1412776"/>
            <a:ext cx="7924800" cy="1143000"/>
          </a:xfrm>
          <a:prstGeom prst="roundRect">
            <a:avLst>
              <a:gd name="adj" fmla="val 21667"/>
            </a:avLst>
          </a:prstGeom>
        </p:spPr>
        <p:txBody>
          <a:bodyPr/>
          <a:lstStyle/>
          <a:p>
            <a:r>
              <a:rPr lang="en-US" altLang="en-US" sz="5400" dirty="0">
                <a:effectLst>
                  <a:outerShdw blurRad="50800" dist="38100" dir="2700000" algn="tl" rotWithShape="0">
                    <a:prstClr val="black">
                      <a:alpha val="40000"/>
                    </a:prstClr>
                  </a:outerShdw>
                </a:effectLst>
                <a:latin typeface="Arial" panose="020B0604020202020204" pitchFamily="34" charset="0"/>
              </a:rPr>
              <a:t>Huffman Codes</a:t>
            </a:r>
            <a:endParaRPr lang="en-US" altLang="en-US" sz="5400" dirty="0">
              <a:solidFill>
                <a:schemeClr val="tx1"/>
              </a:solidFill>
              <a:effectLst>
                <a:outerShdw blurRad="50800" dist="38100" dir="2700000" algn="tl" rotWithShape="0">
                  <a:prstClr val="black">
                    <a:alpha val="40000"/>
                  </a:prstClr>
                </a:outerShdw>
              </a:effectLst>
              <a:latin typeface="Arial" panose="020B0604020202020204" pitchFamily="34" charset="0"/>
              <a:ea typeface="+mn-ea"/>
              <a:cs typeface="+mn-cs"/>
            </a:endParaRPr>
          </a:p>
        </p:txBody>
      </p:sp>
      <p:sp>
        <p:nvSpPr>
          <p:cNvPr id="2051" name="Rectangle 3">
            <a:extLst>
              <a:ext uri="{FF2B5EF4-FFF2-40B4-BE49-F238E27FC236}">
                <a16:creationId xmlns:a16="http://schemas.microsoft.com/office/drawing/2014/main" id="{74192A15-CD85-B147-BC0E-859A5E4896B9}"/>
              </a:ext>
            </a:extLst>
          </p:cNvPr>
          <p:cNvSpPr>
            <a:spLocks noGrp="1" noChangeArrowheads="1"/>
          </p:cNvSpPr>
          <p:nvPr>
            <p:ph type="body" idx="4294967295"/>
          </p:nvPr>
        </p:nvSpPr>
        <p:spPr>
          <a:xfrm>
            <a:off x="875420" y="3176972"/>
            <a:ext cx="10720387" cy="2673350"/>
          </a:xfrm>
        </p:spPr>
        <p:txBody>
          <a:bodyPr>
            <a:normAutofit/>
          </a:bodyPr>
          <a:lstStyle/>
          <a:p>
            <a:r>
              <a:rPr lang="en-US" altLang="en-US" sz="2000" dirty="0">
                <a:effectLst>
                  <a:outerShdw blurRad="50800" dist="38100" dir="2700000" algn="tl" rotWithShape="0">
                    <a:prstClr val="black">
                      <a:alpha val="40000"/>
                    </a:prstClr>
                  </a:outerShdw>
                </a:effectLst>
                <a:latin typeface="Arial" panose="020B0604020202020204" pitchFamily="34" charset="0"/>
              </a:rPr>
              <a:t>Simple way to compress data.</a:t>
            </a:r>
            <a:br>
              <a:rPr lang="en-US" altLang="en-US" sz="2000" dirty="0">
                <a:effectLst>
                  <a:outerShdw blurRad="50800" dist="38100" dir="2700000" algn="tl" rotWithShape="0">
                    <a:prstClr val="black">
                      <a:alpha val="40000"/>
                    </a:prstClr>
                  </a:outerShdw>
                </a:effectLst>
                <a:latin typeface="Arial" panose="020B0604020202020204" pitchFamily="34" charset="0"/>
              </a:rPr>
            </a:br>
            <a:endParaRPr lang="en-US" altLang="en-US" sz="2000" dirty="0">
              <a:effectLst>
                <a:outerShdw blurRad="50800" dist="38100" dir="2700000" algn="tl" rotWithShape="0">
                  <a:prstClr val="black">
                    <a:alpha val="40000"/>
                  </a:prstClr>
                </a:outerShdw>
              </a:effectLst>
              <a:latin typeface="Arial" panose="020B0604020202020204" pitchFamily="34" charset="0"/>
            </a:endParaRPr>
          </a:p>
          <a:p>
            <a:r>
              <a:rPr lang="en-US" altLang="en-US" sz="2000" dirty="0">
                <a:effectLst>
                  <a:outerShdw blurRad="50800" dist="38100" dir="2700000" algn="tl" rotWithShape="0">
                    <a:prstClr val="black">
                      <a:alpha val="40000"/>
                    </a:prstClr>
                  </a:outerShdw>
                </a:effectLst>
                <a:latin typeface="Arial" panose="020B0604020202020204" pitchFamily="34" charset="0"/>
              </a:rPr>
              <a:t>Not always the best.</a:t>
            </a:r>
            <a:br>
              <a:rPr lang="en-US" altLang="en-US" sz="2000" dirty="0">
                <a:effectLst>
                  <a:outerShdw blurRad="50800" dist="38100" dir="2700000" algn="tl" rotWithShape="0">
                    <a:prstClr val="black">
                      <a:alpha val="40000"/>
                    </a:prstClr>
                  </a:outerShdw>
                </a:effectLst>
                <a:latin typeface="Arial" panose="020B0604020202020204" pitchFamily="34" charset="0"/>
              </a:rPr>
            </a:br>
            <a:endParaRPr lang="en-US" altLang="en-US" sz="2000" dirty="0">
              <a:effectLst>
                <a:outerShdw blurRad="50800" dist="38100" dir="2700000" algn="tl" rotWithShape="0">
                  <a:prstClr val="black">
                    <a:alpha val="40000"/>
                  </a:prstClr>
                </a:outerShdw>
              </a:effectLst>
              <a:latin typeface="Arial" panose="020B0604020202020204" pitchFamily="34" charset="0"/>
            </a:endParaRPr>
          </a:p>
          <a:p>
            <a:r>
              <a:rPr lang="en-US" altLang="en-US" sz="2000" dirty="0">
                <a:effectLst>
                  <a:outerShdw blurRad="50800" dist="38100" dir="2700000" algn="tl" rotWithShape="0">
                    <a:prstClr val="black">
                      <a:alpha val="40000"/>
                    </a:prstClr>
                  </a:outerShdw>
                </a:effectLst>
                <a:latin typeface="Arial" panose="020B0604020202020204" pitchFamily="34" charset="0"/>
              </a:rPr>
              <a:t>Provides a unique way of using Binary Tree to “compress” data.</a:t>
            </a:r>
            <a:br>
              <a:rPr lang="en-US" altLang="en-US" sz="2000" dirty="0">
                <a:effectLst>
                  <a:outerShdw blurRad="50800" dist="38100" dir="2700000" algn="tl" rotWithShape="0">
                    <a:prstClr val="black">
                      <a:alpha val="40000"/>
                    </a:prstClr>
                  </a:outerShdw>
                </a:effectLst>
                <a:latin typeface="Arial" panose="020B0604020202020204" pitchFamily="34" charset="0"/>
              </a:rPr>
            </a:br>
            <a:endParaRPr lang="en-US" altLang="en-US" sz="2000" dirty="0">
              <a:effectLst>
                <a:outerShdw blurRad="50800" dist="38100" dir="2700000" algn="tl" rotWithShape="0">
                  <a:prstClr val="black">
                    <a:alpha val="40000"/>
                  </a:prstClr>
                </a:outerShdw>
              </a:effectLst>
              <a:latin typeface="Arial" panose="020B0604020202020204" pitchFamily="34" charset="0"/>
            </a:endParaRPr>
          </a:p>
          <a:p>
            <a:r>
              <a:rPr lang="en-US" altLang="en-US" sz="2000" dirty="0">
                <a:effectLst>
                  <a:outerShdw blurRad="50800" dist="38100" dir="2700000" algn="tl" rotWithShape="0">
                    <a:prstClr val="black">
                      <a:alpha val="40000"/>
                    </a:prstClr>
                  </a:outerShdw>
                </a:effectLst>
                <a:latin typeface="Arial" panose="020B0604020202020204" pitchFamily="34" charset="0"/>
              </a:rPr>
              <a:t>Each letter gets a unique binary code. (variable length)</a:t>
            </a:r>
          </a:p>
        </p:txBody>
      </p:sp>
    </p:spTree>
    <p:extLst>
      <p:ext uri="{BB962C8B-B14F-4D97-AF65-F5344CB8AC3E}">
        <p14:creationId xmlns:p14="http://schemas.microsoft.com/office/powerpoint/2010/main" val="379367803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AutoShape 2">
            <a:extLst>
              <a:ext uri="{FF2B5EF4-FFF2-40B4-BE49-F238E27FC236}">
                <a16:creationId xmlns:a16="http://schemas.microsoft.com/office/drawing/2014/main" id="{9DB84344-F539-3241-8791-0C6E6BCA6C27}"/>
              </a:ext>
            </a:extLst>
          </p:cNvPr>
          <p:cNvSpPr>
            <a:spLocks noGrp="1" noChangeArrowheads="1"/>
          </p:cNvSpPr>
          <p:nvPr>
            <p:ph type="title" idx="4294967295"/>
          </p:nvPr>
        </p:nvSpPr>
        <p:spPr>
          <a:xfrm>
            <a:off x="331440" y="1412776"/>
            <a:ext cx="7924800" cy="1143000"/>
          </a:xfrm>
          <a:prstGeom prst="roundRect">
            <a:avLst>
              <a:gd name="adj" fmla="val 21667"/>
            </a:avLst>
          </a:prstGeom>
        </p:spPr>
        <p:txBody>
          <a:bodyPr/>
          <a:lstStyle/>
          <a:p>
            <a:r>
              <a:rPr lang="en-US" altLang="en-US" sz="5400" dirty="0">
                <a:effectLst>
                  <a:outerShdw blurRad="50800" dist="38100" dir="2700000" algn="tl" rotWithShape="0">
                    <a:prstClr val="black">
                      <a:alpha val="40000"/>
                    </a:prstClr>
                  </a:outerShdw>
                </a:effectLst>
                <a:latin typeface="Arial" panose="020B0604020202020204" pitchFamily="34" charset="0"/>
              </a:rPr>
              <a:t>Huffman Codes</a:t>
            </a:r>
            <a:endParaRPr lang="en-US" altLang="en-US" sz="5400" dirty="0">
              <a:solidFill>
                <a:schemeClr val="tx1"/>
              </a:solidFill>
              <a:effectLst>
                <a:outerShdw blurRad="50800" dist="38100" dir="2700000" algn="tl" rotWithShape="0">
                  <a:prstClr val="black">
                    <a:alpha val="40000"/>
                  </a:prstClr>
                </a:outerShdw>
              </a:effectLst>
              <a:latin typeface="Arial" panose="020B0604020202020204" pitchFamily="34" charset="0"/>
              <a:ea typeface="+mn-ea"/>
              <a:cs typeface="+mn-cs"/>
            </a:endParaRPr>
          </a:p>
        </p:txBody>
      </p:sp>
      <p:sp>
        <p:nvSpPr>
          <p:cNvPr id="2051" name="Rectangle 3">
            <a:extLst>
              <a:ext uri="{FF2B5EF4-FFF2-40B4-BE49-F238E27FC236}">
                <a16:creationId xmlns:a16="http://schemas.microsoft.com/office/drawing/2014/main" id="{74192A15-CD85-B147-BC0E-859A5E4896B9}"/>
              </a:ext>
            </a:extLst>
          </p:cNvPr>
          <p:cNvSpPr>
            <a:spLocks noGrp="1" noChangeArrowheads="1"/>
          </p:cNvSpPr>
          <p:nvPr>
            <p:ph type="body" idx="4294967295"/>
          </p:nvPr>
        </p:nvSpPr>
        <p:spPr>
          <a:xfrm>
            <a:off x="735806" y="3068960"/>
            <a:ext cx="10720387" cy="2673350"/>
          </a:xfrm>
        </p:spPr>
        <p:txBody>
          <a:bodyPr>
            <a:normAutofit/>
          </a:bodyPr>
          <a:lstStyle/>
          <a:p>
            <a:r>
              <a:rPr lang="en-US" altLang="en-US" sz="2000" dirty="0">
                <a:effectLst>
                  <a:outerShdw blurRad="50800" dist="38100" dir="2700000" algn="tl" rotWithShape="0">
                    <a:prstClr val="black">
                      <a:alpha val="40000"/>
                    </a:prstClr>
                  </a:outerShdw>
                </a:effectLst>
                <a:latin typeface="Arial" panose="020B0604020202020204" pitchFamily="34" charset="0"/>
              </a:rPr>
              <a:t>Binary trees can be used in an interesting way to construct minimal length encodings (paths) for messages when the frequency of letters used in the messages is known. </a:t>
            </a:r>
          </a:p>
          <a:p>
            <a:endParaRPr lang="en-US" altLang="en-US" sz="2000" dirty="0">
              <a:effectLst>
                <a:outerShdw blurRad="50800" dist="38100" dir="2700000" algn="tl" rotWithShape="0">
                  <a:prstClr val="black">
                    <a:alpha val="40000"/>
                  </a:prstClr>
                </a:outerShdw>
              </a:effectLst>
              <a:latin typeface="Arial" panose="020B0604020202020204" pitchFamily="34" charset="0"/>
            </a:endParaRPr>
          </a:p>
          <a:p>
            <a:r>
              <a:rPr lang="en-US" altLang="en-US" sz="2000" dirty="0">
                <a:effectLst>
                  <a:outerShdw blurRad="50800" dist="38100" dir="2700000" algn="tl" rotWithShape="0">
                    <a:prstClr val="black">
                      <a:alpha val="40000"/>
                    </a:prstClr>
                  </a:outerShdw>
                </a:effectLst>
                <a:latin typeface="Arial" panose="020B0604020202020204" pitchFamily="34" charset="0"/>
              </a:rPr>
              <a:t>A special kind of binary tree, called a Huffman coding tree is used to accomplish this. </a:t>
            </a:r>
          </a:p>
          <a:p>
            <a:endParaRPr lang="en-US" altLang="en-US" sz="2000" dirty="0">
              <a:effectLst>
                <a:outerShdw blurRad="50800" dist="38100" dir="2700000" algn="tl" rotWithShape="0">
                  <a:prstClr val="black">
                    <a:alpha val="40000"/>
                  </a:prstClr>
                </a:outerShdw>
              </a:effectLst>
              <a:latin typeface="Arial" panose="020B0604020202020204" pitchFamily="34" charset="0"/>
            </a:endParaRPr>
          </a:p>
          <a:p>
            <a:r>
              <a:rPr lang="en-US" altLang="en-US" sz="2000" dirty="0">
                <a:effectLst>
                  <a:outerShdw blurRad="50800" dist="38100" dir="2700000" algn="tl" rotWithShape="0">
                    <a:prstClr val="black">
                      <a:alpha val="40000"/>
                    </a:prstClr>
                  </a:outerShdw>
                </a:effectLst>
                <a:latin typeface="Arial" panose="020B0604020202020204" pitchFamily="34" charset="0"/>
              </a:rPr>
              <a:t>Follow a path to a leaf, the bit string compiled on the trip to the leaf is your “unique” identifier</a:t>
            </a:r>
          </a:p>
        </p:txBody>
      </p:sp>
    </p:spTree>
    <p:extLst>
      <p:ext uri="{BB962C8B-B14F-4D97-AF65-F5344CB8AC3E}">
        <p14:creationId xmlns:p14="http://schemas.microsoft.com/office/powerpoint/2010/main" val="422936178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14" name="Group 194">
            <a:extLst>
              <a:ext uri="{FF2B5EF4-FFF2-40B4-BE49-F238E27FC236}">
                <a16:creationId xmlns:a16="http://schemas.microsoft.com/office/drawing/2014/main" id="{9CE9CAFD-DAD6-6647-9A61-7E7DD6669B39}"/>
              </a:ext>
            </a:extLst>
          </p:cNvPr>
          <p:cNvGraphicFramePr>
            <a:graphicFrameLocks noGrp="1"/>
          </p:cNvGraphicFramePr>
          <p:nvPr>
            <p:ph type="tbl" idx="1"/>
            <p:extLst>
              <p:ext uri="{D42A27DB-BD31-4B8C-83A1-F6EECF244321}">
                <p14:modId xmlns:p14="http://schemas.microsoft.com/office/powerpoint/2010/main" val="4260647255"/>
              </p:ext>
            </p:extLst>
          </p:nvPr>
        </p:nvGraphicFramePr>
        <p:xfrm>
          <a:off x="695400" y="2744788"/>
          <a:ext cx="4381500" cy="3752853"/>
        </p:xfrm>
        <a:graphic>
          <a:graphicData uri="http://schemas.openxmlformats.org/drawingml/2006/table">
            <a:tbl>
              <a:tblPr/>
              <a:tblGrid>
                <a:gridCol w="987425">
                  <a:extLst>
                    <a:ext uri="{9D8B030D-6E8A-4147-A177-3AD203B41FA5}">
                      <a16:colId xmlns:a16="http://schemas.microsoft.com/office/drawing/2014/main" val="2889037875"/>
                    </a:ext>
                  </a:extLst>
                </a:gridCol>
                <a:gridCol w="1198562">
                  <a:extLst>
                    <a:ext uri="{9D8B030D-6E8A-4147-A177-3AD203B41FA5}">
                      <a16:colId xmlns:a16="http://schemas.microsoft.com/office/drawing/2014/main" val="1090370520"/>
                    </a:ext>
                  </a:extLst>
                </a:gridCol>
                <a:gridCol w="776288">
                  <a:extLst>
                    <a:ext uri="{9D8B030D-6E8A-4147-A177-3AD203B41FA5}">
                      <a16:colId xmlns:a16="http://schemas.microsoft.com/office/drawing/2014/main" val="1669704862"/>
                    </a:ext>
                  </a:extLst>
                </a:gridCol>
                <a:gridCol w="1419225">
                  <a:extLst>
                    <a:ext uri="{9D8B030D-6E8A-4147-A177-3AD203B41FA5}">
                      <a16:colId xmlns:a16="http://schemas.microsoft.com/office/drawing/2014/main" val="193044160"/>
                    </a:ext>
                  </a:extLst>
                </a:gridCol>
              </a:tblGrid>
              <a:tr h="266700">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Letter</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Frequency</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Letter</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Frequency</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3246775"/>
                  </a:ext>
                </a:extLst>
              </a:tr>
              <a:tr h="265113">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77</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67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0131484"/>
                  </a:ext>
                </a:extLst>
              </a:tr>
              <a:tr h="266700">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17</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O</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67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5146763"/>
                  </a:ext>
                </a:extLst>
              </a:tr>
              <a:tr h="265113">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C</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32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P</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20</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4172616"/>
                  </a:ext>
                </a:extLst>
              </a:tr>
              <a:tr h="266700">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D</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42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Q</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dirty="0">
                          <a:ln>
                            <a:noFill/>
                          </a:ln>
                          <a:solidFill>
                            <a:schemeClr val="tx1"/>
                          </a:solidFill>
                          <a:effectLst/>
                          <a:latin typeface="Arial" panose="020B0604020202020204" pitchFamily="34" charset="0"/>
                        </a:rPr>
                        <a:t>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5464530"/>
                  </a:ext>
                </a:extLst>
              </a:tr>
              <a:tr h="265113">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E</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120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R</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59</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24628138"/>
                  </a:ext>
                </a:extLst>
              </a:tr>
              <a:tr h="266700">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F</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24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S</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67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3961503"/>
                  </a:ext>
                </a:extLst>
              </a:tr>
              <a:tr h="266700">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G</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17</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85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8996165"/>
                  </a:ext>
                </a:extLst>
              </a:tr>
              <a:tr h="265113">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H</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50</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U</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37</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1005976"/>
                  </a:ext>
                </a:extLst>
              </a:tr>
              <a:tr h="266700">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I</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76</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V</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12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201529"/>
                  </a:ext>
                </a:extLst>
              </a:tr>
              <a:tr h="265113">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J</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W</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22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08055912"/>
                  </a:ext>
                </a:extLst>
              </a:tr>
              <a:tr h="266700">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K</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7</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X</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4</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7728021"/>
                  </a:ext>
                </a:extLst>
              </a:tr>
              <a:tr h="265113">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L</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42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Y</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22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21719986"/>
                  </a:ext>
                </a:extLst>
              </a:tr>
              <a:tr h="295275">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M</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24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a:ln>
                            <a:noFill/>
                          </a:ln>
                          <a:solidFill>
                            <a:schemeClr val="tx1"/>
                          </a:solidFill>
                          <a:effectLst/>
                          <a:latin typeface="Arial" panose="020B0604020202020204" pitchFamily="34" charset="0"/>
                        </a:rPr>
                        <a:t>X</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600" b="0" i="0" u="none" strike="noStrike" cap="none" normalizeH="0" baseline="0" dirty="0">
                          <a:ln>
                            <a:noFill/>
                          </a:ln>
                          <a:solidFill>
                            <a:schemeClr val="tx1"/>
                          </a:solidFill>
                          <a:effectLst/>
                          <a:latin typeface="Arial" panose="020B0604020202020204" pitchFamily="34"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3176040"/>
                  </a:ext>
                </a:extLst>
              </a:tr>
            </a:tbl>
          </a:graphicData>
        </a:graphic>
      </p:graphicFrame>
      <p:sp>
        <p:nvSpPr>
          <p:cNvPr id="5315" name="Text Box 195">
            <a:extLst>
              <a:ext uri="{FF2B5EF4-FFF2-40B4-BE49-F238E27FC236}">
                <a16:creationId xmlns:a16="http://schemas.microsoft.com/office/drawing/2014/main" id="{F95892A4-DA17-DD46-99DC-8AE6C5B06B97}"/>
              </a:ext>
            </a:extLst>
          </p:cNvPr>
          <p:cNvSpPr txBox="1">
            <a:spLocks noChangeArrowheads="1"/>
          </p:cNvSpPr>
          <p:nvPr/>
        </p:nvSpPr>
        <p:spPr bwMode="auto">
          <a:xfrm>
            <a:off x="5843972" y="3248980"/>
            <a:ext cx="500455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u="sng" dirty="0">
                <a:effectLst>
                  <a:outerShdw blurRad="50800" dist="38100" dir="2700000" algn="tl" rotWithShape="0">
                    <a:prstClr val="black">
                      <a:alpha val="40000"/>
                    </a:prstClr>
                  </a:outerShdw>
                </a:effectLst>
              </a:rPr>
              <a:t>Using Huffman Codes</a:t>
            </a:r>
            <a:r>
              <a:rPr lang="en-US" altLang="en-US" dirty="0">
                <a:effectLst>
                  <a:outerShdw blurRad="50800" dist="38100" dir="2700000" algn="tl" rotWithShape="0">
                    <a:prstClr val="black">
                      <a:alpha val="40000"/>
                    </a:prstClr>
                  </a:outerShdw>
                </a:effectLst>
              </a:rPr>
              <a:t> : </a:t>
            </a:r>
          </a:p>
          <a:p>
            <a:pPr>
              <a:spcBef>
                <a:spcPct val="50000"/>
              </a:spcBef>
              <a:buFontTx/>
              <a:buChar char="•"/>
            </a:pPr>
            <a:r>
              <a:rPr lang="en-US" altLang="en-US" dirty="0">
                <a:effectLst>
                  <a:outerShdw blurRad="50800" dist="38100" dir="2700000" algn="tl" rotWithShape="0">
                    <a:prstClr val="black">
                      <a:alpha val="40000"/>
                    </a:prstClr>
                  </a:outerShdw>
                </a:effectLst>
              </a:rPr>
              <a:t>ZULU could still be encoded using 28 bits, but....</a:t>
            </a:r>
          </a:p>
          <a:p>
            <a:pPr>
              <a:spcBef>
                <a:spcPct val="50000"/>
              </a:spcBef>
              <a:buFontTx/>
              <a:buChar char="•"/>
            </a:pPr>
            <a:r>
              <a:rPr lang="en-US" altLang="en-US" dirty="0">
                <a:effectLst>
                  <a:outerShdw blurRad="50800" dist="38100" dir="2700000" algn="tl" rotWithShape="0">
                    <a:prstClr val="black">
                      <a:alpha val="40000"/>
                    </a:prstClr>
                  </a:outerShdw>
                </a:effectLst>
              </a:rPr>
              <a:t>MEEK would probably be much smaller because of the high letter frequency</a:t>
            </a:r>
          </a:p>
          <a:p>
            <a:pPr>
              <a:spcBef>
                <a:spcPct val="50000"/>
              </a:spcBef>
              <a:buFontTx/>
              <a:buChar char="•"/>
            </a:pPr>
            <a:r>
              <a:rPr lang="en-US" altLang="en-US" dirty="0">
                <a:effectLst>
                  <a:outerShdw blurRad="50800" dist="38100" dir="2700000" algn="tl" rotWithShape="0">
                    <a:prstClr val="black">
                      <a:alpha val="40000"/>
                    </a:prstClr>
                  </a:outerShdw>
                </a:effectLst>
              </a:rPr>
              <a:t>Example...</a:t>
            </a:r>
          </a:p>
          <a:p>
            <a:pPr>
              <a:spcBef>
                <a:spcPct val="50000"/>
              </a:spcBef>
            </a:pPr>
            <a:endParaRPr lang="en-US" altLang="en-US" dirty="0"/>
          </a:p>
        </p:txBody>
      </p:sp>
      <p:sp>
        <p:nvSpPr>
          <p:cNvPr id="83" name="AutoShape 2">
            <a:extLst>
              <a:ext uri="{FF2B5EF4-FFF2-40B4-BE49-F238E27FC236}">
                <a16:creationId xmlns:a16="http://schemas.microsoft.com/office/drawing/2014/main" id="{099D1A8D-E338-F044-91CE-2DDF0FCCFB44}"/>
              </a:ext>
            </a:extLst>
          </p:cNvPr>
          <p:cNvSpPr txBox="1">
            <a:spLocks noChangeArrowheads="1"/>
          </p:cNvSpPr>
          <p:nvPr/>
        </p:nvSpPr>
        <p:spPr>
          <a:xfrm>
            <a:off x="331440" y="1376772"/>
            <a:ext cx="7924800" cy="1143000"/>
          </a:xfrm>
          <a:prstGeom prst="roundRect">
            <a:avLst>
              <a:gd name="adj" fmla="val 21667"/>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5400" dirty="0">
                <a:effectLst>
                  <a:outerShdw blurRad="50800" dist="38100" dir="2700000" algn="tl" rotWithShape="0">
                    <a:prstClr val="black">
                      <a:alpha val="40000"/>
                    </a:prstClr>
                  </a:outerShdw>
                </a:effectLst>
                <a:latin typeface="Arial" panose="020B0604020202020204" pitchFamily="34" charset="0"/>
              </a:rPr>
              <a:t>Huffman Codes</a:t>
            </a:r>
            <a:endParaRPr lang="en-US" altLang="en-US" sz="5400" dirty="0">
              <a:effectLst>
                <a:outerShdw blurRad="50800" dist="38100" dir="2700000" algn="tl" rotWithShape="0">
                  <a:prstClr val="black">
                    <a:alpha val="40000"/>
                  </a:prstClr>
                </a:outerShdw>
              </a:effectLst>
              <a:latin typeface="Arial" panose="020B0604020202020204" pitchFamily="34" charset="0"/>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EB74CA29-2EC8-3741-A300-8753286731E7}"/>
              </a:ext>
            </a:extLst>
          </p:cNvPr>
          <p:cNvSpPr>
            <a:spLocks noGrp="1" noChangeArrowheads="1"/>
          </p:cNvSpPr>
          <p:nvPr>
            <p:ph idx="1"/>
          </p:nvPr>
        </p:nvSpPr>
        <p:spPr>
          <a:xfrm>
            <a:off x="335360" y="2312875"/>
            <a:ext cx="11018440" cy="3864087"/>
          </a:xfrm>
        </p:spPr>
        <p:txBody>
          <a:bodyPr/>
          <a:lstStyle/>
          <a:p>
            <a:r>
              <a:rPr lang="en-US" altLang="en-US" sz="1800" dirty="0">
                <a:effectLst>
                  <a:outerShdw blurRad="50800" dist="38100" dir="2700000" algn="tl" rotWithShape="0">
                    <a:prstClr val="black">
                      <a:alpha val="40000"/>
                    </a:prstClr>
                  </a:outerShdw>
                </a:effectLst>
              </a:rPr>
              <a:t>To build the Huffman tree, we sort the frequencies (of the letters) into increasing order (4, 5, 7, 8, 12, 29). </a:t>
            </a:r>
          </a:p>
          <a:p>
            <a:r>
              <a:rPr lang="en-US" altLang="en-US" sz="1800" dirty="0">
                <a:effectLst>
                  <a:outerShdw blurRad="50800" dist="38100" dir="2700000" algn="tl" rotWithShape="0">
                    <a:prstClr val="black">
                      <a:alpha val="40000"/>
                    </a:prstClr>
                  </a:outerShdw>
                </a:effectLst>
              </a:rPr>
              <a:t>Then we choose the two smallest values, 4 and 5, and construct a binary tree with labeled edges:</a:t>
            </a:r>
            <a:r>
              <a:rPr lang="en-US" altLang="en-US" sz="2000" dirty="0">
                <a:effectLst>
                  <a:outerShdw blurRad="50800" dist="38100" dir="2700000" algn="tl" rotWithShape="0">
                    <a:prstClr val="black">
                      <a:alpha val="40000"/>
                    </a:prstClr>
                  </a:outerShdw>
                </a:effectLst>
              </a:rPr>
              <a:t> </a:t>
            </a:r>
          </a:p>
        </p:txBody>
      </p:sp>
      <p:pic>
        <p:nvPicPr>
          <p:cNvPr id="6150" name="Picture 6">
            <a:extLst>
              <a:ext uri="{FF2B5EF4-FFF2-40B4-BE49-F238E27FC236}">
                <a16:creationId xmlns:a16="http://schemas.microsoft.com/office/drawing/2014/main" id="{E9E80BE7-1F16-7249-A557-EF03718AE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761482"/>
            <a:ext cx="2690821" cy="1798836"/>
          </a:xfrm>
          <a:prstGeom prst="rect">
            <a:avLst/>
          </a:prstGeom>
          <a:noFill/>
          <a:extLst>
            <a:ext uri="{909E8E84-426E-40DD-AFC4-6F175D3DCCD1}">
              <a14:hiddenFill xmlns:a14="http://schemas.microsoft.com/office/drawing/2010/main">
                <a:solidFill>
                  <a:srgbClr val="FFFFFF"/>
                </a:solidFill>
              </a14:hiddenFill>
            </a:ext>
          </a:extLst>
        </p:spPr>
      </p:pic>
      <p:sp>
        <p:nvSpPr>
          <p:cNvPr id="6212" name="Line 68">
            <a:extLst>
              <a:ext uri="{FF2B5EF4-FFF2-40B4-BE49-F238E27FC236}">
                <a16:creationId xmlns:a16="http://schemas.microsoft.com/office/drawing/2014/main" id="{50222137-CB64-FA4D-AD1D-45F95525886A}"/>
              </a:ext>
            </a:extLst>
          </p:cNvPr>
          <p:cNvSpPr>
            <a:spLocks noChangeShapeType="1"/>
          </p:cNvSpPr>
          <p:nvPr/>
        </p:nvSpPr>
        <p:spPr bwMode="auto">
          <a:xfrm>
            <a:off x="4800600" y="41148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3" name="Line 69">
            <a:extLst>
              <a:ext uri="{FF2B5EF4-FFF2-40B4-BE49-F238E27FC236}">
                <a16:creationId xmlns:a16="http://schemas.microsoft.com/office/drawing/2014/main" id="{7736A592-5379-9A41-8B71-72A5EAFBFDC3}"/>
              </a:ext>
            </a:extLst>
          </p:cNvPr>
          <p:cNvSpPr>
            <a:spLocks noChangeShapeType="1"/>
          </p:cNvSpPr>
          <p:nvPr/>
        </p:nvSpPr>
        <p:spPr bwMode="auto">
          <a:xfrm flipV="1">
            <a:off x="4800600" y="4495800"/>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244" name="Group 100">
            <a:extLst>
              <a:ext uri="{FF2B5EF4-FFF2-40B4-BE49-F238E27FC236}">
                <a16:creationId xmlns:a16="http://schemas.microsoft.com/office/drawing/2014/main" id="{0716EADF-8008-4B42-BAD6-6B42F0AB87CF}"/>
              </a:ext>
            </a:extLst>
          </p:cNvPr>
          <p:cNvGraphicFramePr>
            <a:graphicFrameLocks noGrp="1"/>
          </p:cNvGraphicFramePr>
          <p:nvPr>
            <p:extLst>
              <p:ext uri="{D42A27DB-BD31-4B8C-83A1-F6EECF244321}">
                <p14:modId xmlns:p14="http://schemas.microsoft.com/office/powerpoint/2010/main" val="2364289647"/>
              </p:ext>
            </p:extLst>
          </p:nvPr>
        </p:nvGraphicFramePr>
        <p:xfrm>
          <a:off x="3035660" y="3645024"/>
          <a:ext cx="1917340" cy="2133600"/>
        </p:xfrm>
        <a:graphic>
          <a:graphicData uri="http://schemas.openxmlformats.org/drawingml/2006/table">
            <a:tbl>
              <a:tblPr/>
              <a:tblGrid>
                <a:gridCol w="707019">
                  <a:extLst>
                    <a:ext uri="{9D8B030D-6E8A-4147-A177-3AD203B41FA5}">
                      <a16:colId xmlns:a16="http://schemas.microsoft.com/office/drawing/2014/main" val="2449466028"/>
                    </a:ext>
                  </a:extLst>
                </a:gridCol>
                <a:gridCol w="1210321">
                  <a:extLst>
                    <a:ext uri="{9D8B030D-6E8A-4147-A177-3AD203B41FA5}">
                      <a16:colId xmlns:a16="http://schemas.microsoft.com/office/drawing/2014/main" val="541425369"/>
                    </a:ext>
                  </a:extLst>
                </a:gridCol>
              </a:tblGrid>
              <a:tr h="285567">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Letter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1393391"/>
                  </a:ext>
                </a:extLst>
              </a:tr>
              <a:tr h="283836">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80620658"/>
                  </a:ext>
                </a:extLst>
              </a:tr>
              <a:tr h="285567">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4239039"/>
                  </a:ext>
                </a:extLst>
              </a:tr>
              <a:tr h="283836">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0477839"/>
                  </a:ext>
                </a:extLst>
              </a:tr>
              <a:tr h="285567">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094327"/>
                  </a:ext>
                </a:extLst>
              </a:tr>
              <a:tr h="285567">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0666466"/>
                  </a:ext>
                </a:extLst>
              </a:tr>
              <a:tr h="283836">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dirty="0">
                          <a:ln>
                            <a:noFill/>
                          </a:ln>
                          <a:solidFill>
                            <a:schemeClr val="tx1"/>
                          </a:solidFill>
                          <a:effectLst/>
                          <a:latin typeface="Arial" panose="020B0604020202020204" pitchFamily="34"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2210162"/>
                  </a:ext>
                </a:extLst>
              </a:tr>
            </a:tbl>
          </a:graphicData>
        </a:graphic>
      </p:graphicFrame>
      <p:sp>
        <p:nvSpPr>
          <p:cNvPr id="38" name="AutoShape 2">
            <a:extLst>
              <a:ext uri="{FF2B5EF4-FFF2-40B4-BE49-F238E27FC236}">
                <a16:creationId xmlns:a16="http://schemas.microsoft.com/office/drawing/2014/main" id="{3C3E5F2F-706F-AB47-A1C2-BCB6DBDF5C95}"/>
              </a:ext>
            </a:extLst>
          </p:cNvPr>
          <p:cNvSpPr txBox="1">
            <a:spLocks noChangeArrowheads="1"/>
          </p:cNvSpPr>
          <p:nvPr/>
        </p:nvSpPr>
        <p:spPr>
          <a:xfrm>
            <a:off x="331440" y="1376772"/>
            <a:ext cx="7924800" cy="1143000"/>
          </a:xfrm>
          <a:prstGeom prst="roundRect">
            <a:avLst>
              <a:gd name="adj" fmla="val 21667"/>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5400" dirty="0">
                <a:effectLst>
                  <a:outerShdw blurRad="50800" dist="38100" dir="2700000" algn="tl" rotWithShape="0">
                    <a:prstClr val="black">
                      <a:alpha val="40000"/>
                    </a:prstClr>
                  </a:outerShdw>
                </a:effectLst>
                <a:latin typeface="Arial" panose="020B0604020202020204" pitchFamily="34" charset="0"/>
              </a:rPr>
              <a:t>Huffman Codes</a:t>
            </a:r>
            <a:endParaRPr lang="en-US" altLang="en-US" sz="5400" dirty="0">
              <a:effectLst>
                <a:outerShdw blurRad="50800" dist="38100" dir="2700000" algn="tl" rotWithShape="0">
                  <a:prstClr val="black">
                    <a:alpha val="40000"/>
                  </a:prstClr>
                </a:outerShdw>
              </a:effectLst>
              <a:latin typeface="Arial" panose="020B0604020202020204" pitchFamily="34" charset="0"/>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EB74CA29-2EC8-3741-A300-8753286731E7}"/>
              </a:ext>
            </a:extLst>
          </p:cNvPr>
          <p:cNvSpPr>
            <a:spLocks noGrp="1" noChangeArrowheads="1"/>
          </p:cNvSpPr>
          <p:nvPr>
            <p:ph idx="1"/>
          </p:nvPr>
        </p:nvSpPr>
        <p:spPr>
          <a:xfrm>
            <a:off x="335360" y="2312875"/>
            <a:ext cx="11018440" cy="3864087"/>
          </a:xfrm>
        </p:spPr>
        <p:txBody>
          <a:bodyPr/>
          <a:lstStyle/>
          <a:p>
            <a:r>
              <a:rPr lang="en-US" altLang="en-US" sz="1800" dirty="0">
                <a:effectLst>
                  <a:outerShdw blurRad="50800" dist="38100" dir="2700000" algn="tl" rotWithShape="0">
                    <a:prstClr val="black">
                      <a:alpha val="40000"/>
                    </a:prstClr>
                  </a:outerShdw>
                </a:effectLst>
              </a:rPr>
              <a:t>Next, we replace the two smallest values 4 and 5 with their sum, getting a new sequence, (7, 8, 9, 12, 29). </a:t>
            </a:r>
          </a:p>
          <a:p>
            <a:r>
              <a:rPr lang="en-US" altLang="en-US" sz="1800" dirty="0">
                <a:effectLst>
                  <a:outerShdw blurRad="50800" dist="38100" dir="2700000" algn="tl" rotWithShape="0">
                    <a:prstClr val="black">
                      <a:alpha val="40000"/>
                    </a:prstClr>
                  </a:outerShdw>
                </a:effectLst>
              </a:rPr>
              <a:t>We again take the two smallest values and construct a labeled binary tree:</a:t>
            </a:r>
            <a:r>
              <a:rPr lang="en-US" altLang="en-US" sz="2000" dirty="0">
                <a:effectLst>
                  <a:outerShdw blurRad="50800" dist="38100" dir="2700000" algn="tl" rotWithShape="0">
                    <a:prstClr val="black">
                      <a:alpha val="40000"/>
                    </a:prstClr>
                  </a:outerShdw>
                </a:effectLst>
              </a:rPr>
              <a:t> </a:t>
            </a:r>
          </a:p>
        </p:txBody>
      </p:sp>
      <p:sp>
        <p:nvSpPr>
          <p:cNvPr id="6212" name="Line 68">
            <a:extLst>
              <a:ext uri="{FF2B5EF4-FFF2-40B4-BE49-F238E27FC236}">
                <a16:creationId xmlns:a16="http://schemas.microsoft.com/office/drawing/2014/main" id="{50222137-CB64-FA4D-AD1D-45F95525886A}"/>
              </a:ext>
            </a:extLst>
          </p:cNvPr>
          <p:cNvSpPr>
            <a:spLocks noChangeShapeType="1"/>
          </p:cNvSpPr>
          <p:nvPr/>
        </p:nvSpPr>
        <p:spPr bwMode="auto">
          <a:xfrm>
            <a:off x="4800600" y="41148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3" name="Line 69">
            <a:extLst>
              <a:ext uri="{FF2B5EF4-FFF2-40B4-BE49-F238E27FC236}">
                <a16:creationId xmlns:a16="http://schemas.microsoft.com/office/drawing/2014/main" id="{7736A592-5379-9A41-8B71-72A5EAFBFDC3}"/>
              </a:ext>
            </a:extLst>
          </p:cNvPr>
          <p:cNvSpPr>
            <a:spLocks noChangeShapeType="1"/>
          </p:cNvSpPr>
          <p:nvPr/>
        </p:nvSpPr>
        <p:spPr bwMode="auto">
          <a:xfrm flipV="1">
            <a:off x="4800600" y="4495800"/>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AutoShape 2">
            <a:extLst>
              <a:ext uri="{FF2B5EF4-FFF2-40B4-BE49-F238E27FC236}">
                <a16:creationId xmlns:a16="http://schemas.microsoft.com/office/drawing/2014/main" id="{3C3E5F2F-706F-AB47-A1C2-BCB6DBDF5C95}"/>
              </a:ext>
            </a:extLst>
          </p:cNvPr>
          <p:cNvSpPr txBox="1">
            <a:spLocks noChangeArrowheads="1"/>
          </p:cNvSpPr>
          <p:nvPr/>
        </p:nvSpPr>
        <p:spPr>
          <a:xfrm>
            <a:off x="331440" y="1376772"/>
            <a:ext cx="7924800" cy="1143000"/>
          </a:xfrm>
          <a:prstGeom prst="roundRect">
            <a:avLst>
              <a:gd name="adj" fmla="val 21667"/>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5400" dirty="0">
                <a:effectLst>
                  <a:outerShdw blurRad="50800" dist="38100" dir="2700000" algn="tl" rotWithShape="0">
                    <a:prstClr val="black">
                      <a:alpha val="40000"/>
                    </a:prstClr>
                  </a:outerShdw>
                </a:effectLst>
                <a:latin typeface="Arial" panose="020B0604020202020204" pitchFamily="34" charset="0"/>
              </a:rPr>
              <a:t>Huffman Codes</a:t>
            </a:r>
            <a:endParaRPr lang="en-US" altLang="en-US" sz="5400" dirty="0">
              <a:effectLst>
                <a:outerShdw blurRad="50800" dist="38100" dir="2700000" algn="tl" rotWithShape="0">
                  <a:prstClr val="black">
                    <a:alpha val="40000"/>
                  </a:prstClr>
                </a:outerShdw>
              </a:effectLst>
              <a:latin typeface="Arial" panose="020B0604020202020204" pitchFamily="34" charset="0"/>
              <a:ea typeface="+mn-ea"/>
              <a:cs typeface="+mn-cs"/>
            </a:endParaRPr>
          </a:p>
        </p:txBody>
      </p:sp>
      <p:graphicFrame>
        <p:nvGraphicFramePr>
          <p:cNvPr id="8" name="Group 68">
            <a:extLst>
              <a:ext uri="{FF2B5EF4-FFF2-40B4-BE49-F238E27FC236}">
                <a16:creationId xmlns:a16="http://schemas.microsoft.com/office/drawing/2014/main" id="{1C6A79C2-9987-6B43-BEBD-6DD4842ADE05}"/>
              </a:ext>
            </a:extLst>
          </p:cNvPr>
          <p:cNvGraphicFramePr>
            <a:graphicFrameLocks noGrp="1"/>
          </p:cNvGraphicFramePr>
          <p:nvPr>
            <p:extLst>
              <p:ext uri="{D42A27DB-BD31-4B8C-83A1-F6EECF244321}">
                <p14:modId xmlns:p14="http://schemas.microsoft.com/office/powerpoint/2010/main" val="3290540321"/>
              </p:ext>
            </p:extLst>
          </p:nvPr>
        </p:nvGraphicFramePr>
        <p:xfrm>
          <a:off x="3026532" y="3599656"/>
          <a:ext cx="1917340" cy="2133600"/>
        </p:xfrm>
        <a:graphic>
          <a:graphicData uri="http://schemas.openxmlformats.org/drawingml/2006/table">
            <a:tbl>
              <a:tblPr/>
              <a:tblGrid>
                <a:gridCol w="707019">
                  <a:extLst>
                    <a:ext uri="{9D8B030D-6E8A-4147-A177-3AD203B41FA5}">
                      <a16:colId xmlns:a16="http://schemas.microsoft.com/office/drawing/2014/main" val="2942574659"/>
                    </a:ext>
                  </a:extLst>
                </a:gridCol>
                <a:gridCol w="1210321">
                  <a:extLst>
                    <a:ext uri="{9D8B030D-6E8A-4147-A177-3AD203B41FA5}">
                      <a16:colId xmlns:a16="http://schemas.microsoft.com/office/drawing/2014/main" val="3795807692"/>
                    </a:ext>
                  </a:extLst>
                </a:gridCol>
              </a:tblGrid>
              <a:tr h="356681">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Letter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8098258"/>
                  </a:ext>
                </a:extLst>
              </a:tr>
              <a:tr h="354519">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dirty="0">
                          <a:ln>
                            <a:noFill/>
                          </a:ln>
                          <a:solidFill>
                            <a:schemeClr val="tx1"/>
                          </a:solidFill>
                          <a:effectLst/>
                          <a:latin typeface="Arial" panose="020B060402020202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1593524"/>
                  </a:ext>
                </a:extLst>
              </a:tr>
              <a:tr h="356681">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2647272"/>
                  </a:ext>
                </a:extLst>
              </a:tr>
              <a:tr h="354519">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dirty="0">
                          <a:ln>
                            <a:noFill/>
                          </a:ln>
                          <a:solidFill>
                            <a:schemeClr val="tx1"/>
                          </a:solidFill>
                          <a:effectLst/>
                          <a:latin typeface="Arial" panose="020B0604020202020204" pitchFamily="34"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34585997"/>
                  </a:ext>
                </a:extLst>
              </a:tr>
              <a:tr h="356681">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dirty="0">
                          <a:ln>
                            <a:noFill/>
                          </a:ln>
                          <a:solidFill>
                            <a:schemeClr val="tx1"/>
                          </a:solidFill>
                          <a:effectLst/>
                          <a:latin typeface="Arial" panose="020B0604020202020204" pitchFamily="34"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648116"/>
                  </a:ext>
                </a:extLst>
              </a:tr>
              <a:tr h="354519">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a:ln>
                            <a:noFill/>
                          </a:ln>
                          <a:solidFill>
                            <a:schemeClr val="tx1"/>
                          </a:solidFill>
                          <a:effectLst/>
                          <a:latin typeface="Arial" panose="020B0604020202020204" pitchFamily="34"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itchFamily="2" charset="2"/>
                        <a:defRPr sz="2400">
                          <a:solidFill>
                            <a:schemeClr val="tx1"/>
                          </a:solidFill>
                          <a:latin typeface="Arial" panose="020B0604020202020204" pitchFamily="34" charset="0"/>
                        </a:defRPr>
                      </a:lvl1pPr>
                      <a:lvl2pPr>
                        <a:spcBef>
                          <a:spcPct val="20000"/>
                        </a:spcBef>
                        <a:buClr>
                          <a:schemeClr val="tx1"/>
                        </a:buClr>
                        <a:buSzPct val="75000"/>
                        <a:defRPr sz="2000">
                          <a:solidFill>
                            <a:schemeClr val="tx1"/>
                          </a:solidFill>
                          <a:latin typeface="Arial" panose="020B0604020202020204" pitchFamily="34" charset="0"/>
                        </a:defRPr>
                      </a:lvl2pPr>
                      <a:lvl3pPr>
                        <a:spcBef>
                          <a:spcPct val="20000"/>
                        </a:spcBef>
                        <a:buClr>
                          <a:schemeClr val="tx1"/>
                        </a:buClr>
                        <a:buSzPct val="75000"/>
                        <a:buFont typeface="Wingdings" pitchFamily="2" charset="2"/>
                        <a:defRPr>
                          <a:solidFill>
                            <a:schemeClr val="tx1"/>
                          </a:solidFill>
                          <a:latin typeface="Arial" panose="020B0604020202020204" pitchFamily="34" charset="0"/>
                        </a:defRPr>
                      </a:lvl3pPr>
                      <a:lvl4pPr>
                        <a:spcBef>
                          <a:spcPct val="20000"/>
                        </a:spcBef>
                        <a:buClr>
                          <a:schemeClr val="tx1"/>
                        </a:buClr>
                        <a:buSzPct val="80000"/>
                        <a:defRPr sz="1600">
                          <a:solidFill>
                            <a:schemeClr val="tx1"/>
                          </a:solidFill>
                          <a:latin typeface="Arial" panose="020B0604020202020204" pitchFamily="34" charset="0"/>
                        </a:defRPr>
                      </a:lvl4pPr>
                      <a:lvl5pPr>
                        <a:spcBef>
                          <a:spcPct val="20000"/>
                        </a:spcBef>
                        <a:buClr>
                          <a:schemeClr val="tx1"/>
                        </a:buClr>
                        <a:buSzPct val="65000"/>
                        <a:buFont typeface="Wingdings" pitchFamily="2" charset="2"/>
                        <a:defRPr sz="1600">
                          <a:solidFill>
                            <a:schemeClr val="tx1"/>
                          </a:solidFill>
                          <a:latin typeface="Arial" panose="020B0604020202020204" pitchFamily="34" charset="0"/>
                        </a:defRPr>
                      </a:lvl5pPr>
                      <a:lvl6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6pPr>
                      <a:lvl7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7pPr>
                      <a:lvl8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8pPr>
                      <a:lvl9pPr fontAlgn="base">
                        <a:spcBef>
                          <a:spcPct val="20000"/>
                        </a:spcBef>
                        <a:spcAft>
                          <a:spcPct val="0"/>
                        </a:spcAft>
                        <a:buClr>
                          <a:schemeClr val="tx1"/>
                        </a:buClr>
                        <a:buSzPct val="65000"/>
                        <a:buFont typeface="Wingdings" pitchFamily="2" charset="2"/>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altLang="en-US" sz="1400" b="0" i="0" u="none" strike="noStrike" cap="none" normalizeH="0" baseline="0" dirty="0">
                          <a:ln>
                            <a:noFill/>
                          </a:ln>
                          <a:solidFill>
                            <a:schemeClr val="tx1"/>
                          </a:solidFill>
                          <a:effectLst/>
                          <a:latin typeface="Arial" panose="020B0604020202020204" pitchFamily="34" charset="0"/>
                        </a:rPr>
                        <a:t>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0471960"/>
                  </a:ext>
                </a:extLst>
              </a:tr>
            </a:tbl>
          </a:graphicData>
        </a:graphic>
      </p:graphicFrame>
      <p:pic>
        <p:nvPicPr>
          <p:cNvPr id="9" name="Picture 5">
            <a:extLst>
              <a:ext uri="{FF2B5EF4-FFF2-40B4-BE49-F238E27FC236}">
                <a16:creationId xmlns:a16="http://schemas.microsoft.com/office/drawing/2014/main" id="{2F262FC2-00A8-3C4A-B313-3EA69F09B2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757379"/>
            <a:ext cx="2509209" cy="1677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19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EB74CA29-2EC8-3741-A300-8753286731E7}"/>
              </a:ext>
            </a:extLst>
          </p:cNvPr>
          <p:cNvSpPr>
            <a:spLocks noGrp="1" noChangeArrowheads="1"/>
          </p:cNvSpPr>
          <p:nvPr>
            <p:ph idx="1"/>
          </p:nvPr>
        </p:nvSpPr>
        <p:spPr>
          <a:xfrm>
            <a:off x="335360" y="2636912"/>
            <a:ext cx="11018440" cy="3540050"/>
          </a:xfrm>
        </p:spPr>
        <p:txBody>
          <a:bodyPr/>
          <a:lstStyle/>
          <a:p>
            <a:r>
              <a:rPr lang="en-US" altLang="en-US" sz="1800" dirty="0">
                <a:effectLst>
                  <a:outerShdw blurRad="50800" dist="38100" dir="2700000" algn="tl" rotWithShape="0">
                    <a:prstClr val="black">
                      <a:alpha val="40000"/>
                    </a:prstClr>
                  </a:outerShdw>
                </a:effectLst>
              </a:rPr>
              <a:t>We now have the frequencies (15, 9, 12, 29) </a:t>
            </a:r>
          </a:p>
          <a:p>
            <a:r>
              <a:rPr lang="en-US" altLang="en-US" sz="1800" dirty="0">
                <a:effectLst>
                  <a:outerShdw blurRad="50800" dist="38100" dir="2700000" algn="tl" rotWithShape="0">
                    <a:prstClr val="black">
                      <a:alpha val="40000"/>
                    </a:prstClr>
                  </a:outerShdw>
                </a:effectLst>
              </a:rPr>
              <a:t>Which must be sorted into (9, 12, 15, 29) </a:t>
            </a:r>
          </a:p>
          <a:p>
            <a:r>
              <a:rPr lang="en-US" altLang="en-US" sz="1800" dirty="0">
                <a:effectLst>
                  <a:outerShdw blurRad="50800" dist="38100" dir="2700000" algn="tl" rotWithShape="0">
                    <a:prstClr val="black">
                      <a:alpha val="40000"/>
                    </a:prstClr>
                  </a:outerShdw>
                </a:effectLst>
              </a:rPr>
              <a:t>The two lowest are selected once again.</a:t>
            </a:r>
            <a:r>
              <a:rPr lang="en-US" altLang="en-US" sz="2000" dirty="0">
                <a:effectLst>
                  <a:outerShdw blurRad="50800" dist="38100" dir="2700000" algn="tl" rotWithShape="0">
                    <a:prstClr val="black">
                      <a:alpha val="40000"/>
                    </a:prstClr>
                  </a:outerShdw>
                </a:effectLst>
              </a:rPr>
              <a:t> </a:t>
            </a:r>
          </a:p>
        </p:txBody>
      </p:sp>
      <p:sp>
        <p:nvSpPr>
          <p:cNvPr id="38" name="AutoShape 2">
            <a:extLst>
              <a:ext uri="{FF2B5EF4-FFF2-40B4-BE49-F238E27FC236}">
                <a16:creationId xmlns:a16="http://schemas.microsoft.com/office/drawing/2014/main" id="{3C3E5F2F-706F-AB47-A1C2-BCB6DBDF5C95}"/>
              </a:ext>
            </a:extLst>
          </p:cNvPr>
          <p:cNvSpPr txBox="1">
            <a:spLocks noChangeArrowheads="1"/>
          </p:cNvSpPr>
          <p:nvPr/>
        </p:nvSpPr>
        <p:spPr>
          <a:xfrm>
            <a:off x="331440" y="1376772"/>
            <a:ext cx="7924800" cy="1143000"/>
          </a:xfrm>
          <a:prstGeom prst="roundRect">
            <a:avLst>
              <a:gd name="adj" fmla="val 21667"/>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5400" dirty="0">
                <a:effectLst>
                  <a:outerShdw blurRad="50800" dist="38100" dir="2700000" algn="tl" rotWithShape="0">
                    <a:prstClr val="black">
                      <a:alpha val="40000"/>
                    </a:prstClr>
                  </a:outerShdw>
                </a:effectLst>
                <a:latin typeface="Arial" panose="020B0604020202020204" pitchFamily="34" charset="0"/>
              </a:rPr>
              <a:t>Huffman Tree</a:t>
            </a:r>
            <a:endParaRPr lang="en-US" altLang="en-US" sz="5400" dirty="0">
              <a:effectLst>
                <a:outerShdw blurRad="50800" dist="38100" dir="2700000" algn="tl" rotWithShape="0">
                  <a:prstClr val="black">
                    <a:alpha val="40000"/>
                  </a:prstClr>
                </a:outerShdw>
              </a:effectLst>
              <a:latin typeface="Arial" panose="020B0604020202020204" pitchFamily="34" charset="0"/>
              <a:ea typeface="+mn-ea"/>
              <a:cs typeface="+mn-cs"/>
            </a:endParaRPr>
          </a:p>
        </p:txBody>
      </p:sp>
      <p:pic>
        <p:nvPicPr>
          <p:cNvPr id="10" name="Picture 4">
            <a:extLst>
              <a:ext uri="{FF2B5EF4-FFF2-40B4-BE49-F238E27FC236}">
                <a16:creationId xmlns:a16="http://schemas.microsoft.com/office/drawing/2014/main" id="{77882AE0-7391-6748-9DC9-AD9395943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399" y="3068960"/>
            <a:ext cx="3943753" cy="2734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279973"/>
      </p:ext>
    </p:extLst>
  </p:cSld>
  <p:clrMapOvr>
    <a:masterClrMapping/>
  </p:clrMapOvr>
</p:sld>
</file>

<file path=ppt/theme/theme1.xml><?xml version="1.0" encoding="utf-8"?>
<a:theme xmlns:a="http://schemas.openxmlformats.org/drawingml/2006/main" name="Capsul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521</TotalTime>
  <Words>668</Words>
  <Application>Microsoft Macintosh PowerPoint</Application>
  <PresentationFormat>Widescreen</PresentationFormat>
  <Paragraphs>150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Times New Roman</vt:lpstr>
      <vt:lpstr>Arial</vt:lpstr>
      <vt:lpstr>Wingdings</vt:lpstr>
      <vt:lpstr>Capsules</vt:lpstr>
      <vt:lpstr>PowerPoint Presentation</vt:lpstr>
      <vt:lpstr>Compression</vt:lpstr>
      <vt:lpstr>Fixed Length Codes</vt:lpstr>
      <vt:lpstr>Huffman Codes</vt:lpstr>
      <vt:lpstr>Huffman Codes</vt:lpstr>
      <vt:lpstr>PowerPoint Presentation</vt:lpstr>
      <vt:lpstr>PowerPoint Presentation</vt:lpstr>
      <vt:lpstr>PowerPoint Presentation</vt:lpstr>
      <vt:lpstr>PowerPoint Presentation</vt:lpstr>
      <vt:lpstr>PowerPoint Presentation</vt:lpstr>
      <vt:lpstr>Huffman Tree</vt:lpstr>
      <vt:lpstr>Huffman Code</vt:lpstr>
      <vt:lpstr>Huffman Code</vt:lpstr>
      <vt:lpstr>Huffman Code</vt:lpstr>
    </vt:vector>
  </TitlesOfParts>
  <Company>MSU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Huffman Codes</dc:title>
  <dc:creator>Terry Griffin</dc:creator>
  <cp:lastModifiedBy>Griffin, Terry</cp:lastModifiedBy>
  <cp:revision>13</cp:revision>
  <dcterms:created xsi:type="dcterms:W3CDTF">2005-04-14T05:41:11Z</dcterms:created>
  <dcterms:modified xsi:type="dcterms:W3CDTF">2022-01-26T02:39:27Z</dcterms:modified>
</cp:coreProperties>
</file>