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3" r:id="rId1"/>
  </p:sldMasterIdLst>
  <p:notesMasterIdLst>
    <p:notesMasterId r:id="rId51"/>
  </p:notesMasterIdLst>
  <p:sldIdLst>
    <p:sldId id="256" r:id="rId2"/>
    <p:sldId id="315" r:id="rId3"/>
    <p:sldId id="323" r:id="rId4"/>
    <p:sldId id="324" r:id="rId5"/>
    <p:sldId id="325" r:id="rId6"/>
    <p:sldId id="326" r:id="rId7"/>
    <p:sldId id="327" r:id="rId8"/>
    <p:sldId id="329" r:id="rId9"/>
    <p:sldId id="330" r:id="rId10"/>
    <p:sldId id="331" r:id="rId11"/>
    <p:sldId id="332" r:id="rId12"/>
    <p:sldId id="333" r:id="rId13"/>
    <p:sldId id="334" r:id="rId14"/>
    <p:sldId id="335" r:id="rId15"/>
    <p:sldId id="336" r:id="rId16"/>
    <p:sldId id="337" r:id="rId17"/>
    <p:sldId id="260" r:id="rId18"/>
    <p:sldId id="338" r:id="rId19"/>
    <p:sldId id="311" r:id="rId20"/>
    <p:sldId id="299" r:id="rId21"/>
    <p:sldId id="300" r:id="rId22"/>
    <p:sldId id="301" r:id="rId23"/>
    <p:sldId id="273" r:id="rId24"/>
    <p:sldId id="303" r:id="rId25"/>
    <p:sldId id="304" r:id="rId26"/>
    <p:sldId id="305" r:id="rId27"/>
    <p:sldId id="306" r:id="rId28"/>
    <p:sldId id="307" r:id="rId29"/>
    <p:sldId id="281" r:id="rId30"/>
    <p:sldId id="308" r:id="rId31"/>
    <p:sldId id="282" r:id="rId32"/>
    <p:sldId id="286" r:id="rId33"/>
    <p:sldId id="295" r:id="rId34"/>
    <p:sldId id="296" r:id="rId35"/>
    <p:sldId id="297" r:id="rId36"/>
    <p:sldId id="285" r:id="rId37"/>
    <p:sldId id="320" r:id="rId38"/>
    <p:sldId id="321" r:id="rId39"/>
    <p:sldId id="289" r:id="rId40"/>
    <p:sldId id="288" r:id="rId41"/>
    <p:sldId id="302" r:id="rId42"/>
    <p:sldId id="290" r:id="rId43"/>
    <p:sldId id="291" r:id="rId44"/>
    <p:sldId id="316" r:id="rId45"/>
    <p:sldId id="317" r:id="rId46"/>
    <p:sldId id="318" r:id="rId47"/>
    <p:sldId id="319" r:id="rId48"/>
    <p:sldId id="322" r:id="rId49"/>
    <p:sldId id="314" r:id="rId5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A00"/>
    <a:srgbClr val="FF40FF"/>
    <a:srgbClr val="B553FF"/>
    <a:srgbClr val="FFFFFF"/>
    <a:srgbClr val="97CD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8" autoAdjust="0"/>
    <p:restoredTop sz="94694" autoAdjust="0"/>
  </p:normalViewPr>
  <p:slideViewPr>
    <p:cSldViewPr>
      <p:cViewPr varScale="1">
        <p:scale>
          <a:sx n="121" d="100"/>
          <a:sy n="121" d="100"/>
        </p:scale>
        <p:origin x="1672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B32D6DEF-6C88-C143-9378-171FF0BF9F7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E682AE44-D1F5-614C-AF37-2A282238646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1167C181-522E-7842-9DEE-4EC6E997A8A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7349" name="Rectangle 5">
            <a:extLst>
              <a:ext uri="{FF2B5EF4-FFF2-40B4-BE49-F238E27FC236}">
                <a16:creationId xmlns:a16="http://schemas.microsoft.com/office/drawing/2014/main" id="{6F006FB5-058A-7D4F-A8E2-9F6CEA5A7B6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57350" name="Rectangle 6">
            <a:extLst>
              <a:ext uri="{FF2B5EF4-FFF2-40B4-BE49-F238E27FC236}">
                <a16:creationId xmlns:a16="http://schemas.microsoft.com/office/drawing/2014/main" id="{78BBDFCB-CE2F-4A4D-9C87-6BEAC5FB48A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7351" name="Rectangle 7">
            <a:extLst>
              <a:ext uri="{FF2B5EF4-FFF2-40B4-BE49-F238E27FC236}">
                <a16:creationId xmlns:a16="http://schemas.microsoft.com/office/drawing/2014/main" id="{9974A7DC-DFAE-3341-AF1E-1CD3022DEF6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fld id="{CC7F6050-B571-D044-9097-D7CF4CD9FA3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>
            <a:extLst>
              <a:ext uri="{FF2B5EF4-FFF2-40B4-BE49-F238E27FC236}">
                <a16:creationId xmlns:a16="http://schemas.microsoft.com/office/drawing/2014/main" id="{A84D764D-03BE-0E44-8FDE-2D34878BEE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56C196A-6B39-E043-A8D4-B937E561EB23}" type="slidenum">
              <a:rPr lang="en-US" altLang="en-US">
                <a:latin typeface="Times New Roman" panose="02020603050405020304" pitchFamily="18" charset="0"/>
              </a:rPr>
              <a:pPr/>
              <a:t>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CC6E977F-1F36-F743-BB8A-E21E282897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F3833C1D-6445-A54E-979F-648D0E9AE1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>
            <a:extLst>
              <a:ext uri="{FF2B5EF4-FFF2-40B4-BE49-F238E27FC236}">
                <a16:creationId xmlns:a16="http://schemas.microsoft.com/office/drawing/2014/main" id="{A84D764D-03BE-0E44-8FDE-2D34878BEE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56C196A-6B39-E043-A8D4-B937E561EB23}" type="slidenum">
              <a:rPr lang="en-US" altLang="en-US">
                <a:latin typeface="Times New Roman" panose="02020603050405020304" pitchFamily="18" charset="0"/>
              </a:rPr>
              <a:pPr/>
              <a:t>11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CC6E977F-1F36-F743-BB8A-E21E282897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F3833C1D-6445-A54E-979F-648D0E9AE1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90410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>
            <a:extLst>
              <a:ext uri="{FF2B5EF4-FFF2-40B4-BE49-F238E27FC236}">
                <a16:creationId xmlns:a16="http://schemas.microsoft.com/office/drawing/2014/main" id="{A84D764D-03BE-0E44-8FDE-2D34878BEE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56C196A-6B39-E043-A8D4-B937E561EB23}" type="slidenum">
              <a:rPr lang="en-US" altLang="en-US">
                <a:latin typeface="Times New Roman" panose="02020603050405020304" pitchFamily="18" charset="0"/>
              </a:rPr>
              <a:pPr/>
              <a:t>12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CC6E977F-1F36-F743-BB8A-E21E282897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F3833C1D-6445-A54E-979F-648D0E9AE1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22268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>
            <a:extLst>
              <a:ext uri="{FF2B5EF4-FFF2-40B4-BE49-F238E27FC236}">
                <a16:creationId xmlns:a16="http://schemas.microsoft.com/office/drawing/2014/main" id="{A84D764D-03BE-0E44-8FDE-2D34878BEE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56C196A-6B39-E043-A8D4-B937E561EB23}" type="slidenum">
              <a:rPr lang="en-US" altLang="en-US">
                <a:latin typeface="Times New Roman" panose="02020603050405020304" pitchFamily="18" charset="0"/>
              </a:rPr>
              <a:pPr/>
              <a:t>13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CC6E977F-1F36-F743-BB8A-E21E282897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F3833C1D-6445-A54E-979F-648D0E9AE1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37877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>
            <a:extLst>
              <a:ext uri="{FF2B5EF4-FFF2-40B4-BE49-F238E27FC236}">
                <a16:creationId xmlns:a16="http://schemas.microsoft.com/office/drawing/2014/main" id="{A84D764D-03BE-0E44-8FDE-2D34878BEE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56C196A-6B39-E043-A8D4-B937E561EB23}" type="slidenum">
              <a:rPr lang="en-US" altLang="en-US">
                <a:latin typeface="Times New Roman" panose="02020603050405020304" pitchFamily="18" charset="0"/>
              </a:rPr>
              <a:pPr/>
              <a:t>14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CC6E977F-1F36-F743-BB8A-E21E282897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F3833C1D-6445-A54E-979F-648D0E9AE1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39930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>
            <a:extLst>
              <a:ext uri="{FF2B5EF4-FFF2-40B4-BE49-F238E27FC236}">
                <a16:creationId xmlns:a16="http://schemas.microsoft.com/office/drawing/2014/main" id="{A84D764D-03BE-0E44-8FDE-2D34878BEE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56C196A-6B39-E043-A8D4-B937E561EB23}" type="slidenum">
              <a:rPr lang="en-US" altLang="en-US">
                <a:latin typeface="Times New Roman" panose="02020603050405020304" pitchFamily="18" charset="0"/>
              </a:rPr>
              <a:pPr/>
              <a:t>15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CC6E977F-1F36-F743-BB8A-E21E282897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F3833C1D-6445-A54E-979F-648D0E9AE1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25845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>
            <a:extLst>
              <a:ext uri="{FF2B5EF4-FFF2-40B4-BE49-F238E27FC236}">
                <a16:creationId xmlns:a16="http://schemas.microsoft.com/office/drawing/2014/main" id="{A84D764D-03BE-0E44-8FDE-2D34878BEE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56C196A-6B39-E043-A8D4-B937E561EB23}" type="slidenum">
              <a:rPr lang="en-US" altLang="en-US">
                <a:latin typeface="Times New Roman" panose="02020603050405020304" pitchFamily="18" charset="0"/>
              </a:rPr>
              <a:pPr/>
              <a:t>16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CC6E977F-1F36-F743-BB8A-E21E282897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F3833C1D-6445-A54E-979F-648D0E9AE1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70398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>
            <a:extLst>
              <a:ext uri="{FF2B5EF4-FFF2-40B4-BE49-F238E27FC236}">
                <a16:creationId xmlns:a16="http://schemas.microsoft.com/office/drawing/2014/main" id="{717A7F93-1C7E-8A44-B187-37787779E44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DBE6BA8-A4AC-1643-B518-26DAB98769D3}" type="slidenum">
              <a:rPr lang="en-US" altLang="en-US">
                <a:latin typeface="Times New Roman" panose="02020603050405020304" pitchFamily="18" charset="0"/>
              </a:rPr>
              <a:pPr/>
              <a:t>20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56367E18-BA11-2A4B-92BE-E54F1C87156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C1489C17-2EF5-6847-A8C4-9CAEE504AA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>
            <a:extLst>
              <a:ext uri="{FF2B5EF4-FFF2-40B4-BE49-F238E27FC236}">
                <a16:creationId xmlns:a16="http://schemas.microsoft.com/office/drawing/2014/main" id="{9CFB3F76-E507-B046-9BC5-2CAFF2D135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6118A43-1EDD-444C-850C-839EF76D6DD0}" type="slidenum">
              <a:rPr lang="en-US" altLang="en-US">
                <a:latin typeface="Times New Roman" panose="02020603050405020304" pitchFamily="18" charset="0"/>
              </a:rPr>
              <a:pPr/>
              <a:t>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A1CA74C9-A8B8-B44B-9E55-208AD793896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19A7C2A4-82A3-574A-BF0B-B9465A8ADB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>
            <a:extLst>
              <a:ext uri="{FF2B5EF4-FFF2-40B4-BE49-F238E27FC236}">
                <a16:creationId xmlns:a16="http://schemas.microsoft.com/office/drawing/2014/main" id="{BD7417A4-4852-6F46-9B43-C54614F0AE5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947F21D-7D87-E848-A358-D81857037D7D}" type="slidenum">
              <a:rPr lang="en-US" altLang="en-US">
                <a:latin typeface="Times New Roman" panose="02020603050405020304" pitchFamily="18" charset="0"/>
              </a:rPr>
              <a:pPr/>
              <a:t>22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2057B452-939D-A441-9759-DF0A252A845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510470A9-3492-2242-89FD-B123B97E46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>
            <a:extLst>
              <a:ext uri="{FF2B5EF4-FFF2-40B4-BE49-F238E27FC236}">
                <a16:creationId xmlns:a16="http://schemas.microsoft.com/office/drawing/2014/main" id="{98EFE87A-1D18-4043-832B-A2D5524E880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88F9191-CCFE-804A-B963-B74660ACEE84}" type="slidenum">
              <a:rPr lang="en-US" altLang="en-US">
                <a:latin typeface="Times New Roman" panose="02020603050405020304" pitchFamily="18" charset="0"/>
              </a:rPr>
              <a:pPr/>
              <a:t>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952CB4ED-EC4C-F044-B348-2CCCF631CD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95253FC0-0C95-6842-9ECF-0D64C0E262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>
            <a:extLst>
              <a:ext uri="{FF2B5EF4-FFF2-40B4-BE49-F238E27FC236}">
                <a16:creationId xmlns:a16="http://schemas.microsoft.com/office/drawing/2014/main" id="{A84D764D-03BE-0E44-8FDE-2D34878BEE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56C196A-6B39-E043-A8D4-B937E561EB23}" type="slidenum">
              <a:rPr lang="en-US" altLang="en-US">
                <a:latin typeface="Times New Roman" panose="02020603050405020304" pitchFamily="18" charset="0"/>
              </a:rPr>
              <a:pPr/>
              <a:t>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CC6E977F-1F36-F743-BB8A-E21E282897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F3833C1D-6445-A54E-979F-648D0E9AE1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36949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>
            <a:extLst>
              <a:ext uri="{FF2B5EF4-FFF2-40B4-BE49-F238E27FC236}">
                <a16:creationId xmlns:a16="http://schemas.microsoft.com/office/drawing/2014/main" id="{22380CC2-5068-6040-A676-43512A13C38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B707F30-9541-2B43-B1B8-610C7D466B9B}" type="slidenum">
              <a:rPr lang="en-US" altLang="en-US">
                <a:latin typeface="Times New Roman" panose="02020603050405020304" pitchFamily="18" charset="0"/>
              </a:rPr>
              <a:pPr/>
              <a:t>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2C419ADE-7CE0-9345-8A93-59E464314E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9EC4472C-64F9-384B-BDC6-8D2B0F6C77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>
            <a:extLst>
              <a:ext uri="{FF2B5EF4-FFF2-40B4-BE49-F238E27FC236}">
                <a16:creationId xmlns:a16="http://schemas.microsoft.com/office/drawing/2014/main" id="{1B005E41-0A32-CA4F-9B48-AA55F01F5C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1B41554-1791-D44A-83FE-65CE1DC0429A}" type="slidenum">
              <a:rPr lang="en-US" altLang="en-US">
                <a:latin typeface="Times New Roman" panose="02020603050405020304" pitchFamily="18" charset="0"/>
              </a:rPr>
              <a:pPr/>
              <a:t>25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D7175AFB-F3B4-4E42-8524-98961F21486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F63B4346-16F8-4649-8718-163AFF3BA7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>
            <a:extLst>
              <a:ext uri="{FF2B5EF4-FFF2-40B4-BE49-F238E27FC236}">
                <a16:creationId xmlns:a16="http://schemas.microsoft.com/office/drawing/2014/main" id="{E082F536-2CF9-8C4F-BFED-0B0CAD40ADC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CBDCC85-F3AF-274E-9BC0-B3742D15AF9C}" type="slidenum">
              <a:rPr lang="en-US" altLang="en-US">
                <a:latin typeface="Times New Roman" panose="02020603050405020304" pitchFamily="18" charset="0"/>
              </a:rPr>
              <a:pPr/>
              <a:t>26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3F0A5CBB-409C-6345-811D-7C1313BAC1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7087046E-2305-3642-8C61-34DAAB0DB9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>
            <a:extLst>
              <a:ext uri="{FF2B5EF4-FFF2-40B4-BE49-F238E27FC236}">
                <a16:creationId xmlns:a16="http://schemas.microsoft.com/office/drawing/2014/main" id="{76A47AA7-2781-D24A-80B8-B30DF8836E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CF642F1-A2FF-0F4A-8804-9A8EA1E86123}" type="slidenum">
              <a:rPr lang="en-US" altLang="en-US">
                <a:latin typeface="Times New Roman" panose="02020603050405020304" pitchFamily="18" charset="0"/>
              </a:rPr>
              <a:pPr/>
              <a:t>27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2C6E3545-3209-8143-BE21-F3861A5CC02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C3D7DE0A-81C6-3548-8FC8-B11BF5743F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>
            <a:extLst>
              <a:ext uri="{FF2B5EF4-FFF2-40B4-BE49-F238E27FC236}">
                <a16:creationId xmlns:a16="http://schemas.microsoft.com/office/drawing/2014/main" id="{CBEACF63-CD58-5147-8796-A89B18D474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7C36D60-2FBE-0A42-97A5-10EA3EB01C7B}" type="slidenum">
              <a:rPr lang="en-US" altLang="en-US">
                <a:latin typeface="Times New Roman" panose="02020603050405020304" pitchFamily="18" charset="0"/>
              </a:rPr>
              <a:pPr/>
              <a:t>28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D6A37970-5604-EB4E-BF66-9DA2D36386D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7E934E7A-529C-8943-9032-4E6FE6E116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>
            <a:extLst>
              <a:ext uri="{FF2B5EF4-FFF2-40B4-BE49-F238E27FC236}">
                <a16:creationId xmlns:a16="http://schemas.microsoft.com/office/drawing/2014/main" id="{C7642514-E71E-B04F-8705-AA51BFA840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C56330E-0831-4740-A961-B68C019BF39E}" type="slidenum">
              <a:rPr lang="en-US" altLang="en-US">
                <a:latin typeface="Times New Roman" panose="02020603050405020304" pitchFamily="18" charset="0"/>
              </a:rPr>
              <a:pPr/>
              <a:t>30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304F2316-531C-5940-9F0E-04CC811CA5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4FBB957D-DAFF-E74E-84AB-05A992DA0C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>
            <a:extLst>
              <a:ext uri="{FF2B5EF4-FFF2-40B4-BE49-F238E27FC236}">
                <a16:creationId xmlns:a16="http://schemas.microsoft.com/office/drawing/2014/main" id="{C7642514-E71E-B04F-8705-AA51BFA840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C56330E-0831-4740-A961-B68C019BF39E}" type="slidenum">
              <a:rPr lang="en-US" altLang="en-US">
                <a:latin typeface="Times New Roman" panose="02020603050405020304" pitchFamily="18" charset="0"/>
              </a:rPr>
              <a:pPr/>
              <a:t>37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304F2316-531C-5940-9F0E-04CC811CA5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4FBB957D-DAFF-E74E-84AB-05A992DA0C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91969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>
            <a:extLst>
              <a:ext uri="{FF2B5EF4-FFF2-40B4-BE49-F238E27FC236}">
                <a16:creationId xmlns:a16="http://schemas.microsoft.com/office/drawing/2014/main" id="{C7642514-E71E-B04F-8705-AA51BFA840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C56330E-0831-4740-A961-B68C019BF39E}" type="slidenum">
              <a:rPr lang="en-US" altLang="en-US">
                <a:latin typeface="Times New Roman" panose="02020603050405020304" pitchFamily="18" charset="0"/>
              </a:rPr>
              <a:pPr/>
              <a:t>38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304F2316-531C-5940-9F0E-04CC811CA5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4FBB957D-DAFF-E74E-84AB-05A992DA0C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96623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7">
            <a:extLst>
              <a:ext uri="{FF2B5EF4-FFF2-40B4-BE49-F238E27FC236}">
                <a16:creationId xmlns:a16="http://schemas.microsoft.com/office/drawing/2014/main" id="{485496F2-3692-4F4E-BCF9-83168150CC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A7C161D-F546-494F-A3A7-CA06C1080EAD}" type="slidenum">
              <a:rPr lang="en-US" altLang="en-US">
                <a:latin typeface="Times New Roman" panose="02020603050405020304" pitchFamily="18" charset="0"/>
              </a:rPr>
              <a:pPr/>
              <a:t>41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4274" name="Rectangle 2">
            <a:extLst>
              <a:ext uri="{FF2B5EF4-FFF2-40B4-BE49-F238E27FC236}">
                <a16:creationId xmlns:a16="http://schemas.microsoft.com/office/drawing/2014/main" id="{553F5C58-CE65-6643-9BBC-B6C3510225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C7B731AC-694A-9F4E-A962-79CA6DF592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>
            <a:extLst>
              <a:ext uri="{FF2B5EF4-FFF2-40B4-BE49-F238E27FC236}">
                <a16:creationId xmlns:a16="http://schemas.microsoft.com/office/drawing/2014/main" id="{A84D764D-03BE-0E44-8FDE-2D34878BEE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56C196A-6B39-E043-A8D4-B937E561EB23}" type="slidenum">
              <a:rPr lang="en-US" altLang="en-US">
                <a:latin typeface="Times New Roman" panose="02020603050405020304" pitchFamily="18" charset="0"/>
              </a:rPr>
              <a:pPr/>
              <a:t>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CC6E977F-1F36-F743-BB8A-E21E282897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F3833C1D-6445-A54E-979F-648D0E9AE1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63533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>
            <a:extLst>
              <a:ext uri="{FF2B5EF4-FFF2-40B4-BE49-F238E27FC236}">
                <a16:creationId xmlns:a16="http://schemas.microsoft.com/office/drawing/2014/main" id="{A84D764D-03BE-0E44-8FDE-2D34878BEE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56C196A-6B39-E043-A8D4-B937E561EB23}" type="slidenum">
              <a:rPr lang="en-US" altLang="en-US">
                <a:latin typeface="Times New Roman" panose="02020603050405020304" pitchFamily="18" charset="0"/>
              </a:rPr>
              <a:pPr/>
              <a:t>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CC6E977F-1F36-F743-BB8A-E21E282897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F3833C1D-6445-A54E-979F-648D0E9AE1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82521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>
            <a:extLst>
              <a:ext uri="{FF2B5EF4-FFF2-40B4-BE49-F238E27FC236}">
                <a16:creationId xmlns:a16="http://schemas.microsoft.com/office/drawing/2014/main" id="{A84D764D-03BE-0E44-8FDE-2D34878BEE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56C196A-6B39-E043-A8D4-B937E561EB23}" type="slidenum">
              <a:rPr lang="en-US" altLang="en-US">
                <a:latin typeface="Times New Roman" panose="02020603050405020304" pitchFamily="18" charset="0"/>
              </a:rPr>
              <a:pPr/>
              <a:t>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CC6E977F-1F36-F743-BB8A-E21E282897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F3833C1D-6445-A54E-979F-648D0E9AE1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37495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>
            <a:extLst>
              <a:ext uri="{FF2B5EF4-FFF2-40B4-BE49-F238E27FC236}">
                <a16:creationId xmlns:a16="http://schemas.microsoft.com/office/drawing/2014/main" id="{A84D764D-03BE-0E44-8FDE-2D34878BEE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56C196A-6B39-E043-A8D4-B937E561EB23}" type="slidenum">
              <a:rPr lang="en-US" altLang="en-US">
                <a:latin typeface="Times New Roman" panose="02020603050405020304" pitchFamily="18" charset="0"/>
              </a:rPr>
              <a:pPr/>
              <a:t>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CC6E977F-1F36-F743-BB8A-E21E282897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F3833C1D-6445-A54E-979F-648D0E9AE1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27554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>
            <a:extLst>
              <a:ext uri="{FF2B5EF4-FFF2-40B4-BE49-F238E27FC236}">
                <a16:creationId xmlns:a16="http://schemas.microsoft.com/office/drawing/2014/main" id="{A84D764D-03BE-0E44-8FDE-2D34878BEE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56C196A-6B39-E043-A8D4-B937E561EB23}" type="slidenum">
              <a:rPr lang="en-US" altLang="en-US">
                <a:latin typeface="Times New Roman" panose="02020603050405020304" pitchFamily="18" charset="0"/>
              </a:rPr>
              <a:pPr/>
              <a:t>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CC6E977F-1F36-F743-BB8A-E21E282897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F3833C1D-6445-A54E-979F-648D0E9AE1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40268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>
            <a:extLst>
              <a:ext uri="{FF2B5EF4-FFF2-40B4-BE49-F238E27FC236}">
                <a16:creationId xmlns:a16="http://schemas.microsoft.com/office/drawing/2014/main" id="{A84D764D-03BE-0E44-8FDE-2D34878BEE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56C196A-6B39-E043-A8D4-B937E561EB23}" type="slidenum">
              <a:rPr lang="en-US" altLang="en-US">
                <a:latin typeface="Times New Roman" panose="02020603050405020304" pitchFamily="18" charset="0"/>
              </a:rPr>
              <a:pPr/>
              <a:t>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CC6E977F-1F36-F743-BB8A-E21E282897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F3833C1D-6445-A54E-979F-648D0E9AE1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97069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>
            <a:extLst>
              <a:ext uri="{FF2B5EF4-FFF2-40B4-BE49-F238E27FC236}">
                <a16:creationId xmlns:a16="http://schemas.microsoft.com/office/drawing/2014/main" id="{A84D764D-03BE-0E44-8FDE-2D34878BEE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56C196A-6B39-E043-A8D4-B937E561EB23}" type="slidenum">
              <a:rPr lang="en-US" altLang="en-US">
                <a:latin typeface="Times New Roman" panose="02020603050405020304" pitchFamily="18" charset="0"/>
              </a:rPr>
              <a:pPr/>
              <a:t>10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CC6E977F-1F36-F743-BB8A-E21E282897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F3833C1D-6445-A54E-979F-648D0E9AE1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3281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>
            <a:extLst>
              <a:ext uri="{FF2B5EF4-FFF2-40B4-BE49-F238E27FC236}">
                <a16:creationId xmlns:a16="http://schemas.microsoft.com/office/drawing/2014/main" id="{89BEAAE2-A8CF-FE49-9DFA-91E67D96DC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81000"/>
            <a:ext cx="8686800" cy="5638800"/>
          </a:xfrm>
          <a:prstGeom prst="roundRect">
            <a:avLst>
              <a:gd name="adj" fmla="val 7912"/>
            </a:avLst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CCCC99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" name="AutoShape 3">
            <a:extLst>
              <a:ext uri="{FF2B5EF4-FFF2-40B4-BE49-F238E27FC236}">
                <a16:creationId xmlns:a16="http://schemas.microsoft.com/office/drawing/2014/main" id="{431CAE9A-5485-8746-A2DC-331F14F864D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327025" y="488950"/>
            <a:ext cx="8435975" cy="4768850"/>
          </a:xfrm>
          <a:prstGeom prst="roundRect">
            <a:avLst>
              <a:gd name="adj" fmla="val 7310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CCCC99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72B76417-554F-0440-AE00-937327A571A1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371600" y="3338513"/>
            <a:ext cx="6400800" cy="2286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en-US"/>
          </a:p>
        </p:txBody>
      </p:sp>
      <p:sp>
        <p:nvSpPr>
          <p:cNvPr id="27653" name="Rectangle 5">
            <a:extLst>
              <a:ext uri="{FF2B5EF4-FFF2-40B4-BE49-F238E27FC236}">
                <a16:creationId xmlns:a16="http://schemas.microsoft.com/office/drawing/2014/main" id="{CAC8E850-A2E3-C049-98A7-802F5B55B2E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857250"/>
            <a:ext cx="7772400" cy="2266950"/>
          </a:xfrm>
        </p:spPr>
        <p:txBody>
          <a:bodyPr anchor="ctr" anchorCtr="1"/>
          <a:lstStyle>
            <a:lvl1pPr algn="ctr">
              <a:defRPr sz="4100" i="1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27654" name="Rectangle 6">
            <a:extLst>
              <a:ext uri="{FF2B5EF4-FFF2-40B4-BE49-F238E27FC236}">
                <a16:creationId xmlns:a16="http://schemas.microsoft.com/office/drawing/2014/main" id="{94179BCB-4F5C-144B-A8C9-75542F4779F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752600" y="3567113"/>
            <a:ext cx="5410200" cy="19050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 sz="3300"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95F84807-CC0C-5244-B41A-B3F3AC6D30D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5A062D82-B7C6-7241-8543-A42F236EC99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391275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29AC6D00-67DB-BB4B-9078-528A9328000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391275"/>
            <a:ext cx="1600200" cy="457200"/>
          </a:xfrm>
        </p:spPr>
        <p:txBody>
          <a:bodyPr/>
          <a:lstStyle>
            <a:lvl1pPr>
              <a:defRPr/>
            </a:lvl1pPr>
          </a:lstStyle>
          <a:p>
            <a:fld id="{4CC7F3A4-918D-0947-A753-CE3EADDF891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6484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2699F-3F33-654C-8A37-BF0F83C96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C38658-0C3E-2949-85B6-936159E0DA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CE18165-CEDB-2C4A-8DC4-54C4C5A78B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60C8A2E-0F89-C849-92FC-A45428D5D2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9199CDD-5E11-6F49-BF0C-0A333CA2F5C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3EF957-8419-114C-A498-380C60E85A2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9147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C0CC17-7F8E-5242-B6CD-F1617136EE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34150" y="533400"/>
            <a:ext cx="192405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BB53A2-139F-8B42-BF2E-6A33FE66CA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533400"/>
            <a:ext cx="561975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97F74B5-8937-0344-AE87-006C4ED910D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983C388-C676-C445-9EFE-9EB3A515AD7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6485AD3-D61B-BE4D-9378-9518349FE5E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E71F73-6635-3A4D-A3C1-9F890CE05CF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49319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0F801-78DB-D64C-95CB-8C0AB7DB4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33400"/>
            <a:ext cx="7696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D0D9805E-A724-6949-938E-07E20A13E736}"/>
              </a:ext>
            </a:extLst>
          </p:cNvPr>
          <p:cNvSpPr>
            <a:spLocks noGrp="1"/>
          </p:cNvSpPr>
          <p:nvPr>
            <p:ph type="tbl" idx="1"/>
          </p:nvPr>
        </p:nvSpPr>
        <p:spPr>
          <a:xfrm>
            <a:off x="762000" y="1905000"/>
            <a:ext cx="7696200" cy="40386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96CB57C-7D0B-5147-8968-37F6CFBDEFE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BC0BEC8-C06F-0643-A325-EF4CED6261D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A78B5A5-DB1C-2141-AAF0-42E968B9AC5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6AF2CE-7853-2E46-BA40-A8DC660B60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9141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D42AA-6A34-C442-BC7D-50245AEE7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D8663-57A1-E14A-B2B8-E4EC404B7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4C69388-E46C-F842-BAB5-BB7BC286552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09ECDF2-2D68-E94A-BE2E-206A8251332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3C3BF03-C61E-9841-8FB5-6665DFD57A1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3F896C-2DE5-9A42-BB70-ED36DCF6D78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3786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AEEE0-53D1-D64D-83E7-A6391ECF7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161B03-2745-4649-8E1D-1B00B850EE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58FD08A-8AFB-6948-B857-EF9B43524FA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DB3DE94-3D64-7543-A3D8-AA3821D70DD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8580F59-1193-AF46-8777-1619C1D649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A037D9-389B-3849-B241-83147AF6BE0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1665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DBA00-896F-D948-B2C9-916DD0A9B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62747-6FAC-D04C-8B06-51139C6899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1905000"/>
            <a:ext cx="3771900" cy="4038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BC0CEB-8CEA-6A45-8D6A-92B1C44388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86300" y="1905000"/>
            <a:ext cx="3771900" cy="4038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EC39FA-EA8C-BA40-8536-54D47F7A543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D32044-64F6-B84E-BBCF-19A133022A3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0702FB-A7B5-1441-A084-ACCA55B9344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999684-E69B-6E4F-AB15-F40B1A709CF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8918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3ABD3-5152-3549-A5D5-5889ECA3F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CC0DC6-25A3-6F4F-B439-65600020A0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0914B8-80D5-0141-A59B-801957C5E6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FBBB3B-425A-E943-AA03-CA9016E6C5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C876BC-3B21-6242-BFD5-1EF9A63731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2FD14A6-9CF1-D94C-B88E-E8380817502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BAC06C6-EC98-FE42-985C-15FC6B8F662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BE6BA826-7F5D-BB4D-B597-6FF776F3C5A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CDB6F8-BC0C-A242-A0CE-6E63BC4B422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7262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2E4A7-4FC5-EA44-94F7-3D3EFDC84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221FF76-33A1-D44B-8E75-847BFAB3886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2C4DF84-5624-CD40-A99D-697BC99B342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F7CBE89-B96C-684E-A4E3-6091010C2DE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6A6E9F-EF16-1D40-B16B-3AFCD20202B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0904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A992D0B3-3194-D446-8CC1-F2E390D3A4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A045C16-D394-B34E-A498-C382C274010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387BC28-DA0A-EB43-AFF4-27ED4F0B45B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2C302A-4BD5-F743-B7E6-2C8093A5EF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5868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B77BC-FA3F-2245-8016-619DB6486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459E0-1994-2D4B-9733-246FEC728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27274-0802-ED43-B76A-9C312A1246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D9ACD8-3415-B34A-A637-7CC8AB0A564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7D6488-7D40-7D4C-BCB1-43243727EC7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F9E9DC-1A60-F34D-AD8E-1C7D53C92AB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DFD42B-27B5-DE49-8C3C-5359E68C58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2648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978B0-3B0F-DD4A-A97E-0BDB40000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58A7C2-2BB2-E348-B35C-3137B171DE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4AFD0E-8C16-CD46-A627-2F59D03FD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0C5DE9-9A7C-2D4B-8708-2C8C637321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2B87F6-3363-D64A-9814-66D3F8CD043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57C620-702D-524B-BD16-B0DD829C88E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8249B2-E02F-B142-BB5A-10CEE340434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6917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69E87925-27CA-B348-8D9C-628EAFFD8A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533400"/>
            <a:ext cx="7696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16D06F9-1E92-EE41-BDBF-05CF6EB33D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905000"/>
            <a:ext cx="76962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6628" name="Rectangle 4">
            <a:extLst>
              <a:ext uri="{FF2B5EF4-FFF2-40B4-BE49-F238E27FC236}">
                <a16:creationId xmlns:a16="http://schemas.microsoft.com/office/drawing/2014/main" id="{33DB4516-4491-C949-8CCF-A44D075FD4E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391275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6629" name="Rectangle 5">
            <a:extLst>
              <a:ext uri="{FF2B5EF4-FFF2-40B4-BE49-F238E27FC236}">
                <a16:creationId xmlns:a16="http://schemas.microsoft.com/office/drawing/2014/main" id="{F8B8CAC4-C6ED-D54E-8BCF-10F72F93CF7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6630" name="Rectangle 6">
            <a:extLst>
              <a:ext uri="{FF2B5EF4-FFF2-40B4-BE49-F238E27FC236}">
                <a16:creationId xmlns:a16="http://schemas.microsoft.com/office/drawing/2014/main" id="{0939CF52-85AF-FF47-9342-AC5F2E8555C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00800"/>
            <a:ext cx="160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fld id="{FD370517-9CCC-4D4B-9F54-2FBD42200712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1031" name="Group 7">
            <a:extLst>
              <a:ext uri="{FF2B5EF4-FFF2-40B4-BE49-F238E27FC236}">
                <a16:creationId xmlns:a16="http://schemas.microsoft.com/office/drawing/2014/main" id="{25A0700C-2FD0-D040-8C0C-CAACA462D234}"/>
              </a:ext>
            </a:extLst>
          </p:cNvPr>
          <p:cNvGrpSpPr>
            <a:grpSpLocks/>
          </p:cNvGrpSpPr>
          <p:nvPr/>
        </p:nvGrpSpPr>
        <p:grpSpPr bwMode="auto">
          <a:xfrm>
            <a:off x="168275" y="228600"/>
            <a:ext cx="8823325" cy="6096000"/>
            <a:chOff x="106" y="144"/>
            <a:chExt cx="5558" cy="3840"/>
          </a:xfrm>
        </p:grpSpPr>
        <p:sp>
          <p:nvSpPr>
            <p:cNvPr id="1032" name="AutoShape 8">
              <a:extLst>
                <a:ext uri="{FF2B5EF4-FFF2-40B4-BE49-F238E27FC236}">
                  <a16:creationId xmlns:a16="http://schemas.microsoft.com/office/drawing/2014/main" id="{62E14C16-C213-A84E-87C1-00471F8FA9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" y="144"/>
              <a:ext cx="5558" cy="3840"/>
            </a:xfrm>
            <a:prstGeom prst="roundRect">
              <a:avLst>
                <a:gd name="adj" fmla="val 11046"/>
              </a:avLst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Line 9">
              <a:extLst>
                <a:ext uri="{FF2B5EF4-FFF2-40B4-BE49-F238E27FC236}">
                  <a16:creationId xmlns:a16="http://schemas.microsoft.com/office/drawing/2014/main" id="{F0EB28D4-F71C-CE4B-A089-113EE57FDA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077"/>
              <a:ext cx="4848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3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pitchFamily="2" charset="2"/>
        <a:buChar char="l"/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5000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5000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5000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ist.gov/dads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ash_function" TargetMode="External"/><Relationship Id="rId2" Type="http://schemas.openxmlformats.org/officeDocument/2006/relationships/hyperlink" Target="http://en.wikipedia.org/wiki/List_of_hash_functions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sv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tufts.edu/~ablumer/openhashing.html" TargetMode="Externa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skimo.com/~scs/cclass/int/sx4ab.html" TargetMode="Externa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4">
            <a:extLst>
              <a:ext uri="{FF2B5EF4-FFF2-40B4-BE49-F238E27FC236}">
                <a16:creationId xmlns:a16="http://schemas.microsoft.com/office/drawing/2014/main" id="{77DB2A40-4315-3248-ABAA-CB566A425A3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Hashing</a:t>
            </a:r>
          </a:p>
        </p:txBody>
      </p:sp>
      <p:sp>
        <p:nvSpPr>
          <p:cNvPr id="15362" name="Text Box 7">
            <a:extLst>
              <a:ext uri="{FF2B5EF4-FFF2-40B4-BE49-F238E27FC236}">
                <a16:creationId xmlns:a16="http://schemas.microsoft.com/office/drawing/2014/main" id="{E52ED526-FA5D-0C4A-BB82-42259EA67B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8288" y="4041775"/>
            <a:ext cx="38512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Lecture based on information from </a:t>
            </a:r>
            <a:r>
              <a:rPr lang="en-US" altLang="en-US" sz="1800">
                <a:hlinkClick r:id="rId2"/>
              </a:rPr>
              <a:t>http://www.nist.gov/dads/</a:t>
            </a:r>
            <a:endParaRPr lang="en-US" altLang="en-US" sz="180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CB366F80-F263-9D43-A900-327A8329AA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  <a:buClrTx/>
              <a:buSzTx/>
              <a:buNone/>
            </a:pPr>
            <a:r>
              <a:rPr lang="en-US" altLang="en-US" sz="3200" b="1" dirty="0"/>
              <a:t>Error Correction</a:t>
            </a:r>
          </a:p>
        </p:txBody>
      </p:sp>
      <p:graphicFrame>
        <p:nvGraphicFramePr>
          <p:cNvPr id="19" name="Table 3">
            <a:extLst>
              <a:ext uri="{FF2B5EF4-FFF2-40B4-BE49-F238E27FC236}">
                <a16:creationId xmlns:a16="http://schemas.microsoft.com/office/drawing/2014/main" id="{325E4367-C5D3-534E-9E00-31A62C3ACE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7587152"/>
              </p:ext>
            </p:extLst>
          </p:nvPr>
        </p:nvGraphicFramePr>
        <p:xfrm>
          <a:off x="3818431" y="2741564"/>
          <a:ext cx="742202" cy="458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2202">
                  <a:extLst>
                    <a:ext uri="{9D8B030D-6E8A-4147-A177-3AD203B41FA5}">
                      <a16:colId xmlns:a16="http://schemas.microsoft.com/office/drawing/2014/main" val="1845389528"/>
                    </a:ext>
                  </a:extLst>
                </a:gridCol>
              </a:tblGrid>
              <a:tr h="4589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>
                          <a:solidFill>
                            <a:schemeClr val="tx1"/>
                          </a:solidFill>
                        </a:rPr>
                        <a:t>0a26bcabd165ccd467505e4a066a2afc5856aaf6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228155"/>
                  </a:ext>
                </a:extLst>
              </a:tr>
            </a:tbl>
          </a:graphicData>
        </a:graphic>
      </p:graphicFrame>
      <p:grpSp>
        <p:nvGrpSpPr>
          <p:cNvPr id="12" name="Group 11">
            <a:extLst>
              <a:ext uri="{FF2B5EF4-FFF2-40B4-BE49-F238E27FC236}">
                <a16:creationId xmlns:a16="http://schemas.microsoft.com/office/drawing/2014/main" id="{2D605D6A-E8AC-5B44-A88E-46A101911F68}"/>
              </a:ext>
            </a:extLst>
          </p:cNvPr>
          <p:cNvGrpSpPr/>
          <p:nvPr/>
        </p:nvGrpSpPr>
        <p:grpSpPr>
          <a:xfrm>
            <a:off x="227012" y="3969060"/>
            <a:ext cx="8654161" cy="914400"/>
            <a:chOff x="227012" y="3969060"/>
            <a:chExt cx="8654161" cy="914400"/>
          </a:xfrm>
        </p:grpSpPr>
        <p:pic>
          <p:nvPicPr>
            <p:cNvPr id="29" name="Graphic 28" descr="Computer outline">
              <a:extLst>
                <a:ext uri="{FF2B5EF4-FFF2-40B4-BE49-F238E27FC236}">
                  <a16:creationId xmlns:a16="http://schemas.microsoft.com/office/drawing/2014/main" id="{2132E6A8-6DCB-4447-BF28-906F756F12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966773" y="3969060"/>
              <a:ext cx="914400" cy="914400"/>
            </a:xfrm>
            <a:prstGeom prst="rect">
              <a:avLst/>
            </a:prstGeom>
          </p:spPr>
        </p:pic>
        <p:pic>
          <p:nvPicPr>
            <p:cNvPr id="6" name="Graphic 5" descr="Computer outline">
              <a:extLst>
                <a:ext uri="{FF2B5EF4-FFF2-40B4-BE49-F238E27FC236}">
                  <a16:creationId xmlns:a16="http://schemas.microsoft.com/office/drawing/2014/main" id="{B2C0A334-1600-E54B-9E1C-05BA5541CF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27012" y="3969060"/>
              <a:ext cx="914400" cy="914400"/>
            </a:xfrm>
            <a:prstGeom prst="rect">
              <a:avLst/>
            </a:prstGeom>
          </p:spPr>
        </p:pic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33F6E8B-E1D2-3740-AEF6-2C26BD930A2B}"/>
                </a:ext>
              </a:extLst>
            </p:cNvPr>
            <p:cNvCxnSpPr>
              <a:stCxn id="6" idx="3"/>
              <a:endCxn id="29" idx="1"/>
            </p:cNvCxnSpPr>
            <p:nvPr/>
          </p:nvCxnSpPr>
          <p:spPr bwMode="auto">
            <a:xfrm>
              <a:off x="1141412" y="4426260"/>
              <a:ext cx="682536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EF9B291-8F72-CE4D-918F-98830B20B3EE}"/>
              </a:ext>
            </a:extLst>
          </p:cNvPr>
          <p:cNvGrpSpPr/>
          <p:nvPr/>
        </p:nvGrpSpPr>
        <p:grpSpPr>
          <a:xfrm>
            <a:off x="7075410" y="4365104"/>
            <a:ext cx="988978" cy="70477"/>
            <a:chOff x="1187624" y="3428936"/>
            <a:chExt cx="6011640" cy="396108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962BAB0-E20B-CE43-823D-639216981D1E}"/>
                </a:ext>
              </a:extLst>
            </p:cNvPr>
            <p:cNvSpPr/>
            <p:nvPr/>
          </p:nvSpPr>
          <p:spPr bwMode="auto">
            <a:xfrm>
              <a:off x="1187624" y="3429000"/>
              <a:ext cx="972108" cy="396044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5A7437E-7E9F-A641-8EDE-6901B26C6411}"/>
                </a:ext>
              </a:extLst>
            </p:cNvPr>
            <p:cNvSpPr/>
            <p:nvPr/>
          </p:nvSpPr>
          <p:spPr bwMode="auto">
            <a:xfrm>
              <a:off x="2159732" y="3429000"/>
              <a:ext cx="1044116" cy="396044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13BB02D-9D94-D049-9103-D0E175ACB527}"/>
                </a:ext>
              </a:extLst>
            </p:cNvPr>
            <p:cNvSpPr/>
            <p:nvPr/>
          </p:nvSpPr>
          <p:spPr bwMode="auto">
            <a:xfrm>
              <a:off x="3206294" y="3429000"/>
              <a:ext cx="606077" cy="39604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334CAA8-7D79-CA4F-A47C-B280FDE6EC62}"/>
                </a:ext>
              </a:extLst>
            </p:cNvPr>
            <p:cNvSpPr/>
            <p:nvPr/>
          </p:nvSpPr>
          <p:spPr bwMode="auto">
            <a:xfrm>
              <a:off x="3812370" y="3429000"/>
              <a:ext cx="1263686" cy="396044"/>
            </a:xfrm>
            <a:prstGeom prst="rect">
              <a:avLst/>
            </a:prstGeom>
            <a:solidFill>
              <a:srgbClr val="B553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96202F6-9ACA-CC42-81DA-BEFD4E259397}"/>
                </a:ext>
              </a:extLst>
            </p:cNvPr>
            <p:cNvSpPr/>
            <p:nvPr/>
          </p:nvSpPr>
          <p:spPr bwMode="auto">
            <a:xfrm>
              <a:off x="5076056" y="3428936"/>
              <a:ext cx="1392303" cy="396044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AEB7624-BD39-E344-989F-9B7EE4DA54B8}"/>
                </a:ext>
              </a:extLst>
            </p:cNvPr>
            <p:cNvSpPr/>
            <p:nvPr/>
          </p:nvSpPr>
          <p:spPr bwMode="auto">
            <a:xfrm>
              <a:off x="6468360" y="3428936"/>
              <a:ext cx="730904" cy="3960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aphicFrame>
        <p:nvGraphicFramePr>
          <p:cNvPr id="31" name="Table 3">
            <a:extLst>
              <a:ext uri="{FF2B5EF4-FFF2-40B4-BE49-F238E27FC236}">
                <a16:creationId xmlns:a16="http://schemas.microsoft.com/office/drawing/2014/main" id="{E8399183-A18B-824F-95A9-8F8758C508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11949"/>
              </p:ext>
            </p:extLst>
          </p:nvPr>
        </p:nvGraphicFramePr>
        <p:xfrm>
          <a:off x="4788024" y="2738800"/>
          <a:ext cx="742202" cy="461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2202">
                  <a:extLst>
                    <a:ext uri="{9D8B030D-6E8A-4147-A177-3AD203B41FA5}">
                      <a16:colId xmlns:a16="http://schemas.microsoft.com/office/drawing/2014/main" val="1845389528"/>
                    </a:ext>
                  </a:extLst>
                </a:gridCol>
              </a:tblGrid>
              <a:tr h="4616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>
                          <a:solidFill>
                            <a:schemeClr val="tx1"/>
                          </a:solidFill>
                        </a:rPr>
                        <a:t>0a26bcabd165ccd467505e4a066a2afc5856aaf6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40FF">
                        <a:alpha val="7372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228155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A7FD4AC7-43A4-874C-9FC9-23FC18F682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45751" y="4361008"/>
            <a:ext cx="152400" cy="889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71019AB-77FB-0242-9268-B65CCCC6A7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47807" y="4388160"/>
            <a:ext cx="127000" cy="76200"/>
          </a:xfrm>
          <a:prstGeom prst="rect">
            <a:avLst/>
          </a:prstGeom>
        </p:spPr>
      </p:pic>
      <p:sp>
        <p:nvSpPr>
          <p:cNvPr id="32" name="Text Box 3">
            <a:extLst>
              <a:ext uri="{FF2B5EF4-FFF2-40B4-BE49-F238E27FC236}">
                <a16:creationId xmlns:a16="http://schemas.microsoft.com/office/drawing/2014/main" id="{1CAE7DE7-09DE-3942-A29B-DA6F729B98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2" y="1808162"/>
            <a:ext cx="777398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None/>
            </a:pPr>
            <a:r>
              <a:rPr lang="en-US" altLang="en-US" sz="2400" dirty="0">
                <a:latin typeface="+mn-lt"/>
              </a:rPr>
              <a:t>Example </a:t>
            </a:r>
            <a:r>
              <a:rPr lang="en-US" altLang="en-US" sz="1000" dirty="0">
                <a:latin typeface="+mn-lt"/>
              </a:rPr>
              <a:t>(over simplified)</a:t>
            </a:r>
            <a:r>
              <a:rPr lang="en-US" altLang="en-US" sz="2400" dirty="0">
                <a:latin typeface="+mn-lt"/>
              </a:rPr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36460066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1.11111E-6 C -0.11563 -0.00972 -0.23125 -0.01944 -0.30139 -0.0537 C -0.37205 -0.08796 -0.3974 -0.14722 -0.42257 -0.20602 " pathEditMode="relative" rAng="0" ptsTypes="AAA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128" y="-1030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3.7037E-7 C -0.03195 -0.07245 -0.06389 -0.14468 -0.12882 -0.18079 C -0.19375 -0.21644 -0.29184 -0.21597 -0.38976 -0.21574 " pathEditMode="relative" rAng="0" ptsTypes="AAA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497" y="-1081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CB366F80-F263-9D43-A900-327A8329AA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  <a:buClrTx/>
              <a:buSzTx/>
              <a:buNone/>
            </a:pPr>
            <a:r>
              <a:rPr lang="en-US" altLang="en-US" sz="3200" b="1" dirty="0"/>
              <a:t>Error Correction</a:t>
            </a:r>
          </a:p>
        </p:txBody>
      </p:sp>
      <p:graphicFrame>
        <p:nvGraphicFramePr>
          <p:cNvPr id="19" name="Table 3">
            <a:extLst>
              <a:ext uri="{FF2B5EF4-FFF2-40B4-BE49-F238E27FC236}">
                <a16:creationId xmlns:a16="http://schemas.microsoft.com/office/drawing/2014/main" id="{325E4367-C5D3-534E-9E00-31A62C3ACE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824409"/>
              </p:ext>
            </p:extLst>
          </p:nvPr>
        </p:nvGraphicFramePr>
        <p:xfrm>
          <a:off x="3829798" y="2727027"/>
          <a:ext cx="742202" cy="458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2202">
                  <a:extLst>
                    <a:ext uri="{9D8B030D-6E8A-4147-A177-3AD203B41FA5}">
                      <a16:colId xmlns:a16="http://schemas.microsoft.com/office/drawing/2014/main" val="1845389528"/>
                    </a:ext>
                  </a:extLst>
                </a:gridCol>
              </a:tblGrid>
              <a:tr h="4589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>
                          <a:solidFill>
                            <a:schemeClr val="tx1"/>
                          </a:solidFill>
                        </a:rPr>
                        <a:t>0a26bcabd165ccd467505e4a066a2afc5856aaf6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56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228155"/>
                  </a:ext>
                </a:extLst>
              </a:tr>
            </a:tbl>
          </a:graphicData>
        </a:graphic>
      </p:graphicFrame>
      <p:grpSp>
        <p:nvGrpSpPr>
          <p:cNvPr id="12" name="Group 11">
            <a:extLst>
              <a:ext uri="{FF2B5EF4-FFF2-40B4-BE49-F238E27FC236}">
                <a16:creationId xmlns:a16="http://schemas.microsoft.com/office/drawing/2014/main" id="{2D605D6A-E8AC-5B44-A88E-46A101911F68}"/>
              </a:ext>
            </a:extLst>
          </p:cNvPr>
          <p:cNvGrpSpPr/>
          <p:nvPr/>
        </p:nvGrpSpPr>
        <p:grpSpPr>
          <a:xfrm>
            <a:off x="227012" y="3969060"/>
            <a:ext cx="8654161" cy="914400"/>
            <a:chOff x="227012" y="3969060"/>
            <a:chExt cx="8654161" cy="914400"/>
          </a:xfrm>
        </p:grpSpPr>
        <p:pic>
          <p:nvPicPr>
            <p:cNvPr id="29" name="Graphic 28" descr="Computer outline">
              <a:extLst>
                <a:ext uri="{FF2B5EF4-FFF2-40B4-BE49-F238E27FC236}">
                  <a16:creationId xmlns:a16="http://schemas.microsoft.com/office/drawing/2014/main" id="{2132E6A8-6DCB-4447-BF28-906F756F12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966773" y="3969060"/>
              <a:ext cx="914400" cy="914400"/>
            </a:xfrm>
            <a:prstGeom prst="rect">
              <a:avLst/>
            </a:prstGeom>
          </p:spPr>
        </p:pic>
        <p:pic>
          <p:nvPicPr>
            <p:cNvPr id="6" name="Graphic 5" descr="Computer outline">
              <a:extLst>
                <a:ext uri="{FF2B5EF4-FFF2-40B4-BE49-F238E27FC236}">
                  <a16:creationId xmlns:a16="http://schemas.microsoft.com/office/drawing/2014/main" id="{B2C0A334-1600-E54B-9E1C-05BA5541CF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27012" y="3969060"/>
              <a:ext cx="914400" cy="914400"/>
            </a:xfrm>
            <a:prstGeom prst="rect">
              <a:avLst/>
            </a:prstGeom>
          </p:spPr>
        </p:pic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33F6E8B-E1D2-3740-AEF6-2C26BD930A2B}"/>
                </a:ext>
              </a:extLst>
            </p:cNvPr>
            <p:cNvCxnSpPr>
              <a:stCxn id="6" idx="3"/>
              <a:endCxn id="29" idx="1"/>
            </p:cNvCxnSpPr>
            <p:nvPr/>
          </p:nvCxnSpPr>
          <p:spPr bwMode="auto">
            <a:xfrm>
              <a:off x="1141412" y="4426260"/>
              <a:ext cx="682536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aphicFrame>
        <p:nvGraphicFramePr>
          <p:cNvPr id="31" name="Table 3">
            <a:extLst>
              <a:ext uri="{FF2B5EF4-FFF2-40B4-BE49-F238E27FC236}">
                <a16:creationId xmlns:a16="http://schemas.microsoft.com/office/drawing/2014/main" id="{E8399183-A18B-824F-95A9-8F8758C508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9308488"/>
              </p:ext>
            </p:extLst>
          </p:nvPr>
        </p:nvGraphicFramePr>
        <p:xfrm>
          <a:off x="4752020" y="2738800"/>
          <a:ext cx="742202" cy="461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2202">
                  <a:extLst>
                    <a:ext uri="{9D8B030D-6E8A-4147-A177-3AD203B41FA5}">
                      <a16:colId xmlns:a16="http://schemas.microsoft.com/office/drawing/2014/main" val="1845389528"/>
                    </a:ext>
                  </a:extLst>
                </a:gridCol>
              </a:tblGrid>
              <a:tr h="4616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>
                          <a:solidFill>
                            <a:schemeClr val="tx1"/>
                          </a:solidFill>
                        </a:rPr>
                        <a:t>0a26bcabd165ccd467505e4a066a2afc5856aaf6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40FF">
                        <a:alpha val="58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228155"/>
                  </a:ext>
                </a:extLst>
              </a:tr>
            </a:tbl>
          </a:graphicData>
        </a:graphic>
      </p:graphicFrame>
      <p:pic>
        <p:nvPicPr>
          <p:cNvPr id="21" name="Graphic 20" descr="Checkmark with solid fill">
            <a:extLst>
              <a:ext uri="{FF2B5EF4-FFF2-40B4-BE49-F238E27FC236}">
                <a16:creationId xmlns:a16="http://schemas.microsoft.com/office/drawing/2014/main" id="{492E2F33-71FC-6446-895A-8AD23ADFBF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81351" y="2499277"/>
            <a:ext cx="914400" cy="914400"/>
          </a:xfrm>
          <a:prstGeom prst="rect">
            <a:avLst/>
          </a:prstGeom>
        </p:spPr>
      </p:pic>
      <p:sp>
        <p:nvSpPr>
          <p:cNvPr id="22" name="Text Box 3">
            <a:extLst>
              <a:ext uri="{FF2B5EF4-FFF2-40B4-BE49-F238E27FC236}">
                <a16:creationId xmlns:a16="http://schemas.microsoft.com/office/drawing/2014/main" id="{A8679C67-4FD2-E54A-8BEB-BF68968F7A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2" y="1808162"/>
            <a:ext cx="777398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None/>
            </a:pPr>
            <a:r>
              <a:rPr lang="en-US" altLang="en-US" sz="2400" dirty="0">
                <a:latin typeface="+mn-lt"/>
              </a:rPr>
              <a:t>Example </a:t>
            </a:r>
            <a:r>
              <a:rPr lang="en-US" altLang="en-US" sz="1000" dirty="0">
                <a:latin typeface="+mn-lt"/>
              </a:rPr>
              <a:t>(over simplified)</a:t>
            </a:r>
            <a:r>
              <a:rPr lang="en-US" altLang="en-US" sz="2400" dirty="0">
                <a:latin typeface="+mn-lt"/>
              </a:rPr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36739788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1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8 0.00208 L 0.04063 0.00069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31" y="-69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21 -0.00185 L -0.06007 -0.00185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5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CB366F80-F263-9D43-A900-327A8329AA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  <a:buClrTx/>
              <a:buSzTx/>
              <a:buNone/>
            </a:pPr>
            <a:r>
              <a:rPr lang="en-US" altLang="en-US" sz="3200" b="1" dirty="0"/>
              <a:t>Error Correction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D605D6A-E8AC-5B44-A88E-46A101911F68}"/>
              </a:ext>
            </a:extLst>
          </p:cNvPr>
          <p:cNvGrpSpPr/>
          <p:nvPr/>
        </p:nvGrpSpPr>
        <p:grpSpPr>
          <a:xfrm>
            <a:off x="227012" y="3969060"/>
            <a:ext cx="8654161" cy="914400"/>
            <a:chOff x="227012" y="3969060"/>
            <a:chExt cx="8654161" cy="914400"/>
          </a:xfrm>
        </p:grpSpPr>
        <p:pic>
          <p:nvPicPr>
            <p:cNvPr id="29" name="Graphic 28" descr="Computer outline">
              <a:extLst>
                <a:ext uri="{FF2B5EF4-FFF2-40B4-BE49-F238E27FC236}">
                  <a16:creationId xmlns:a16="http://schemas.microsoft.com/office/drawing/2014/main" id="{2132E6A8-6DCB-4447-BF28-906F756F12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966773" y="3969060"/>
              <a:ext cx="914400" cy="914400"/>
            </a:xfrm>
            <a:prstGeom prst="rect">
              <a:avLst/>
            </a:prstGeom>
          </p:spPr>
        </p:pic>
        <p:pic>
          <p:nvPicPr>
            <p:cNvPr id="6" name="Graphic 5" descr="Computer outline">
              <a:extLst>
                <a:ext uri="{FF2B5EF4-FFF2-40B4-BE49-F238E27FC236}">
                  <a16:creationId xmlns:a16="http://schemas.microsoft.com/office/drawing/2014/main" id="{B2C0A334-1600-E54B-9E1C-05BA5541CF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27012" y="3969060"/>
              <a:ext cx="914400" cy="914400"/>
            </a:xfrm>
            <a:prstGeom prst="rect">
              <a:avLst/>
            </a:prstGeom>
          </p:spPr>
        </p:pic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33F6E8B-E1D2-3740-AEF6-2C26BD930A2B}"/>
                </a:ext>
              </a:extLst>
            </p:cNvPr>
            <p:cNvCxnSpPr>
              <a:stCxn id="6" idx="3"/>
              <a:endCxn id="29" idx="1"/>
            </p:cNvCxnSpPr>
            <p:nvPr/>
          </p:nvCxnSpPr>
          <p:spPr bwMode="auto">
            <a:xfrm>
              <a:off x="1141412" y="4426260"/>
              <a:ext cx="682536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aphicFrame>
        <p:nvGraphicFramePr>
          <p:cNvPr id="31" name="Table 3">
            <a:extLst>
              <a:ext uri="{FF2B5EF4-FFF2-40B4-BE49-F238E27FC236}">
                <a16:creationId xmlns:a16="http://schemas.microsoft.com/office/drawing/2014/main" id="{E8399183-A18B-824F-95A9-8F8758C508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891849"/>
              </p:ext>
            </p:extLst>
          </p:nvPr>
        </p:nvGraphicFramePr>
        <p:xfrm>
          <a:off x="4752020" y="2738800"/>
          <a:ext cx="742202" cy="461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2202">
                  <a:extLst>
                    <a:ext uri="{9D8B030D-6E8A-4147-A177-3AD203B41FA5}">
                      <a16:colId xmlns:a16="http://schemas.microsoft.com/office/drawing/2014/main" val="1845389528"/>
                    </a:ext>
                  </a:extLst>
                </a:gridCol>
              </a:tblGrid>
              <a:tr h="4616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>
                          <a:solidFill>
                            <a:schemeClr val="tx1"/>
                          </a:solidFill>
                        </a:rPr>
                        <a:t>0a26bcabd165ccd467454e4a066a2afc5856a000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40FF">
                        <a:alpha val="58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22815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BE492800-7424-7E41-B447-E734568A7608}"/>
              </a:ext>
            </a:extLst>
          </p:cNvPr>
          <p:cNvSpPr txBox="1"/>
          <p:nvPr/>
        </p:nvSpPr>
        <p:spPr>
          <a:xfrm>
            <a:off x="5580112" y="2554133"/>
            <a:ext cx="5950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19" name="Table 3">
            <a:extLst>
              <a:ext uri="{FF2B5EF4-FFF2-40B4-BE49-F238E27FC236}">
                <a16:creationId xmlns:a16="http://schemas.microsoft.com/office/drawing/2014/main" id="{325E4367-C5D3-534E-9E00-31A62C3ACE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074186"/>
              </p:ext>
            </p:extLst>
          </p:nvPr>
        </p:nvGraphicFramePr>
        <p:xfrm>
          <a:off x="3829798" y="2727027"/>
          <a:ext cx="742202" cy="458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2202">
                  <a:extLst>
                    <a:ext uri="{9D8B030D-6E8A-4147-A177-3AD203B41FA5}">
                      <a16:colId xmlns:a16="http://schemas.microsoft.com/office/drawing/2014/main" val="1845389528"/>
                    </a:ext>
                  </a:extLst>
                </a:gridCol>
              </a:tblGrid>
              <a:tr h="4589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>
                          <a:solidFill>
                            <a:schemeClr val="tx1"/>
                          </a:solidFill>
                        </a:rPr>
                        <a:t>0a26bcabd165ccd467505e4a066a2afc5856aaf6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56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22815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8817B0E-3224-614C-972C-9AEEE6E11830}"/>
              </a:ext>
            </a:extLst>
          </p:cNvPr>
          <p:cNvSpPr txBox="1"/>
          <p:nvPr/>
        </p:nvSpPr>
        <p:spPr>
          <a:xfrm>
            <a:off x="3343913" y="4599007"/>
            <a:ext cx="2454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 Packet Again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55874E0-2C50-3B4C-86A1-5DAA015714FB}"/>
              </a:ext>
            </a:extLst>
          </p:cNvPr>
          <p:cNvGrpSpPr/>
          <p:nvPr/>
        </p:nvGrpSpPr>
        <p:grpSpPr>
          <a:xfrm>
            <a:off x="7366007" y="4353546"/>
            <a:ext cx="591456" cy="87854"/>
            <a:chOff x="1187624" y="3428936"/>
            <a:chExt cx="6011640" cy="396108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391BEC8-E957-1D4A-BAAE-3F34574AA660}"/>
                </a:ext>
              </a:extLst>
            </p:cNvPr>
            <p:cNvSpPr/>
            <p:nvPr/>
          </p:nvSpPr>
          <p:spPr bwMode="auto">
            <a:xfrm>
              <a:off x="1187624" y="3429000"/>
              <a:ext cx="972108" cy="396044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B676CC0-61EB-1F40-BA87-27B18566F7FF}"/>
                </a:ext>
              </a:extLst>
            </p:cNvPr>
            <p:cNvSpPr/>
            <p:nvPr/>
          </p:nvSpPr>
          <p:spPr bwMode="auto">
            <a:xfrm>
              <a:off x="2159732" y="3429000"/>
              <a:ext cx="1044116" cy="396044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1C5B8A7-9AAC-9545-89E3-A89A6E8D973C}"/>
                </a:ext>
              </a:extLst>
            </p:cNvPr>
            <p:cNvSpPr/>
            <p:nvPr/>
          </p:nvSpPr>
          <p:spPr bwMode="auto">
            <a:xfrm>
              <a:off x="3206294" y="3429000"/>
              <a:ext cx="606077" cy="39604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65A10BE-2ECA-7B47-8390-4F7A5D60F24C}"/>
                </a:ext>
              </a:extLst>
            </p:cNvPr>
            <p:cNvSpPr/>
            <p:nvPr/>
          </p:nvSpPr>
          <p:spPr bwMode="auto">
            <a:xfrm>
              <a:off x="3812370" y="3429000"/>
              <a:ext cx="1263686" cy="396044"/>
            </a:xfrm>
            <a:prstGeom prst="rect">
              <a:avLst/>
            </a:prstGeom>
            <a:solidFill>
              <a:srgbClr val="B553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F319A16-44C4-064D-BA70-1C1787FECC43}"/>
                </a:ext>
              </a:extLst>
            </p:cNvPr>
            <p:cNvSpPr/>
            <p:nvPr/>
          </p:nvSpPr>
          <p:spPr bwMode="auto">
            <a:xfrm>
              <a:off x="5076056" y="3428936"/>
              <a:ext cx="1392303" cy="396044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B410F9E-91ED-EA43-A2D2-EB63367A4DF1}"/>
                </a:ext>
              </a:extLst>
            </p:cNvPr>
            <p:cNvSpPr/>
            <p:nvPr/>
          </p:nvSpPr>
          <p:spPr bwMode="auto">
            <a:xfrm>
              <a:off x="6468360" y="3428936"/>
              <a:ext cx="730904" cy="3960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2" name="Text Box 3">
            <a:extLst>
              <a:ext uri="{FF2B5EF4-FFF2-40B4-BE49-F238E27FC236}">
                <a16:creationId xmlns:a16="http://schemas.microsoft.com/office/drawing/2014/main" id="{42FAF4A1-84DA-7148-8C3E-15D749595C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2" y="1808162"/>
            <a:ext cx="777398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None/>
            </a:pPr>
            <a:r>
              <a:rPr lang="en-US" altLang="en-US" sz="2400" dirty="0">
                <a:latin typeface="+mn-lt"/>
              </a:rPr>
              <a:t>Example </a:t>
            </a:r>
            <a:r>
              <a:rPr lang="en-US" altLang="en-US" sz="1000" dirty="0">
                <a:latin typeface="+mn-lt"/>
              </a:rPr>
              <a:t>(over simplified)</a:t>
            </a:r>
            <a:r>
              <a:rPr lang="en-US" altLang="en-US" sz="2400" dirty="0">
                <a:latin typeface="+mn-lt"/>
              </a:rPr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29058450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1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8 0.00208 L 0.04063 0.00069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31" y="-69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21 -0.00185 L -0.06007 -0.00185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5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955 0.00417 L -0.69618 0.00417 " pathEditMode="relative" ptsTypes="AA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CB366F80-F263-9D43-A900-327A8329AA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  <a:buClrTx/>
              <a:buSzTx/>
              <a:buNone/>
            </a:pPr>
            <a:r>
              <a:rPr lang="en-US" altLang="en-US" sz="3200" b="1" dirty="0"/>
              <a:t>Check For Changes</a:t>
            </a:r>
          </a:p>
        </p:txBody>
      </p:sp>
      <p:graphicFrame>
        <p:nvGraphicFramePr>
          <p:cNvPr id="19" name="Table 3">
            <a:extLst>
              <a:ext uri="{FF2B5EF4-FFF2-40B4-BE49-F238E27FC236}">
                <a16:creationId xmlns:a16="http://schemas.microsoft.com/office/drawing/2014/main" id="{325E4367-C5D3-534E-9E00-31A62C3ACE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747551"/>
              </p:ext>
            </p:extLst>
          </p:nvPr>
        </p:nvGraphicFramePr>
        <p:xfrm>
          <a:off x="775127" y="2264072"/>
          <a:ext cx="3616853" cy="2942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6853">
                  <a:extLst>
                    <a:ext uri="{9D8B030D-6E8A-4147-A177-3AD203B41FA5}">
                      <a16:colId xmlns:a16="http://schemas.microsoft.com/office/drawing/2014/main" val="1845389528"/>
                    </a:ext>
                  </a:extLst>
                </a:gridCol>
              </a:tblGrid>
              <a:tr h="29429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A cryptographic hash function (CHF) is a mathematical algorithm that maps data of arbitrary size (often called the "message") to a bit array of a fixed size (the "hash value", "hash", or "message digest"). It is a one-way function, that is, a function which is practically infeasible to invert.[1] Ideally, the only way to find a message that produces a given hash is to attempt a brute-force search of possible inputs to see if they produce a match, or use a rainbow table of matched hashes. Cryptographic hash functions are a basic tool of modern cryptography.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56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228155"/>
                  </a:ext>
                </a:extLst>
              </a:tr>
            </a:tbl>
          </a:graphicData>
        </a:graphic>
      </p:graphicFrame>
      <p:sp>
        <p:nvSpPr>
          <p:cNvPr id="22" name="Text Box 3">
            <a:extLst>
              <a:ext uri="{FF2B5EF4-FFF2-40B4-BE49-F238E27FC236}">
                <a16:creationId xmlns:a16="http://schemas.microsoft.com/office/drawing/2014/main" id="{42FAF4A1-84DA-7148-8C3E-15D749595C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2" y="1808162"/>
            <a:ext cx="777398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None/>
            </a:pPr>
            <a:r>
              <a:rPr lang="en-US" altLang="en-US" sz="2400" dirty="0">
                <a:latin typeface="+mn-lt"/>
              </a:rPr>
              <a:t>Example: </a:t>
            </a:r>
          </a:p>
        </p:txBody>
      </p:sp>
      <p:graphicFrame>
        <p:nvGraphicFramePr>
          <p:cNvPr id="21" name="Table 3">
            <a:extLst>
              <a:ext uri="{FF2B5EF4-FFF2-40B4-BE49-F238E27FC236}">
                <a16:creationId xmlns:a16="http://schemas.microsoft.com/office/drawing/2014/main" id="{26ED6605-5324-FC43-BCD3-94547459FB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7145309"/>
              </p:ext>
            </p:extLst>
          </p:nvPr>
        </p:nvGraphicFramePr>
        <p:xfrm>
          <a:off x="4749675" y="2264071"/>
          <a:ext cx="3616853" cy="2942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6853">
                  <a:extLst>
                    <a:ext uri="{9D8B030D-6E8A-4147-A177-3AD203B41FA5}">
                      <a16:colId xmlns:a16="http://schemas.microsoft.com/office/drawing/2014/main" val="1845389528"/>
                    </a:ext>
                  </a:extLst>
                </a:gridCol>
              </a:tblGrid>
              <a:tr h="29429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A cryptographic hash function (CHF) is a mathematical algorithm that maps data of arbitrary size (often called the "message") to a bit array of a fixed size (the "hash value", "hash", or "message digest"). It is a one-way function, that is, a function which is practically infeasible to invert.[1] Ideally, the only way to find a message that produces a given hash is to attempt a brute-force search of possible inputs to see if they produce a match, or use a rainbow table of matched hashes. Cryptographic hash functions are a basic tool of modern cryptography[2].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40FF">
                        <a:alpha val="56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228155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6D7E3868-A953-144F-B667-5FA136757F9B}"/>
              </a:ext>
            </a:extLst>
          </p:cNvPr>
          <p:cNvSpPr/>
          <p:nvPr/>
        </p:nvSpPr>
        <p:spPr>
          <a:xfrm>
            <a:off x="2375757" y="5350762"/>
            <a:ext cx="4464496" cy="307777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9f9a3c2bc5523193b679cee97a63d0713b7b4792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78131C-A69E-B14C-8B78-74B1B45DA850}"/>
              </a:ext>
            </a:extLst>
          </p:cNvPr>
          <p:cNvSpPr/>
          <p:nvPr/>
        </p:nvSpPr>
        <p:spPr>
          <a:xfrm>
            <a:off x="2375757" y="5658539"/>
            <a:ext cx="4464495" cy="307777"/>
          </a:xfrm>
          <a:prstGeom prst="rect">
            <a:avLst/>
          </a:prstGeom>
          <a:solidFill>
            <a:srgbClr val="FF40FF">
              <a:alpha val="54000"/>
            </a:srgb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6b6b17b13c073b4011c36edc4299c09b54e8b2b4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536D8C0-2587-F247-8CD7-68E55E247140}"/>
              </a:ext>
            </a:extLst>
          </p:cNvPr>
          <p:cNvSpPr/>
          <p:nvPr/>
        </p:nvSpPr>
        <p:spPr bwMode="auto">
          <a:xfrm>
            <a:off x="6372200" y="4630844"/>
            <a:ext cx="612068" cy="432048"/>
          </a:xfrm>
          <a:prstGeom prst="ellipse">
            <a:avLst/>
          </a:prstGeom>
          <a:noFill/>
          <a:ln w="31750" cap="flat" cmpd="sng" algn="ctr">
            <a:solidFill>
              <a:srgbClr val="00FA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59E193C-86CF-094C-822E-199C08538C8D}"/>
              </a:ext>
            </a:extLst>
          </p:cNvPr>
          <p:cNvSpPr/>
          <p:nvPr/>
        </p:nvSpPr>
        <p:spPr bwMode="auto">
          <a:xfrm>
            <a:off x="2342537" y="4618493"/>
            <a:ext cx="612068" cy="432048"/>
          </a:xfrm>
          <a:prstGeom prst="ellipse">
            <a:avLst/>
          </a:prstGeom>
          <a:noFill/>
          <a:ln w="31750" cap="flat" cmpd="sng" algn="ctr">
            <a:solidFill>
              <a:srgbClr val="00FA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39DD4AF-D0E4-F645-8548-0AD3B445C289}"/>
              </a:ext>
            </a:extLst>
          </p:cNvPr>
          <p:cNvSpPr txBox="1"/>
          <p:nvPr/>
        </p:nvSpPr>
        <p:spPr>
          <a:xfrm>
            <a:off x="2998258" y="6037547"/>
            <a:ext cx="30139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37 out of 40 characters are different</a:t>
            </a:r>
          </a:p>
        </p:txBody>
      </p:sp>
    </p:spTree>
    <p:extLst>
      <p:ext uri="{BB962C8B-B14F-4D97-AF65-F5344CB8AC3E}">
        <p14:creationId xmlns:p14="http://schemas.microsoft.com/office/powerpoint/2010/main" val="19390500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1" grpId="0" animBg="1"/>
      <p:bldP spid="26" grpId="0" animBg="1"/>
      <p:bldP spid="2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Table 3">
            <a:extLst>
              <a:ext uri="{FF2B5EF4-FFF2-40B4-BE49-F238E27FC236}">
                <a16:creationId xmlns:a16="http://schemas.microsoft.com/office/drawing/2014/main" id="{26ED6605-5324-FC43-BCD3-94547459FB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3930309"/>
              </p:ext>
            </p:extLst>
          </p:nvPr>
        </p:nvGraphicFramePr>
        <p:xfrm>
          <a:off x="2807804" y="2253644"/>
          <a:ext cx="3616853" cy="2942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6853">
                  <a:extLst>
                    <a:ext uri="{9D8B030D-6E8A-4147-A177-3AD203B41FA5}">
                      <a16:colId xmlns:a16="http://schemas.microsoft.com/office/drawing/2014/main" val="1845389528"/>
                    </a:ext>
                  </a:extLst>
                </a:gridCol>
              </a:tblGrid>
              <a:tr h="29429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A cryptographic hash function (CHF) is a mathematical algorithm that maps data of arbitrary size (often called the "message") to a bit array of a fixed size (the "hash value", "hash", or "message digest"). It is a one-way function, that is, a function which is practically infeasible to invert.[1] Ideally, the only way to find a message that produces a given hash is to attempt a brute-force search of possible inputs to see if they produce a match, or use a rainbow table of matched hashes. Cryptographic hash functions are a basic tool of modern cryptography 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40FF">
                        <a:alpha val="3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228155"/>
                  </a:ext>
                </a:extLst>
              </a:tr>
            </a:tbl>
          </a:graphicData>
        </a:graphic>
      </p:graphicFrame>
      <p:sp>
        <p:nvSpPr>
          <p:cNvPr id="16385" name="Rectangle 2">
            <a:extLst>
              <a:ext uri="{FF2B5EF4-FFF2-40B4-BE49-F238E27FC236}">
                <a16:creationId xmlns:a16="http://schemas.microsoft.com/office/drawing/2014/main" id="{CB366F80-F263-9D43-A900-327A8329AA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  <a:buClrTx/>
              <a:buSzTx/>
              <a:buNone/>
            </a:pPr>
            <a:r>
              <a:rPr lang="en-US" altLang="en-US" sz="3200" b="1" dirty="0"/>
              <a:t>Check For Changes</a:t>
            </a:r>
          </a:p>
        </p:txBody>
      </p:sp>
      <p:graphicFrame>
        <p:nvGraphicFramePr>
          <p:cNvPr id="19" name="Table 3">
            <a:extLst>
              <a:ext uri="{FF2B5EF4-FFF2-40B4-BE49-F238E27FC236}">
                <a16:creationId xmlns:a16="http://schemas.microsoft.com/office/drawing/2014/main" id="{325E4367-C5D3-534E-9E00-31A62C3ACE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864633"/>
              </p:ext>
            </p:extLst>
          </p:nvPr>
        </p:nvGraphicFramePr>
        <p:xfrm>
          <a:off x="2807805" y="2253873"/>
          <a:ext cx="3616853" cy="2942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6853">
                  <a:extLst>
                    <a:ext uri="{9D8B030D-6E8A-4147-A177-3AD203B41FA5}">
                      <a16:colId xmlns:a16="http://schemas.microsoft.com/office/drawing/2014/main" val="1845389528"/>
                    </a:ext>
                  </a:extLst>
                </a:gridCol>
              </a:tblGrid>
              <a:tr h="29429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A cryptographic hash function (CHF) is a mathematical algorithm that maps data of arbitrary size (often called the "message") to a bit array of a fixed size (the "hash value", "hash", or "message digest"). It is a one-way function, that is, a function which is practically infeasible to invert.[1] Ideally, the only way to find a message that produces a given hash is to attempt a brute-force search of possible inputs to see if they produce a match, or use a rainbow table of matched hashes. Cryptographic hash functions are a basic tool of modern cryptography.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9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228155"/>
                  </a:ext>
                </a:extLst>
              </a:tr>
            </a:tbl>
          </a:graphicData>
        </a:graphic>
      </p:graphicFrame>
      <p:sp>
        <p:nvSpPr>
          <p:cNvPr id="22" name="Text Box 3">
            <a:extLst>
              <a:ext uri="{FF2B5EF4-FFF2-40B4-BE49-F238E27FC236}">
                <a16:creationId xmlns:a16="http://schemas.microsoft.com/office/drawing/2014/main" id="{42FAF4A1-84DA-7148-8C3E-15D749595C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2" y="1808162"/>
            <a:ext cx="777398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None/>
            </a:pPr>
            <a:r>
              <a:rPr lang="en-US" altLang="en-US" sz="2400" dirty="0">
                <a:latin typeface="+mn-lt"/>
              </a:rPr>
              <a:t>Example: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7E3868-A953-144F-B667-5FA136757F9B}"/>
              </a:ext>
            </a:extLst>
          </p:cNvPr>
          <p:cNvSpPr/>
          <p:nvPr/>
        </p:nvSpPr>
        <p:spPr>
          <a:xfrm>
            <a:off x="2375757" y="5350762"/>
            <a:ext cx="4464496" cy="307777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9f9a3c2bc5523193b679cee97a63d0713b7b4792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78131C-A69E-B14C-8B78-74B1B45DA850}"/>
              </a:ext>
            </a:extLst>
          </p:cNvPr>
          <p:cNvSpPr/>
          <p:nvPr/>
        </p:nvSpPr>
        <p:spPr>
          <a:xfrm>
            <a:off x="2375757" y="5658539"/>
            <a:ext cx="4464496" cy="307777"/>
          </a:xfrm>
          <a:prstGeom prst="rect">
            <a:avLst/>
          </a:prstGeom>
          <a:solidFill>
            <a:srgbClr val="FF40FF">
              <a:alpha val="54000"/>
            </a:srgb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ee1a572e6af4ceee3cca5a0b0cdf64c894c5b7a5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4F58764-D08E-354E-92D9-B001F7C2DF6E}"/>
              </a:ext>
            </a:extLst>
          </p:cNvPr>
          <p:cNvSpPr/>
          <p:nvPr/>
        </p:nvSpPr>
        <p:spPr bwMode="auto">
          <a:xfrm>
            <a:off x="4391980" y="4658589"/>
            <a:ext cx="612068" cy="432048"/>
          </a:xfrm>
          <a:prstGeom prst="ellipse">
            <a:avLst/>
          </a:prstGeom>
          <a:noFill/>
          <a:ln w="31750" cap="flat" cmpd="sng" algn="ctr">
            <a:solidFill>
              <a:srgbClr val="00FA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842D95A-05DB-4C42-8144-7CF68A62C0D4}"/>
              </a:ext>
            </a:extLst>
          </p:cNvPr>
          <p:cNvCxnSpPr/>
          <p:nvPr/>
        </p:nvCxnSpPr>
        <p:spPr bwMode="auto">
          <a:xfrm flipH="1" flipV="1">
            <a:off x="6585433" y="4913326"/>
            <a:ext cx="756084" cy="783926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rgbClr val="00FA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3870955-FE0F-4142-8E7B-169D44A6E9E5}"/>
              </a:ext>
            </a:extLst>
          </p:cNvPr>
          <p:cNvSpPr txBox="1"/>
          <p:nvPr/>
        </p:nvSpPr>
        <p:spPr>
          <a:xfrm>
            <a:off x="2998258" y="6037547"/>
            <a:ext cx="30139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37 out of 40 characters are different</a:t>
            </a:r>
          </a:p>
        </p:txBody>
      </p:sp>
    </p:spTree>
    <p:extLst>
      <p:ext uri="{BB962C8B-B14F-4D97-AF65-F5344CB8AC3E}">
        <p14:creationId xmlns:p14="http://schemas.microsoft.com/office/powerpoint/2010/main" val="41966091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4.44444E-6 L 0.21077 0.0041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38" y="208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2.96296E-6 L -0.21059 0.00393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38" y="18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8" grpId="1" animBg="1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CB366F80-F263-9D43-A900-327A8329AA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  <a:buClrTx/>
              <a:buSzTx/>
              <a:buNone/>
            </a:pPr>
            <a:r>
              <a:rPr lang="en-US" altLang="en-US" sz="3200" dirty="0"/>
              <a:t>Hash Table</a:t>
            </a:r>
            <a:endParaRPr lang="en-US" altLang="en-US" sz="3200" b="1" dirty="0"/>
          </a:p>
        </p:txBody>
      </p:sp>
      <p:sp>
        <p:nvSpPr>
          <p:cNvPr id="22" name="Text Box 3">
            <a:extLst>
              <a:ext uri="{FF2B5EF4-FFF2-40B4-BE49-F238E27FC236}">
                <a16:creationId xmlns:a16="http://schemas.microsoft.com/office/drawing/2014/main" id="{42FAF4A1-84DA-7148-8C3E-15D749595C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556" y="2024844"/>
            <a:ext cx="7773987" cy="3747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+mn-lt"/>
              </a:rPr>
              <a:t>I’ve given you 3 examples of using 1-way hashes (cryptographic hashing). </a:t>
            </a:r>
          </a:p>
          <a:p>
            <a:pPr marL="1085850" lvl="1" indent="-342900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500" dirty="0">
                <a:latin typeface="+mn-lt"/>
              </a:rPr>
              <a:t>Passwords</a:t>
            </a:r>
          </a:p>
          <a:p>
            <a:pPr marL="1085850" lvl="1" indent="-342900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500" dirty="0">
                <a:latin typeface="+mn-lt"/>
              </a:rPr>
              <a:t>Checksums </a:t>
            </a:r>
          </a:p>
          <a:p>
            <a:pPr marL="1085850" lvl="1" indent="-342900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500" dirty="0">
                <a:latin typeface="+mn-lt"/>
              </a:rPr>
              <a:t>File differences</a:t>
            </a:r>
          </a:p>
          <a:p>
            <a:pPr marL="342900" indent="-342900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+mn-lt"/>
              </a:rPr>
              <a:t> The packet example was very simplified, but the other two were pretty much spot on. </a:t>
            </a:r>
          </a:p>
          <a:p>
            <a:pPr marL="342900" indent="-342900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+mn-lt"/>
              </a:rPr>
              <a:t>However, these examples are not our goal.</a:t>
            </a:r>
          </a:p>
          <a:p>
            <a:pPr marL="342900" indent="-342900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+mn-lt"/>
              </a:rPr>
              <a:t>Our goal is to understand what a “</a:t>
            </a:r>
            <a:r>
              <a:rPr lang="en-US" altLang="en-US" sz="2000" b="1" dirty="0">
                <a:latin typeface="+mn-lt"/>
              </a:rPr>
              <a:t>hash table</a:t>
            </a:r>
            <a:r>
              <a:rPr lang="en-US" altLang="en-US" sz="2000" dirty="0">
                <a:latin typeface="+mn-lt"/>
              </a:rPr>
              <a:t>” is, and how it works.</a:t>
            </a:r>
          </a:p>
        </p:txBody>
      </p:sp>
    </p:spTree>
    <p:extLst>
      <p:ext uri="{BB962C8B-B14F-4D97-AF65-F5344CB8AC3E}">
        <p14:creationId xmlns:p14="http://schemas.microsoft.com/office/powerpoint/2010/main" val="3309585117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CB366F80-F263-9D43-A900-327A8329AA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  <a:buClrTx/>
              <a:buSzTx/>
              <a:buNone/>
            </a:pPr>
            <a:r>
              <a:rPr lang="en-US" altLang="en-US" sz="3200" dirty="0"/>
              <a:t>Hash Table</a:t>
            </a:r>
            <a:endParaRPr lang="en-US" altLang="en-US" sz="3200" b="1" dirty="0"/>
          </a:p>
        </p:txBody>
      </p:sp>
      <p:sp>
        <p:nvSpPr>
          <p:cNvPr id="22" name="Text Box 3">
            <a:extLst>
              <a:ext uri="{FF2B5EF4-FFF2-40B4-BE49-F238E27FC236}">
                <a16:creationId xmlns:a16="http://schemas.microsoft.com/office/drawing/2014/main" id="{42FAF4A1-84DA-7148-8C3E-15D749595C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556" y="2024844"/>
            <a:ext cx="7773987" cy="3901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+mn-lt"/>
              </a:rPr>
              <a:t>When we say: “</a:t>
            </a:r>
            <a:r>
              <a:rPr lang="en-US" altLang="en-US" sz="2000" b="1" dirty="0">
                <a:latin typeface="+mn-lt"/>
              </a:rPr>
              <a:t>hash table</a:t>
            </a:r>
            <a:r>
              <a:rPr lang="en-US" altLang="en-US" sz="2000" dirty="0">
                <a:latin typeface="+mn-lt"/>
              </a:rPr>
              <a:t>” you should think of a data structure that is a “</a:t>
            </a:r>
            <a:r>
              <a:rPr lang="en-US" altLang="en-US" sz="2000" i="1" dirty="0">
                <a:latin typeface="+mn-lt"/>
              </a:rPr>
              <a:t>constant time lookup table”</a:t>
            </a:r>
            <a:r>
              <a:rPr lang="en-US" altLang="en-US" sz="2000" dirty="0">
                <a:latin typeface="+mn-lt"/>
              </a:rPr>
              <a:t>. </a:t>
            </a:r>
          </a:p>
          <a:p>
            <a:pPr marL="342900" indent="-342900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+mn-lt"/>
              </a:rPr>
              <a:t>In many languages they are “built in”, given to us like an array or a struct. </a:t>
            </a:r>
          </a:p>
          <a:p>
            <a:pPr marL="1085850" lvl="1" indent="-342900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500" dirty="0">
                <a:latin typeface="+mn-lt"/>
              </a:rPr>
              <a:t>In Python they are called dictionaries</a:t>
            </a:r>
          </a:p>
          <a:p>
            <a:pPr marL="1085850" lvl="1" indent="-342900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500" dirty="0">
                <a:latin typeface="+mn-lt"/>
              </a:rPr>
              <a:t>In C++ we call them Maps (but we need the STL library to use them)</a:t>
            </a:r>
          </a:p>
          <a:p>
            <a:pPr marL="1085850" lvl="1" indent="-342900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500" dirty="0">
                <a:latin typeface="+mn-lt"/>
              </a:rPr>
              <a:t>In Php they are called associative arrays.</a:t>
            </a:r>
          </a:p>
          <a:p>
            <a:pPr marL="342900" indent="-342900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+mn-lt"/>
              </a:rPr>
              <a:t>But how are these implemented behind the scenes?</a:t>
            </a:r>
          </a:p>
          <a:p>
            <a:pPr marL="342900" indent="-342900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+mn-lt"/>
              </a:rPr>
              <a:t>Let’s start with some terms.</a:t>
            </a:r>
          </a:p>
          <a:p>
            <a:pPr marL="342900" indent="-342900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endParaRPr lang="en-US" alt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42065375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 Box 2">
            <a:extLst>
              <a:ext uri="{FF2B5EF4-FFF2-40B4-BE49-F238E27FC236}">
                <a16:creationId xmlns:a16="http://schemas.microsoft.com/office/drawing/2014/main" id="{05A88766-9E79-F443-AA92-5AAFF69B78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560" y="1800285"/>
            <a:ext cx="8316912" cy="3554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7800" indent="-1778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en-US" sz="1800" b="1" i="1" dirty="0"/>
              <a:t>Hash Table - </a:t>
            </a:r>
            <a:r>
              <a:rPr lang="en-US" altLang="en-US" sz="1800" dirty="0"/>
              <a:t> is an array which </a:t>
            </a:r>
            <a:r>
              <a:rPr lang="en-US" altLang="en-US" sz="1800" b="1" i="1" dirty="0"/>
              <a:t>keys</a:t>
            </a:r>
            <a:r>
              <a:rPr lang="en-US" altLang="en-US" sz="1800" dirty="0"/>
              <a:t> are mapped to </a:t>
            </a:r>
            <a:r>
              <a:rPr lang="en-US" altLang="en-US" sz="1800" i="1" dirty="0"/>
              <a:t>array</a:t>
            </a:r>
            <a:r>
              <a:rPr lang="en-US" altLang="en-US" sz="1800" dirty="0"/>
              <a:t> positions by a </a:t>
            </a:r>
            <a:r>
              <a:rPr lang="en-US" altLang="en-US" sz="1800" b="1" i="1" dirty="0"/>
              <a:t>hash function </a:t>
            </a:r>
            <a:r>
              <a:rPr lang="en-US" altLang="en-US" sz="1800" dirty="0"/>
              <a:t>(this is also called a </a:t>
            </a:r>
            <a:r>
              <a:rPr lang="en-US" altLang="en-US" sz="1800" i="1" dirty="0"/>
              <a:t>“</a:t>
            </a:r>
            <a:r>
              <a:rPr lang="en-US" altLang="en-US" sz="1800" b="1" i="1" dirty="0"/>
              <a:t>dictionary</a:t>
            </a:r>
            <a:r>
              <a:rPr lang="en-US" altLang="en-US" sz="1800" i="1" dirty="0"/>
              <a:t>” </a:t>
            </a:r>
            <a:r>
              <a:rPr lang="en-US" altLang="en-US" sz="1800" dirty="0"/>
              <a:t>in some contexts</a:t>
            </a:r>
            <a:r>
              <a:rPr lang="en-US" altLang="en-US" sz="1800" i="1" dirty="0"/>
              <a:t>).</a:t>
            </a:r>
            <a:r>
              <a:rPr lang="en-US" altLang="en-US" sz="1800" dirty="0"/>
              <a:t>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en-US" sz="1800" b="1" dirty="0"/>
              <a:t>Key - </a:t>
            </a:r>
            <a:r>
              <a:rPr lang="en-US" altLang="en-US" sz="1800" dirty="0"/>
              <a:t>The part of a group of data by which it is sorted, indexed, cross referenced. The key needs to be a </a:t>
            </a:r>
            <a:r>
              <a:rPr lang="en-US" altLang="en-US" sz="1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unique representation </a:t>
            </a:r>
            <a:r>
              <a:rPr lang="en-US" altLang="en-US" sz="1800" dirty="0"/>
              <a:t>for a set of data items.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en-US" sz="1800" b="1" i="1" dirty="0"/>
              <a:t>Hash Function - </a:t>
            </a:r>
            <a:r>
              <a:rPr lang="en-US" altLang="en-US" sz="1800" dirty="0"/>
              <a:t> a function </a:t>
            </a:r>
            <a:r>
              <a:rPr lang="en-US" altLang="en-US" sz="1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altLang="en-US" sz="1800" dirty="0"/>
              <a:t>, that receives some input </a:t>
            </a:r>
            <a:r>
              <a:rPr lang="en-US" altLang="en-US" sz="1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en-US" sz="1800" dirty="0"/>
              <a:t>, and turns it into an integer value </a:t>
            </a:r>
            <a:r>
              <a:rPr lang="en-US" altLang="en-US" sz="18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/>
              <a:t>(array index) . The returned integer value can be adjusted to fit an array by using modulus 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H(x)   </a:t>
            </a:r>
            <a:r>
              <a:rPr lang="en-US" altLang="en-US" sz="18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 % </a:t>
            </a:r>
            <a:r>
              <a:rPr lang="en-US" altLang="en-US" sz="18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array_size</a:t>
            </a:r>
            <a:r>
              <a:rPr lang="en-US" altLang="en-US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en-US" sz="1800" b="1" dirty="0"/>
              <a:t>Collision</a:t>
            </a:r>
            <a:r>
              <a:rPr lang="en-US" altLang="en-US" sz="1800" dirty="0"/>
              <a:t> - When two or more items should be kept in the same location, especially in </a:t>
            </a:r>
            <a:r>
              <a:rPr lang="en-US" altLang="en-US" sz="1800" i="1" dirty="0"/>
              <a:t>hash tables</a:t>
            </a:r>
            <a:r>
              <a:rPr lang="en-US" altLang="en-US" sz="1800" dirty="0"/>
              <a:t>, that is, when two or more different </a:t>
            </a:r>
            <a:r>
              <a:rPr lang="en-US" altLang="en-US" sz="1800" i="1" dirty="0"/>
              <a:t>keys</a:t>
            </a:r>
            <a:r>
              <a:rPr lang="en-US" altLang="en-US" sz="1800" dirty="0"/>
              <a:t> </a:t>
            </a:r>
            <a:r>
              <a:rPr lang="en-US" altLang="en-US" sz="1800" i="1" dirty="0"/>
              <a:t>hash</a:t>
            </a:r>
            <a:r>
              <a:rPr lang="en-US" altLang="en-US" sz="1800" dirty="0"/>
              <a:t> to the same value.</a:t>
            </a:r>
          </a:p>
        </p:txBody>
      </p:sp>
      <p:sp>
        <p:nvSpPr>
          <p:cNvPr id="18434" name="Rectangle 5">
            <a:extLst>
              <a:ext uri="{FF2B5EF4-FFF2-40B4-BE49-F238E27FC236}">
                <a16:creationId xmlns:a16="http://schemas.microsoft.com/office/drawing/2014/main" id="{DE972BE1-A364-4D47-829F-4164FE4891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533400"/>
            <a:ext cx="7696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300" i="1">
                <a:solidFill>
                  <a:schemeClr val="tx2"/>
                </a:solidFill>
                <a:latin typeface="Arial Black" panose="020B0604020202020204" pitchFamily="34" charset="0"/>
              </a:rPr>
              <a:t>Hashing - Terms</a:t>
            </a:r>
            <a:endParaRPr lang="en-US" altLang="en-US" sz="1400" i="1">
              <a:solidFill>
                <a:schemeClr val="tx2"/>
              </a:solidFill>
              <a:latin typeface="Arial Black" panose="020B0604020202020204" pitchFamily="34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488C2A7-1CAD-9F41-8BEC-0CAD5247503E}"/>
              </a:ext>
            </a:extLst>
          </p:cNvPr>
          <p:cNvCxnSpPr/>
          <p:nvPr/>
        </p:nvCxnSpPr>
        <p:spPr bwMode="auto">
          <a:xfrm>
            <a:off x="4572000" y="4185084"/>
            <a:ext cx="288032" cy="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 Box 2">
            <a:extLst>
              <a:ext uri="{FF2B5EF4-FFF2-40B4-BE49-F238E27FC236}">
                <a16:creationId xmlns:a16="http://schemas.microsoft.com/office/drawing/2014/main" id="{05A88766-9E79-F443-AA92-5AAFF69B78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560" y="1800285"/>
            <a:ext cx="8316912" cy="318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7800" indent="-1778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en-US" sz="1800" b="1" i="1" dirty="0"/>
              <a:t>Collision Resolution Scheme</a:t>
            </a:r>
            <a:r>
              <a:rPr lang="en-US" altLang="en-US" sz="1800" i="1" dirty="0"/>
              <a:t> </a:t>
            </a:r>
            <a:r>
              <a:rPr lang="en-US" altLang="en-US" sz="1800" dirty="0"/>
              <a:t>- A way of handling </a:t>
            </a:r>
            <a:r>
              <a:rPr lang="en-US" altLang="en-US" sz="1800" i="1" dirty="0"/>
              <a:t>collisions</a:t>
            </a:r>
            <a:r>
              <a:rPr lang="en-US" altLang="en-US" sz="1800" dirty="0"/>
              <a:t>, that is, when two or more items should be kept in the same location.</a:t>
            </a:r>
          </a:p>
          <a:p>
            <a:pPr lvl="1" eaLnBrk="1" hangingPunct="1">
              <a:spcBef>
                <a:spcPct val="50000"/>
              </a:spcBef>
              <a:buClrTx/>
              <a:buSzTx/>
            </a:pPr>
            <a:r>
              <a:rPr lang="en-US" altLang="en-US" sz="1600" b="1" dirty="0"/>
              <a:t>Collision Resolution Schemes </a:t>
            </a:r>
            <a:r>
              <a:rPr lang="en-US" altLang="en-US" sz="1600" dirty="0"/>
              <a:t>are divided into:</a:t>
            </a:r>
          </a:p>
          <a:p>
            <a:pPr marL="1200150" lvl="2" indent="-342900" eaLnBrk="1" hangingPunct="1">
              <a:spcBef>
                <a:spcPct val="50000"/>
              </a:spcBef>
              <a:buClrTx/>
              <a:buSzTx/>
              <a:buFont typeface="+mj-lt"/>
              <a:buAutoNum type="arabicPeriod"/>
            </a:pPr>
            <a:r>
              <a:rPr lang="en-US" altLang="en-US" sz="1400" b="1" i="1" dirty="0"/>
              <a:t>open addressing</a:t>
            </a:r>
          </a:p>
          <a:p>
            <a:pPr marL="1200150" lvl="2" indent="-342900" eaLnBrk="1" hangingPunct="1">
              <a:spcBef>
                <a:spcPct val="50000"/>
              </a:spcBef>
              <a:buClrTx/>
              <a:buSzTx/>
              <a:buFont typeface="+mj-lt"/>
              <a:buAutoNum type="arabicPeriod"/>
            </a:pPr>
            <a:r>
              <a:rPr lang="en-US" altLang="en-US" sz="1400" b="1" i="1" dirty="0"/>
              <a:t>chaining</a:t>
            </a:r>
            <a:r>
              <a:rPr lang="en-US" altLang="en-US" sz="1400" dirty="0"/>
              <a:t>.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en-US" sz="1800" b="1" i="1" dirty="0"/>
              <a:t>Perfect hashing - </a:t>
            </a:r>
            <a:r>
              <a:rPr lang="en-US" altLang="en-US" sz="1800" dirty="0"/>
              <a:t> avoids collisions but may be time-consuming to create.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en-US" sz="1800" b="1" i="1" dirty="0"/>
              <a:t>Load Factor</a:t>
            </a:r>
            <a:r>
              <a:rPr lang="en-US" altLang="en-US" sz="1800" i="1" dirty="0"/>
              <a:t> </a:t>
            </a:r>
            <a:r>
              <a:rPr lang="en-US" altLang="en-US" sz="1800" dirty="0"/>
              <a:t>- The number of elements in a </a:t>
            </a:r>
            <a:r>
              <a:rPr lang="en-US" altLang="en-US" sz="1800" i="1" dirty="0"/>
              <a:t>hash table</a:t>
            </a:r>
            <a:r>
              <a:rPr lang="en-US" altLang="en-US" sz="1800" dirty="0"/>
              <a:t> divided by the number of slots. Usually written as α (alpha).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en-US" sz="1800" dirty="0"/>
              <a:t>More later…</a:t>
            </a:r>
          </a:p>
        </p:txBody>
      </p:sp>
      <p:sp>
        <p:nvSpPr>
          <p:cNvPr id="18434" name="Rectangle 5">
            <a:extLst>
              <a:ext uri="{FF2B5EF4-FFF2-40B4-BE49-F238E27FC236}">
                <a16:creationId xmlns:a16="http://schemas.microsoft.com/office/drawing/2014/main" id="{DE972BE1-A364-4D47-829F-4164FE4891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533400"/>
            <a:ext cx="7696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300" i="1">
                <a:solidFill>
                  <a:schemeClr val="tx2"/>
                </a:solidFill>
                <a:latin typeface="Arial Black" panose="020B0604020202020204" pitchFamily="34" charset="0"/>
              </a:rPr>
              <a:t>Hashing - Terms</a:t>
            </a:r>
            <a:endParaRPr lang="en-US" altLang="en-US" sz="1400" i="1">
              <a:solidFill>
                <a:schemeClr val="tx2"/>
              </a:solidFill>
              <a:latin typeface="Arial Black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712236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3">
            <a:extLst>
              <a:ext uri="{FF2B5EF4-FFF2-40B4-BE49-F238E27FC236}">
                <a16:creationId xmlns:a16="http://schemas.microsoft.com/office/drawing/2014/main" id="{4DEFA659-FCC5-1147-A018-FA30972E5B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533400"/>
            <a:ext cx="7696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300" i="1">
                <a:solidFill>
                  <a:schemeClr val="tx2"/>
                </a:solidFill>
                <a:latin typeface="Arial Black" panose="020B0604020202020204" pitchFamily="34" charset="0"/>
              </a:rPr>
              <a:t>Hash Function</a:t>
            </a:r>
            <a:endParaRPr lang="en-US" altLang="en-US" sz="1400" i="1">
              <a:solidFill>
                <a:schemeClr val="tx2"/>
              </a:solidFill>
              <a:latin typeface="Arial Black" panose="020B0604020202020204" pitchFamily="34" charset="0"/>
            </a:endParaRPr>
          </a:p>
        </p:txBody>
      </p:sp>
      <p:sp>
        <p:nvSpPr>
          <p:cNvPr id="19458" name="Rectangle 4">
            <a:extLst>
              <a:ext uri="{FF2B5EF4-FFF2-40B4-BE49-F238E27FC236}">
                <a16:creationId xmlns:a16="http://schemas.microsoft.com/office/drawing/2014/main" id="{3ECD6602-8D99-B24B-8FF1-600F76C9E3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163" y="1907015"/>
            <a:ext cx="7632700" cy="329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Any </a:t>
            </a:r>
            <a:r>
              <a:rPr lang="en-US" altLang="en-US" sz="1800" i="1" dirty="0"/>
              <a:t>well-defined procedure</a:t>
            </a:r>
            <a:r>
              <a:rPr lang="en-US" altLang="en-US" sz="1800" dirty="0"/>
              <a:t> or </a:t>
            </a:r>
            <a:r>
              <a:rPr lang="en-US" altLang="en-US" sz="1800" i="1" dirty="0"/>
              <a:t>mathematical function</a:t>
            </a:r>
            <a:r>
              <a:rPr lang="en-US" altLang="en-US" sz="1800" dirty="0"/>
              <a:t> for turning some kind of data into a relatively small integer, that may serve as an index into an array.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The values returned by a hash function are called:</a:t>
            </a:r>
          </a:p>
          <a:p>
            <a:pPr lvl="1" eaLnBrk="1" hangingPunct="1">
              <a:spcBef>
                <a:spcPct val="0"/>
              </a:spcBef>
              <a:buClrTx/>
              <a:buSzTx/>
            </a:pPr>
            <a:r>
              <a:rPr lang="en-US" altLang="en-US" sz="1800" dirty="0"/>
              <a:t>Hash values </a:t>
            </a:r>
          </a:p>
          <a:p>
            <a:pPr lvl="1" eaLnBrk="1" hangingPunct="1">
              <a:spcBef>
                <a:spcPct val="0"/>
              </a:spcBef>
              <a:buClrTx/>
              <a:buSzTx/>
            </a:pPr>
            <a:r>
              <a:rPr lang="en-US" altLang="en-US" sz="1800" dirty="0"/>
              <a:t>Hash codes </a:t>
            </a:r>
          </a:p>
          <a:p>
            <a:pPr lvl="1" eaLnBrk="1" hangingPunct="1">
              <a:spcBef>
                <a:spcPct val="0"/>
              </a:spcBef>
              <a:buClrTx/>
              <a:buSzTx/>
            </a:pPr>
            <a:r>
              <a:rPr lang="en-US" altLang="en-US" sz="1800" dirty="0"/>
              <a:t>Hash sums</a:t>
            </a:r>
          </a:p>
          <a:p>
            <a:pPr lvl="1" eaLnBrk="1" hangingPunct="1">
              <a:spcBef>
                <a:spcPct val="0"/>
              </a:spcBef>
              <a:buClrTx/>
              <a:buSzTx/>
            </a:pPr>
            <a:r>
              <a:rPr lang="en-US" altLang="en-US" sz="1800" dirty="0"/>
              <a:t>or simply hashes</a:t>
            </a:r>
          </a:p>
          <a:p>
            <a:pPr lvl="1" eaLnBrk="1" hangingPunct="1">
              <a:spcBef>
                <a:spcPct val="0"/>
              </a:spcBef>
              <a:buClrTx/>
              <a:buSzTx/>
            </a:pPr>
            <a:endParaRPr lang="en-US" altLang="en-US" sz="18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en-US" sz="1400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List of hash functions from Wikipedia (cryptographic, non-cryptographic, checksums, etc).</a:t>
            </a:r>
            <a:endParaRPr lang="en-US" altLang="en-US" sz="1400" dirty="0">
              <a:solidFill>
                <a:srgbClr val="0070C0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en-US" sz="1400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Hash Function definition and examples on Wikipedia</a:t>
            </a:r>
            <a:endParaRPr lang="en-US" altLang="en-US" sz="1400" dirty="0">
              <a:solidFill>
                <a:srgbClr val="0070C0"/>
              </a:solidFill>
            </a:endParaRPr>
          </a:p>
        </p:txBody>
      </p:sp>
      <p:sp>
        <p:nvSpPr>
          <p:cNvPr id="19459" name="Rectangle 5">
            <a:extLst>
              <a:ext uri="{FF2B5EF4-FFF2-40B4-BE49-F238E27FC236}">
                <a16:creationId xmlns:a16="http://schemas.microsoft.com/office/drawing/2014/main" id="{A30AD953-7C5C-DA42-B375-6AE4E26505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" y="1952625"/>
            <a:ext cx="7812088" cy="3348038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CB366F80-F263-9D43-A900-327A8329AA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Uses of Hashing</a:t>
            </a:r>
          </a:p>
        </p:txBody>
      </p:sp>
      <p:sp>
        <p:nvSpPr>
          <p:cNvPr id="16386" name="Text Box 3">
            <a:extLst>
              <a:ext uri="{FF2B5EF4-FFF2-40B4-BE49-F238E27FC236}">
                <a16:creationId xmlns:a16="http://schemas.microsoft.com/office/drawing/2014/main" id="{10C59494-87A0-0548-8298-33BE333B52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808163"/>
            <a:ext cx="7086600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en-US" sz="2400" dirty="0">
                <a:latin typeface="+mn-lt"/>
              </a:rPr>
              <a:t> Cryptographic: 1 Way Hash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en-US" sz="2400" dirty="0">
                <a:latin typeface="+mn-lt"/>
              </a:rPr>
              <a:t> Error Correction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en-US" sz="2400" dirty="0">
                <a:latin typeface="+mn-lt"/>
              </a:rPr>
              <a:t> Checking for changes (file(s) or directory(s))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en-US" sz="2400" dirty="0">
                <a:latin typeface="+mn-lt"/>
              </a:rPr>
              <a:t> Hash table (constant time lookup)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8673B53-0849-AF4B-86D6-5A2BA75791E6}"/>
              </a:ext>
            </a:extLst>
          </p:cNvPr>
          <p:cNvSpPr/>
          <p:nvPr/>
        </p:nvSpPr>
        <p:spPr bwMode="auto">
          <a:xfrm>
            <a:off x="814552" y="1808163"/>
            <a:ext cx="6366284" cy="1548172"/>
          </a:xfrm>
          <a:prstGeom prst="rect">
            <a:avLst/>
          </a:prstGeom>
          <a:solidFill>
            <a:srgbClr val="97CDCC">
              <a:alpha val="32549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94C173F9-8DF0-FD47-BE25-C03EA4E6FC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 Hash Function</a:t>
            </a:r>
            <a:endParaRPr lang="en-US" altLang="en-US" sz="1000"/>
          </a:p>
        </p:txBody>
      </p:sp>
      <p:sp>
        <p:nvSpPr>
          <p:cNvPr id="10242" name="Text Box 3">
            <a:extLst>
              <a:ext uri="{FF2B5EF4-FFF2-40B4-BE49-F238E27FC236}">
                <a16:creationId xmlns:a16="http://schemas.microsoft.com/office/drawing/2014/main" id="{CA29BFA3-1ABC-7442-A1F6-0BE4D29C04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989138"/>
            <a:ext cx="4535487" cy="300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7800" indent="-177800">
              <a:spcBef>
                <a:spcPct val="50000"/>
              </a:spcBef>
              <a:buFontTx/>
              <a:buChar char="•"/>
              <a:defRPr/>
            </a:pPr>
            <a:r>
              <a:rPr lang="en-US" altLang="en-US" dirty="0"/>
              <a:t>If we design the proper hash function, we could (in theory) insert and retrieve info in O(1) time.</a:t>
            </a:r>
          </a:p>
          <a:p>
            <a:pPr marL="177800" indent="-177800">
              <a:spcBef>
                <a:spcPct val="50000"/>
              </a:spcBef>
              <a:buFontTx/>
              <a:buChar char="•"/>
              <a:defRPr/>
            </a:pPr>
            <a:r>
              <a:rPr lang="en-US" altLang="en-US" dirty="0"/>
              <a:t>For example our hash function here is:</a:t>
            </a:r>
            <a:endParaRPr lang="en-US" altLang="en-US" i="1" dirty="0">
              <a:latin typeface="Courier New" panose="02070309020205020404" pitchFamily="49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en-US" altLang="en-US" i="1" dirty="0">
                <a:latin typeface="Courier New" panose="02070309020205020404" pitchFamily="49" charset="0"/>
              </a:rPr>
              <a:t>H(x) = last four digits of x</a:t>
            </a:r>
          </a:p>
          <a:p>
            <a:pPr>
              <a:spcBef>
                <a:spcPct val="50000"/>
              </a:spcBef>
              <a:defRPr/>
            </a:pPr>
            <a:r>
              <a:rPr lang="en-US" altLang="en-US" i="1" dirty="0">
                <a:latin typeface="Courier New" panose="02070309020205020404" pitchFamily="49" charset="0"/>
              </a:rPr>
              <a:t>Where x = </a:t>
            </a:r>
            <a:r>
              <a:rPr lang="en-US" altLang="en-US" i="1" dirty="0" err="1">
                <a:latin typeface="Courier New" panose="02070309020205020404" pitchFamily="49" charset="0"/>
              </a:rPr>
              <a:t>ssn</a:t>
            </a:r>
            <a:r>
              <a:rPr lang="en-US" altLang="en-US" i="1" dirty="0">
                <a:latin typeface="Courier New" panose="02070309020205020404" pitchFamily="49" charset="0"/>
              </a:rPr>
              <a:t>. </a:t>
            </a:r>
          </a:p>
          <a:p>
            <a:pPr>
              <a:spcBef>
                <a:spcPct val="50000"/>
              </a:spcBef>
              <a:buFontTx/>
              <a:buChar char="•"/>
              <a:defRPr/>
            </a:pPr>
            <a:endParaRPr lang="en-US" altLang="en-US" i="1" dirty="0">
              <a:latin typeface="Courier New" panose="02070309020205020404" pitchFamily="49" charset="0"/>
            </a:endParaRPr>
          </a:p>
          <a:p>
            <a:pPr>
              <a:spcBef>
                <a:spcPct val="50000"/>
              </a:spcBef>
              <a:defRPr/>
            </a:pPr>
            <a:endParaRPr lang="en-US" altLang="en-US" dirty="0"/>
          </a:p>
        </p:txBody>
      </p:sp>
      <p:pic>
        <p:nvPicPr>
          <p:cNvPr id="21507" name="Picture 4">
            <a:extLst>
              <a:ext uri="{FF2B5EF4-FFF2-40B4-BE49-F238E27FC236}">
                <a16:creationId xmlns:a16="http://schemas.microsoft.com/office/drawing/2014/main" id="{645CA8D5-5CC7-8F42-A35E-2ACCC8F6BF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750" y="1989138"/>
            <a:ext cx="3697288" cy="3151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508" name="Rectangle 5">
            <a:extLst>
              <a:ext uri="{FF2B5EF4-FFF2-40B4-BE49-F238E27FC236}">
                <a16:creationId xmlns:a16="http://schemas.microsoft.com/office/drawing/2014/main" id="{5CA27D3A-5ADA-DE49-9CE6-CB8A4F371D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9813" y="5137150"/>
            <a:ext cx="16668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/>
              <a:t>http://msdn.microsoft.com/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>
            <a:extLst>
              <a:ext uri="{FF2B5EF4-FFF2-40B4-BE49-F238E27FC236}">
                <a16:creationId xmlns:a16="http://schemas.microsoft.com/office/drawing/2014/main" id="{59C6077C-4A6A-C943-826B-4BF47CD555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Basic Idea</a:t>
            </a:r>
          </a:p>
        </p:txBody>
      </p:sp>
      <p:sp>
        <p:nvSpPr>
          <p:cNvPr id="12290" name="Text Box 3">
            <a:extLst>
              <a:ext uri="{FF2B5EF4-FFF2-40B4-BE49-F238E27FC236}">
                <a16:creationId xmlns:a16="http://schemas.microsoft.com/office/drawing/2014/main" id="{A1286918-2BDE-AB47-8D45-6C724F0EB2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2744788"/>
            <a:ext cx="4176712" cy="3392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7800" indent="-177800">
              <a:spcBef>
                <a:spcPct val="50000"/>
              </a:spcBef>
              <a:buFontTx/>
              <a:buChar char="•"/>
              <a:defRPr/>
            </a:pPr>
            <a:r>
              <a:rPr lang="en-US" altLang="en-US" dirty="0"/>
              <a:t>In other words, our hash function </a:t>
            </a:r>
            <a:r>
              <a:rPr lang="en-US" altLang="en-US" i="1" dirty="0">
                <a:latin typeface="Courier New" panose="02070309020205020404" pitchFamily="49" charset="0"/>
              </a:rPr>
              <a:t>h(x)</a:t>
            </a:r>
            <a:r>
              <a:rPr lang="en-US" altLang="en-US" dirty="0"/>
              <a:t> “maps” a social security number to a specific value.</a:t>
            </a:r>
          </a:p>
          <a:p>
            <a:pPr>
              <a:spcBef>
                <a:spcPct val="50000"/>
              </a:spcBef>
              <a:buFontTx/>
              <a:buChar char="•"/>
              <a:defRPr/>
            </a:pPr>
            <a:endParaRPr lang="en-US" altLang="en-US" dirty="0"/>
          </a:p>
          <a:p>
            <a:pPr>
              <a:spcBef>
                <a:spcPct val="50000"/>
              </a:spcBef>
              <a:buFontTx/>
              <a:buChar char="•"/>
              <a:defRPr/>
            </a:pPr>
            <a:r>
              <a:rPr lang="en-US" altLang="en-US" dirty="0"/>
              <a:t>See any problems??</a:t>
            </a:r>
          </a:p>
          <a:p>
            <a:pPr>
              <a:spcBef>
                <a:spcPct val="50000"/>
              </a:spcBef>
              <a:defRPr/>
            </a:pPr>
            <a:endParaRPr lang="en-US" altLang="en-US" i="1" dirty="0">
              <a:latin typeface="Courier New" panose="02070309020205020404" pitchFamily="49" charset="0"/>
            </a:endParaRPr>
          </a:p>
          <a:p>
            <a:pPr>
              <a:spcBef>
                <a:spcPct val="50000"/>
              </a:spcBef>
              <a:defRPr/>
            </a:pPr>
            <a:endParaRPr lang="en-US" altLang="en-US" i="1" dirty="0">
              <a:latin typeface="Courier New" panose="02070309020205020404" pitchFamily="49" charset="0"/>
            </a:endParaRPr>
          </a:p>
          <a:p>
            <a:pPr>
              <a:spcBef>
                <a:spcPct val="50000"/>
              </a:spcBef>
              <a:buFontTx/>
              <a:buChar char="•"/>
              <a:defRPr/>
            </a:pPr>
            <a:endParaRPr lang="en-US" altLang="en-US" i="1" dirty="0">
              <a:latin typeface="Courier New" panose="02070309020205020404" pitchFamily="49" charset="0"/>
            </a:endParaRPr>
          </a:p>
          <a:p>
            <a:pPr>
              <a:spcBef>
                <a:spcPct val="50000"/>
              </a:spcBef>
              <a:defRPr/>
            </a:pPr>
            <a:endParaRPr lang="en-US" altLang="en-US" dirty="0"/>
          </a:p>
        </p:txBody>
      </p:sp>
      <p:pic>
        <p:nvPicPr>
          <p:cNvPr id="23555" name="Picture 4">
            <a:extLst>
              <a:ext uri="{FF2B5EF4-FFF2-40B4-BE49-F238E27FC236}">
                <a16:creationId xmlns:a16="http://schemas.microsoft.com/office/drawing/2014/main" id="{1C769121-6FD2-1E4B-AFE3-3106CA6A88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913" y="1989138"/>
            <a:ext cx="3443287" cy="2633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556" name="Rectangle 5">
            <a:extLst>
              <a:ext uri="{FF2B5EF4-FFF2-40B4-BE49-F238E27FC236}">
                <a16:creationId xmlns:a16="http://schemas.microsoft.com/office/drawing/2014/main" id="{03B5803D-EB36-4545-A594-42EF4C72C9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2475" y="4622800"/>
            <a:ext cx="16668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/>
              <a:t>http://msdn.microsoft.com/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ext Box 2">
            <a:extLst>
              <a:ext uri="{FF2B5EF4-FFF2-40B4-BE49-F238E27FC236}">
                <a16:creationId xmlns:a16="http://schemas.microsoft.com/office/drawing/2014/main" id="{3EF5F827-06BD-994C-9FE5-6F78F89775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700213"/>
            <a:ext cx="8208963" cy="253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dirty="0"/>
              <a:t>Assume that the hash table has size </a:t>
            </a:r>
            <a:r>
              <a:rPr lang="en-US" altLang="en-US" sz="2000" b="1" i="1" dirty="0"/>
              <a:t>M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dirty="0"/>
              <a:t>There is a hash function </a:t>
            </a:r>
            <a:r>
              <a:rPr lang="en-US" altLang="en-US" sz="2000" b="1" i="1" dirty="0"/>
              <a:t>H,</a:t>
            </a:r>
            <a:r>
              <a:rPr lang="en-US" altLang="en-US" sz="2000" b="1" dirty="0"/>
              <a:t> </a:t>
            </a:r>
            <a:r>
              <a:rPr lang="en-US" altLang="en-US" sz="2000" dirty="0"/>
              <a:t>which maps an element to a value </a:t>
            </a:r>
            <a:r>
              <a:rPr lang="en-US" altLang="en-US" sz="2000" b="1" i="1" dirty="0"/>
              <a:t>p</a:t>
            </a:r>
            <a:r>
              <a:rPr lang="en-US" altLang="en-US" sz="2000" dirty="0"/>
              <a:t> in </a:t>
            </a:r>
            <a:br>
              <a:rPr lang="en-US" altLang="en-US" sz="2000" dirty="0"/>
            </a:br>
            <a:r>
              <a:rPr lang="en-US" alt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0,…,M-1</a:t>
            </a:r>
            <a:r>
              <a:rPr lang="en-US" altLang="en-US" sz="2000" dirty="0"/>
              <a:t>, and the element is placed in position </a:t>
            </a:r>
            <a:r>
              <a:rPr lang="en-US" altLang="en-US" sz="2000" b="1" i="1" dirty="0"/>
              <a:t>p</a:t>
            </a:r>
            <a:r>
              <a:rPr lang="en-US" altLang="en-US" sz="2000" dirty="0"/>
              <a:t> in the hash table.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dirty="0"/>
              <a:t>If  </a:t>
            </a:r>
            <a:r>
              <a:rPr lang="en-US" altLang="en-US" sz="2000" i="1" dirty="0">
                <a:latin typeface="Courier" pitchFamily="2" charset="0"/>
              </a:rPr>
              <a:t>H(</a:t>
            </a:r>
            <a:r>
              <a:rPr lang="en-US" altLang="en-US" sz="2000" i="1" dirty="0" err="1">
                <a:latin typeface="Courier" pitchFamily="2" charset="0"/>
              </a:rPr>
              <a:t>i</a:t>
            </a:r>
            <a:r>
              <a:rPr lang="en-US" altLang="en-US" sz="2000" i="1" dirty="0">
                <a:latin typeface="Courier" pitchFamily="2" charset="0"/>
              </a:rPr>
              <a:t>) = k</a:t>
            </a:r>
            <a:r>
              <a:rPr lang="en-US" altLang="en-US" sz="2000" dirty="0"/>
              <a:t>, then the element is added to </a:t>
            </a:r>
            <a:r>
              <a:rPr lang="en-US" altLang="en-US" sz="2000" i="1" dirty="0" err="1">
                <a:latin typeface="Courier" pitchFamily="2" charset="0"/>
              </a:rPr>
              <a:t>HashTable</a:t>
            </a:r>
            <a:r>
              <a:rPr lang="en-US" altLang="en-US" sz="2000" i="1" dirty="0">
                <a:latin typeface="Courier" pitchFamily="2" charset="0"/>
              </a:rPr>
              <a:t>[k].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/>
              <a:t>The simplest example is the mod function: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/>
              <a:t>	</a:t>
            </a:r>
            <a:r>
              <a:rPr lang="en-US" altLang="en-US" sz="2000" dirty="0">
                <a:latin typeface="Courier" pitchFamily="2" charset="0"/>
              </a:rPr>
              <a:t> </a:t>
            </a:r>
            <a:r>
              <a:rPr lang="en-US" altLang="en-US" sz="2000" b="1" i="1" dirty="0">
                <a:latin typeface="Courier" pitchFamily="2" charset="0"/>
              </a:rPr>
              <a:t>H(</a:t>
            </a:r>
            <a:r>
              <a:rPr lang="en-US" altLang="en-US" sz="2000" b="1" i="1" dirty="0" err="1">
                <a:latin typeface="Courier" pitchFamily="2" charset="0"/>
              </a:rPr>
              <a:t>i</a:t>
            </a:r>
            <a:r>
              <a:rPr lang="en-US" altLang="en-US" sz="2000" b="1" i="1" dirty="0">
                <a:latin typeface="Courier" pitchFamily="2" charset="0"/>
              </a:rPr>
              <a:t>)  = </a:t>
            </a:r>
            <a:r>
              <a:rPr lang="en-US" altLang="en-US" sz="2000" b="1" i="1" dirty="0" err="1">
                <a:latin typeface="Courier" pitchFamily="2" charset="0"/>
              </a:rPr>
              <a:t>i</a:t>
            </a:r>
            <a:r>
              <a:rPr lang="en-US" altLang="en-US" sz="2000" b="1" i="1" dirty="0">
                <a:latin typeface="Courier" pitchFamily="2" charset="0"/>
              </a:rPr>
              <a:t> modulo M</a:t>
            </a:r>
            <a:endParaRPr lang="en-US" altLang="en-US" sz="2000" b="1" i="1" dirty="0"/>
          </a:p>
        </p:txBody>
      </p:sp>
      <p:sp>
        <p:nvSpPr>
          <p:cNvPr id="25602" name="Rectangle 3">
            <a:extLst>
              <a:ext uri="{FF2B5EF4-FFF2-40B4-BE49-F238E27FC236}">
                <a16:creationId xmlns:a16="http://schemas.microsoft.com/office/drawing/2014/main" id="{0C975FC9-EB3E-8A48-BBD1-C50F125E7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533400"/>
            <a:ext cx="7696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300">
                <a:solidFill>
                  <a:schemeClr val="tx2"/>
                </a:solidFill>
                <a:latin typeface="Arial Black" panose="020B0604020202020204" pitchFamily="34" charset="0"/>
              </a:rPr>
              <a:t>Hash Function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ext Box 2">
            <a:extLst>
              <a:ext uri="{FF2B5EF4-FFF2-40B4-BE49-F238E27FC236}">
                <a16:creationId xmlns:a16="http://schemas.microsoft.com/office/drawing/2014/main" id="{D2581EFF-D367-5E4F-8A11-DD28AF57F8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844675"/>
            <a:ext cx="44196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/>
              <a:t>Hash function: </a:t>
            </a:r>
            <a:r>
              <a:rPr lang="en-US" altLang="en-US" sz="2000" i="1">
                <a:latin typeface="Courier" pitchFamily="2" charset="0"/>
              </a:rPr>
              <a:t>i % M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/>
              <a:t>Size of hashtable: </a:t>
            </a:r>
            <a:r>
              <a:rPr lang="en-US" altLang="en-US" sz="2000">
                <a:latin typeface="Courier" pitchFamily="2" charset="0"/>
              </a:rPr>
              <a:t>M = 5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27650" name="Text Box 3">
            <a:extLst>
              <a:ext uri="{FF2B5EF4-FFF2-40B4-BE49-F238E27FC236}">
                <a16:creationId xmlns:a16="http://schemas.microsoft.com/office/drawing/2014/main" id="{3E286875-39DF-B546-9D9D-D8D78BA91E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2759075"/>
            <a:ext cx="547181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dirty="0"/>
              <a:t>List of values: </a:t>
            </a:r>
            <a:r>
              <a:rPr lang="en-US" altLang="en-US" sz="2000" dirty="0">
                <a:latin typeface="Courier" pitchFamily="2" charset="0"/>
              </a:rPr>
              <a:t>11, 13, 19, 18</a:t>
            </a:r>
          </a:p>
        </p:txBody>
      </p:sp>
      <p:sp>
        <p:nvSpPr>
          <p:cNvPr id="27652" name="Rectangle 21">
            <a:extLst>
              <a:ext uri="{FF2B5EF4-FFF2-40B4-BE49-F238E27FC236}">
                <a16:creationId xmlns:a16="http://schemas.microsoft.com/office/drawing/2014/main" id="{9354DA32-CE0D-AD42-9961-C2D7C60373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533400"/>
            <a:ext cx="7696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300">
                <a:solidFill>
                  <a:schemeClr val="tx2"/>
                </a:solidFill>
                <a:latin typeface="Arial Black" panose="020B0604020202020204" pitchFamily="34" charset="0"/>
              </a:rPr>
              <a:t>Basic Example</a:t>
            </a:r>
          </a:p>
        </p:txBody>
      </p:sp>
      <p:sp>
        <p:nvSpPr>
          <p:cNvPr id="27653" name="Text Box 22">
            <a:extLst>
              <a:ext uri="{FF2B5EF4-FFF2-40B4-BE49-F238E27FC236}">
                <a16:creationId xmlns:a16="http://schemas.microsoft.com/office/drawing/2014/main" id="{333B610C-CEEA-6549-8030-0F5E33D1D8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2548" y="5733256"/>
            <a:ext cx="5327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dirty="0"/>
              <a:t>Where does 8 go?? </a:t>
            </a:r>
          </a:p>
        </p:txBody>
      </p:sp>
      <p:graphicFrame>
        <p:nvGraphicFramePr>
          <p:cNvPr id="23" name="Table 3">
            <a:extLst>
              <a:ext uri="{FF2B5EF4-FFF2-40B4-BE49-F238E27FC236}">
                <a16:creationId xmlns:a16="http://schemas.microsoft.com/office/drawing/2014/main" id="{F08AD8E4-358D-664F-BB43-3021B1CE90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6266485"/>
              </p:ext>
            </p:extLst>
          </p:nvPr>
        </p:nvGraphicFramePr>
        <p:xfrm>
          <a:off x="2699792" y="3326606"/>
          <a:ext cx="587375" cy="1854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87375">
                  <a:extLst>
                    <a:ext uri="{9D8B030D-6E8A-4147-A177-3AD203B41FA5}">
                      <a16:colId xmlns:a16="http://schemas.microsoft.com/office/drawing/2014/main" val="3606655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781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0927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522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809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781694"/>
                  </a:ext>
                </a:extLst>
              </a:tr>
            </a:tbl>
          </a:graphicData>
        </a:graphic>
      </p:graphicFrame>
      <p:graphicFrame>
        <p:nvGraphicFramePr>
          <p:cNvPr id="24" name="Table 3">
            <a:extLst>
              <a:ext uri="{FF2B5EF4-FFF2-40B4-BE49-F238E27FC236}">
                <a16:creationId xmlns:a16="http://schemas.microsoft.com/office/drawing/2014/main" id="{4B04C770-5824-A74E-9308-4E415376D1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1945119"/>
              </p:ext>
            </p:extLst>
          </p:nvPr>
        </p:nvGraphicFramePr>
        <p:xfrm>
          <a:off x="2353718" y="3326606"/>
          <a:ext cx="346867" cy="1854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46867">
                  <a:extLst>
                    <a:ext uri="{9D8B030D-6E8A-4147-A177-3AD203B41FA5}">
                      <a16:colId xmlns:a16="http://schemas.microsoft.com/office/drawing/2014/main" val="3606655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781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0927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522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809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78169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0E9D0645-C64A-934F-A160-0968AAB6C739}"/>
              </a:ext>
            </a:extLst>
          </p:cNvPr>
          <p:cNvSpPr txBox="1"/>
          <p:nvPr/>
        </p:nvSpPr>
        <p:spPr>
          <a:xfrm>
            <a:off x="5297214" y="3584028"/>
            <a:ext cx="21275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11 mod 5 =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13 mod 5 =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19 mod 5 = 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18 mod 5 = 3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>
            <a:extLst>
              <a:ext uri="{FF2B5EF4-FFF2-40B4-BE49-F238E27FC236}">
                <a16:creationId xmlns:a16="http://schemas.microsoft.com/office/drawing/2014/main" id="{FBC69E92-0767-7F48-B6BA-EB7ABDB14E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Collision</a:t>
            </a:r>
          </a:p>
        </p:txBody>
      </p:sp>
      <p:sp>
        <p:nvSpPr>
          <p:cNvPr id="29698" name="Text Box 3">
            <a:extLst>
              <a:ext uri="{FF2B5EF4-FFF2-40B4-BE49-F238E27FC236}">
                <a16:creationId xmlns:a16="http://schemas.microsoft.com/office/drawing/2014/main" id="{698306BB-A368-1447-BCEE-80E61E438E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133600"/>
            <a:ext cx="8394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7800" indent="-1778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en-US" sz="2000" dirty="0"/>
              <a:t>What is a collision?</a:t>
            </a:r>
          </a:p>
        </p:txBody>
      </p:sp>
      <p:pic>
        <p:nvPicPr>
          <p:cNvPr id="29699" name="Picture 4">
            <a:extLst>
              <a:ext uri="{FF2B5EF4-FFF2-40B4-BE49-F238E27FC236}">
                <a16:creationId xmlns:a16="http://schemas.microsoft.com/office/drawing/2014/main" id="{3C79FB47-E06B-E945-8C70-FC3B95AA90D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32025" y="3213100"/>
            <a:ext cx="4797425" cy="2413000"/>
          </a:xfrm>
          <a:noFill/>
        </p:spPr>
      </p:pic>
      <p:sp>
        <p:nvSpPr>
          <p:cNvPr id="29700" name="Rectangle 5">
            <a:extLst>
              <a:ext uri="{FF2B5EF4-FFF2-40B4-BE49-F238E27FC236}">
                <a16:creationId xmlns:a16="http://schemas.microsoft.com/office/drawing/2014/main" id="{D73CCE88-DFC8-0441-9758-7C6D3EC69D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3325" y="5626100"/>
            <a:ext cx="16668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/>
              <a:t>http://msdn.microsoft.com/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>
            <a:extLst>
              <a:ext uri="{FF2B5EF4-FFF2-40B4-BE49-F238E27FC236}">
                <a16:creationId xmlns:a16="http://schemas.microsoft.com/office/drawing/2014/main" id="{249AB275-2B84-334F-89DA-100D5D9B18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Collision</a:t>
            </a:r>
          </a:p>
        </p:txBody>
      </p:sp>
      <p:sp>
        <p:nvSpPr>
          <p:cNvPr id="31746" name="Text Box 3">
            <a:extLst>
              <a:ext uri="{FF2B5EF4-FFF2-40B4-BE49-F238E27FC236}">
                <a16:creationId xmlns:a16="http://schemas.microsoft.com/office/drawing/2014/main" id="{16D88D48-07A4-F841-9614-2741D8A3B5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133600"/>
            <a:ext cx="8394700" cy="2708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7800" indent="-1778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en-US" sz="2000" dirty="0"/>
              <a:t>Hash functions are chosen so that the hash values are spread over </a:t>
            </a:r>
            <a:br>
              <a:rPr lang="en-US" altLang="en-US" sz="2000" dirty="0"/>
            </a:br>
            <a:r>
              <a:rPr lang="en-US" altLang="en-US" sz="2000" dirty="0">
                <a:latin typeface="Courier" pitchFamily="2" charset="0"/>
              </a:rPr>
              <a:t>0,…,M-1 </a:t>
            </a:r>
            <a:r>
              <a:rPr lang="en-US" altLang="en-US" sz="2000" dirty="0"/>
              <a:t>(distributed over whole table) and there are only minimal collisions.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en-US" sz="2000" dirty="0"/>
              <a:t>If we have a hash function that never results in a collision we have that’s called a “</a:t>
            </a:r>
            <a:r>
              <a:rPr lang="en-US" altLang="en-US" sz="1800" b="1" i="1" dirty="0"/>
              <a:t>Perfect Hash</a:t>
            </a:r>
            <a:r>
              <a:rPr lang="en-US" altLang="en-US" sz="2000" dirty="0"/>
              <a:t>”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en-US" sz="2000" dirty="0"/>
              <a:t>Typically, collisions exist and must be dealt with.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en-US" sz="2000" dirty="0"/>
              <a:t>Dealing with collisions is called “Collision Resolution”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>
            <a:extLst>
              <a:ext uri="{FF2B5EF4-FFF2-40B4-BE49-F238E27FC236}">
                <a16:creationId xmlns:a16="http://schemas.microsoft.com/office/drawing/2014/main" id="{AB0BAFC8-E389-3743-B51F-0E85FE31F9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Collision Resolution</a:t>
            </a:r>
          </a:p>
        </p:txBody>
      </p:sp>
      <p:sp>
        <p:nvSpPr>
          <p:cNvPr id="22530" name="Text Box 3">
            <a:extLst>
              <a:ext uri="{FF2B5EF4-FFF2-40B4-BE49-F238E27FC236}">
                <a16:creationId xmlns:a16="http://schemas.microsoft.com/office/drawing/2014/main" id="{6EDB6E67-7287-5744-A703-2125FF2FD9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133600"/>
            <a:ext cx="8394700" cy="176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574675" indent="-117475" eaLnBrk="1" hangingPunct="1">
              <a:spcBef>
                <a:spcPct val="50000"/>
              </a:spcBef>
              <a:buFontTx/>
              <a:buChar char="•"/>
              <a:defRPr/>
            </a:pPr>
            <a:r>
              <a:rPr lang="en-US" altLang="en-US" sz="2000" dirty="0"/>
              <a:t>Two major classes of collision resolution</a:t>
            </a:r>
          </a:p>
          <a:p>
            <a:pPr marL="1260475" lvl="2" indent="-117475" eaLnBrk="1" hangingPunct="1">
              <a:spcBef>
                <a:spcPct val="50000"/>
              </a:spcBef>
              <a:buFontTx/>
              <a:buChar char="•"/>
              <a:defRPr/>
            </a:pPr>
            <a:r>
              <a:rPr lang="en-US" altLang="en-US" sz="2000" dirty="0"/>
              <a:t>Open Addressing</a:t>
            </a:r>
          </a:p>
          <a:p>
            <a:pPr marL="1260475" lvl="2" indent="-117475" eaLnBrk="1" hangingPunct="1">
              <a:spcBef>
                <a:spcPct val="50000"/>
              </a:spcBef>
              <a:buFontTx/>
              <a:buChar char="•"/>
              <a:defRPr/>
            </a:pPr>
            <a:r>
              <a:rPr lang="en-US" altLang="en-US" sz="2000" dirty="0"/>
              <a:t>Chaining</a:t>
            </a:r>
          </a:p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2000" dirty="0"/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>
            <a:extLst>
              <a:ext uri="{FF2B5EF4-FFF2-40B4-BE49-F238E27FC236}">
                <a16:creationId xmlns:a16="http://schemas.microsoft.com/office/drawing/2014/main" id="{3F211AB2-3D5C-2047-B9B8-A29FA89F0D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Open addressing</a:t>
            </a:r>
          </a:p>
        </p:txBody>
      </p:sp>
      <p:sp>
        <p:nvSpPr>
          <p:cNvPr id="24578" name="Text Box 3">
            <a:extLst>
              <a:ext uri="{FF2B5EF4-FFF2-40B4-BE49-F238E27FC236}">
                <a16:creationId xmlns:a16="http://schemas.microsoft.com/office/drawing/2014/main" id="{233C978C-6F2D-084B-9BD5-8E733B0278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133600"/>
            <a:ext cx="3462338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7800" indent="-177800" eaLnBrk="1" hangingPunct="1">
              <a:spcBef>
                <a:spcPct val="50000"/>
              </a:spcBef>
              <a:buFontTx/>
              <a:buChar char="•"/>
              <a:defRPr/>
            </a:pPr>
            <a:r>
              <a:rPr lang="en-US" altLang="en-US" sz="2000" dirty="0"/>
              <a:t>Open Addressing places the hashed value IN the hash table</a:t>
            </a:r>
          </a:p>
          <a:p>
            <a:pPr eaLnBrk="1" hangingPunct="1">
              <a:spcBef>
                <a:spcPct val="50000"/>
              </a:spcBef>
              <a:defRPr/>
            </a:pPr>
            <a:endParaRPr lang="en-US" altLang="en-US" sz="2000" dirty="0"/>
          </a:p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2000" dirty="0"/>
          </a:p>
        </p:txBody>
      </p:sp>
      <p:pic>
        <p:nvPicPr>
          <p:cNvPr id="35843" name="Picture 4">
            <a:extLst>
              <a:ext uri="{FF2B5EF4-FFF2-40B4-BE49-F238E27FC236}">
                <a16:creationId xmlns:a16="http://schemas.microsoft.com/office/drawing/2014/main" id="{4A2F1F65-ACD9-9D43-8AFF-DB8247C7717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00675" y="2133600"/>
            <a:ext cx="3311525" cy="2687638"/>
          </a:xfrm>
          <a:noFill/>
        </p:spPr>
      </p:pic>
      <p:sp>
        <p:nvSpPr>
          <p:cNvPr id="35844" name="Rectangle 5">
            <a:extLst>
              <a:ext uri="{FF2B5EF4-FFF2-40B4-BE49-F238E27FC236}">
                <a16:creationId xmlns:a16="http://schemas.microsoft.com/office/drawing/2014/main" id="{3835562E-8AAC-BF49-9802-3923F80732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4775" y="5749925"/>
            <a:ext cx="27749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/>
              <a:t>http://faculty.juniata.edu/kruse/cs2java/hashing.htm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>
            <a:extLst>
              <a:ext uri="{FF2B5EF4-FFF2-40B4-BE49-F238E27FC236}">
                <a16:creationId xmlns:a16="http://schemas.microsoft.com/office/drawing/2014/main" id="{77F1F1B0-0371-194D-BE28-F8C6A14526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Chaining</a:t>
            </a:r>
          </a:p>
        </p:txBody>
      </p:sp>
      <p:sp>
        <p:nvSpPr>
          <p:cNvPr id="26626" name="Text Box 3">
            <a:extLst>
              <a:ext uri="{FF2B5EF4-FFF2-40B4-BE49-F238E27FC236}">
                <a16:creationId xmlns:a16="http://schemas.microsoft.com/office/drawing/2014/main" id="{18CC9402-B84D-564B-BFFF-A15C09C98E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133600"/>
            <a:ext cx="6435725" cy="115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7800" indent="-177800" eaLnBrk="1" hangingPunct="1">
              <a:spcBef>
                <a:spcPct val="50000"/>
              </a:spcBef>
              <a:buFontTx/>
              <a:buChar char="•"/>
              <a:defRPr/>
            </a:pPr>
            <a:r>
              <a:rPr lang="en-US" altLang="en-US" sz="2000" dirty="0"/>
              <a:t>Chaining places the hashed value in a list POINTED to by the hash table</a:t>
            </a:r>
          </a:p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2000" dirty="0"/>
          </a:p>
        </p:txBody>
      </p:sp>
      <p:pic>
        <p:nvPicPr>
          <p:cNvPr id="37891" name="Picture 4">
            <a:extLst>
              <a:ext uri="{FF2B5EF4-FFF2-40B4-BE49-F238E27FC236}">
                <a16:creationId xmlns:a16="http://schemas.microsoft.com/office/drawing/2014/main" id="{2233966D-2E53-D24A-B610-C25E2B5B467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87450" y="3573463"/>
            <a:ext cx="6480175" cy="1933575"/>
          </a:xfrm>
          <a:noFill/>
        </p:spPr>
      </p:pic>
      <p:sp>
        <p:nvSpPr>
          <p:cNvPr id="37892" name="Rectangle 5">
            <a:extLst>
              <a:ext uri="{FF2B5EF4-FFF2-40B4-BE49-F238E27FC236}">
                <a16:creationId xmlns:a16="http://schemas.microsoft.com/office/drawing/2014/main" id="{4797D3FA-3680-F24E-98B6-DF1F788DA0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3375" y="5978525"/>
            <a:ext cx="27749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/>
              <a:t>http://faculty.juniata.edu/kruse/cs2java/hashing.htm</a:t>
            </a: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ext Box 2">
            <a:extLst>
              <a:ext uri="{FF2B5EF4-FFF2-40B4-BE49-F238E27FC236}">
                <a16:creationId xmlns:a16="http://schemas.microsoft.com/office/drawing/2014/main" id="{3905A7CD-94BF-5041-B549-3C041FF13E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989138"/>
            <a:ext cx="8316912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36538" indent="-236538" eaLnBrk="1" hangingPunct="1">
              <a:spcBef>
                <a:spcPct val="50000"/>
              </a:spcBef>
              <a:buFontTx/>
              <a:buChar char="•"/>
              <a:defRPr/>
            </a:pPr>
            <a:r>
              <a:rPr lang="en-US" altLang="en-US" b="1" dirty="0"/>
              <a:t>Separate Chaining</a:t>
            </a:r>
            <a:r>
              <a:rPr lang="en-US" altLang="en-US" dirty="0"/>
              <a:t> - A scheme in which each position in the </a:t>
            </a:r>
            <a:r>
              <a:rPr lang="en-US" altLang="en-US" i="1" dirty="0"/>
              <a:t>hash table</a:t>
            </a:r>
            <a:r>
              <a:rPr lang="en-US" altLang="en-US" dirty="0"/>
              <a:t> has a </a:t>
            </a:r>
            <a:r>
              <a:rPr lang="en-US" altLang="en-US" i="1" dirty="0"/>
              <a:t>list</a:t>
            </a:r>
            <a:r>
              <a:rPr lang="en-US" altLang="en-US" dirty="0"/>
              <a:t> to handle </a:t>
            </a:r>
            <a:r>
              <a:rPr lang="en-US" altLang="en-US" i="1" dirty="0"/>
              <a:t>collisions</a:t>
            </a:r>
            <a:r>
              <a:rPr lang="en-US" altLang="en-US" dirty="0"/>
              <a:t>. </a:t>
            </a:r>
          </a:p>
          <a:p>
            <a:pPr marL="922338" lvl="2" indent="-236538" eaLnBrk="1" hangingPunct="1">
              <a:spcBef>
                <a:spcPct val="50000"/>
              </a:spcBef>
              <a:buFontTx/>
              <a:buChar char="•"/>
              <a:defRPr/>
            </a:pPr>
            <a:r>
              <a:rPr lang="en-US" altLang="en-US" dirty="0"/>
              <a:t>Each position may be just a </a:t>
            </a:r>
            <a:r>
              <a:rPr lang="en-US" altLang="en-US" i="1" dirty="0"/>
              <a:t>link</a:t>
            </a:r>
            <a:r>
              <a:rPr lang="en-US" altLang="en-US" dirty="0"/>
              <a:t> to the list (</a:t>
            </a:r>
            <a:r>
              <a:rPr lang="en-US" altLang="en-US" i="1" dirty="0"/>
              <a:t>direct chaining</a:t>
            </a:r>
            <a:r>
              <a:rPr lang="en-US" altLang="en-US" dirty="0"/>
              <a:t>) or may be an item and a link, essentially, the </a:t>
            </a:r>
            <a:r>
              <a:rPr lang="en-US" altLang="en-US" i="1" dirty="0"/>
              <a:t>head</a:t>
            </a:r>
            <a:r>
              <a:rPr lang="en-US" altLang="en-US" dirty="0"/>
              <a:t> of a list. </a:t>
            </a:r>
          </a:p>
          <a:p>
            <a:pPr marL="922338" lvl="2" indent="-236538" eaLnBrk="1" hangingPunct="1">
              <a:spcBef>
                <a:spcPct val="50000"/>
              </a:spcBef>
              <a:buFontTx/>
              <a:buChar char="•"/>
              <a:defRPr/>
            </a:pPr>
            <a:r>
              <a:rPr lang="en-US" altLang="en-US" dirty="0"/>
              <a:t>In the latter, one item is in the table, and other colliding items are in the list. </a:t>
            </a:r>
          </a:p>
          <a:p>
            <a:pPr marL="236538" indent="-236538" eaLnBrk="1" hangingPunct="1">
              <a:spcBef>
                <a:spcPct val="50000"/>
              </a:spcBef>
              <a:buFontTx/>
              <a:buChar char="•"/>
              <a:defRPr/>
            </a:pPr>
            <a:r>
              <a:rPr lang="en-US" altLang="en-US" b="1" dirty="0"/>
              <a:t>Direct Chaining</a:t>
            </a:r>
            <a:r>
              <a:rPr lang="en-US" altLang="en-US" dirty="0"/>
              <a:t> - A </a:t>
            </a:r>
            <a:r>
              <a:rPr lang="en-US" altLang="en-US" i="1" dirty="0"/>
              <a:t>collision resolution scheme</a:t>
            </a:r>
            <a:r>
              <a:rPr lang="en-US" altLang="en-US" dirty="0"/>
              <a:t> in which the </a:t>
            </a:r>
            <a:r>
              <a:rPr lang="en-US" altLang="en-US" i="1" dirty="0"/>
              <a:t>hash table</a:t>
            </a:r>
            <a:r>
              <a:rPr lang="en-US" altLang="en-US" dirty="0"/>
              <a:t> is an </a:t>
            </a:r>
            <a:r>
              <a:rPr lang="en-US" altLang="en-US" i="1" dirty="0"/>
              <a:t>array</a:t>
            </a:r>
            <a:r>
              <a:rPr lang="en-US" altLang="en-US" dirty="0"/>
              <a:t> of </a:t>
            </a:r>
            <a:r>
              <a:rPr lang="en-US" altLang="en-US" i="1" dirty="0"/>
              <a:t>links</a:t>
            </a:r>
            <a:r>
              <a:rPr lang="en-US" altLang="en-US" dirty="0"/>
              <a:t> to </a:t>
            </a:r>
            <a:r>
              <a:rPr lang="en-US" altLang="en-US" i="1" dirty="0"/>
              <a:t>lists</a:t>
            </a:r>
            <a:r>
              <a:rPr lang="en-US" altLang="en-US" dirty="0"/>
              <a:t>. </a:t>
            </a:r>
          </a:p>
          <a:p>
            <a:pPr lvl="1" eaLnBrk="1" hangingPunct="1">
              <a:spcBef>
                <a:spcPct val="50000"/>
              </a:spcBef>
              <a:buFontTx/>
              <a:buChar char="•"/>
              <a:defRPr/>
            </a:pPr>
            <a:r>
              <a:rPr lang="en-US" altLang="en-US" dirty="0"/>
              <a:t> Each list holds all the items with the same hash value.</a:t>
            </a:r>
          </a:p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r>
              <a:rPr lang="en-US" altLang="en-US" dirty="0"/>
              <a:t>  We will discuss “chaining” as a generic concept and leave the “direct” and   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en-US" dirty="0"/>
              <a:t>   “separate” to an implementation “choice”.</a:t>
            </a:r>
          </a:p>
        </p:txBody>
      </p:sp>
      <p:sp>
        <p:nvSpPr>
          <p:cNvPr id="39938" name="Rectangle 3">
            <a:extLst>
              <a:ext uri="{FF2B5EF4-FFF2-40B4-BE49-F238E27FC236}">
                <a16:creationId xmlns:a16="http://schemas.microsoft.com/office/drawing/2014/main" id="{BFEECA9F-1B2A-3F4D-920E-973FD10C07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533400"/>
            <a:ext cx="7696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300" i="1">
                <a:solidFill>
                  <a:schemeClr val="tx2"/>
                </a:solidFill>
                <a:latin typeface="Arial Black" panose="020B0604020202020204" pitchFamily="34" charset="0"/>
              </a:rPr>
              <a:t>Chaining</a:t>
            </a:r>
            <a:endParaRPr lang="en-US" altLang="en-US" sz="1700" i="1">
              <a:solidFill>
                <a:schemeClr val="tx2"/>
              </a:solidFill>
              <a:latin typeface="Arial Black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CB366F80-F263-9D43-A900-327A8329AA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  <a:buClrTx/>
              <a:buSzTx/>
              <a:buNone/>
            </a:pPr>
            <a:r>
              <a:rPr lang="en-US" altLang="en-US" sz="3200" b="1" dirty="0"/>
              <a:t>Cryptographic: 1 Way Hash</a:t>
            </a:r>
          </a:p>
        </p:txBody>
      </p:sp>
      <p:sp>
        <p:nvSpPr>
          <p:cNvPr id="16386" name="Text Box 3">
            <a:extLst>
              <a:ext uri="{FF2B5EF4-FFF2-40B4-BE49-F238E27FC236}">
                <a16:creationId xmlns:a16="http://schemas.microsoft.com/office/drawing/2014/main" id="{10C59494-87A0-0548-8298-33BE333B52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2" y="1808162"/>
            <a:ext cx="7773987" cy="360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+mn-lt"/>
              </a:rPr>
              <a:t>It’s kind of like encrypting, accept you cannot “un-encrypt” the value </a:t>
            </a:r>
            <a:r>
              <a:rPr lang="en-US" altLang="en-US" sz="2400" dirty="0">
                <a:latin typeface="+mn-lt"/>
                <a:sym typeface="Wingdings" pitchFamily="2" charset="2"/>
              </a:rPr>
              <a:t>?? </a:t>
            </a:r>
            <a:r>
              <a:rPr lang="en-US" altLang="en-US" sz="1400" dirty="0">
                <a:latin typeface="+mn-lt"/>
                <a:sym typeface="Wingdings" pitchFamily="2" charset="2"/>
              </a:rPr>
              <a:t>(what?)</a:t>
            </a:r>
            <a:endParaRPr lang="en-US" altLang="en-US" sz="1400" dirty="0">
              <a:latin typeface="+mn-lt"/>
            </a:endParaRPr>
          </a:p>
          <a:p>
            <a:pPr marL="342900" indent="-342900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+mn-lt"/>
              </a:rPr>
              <a:t>You can use 1 way encryption functions for things like Authentication, Digital Signatures, Fingerprinting and more. </a:t>
            </a:r>
          </a:p>
          <a:p>
            <a:pPr marL="342900" indent="-342900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+mn-lt"/>
              </a:rPr>
              <a:t>Some common functions are MD5, SHA-1 , SHA-2 and </a:t>
            </a:r>
            <a:r>
              <a:rPr lang="en-US" altLang="en-US" sz="2400" b="1" dirty="0">
                <a:latin typeface="+mn-lt"/>
              </a:rPr>
              <a:t>many</a:t>
            </a:r>
            <a:r>
              <a:rPr lang="en-US" altLang="en-US" sz="2400" dirty="0">
                <a:latin typeface="+mn-lt"/>
              </a:rPr>
              <a:t> more.</a:t>
            </a:r>
          </a:p>
          <a:p>
            <a:pPr marL="342900" indent="-342900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endParaRPr lang="en-US" alt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37654512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>
            <a:extLst>
              <a:ext uri="{FF2B5EF4-FFF2-40B4-BE49-F238E27FC236}">
                <a16:creationId xmlns:a16="http://schemas.microsoft.com/office/drawing/2014/main" id="{E765C2D8-B6D3-614A-83AA-1D96E96560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Chaining </a:t>
            </a:r>
            <a:r>
              <a:rPr lang="en-US" altLang="en-US" sz="1300" dirty="0"/>
              <a:t>(collision resolution)</a:t>
            </a:r>
          </a:p>
        </p:txBody>
      </p:sp>
      <p:sp>
        <p:nvSpPr>
          <p:cNvPr id="40962" name="Text Box 3">
            <a:extLst>
              <a:ext uri="{FF2B5EF4-FFF2-40B4-BE49-F238E27FC236}">
                <a16:creationId xmlns:a16="http://schemas.microsoft.com/office/drawing/2014/main" id="{4493043F-3F88-3747-9F72-4931A7C2A64C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5024437" y="928688"/>
            <a:ext cx="549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0964" name="Text Box 18">
            <a:extLst>
              <a:ext uri="{FF2B5EF4-FFF2-40B4-BE49-F238E27FC236}">
                <a16:creationId xmlns:a16="http://schemas.microsoft.com/office/drawing/2014/main" id="{6BBD36C3-2DE8-FC42-9B14-F3E12804BF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1700213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M = 9</a:t>
            </a:r>
          </a:p>
        </p:txBody>
      </p:sp>
      <p:sp>
        <p:nvSpPr>
          <p:cNvPr id="75795" name="Text Box 19">
            <a:extLst>
              <a:ext uri="{FF2B5EF4-FFF2-40B4-BE49-F238E27FC236}">
                <a16:creationId xmlns:a16="http://schemas.microsoft.com/office/drawing/2014/main" id="{BC5E3ABA-35FC-B546-B75B-02AABAC043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4888" y="1808163"/>
            <a:ext cx="2411412" cy="4494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dirty="0"/>
              <a:t>Insert 12</a:t>
            </a:r>
          </a:p>
          <a:p>
            <a:pPr lvl="0">
              <a:spcBef>
                <a:spcPct val="50000"/>
              </a:spcBef>
              <a:buClrTx/>
              <a:buSzTx/>
              <a:buNone/>
            </a:pPr>
            <a:r>
              <a:rPr lang="en-US" altLang="en-US" sz="1800" dirty="0"/>
              <a:t>h(12 mod 9) = </a:t>
            </a:r>
            <a:r>
              <a:rPr lang="en-US" altLang="en-US" sz="1800" dirty="0">
                <a:solidFill>
                  <a:srgbClr val="000000"/>
                </a:solidFill>
              </a:rPr>
              <a:t>3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dirty="0"/>
              <a:t>Insert 10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dirty="0"/>
              <a:t>h(10 mod 9) = 1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dirty="0"/>
              <a:t>insert 13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dirty="0"/>
              <a:t>h(13 mod 9) = 4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dirty="0"/>
              <a:t>insert 19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dirty="0"/>
              <a:t>h(19 mod 9) = 1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dirty="0"/>
              <a:t>insert 28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dirty="0"/>
              <a:t>h(28 mod 9) = 1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1800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F4EEFB7-AABE-0149-9E96-1A9443EE52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80209"/>
              </p:ext>
            </p:extLst>
          </p:nvPr>
        </p:nvGraphicFramePr>
        <p:xfrm>
          <a:off x="1965746" y="1974448"/>
          <a:ext cx="587375" cy="33375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87375">
                  <a:extLst>
                    <a:ext uri="{9D8B030D-6E8A-4147-A177-3AD203B41FA5}">
                      <a16:colId xmlns:a16="http://schemas.microsoft.com/office/drawing/2014/main" val="3606655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781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0927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522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809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781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6846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9004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119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8077740"/>
                  </a:ext>
                </a:extLst>
              </a:tr>
            </a:tbl>
          </a:graphicData>
        </a:graphic>
      </p:graphicFrame>
      <p:graphicFrame>
        <p:nvGraphicFramePr>
          <p:cNvPr id="38" name="Table 3">
            <a:extLst>
              <a:ext uri="{FF2B5EF4-FFF2-40B4-BE49-F238E27FC236}">
                <a16:creationId xmlns:a16="http://schemas.microsoft.com/office/drawing/2014/main" id="{D8A08844-3C98-B54B-9D88-8BF7F4B17A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7820395"/>
              </p:ext>
            </p:extLst>
          </p:nvPr>
        </p:nvGraphicFramePr>
        <p:xfrm>
          <a:off x="1619672" y="1974448"/>
          <a:ext cx="346867" cy="33375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46867">
                  <a:extLst>
                    <a:ext uri="{9D8B030D-6E8A-4147-A177-3AD203B41FA5}">
                      <a16:colId xmlns:a16="http://schemas.microsoft.com/office/drawing/2014/main" val="3606655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781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0927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522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809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781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6846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9004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119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6162810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63CA9811-91D6-7340-8EB5-C8F30F7AC3F7}"/>
              </a:ext>
            </a:extLst>
          </p:cNvPr>
          <p:cNvSpPr/>
          <p:nvPr/>
        </p:nvSpPr>
        <p:spPr>
          <a:xfrm>
            <a:off x="6710912" y="1808163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rgbClr val="000000"/>
                </a:solidFill>
              </a:rPr>
              <a:t>12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ED7964-4092-7F41-81E4-6D266818E4B2}"/>
              </a:ext>
            </a:extLst>
          </p:cNvPr>
          <p:cNvSpPr/>
          <p:nvPr/>
        </p:nvSpPr>
        <p:spPr>
          <a:xfrm>
            <a:off x="6710912" y="2640601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800" dirty="0"/>
              <a:t>10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56F579-E2F2-564C-8AEE-325C9E9A53E4}"/>
              </a:ext>
            </a:extLst>
          </p:cNvPr>
          <p:cNvSpPr/>
          <p:nvPr/>
        </p:nvSpPr>
        <p:spPr>
          <a:xfrm>
            <a:off x="6710912" y="3462339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51132F-D385-5F45-AC5C-35A772EDC110}"/>
              </a:ext>
            </a:extLst>
          </p:cNvPr>
          <p:cNvSpPr/>
          <p:nvPr/>
        </p:nvSpPr>
        <p:spPr>
          <a:xfrm>
            <a:off x="6710912" y="5099637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800" dirty="0"/>
              <a:t>28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7EC500-116D-E04C-A537-515AF9E7C6BB}"/>
              </a:ext>
            </a:extLst>
          </p:cNvPr>
          <p:cNvSpPr/>
          <p:nvPr/>
        </p:nvSpPr>
        <p:spPr>
          <a:xfrm>
            <a:off x="6722075" y="4280988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800" dirty="0"/>
              <a:t>19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666FCE-0E11-2B41-8243-7433E08B9F29}"/>
              </a:ext>
            </a:extLst>
          </p:cNvPr>
          <p:cNvSpPr txBox="1"/>
          <p:nvPr/>
        </p:nvSpPr>
        <p:spPr>
          <a:xfrm>
            <a:off x="2898291" y="1992829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collision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8A69131-752A-E14A-932D-38AAE4F89319}"/>
              </a:ext>
            </a:extLst>
          </p:cNvPr>
          <p:cNvGrpSpPr/>
          <p:nvPr/>
        </p:nvGrpSpPr>
        <p:grpSpPr>
          <a:xfrm>
            <a:off x="2606919" y="2370084"/>
            <a:ext cx="770954" cy="369332"/>
            <a:chOff x="3400992" y="4697523"/>
            <a:chExt cx="770954" cy="369332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D82D868-AF6B-FA44-B4C6-D4CCD4A162C9}"/>
                </a:ext>
              </a:extLst>
            </p:cNvPr>
            <p:cNvCxnSpPr/>
            <p:nvPr/>
          </p:nvCxnSpPr>
          <p:spPr bwMode="auto">
            <a:xfrm>
              <a:off x="3400992" y="4880906"/>
              <a:ext cx="378920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F0F3E5F-A741-D846-AD16-80782AC107CD}"/>
                </a:ext>
              </a:extLst>
            </p:cNvPr>
            <p:cNvSpPr/>
            <p:nvPr/>
          </p:nvSpPr>
          <p:spPr>
            <a:xfrm>
              <a:off x="3730800" y="4697523"/>
              <a:ext cx="44114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sz="1800" dirty="0"/>
                <a:t>19</a:t>
              </a:r>
              <a:endParaRPr lang="en-US" dirty="0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1861C5B-E943-834B-90B7-80D6A8682A6D}"/>
              </a:ext>
            </a:extLst>
          </p:cNvPr>
          <p:cNvGrpSpPr/>
          <p:nvPr/>
        </p:nvGrpSpPr>
        <p:grpSpPr>
          <a:xfrm>
            <a:off x="3322204" y="2387938"/>
            <a:ext cx="770954" cy="369332"/>
            <a:chOff x="3400992" y="4697523"/>
            <a:chExt cx="770954" cy="369332"/>
          </a:xfrm>
        </p:grpSpPr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67190C5C-9286-7843-A72C-BC4CF412F1AE}"/>
                </a:ext>
              </a:extLst>
            </p:cNvPr>
            <p:cNvCxnSpPr/>
            <p:nvPr/>
          </p:nvCxnSpPr>
          <p:spPr bwMode="auto">
            <a:xfrm>
              <a:off x="3400992" y="4880906"/>
              <a:ext cx="378920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0A64CF18-C972-0646-AD31-16F14C051483}"/>
                </a:ext>
              </a:extLst>
            </p:cNvPr>
            <p:cNvSpPr/>
            <p:nvPr/>
          </p:nvSpPr>
          <p:spPr>
            <a:xfrm>
              <a:off x="3730800" y="4697523"/>
              <a:ext cx="44114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sz="1800" dirty="0"/>
                <a:t>28</a:t>
              </a:r>
              <a:endParaRPr lang="en-US" dirty="0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7.40741E-7 L -0.50504 0.18333 " pathEditMode="relative" rAng="0" ptsTypes="AA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260" y="9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4.44444E-6 L -0.50504 -0.03797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260" y="-18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2.96296E-6 L -0.50504 -0.00023 " pathEditMode="relative" rAng="0" ptsTypes="AA">
                                      <p:cBhvr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260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50695 -0.26875 " pathEditMode="relative" ptsTypes="AA">
                                      <p:cBhvr>
                                        <p:cTn id="5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1" presetClass="exit" presetSubtype="0" fill="hold" grpId="1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51215 -0.39931 " pathEditMode="relative" ptsTypes="AA">
                                      <p:cBhvr>
                                        <p:cTn id="8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ID="1" presetClass="exit" presetSubtype="0" fill="hold" grpId="3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/>
      <p:bldP spid="6" grpId="1"/>
      <p:bldP spid="8" grpId="0"/>
      <p:bldP spid="8" grpId="1"/>
      <p:bldP spid="9" grpId="0"/>
      <p:bldP spid="9" grpId="1"/>
      <p:bldP spid="9" grpId="2"/>
      <p:bldP spid="10" grpId="0"/>
      <p:bldP spid="10" grpId="1"/>
      <p:bldP spid="10" grpId="2"/>
      <p:bldP spid="11" grpId="0"/>
      <p:bldP spid="11" grpId="1"/>
      <p:bldP spid="11" grpId="2"/>
      <p:bldP spid="11" grpId="3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ext Box 2">
            <a:extLst>
              <a:ext uri="{FF2B5EF4-FFF2-40B4-BE49-F238E27FC236}">
                <a16:creationId xmlns:a16="http://schemas.microsoft.com/office/drawing/2014/main" id="{720F8A8F-35FF-8049-92E9-7D0B7A940B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288" y="1881188"/>
            <a:ext cx="8316912" cy="3862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635000" indent="-177800" eaLnBrk="1" hangingPunct="1">
              <a:spcBef>
                <a:spcPct val="50000"/>
              </a:spcBef>
              <a:buFontTx/>
              <a:buChar char="•"/>
              <a:defRPr/>
            </a:pPr>
            <a:r>
              <a:rPr lang="en-US" altLang="en-US" sz="1400" b="1" dirty="0"/>
              <a:t>Open Addressing - </a:t>
            </a:r>
            <a:r>
              <a:rPr lang="en-US" altLang="en-US" sz="1400" dirty="0"/>
              <a:t>A class of </a:t>
            </a:r>
            <a:r>
              <a:rPr lang="en-US" altLang="en-US" sz="1400" i="1" dirty="0"/>
              <a:t>collision resolution schemes</a:t>
            </a:r>
            <a:r>
              <a:rPr lang="en-US" altLang="en-US" sz="1400" dirty="0"/>
              <a:t> in which all items are stored within the </a:t>
            </a:r>
            <a:r>
              <a:rPr lang="en-US" altLang="en-US" sz="1400" i="1" dirty="0"/>
              <a:t>hash table</a:t>
            </a:r>
            <a:r>
              <a:rPr lang="en-US" altLang="en-US" sz="1400" dirty="0"/>
              <a:t>. </a:t>
            </a:r>
          </a:p>
          <a:p>
            <a:pPr marL="1092200" lvl="2" indent="-177800" eaLnBrk="1" hangingPunct="1">
              <a:spcBef>
                <a:spcPct val="50000"/>
              </a:spcBef>
              <a:buFontTx/>
              <a:buChar char="•"/>
              <a:defRPr/>
            </a:pPr>
            <a:r>
              <a:rPr lang="en-US" altLang="en-US" sz="1400" dirty="0"/>
              <a:t>In case of </a:t>
            </a:r>
            <a:r>
              <a:rPr lang="en-US" altLang="en-US" sz="1400" i="1" dirty="0"/>
              <a:t>collision</a:t>
            </a:r>
            <a:r>
              <a:rPr lang="en-US" altLang="en-US" sz="1400" dirty="0"/>
              <a:t>, other positions are computed and checked (a </a:t>
            </a:r>
            <a:r>
              <a:rPr lang="en-US" altLang="en-US" sz="1400" i="1" dirty="0"/>
              <a:t>probe sequence</a:t>
            </a:r>
            <a:r>
              <a:rPr lang="en-US" altLang="en-US" sz="1400" dirty="0"/>
              <a:t>) until an empty position is found. </a:t>
            </a:r>
          </a:p>
          <a:p>
            <a:pPr marL="1092200" lvl="2" indent="-177800" eaLnBrk="1" hangingPunct="1">
              <a:spcBef>
                <a:spcPct val="50000"/>
              </a:spcBef>
              <a:buFontTx/>
              <a:buChar char="•"/>
              <a:defRPr/>
            </a:pPr>
            <a:r>
              <a:rPr lang="en-US" altLang="en-US" sz="1400" dirty="0"/>
              <a:t>Some ways of computing possible new positions are less efficient because of </a:t>
            </a:r>
            <a:r>
              <a:rPr lang="en-US" altLang="en-US" sz="1400" i="1" dirty="0"/>
              <a:t>clustering</a:t>
            </a:r>
            <a:r>
              <a:rPr lang="en-US" altLang="en-US" sz="1400" dirty="0"/>
              <a:t>. </a:t>
            </a:r>
          </a:p>
          <a:p>
            <a:pPr marL="1092200" lvl="2" indent="-177800" eaLnBrk="1" hangingPunct="1">
              <a:spcBef>
                <a:spcPct val="50000"/>
              </a:spcBef>
              <a:buFontTx/>
              <a:buChar char="•"/>
              <a:defRPr/>
            </a:pPr>
            <a:r>
              <a:rPr lang="en-US" altLang="en-US" sz="1400" dirty="0"/>
              <a:t>Three methods of Open Addressing Collision Resolution are </a:t>
            </a:r>
          </a:p>
          <a:p>
            <a:pPr marL="1943100" lvl="4" indent="-342900" eaLnBrk="1" hangingPunct="1">
              <a:spcBef>
                <a:spcPct val="50000"/>
              </a:spcBef>
              <a:buFont typeface="+mj-lt"/>
              <a:buAutoNum type="arabicPeriod"/>
              <a:defRPr/>
            </a:pPr>
            <a:r>
              <a:rPr lang="en-US" altLang="en-US" sz="1400" i="1" dirty="0"/>
              <a:t>linear probing</a:t>
            </a:r>
            <a:r>
              <a:rPr lang="en-US" altLang="en-US" sz="1400" b="1" i="1" dirty="0"/>
              <a:t> </a:t>
            </a:r>
          </a:p>
          <a:p>
            <a:pPr marL="1943100" lvl="4" indent="-342900" eaLnBrk="1" hangingPunct="1">
              <a:spcBef>
                <a:spcPct val="50000"/>
              </a:spcBef>
              <a:buFont typeface="+mj-lt"/>
              <a:buAutoNum type="arabicPeriod"/>
              <a:defRPr/>
            </a:pPr>
            <a:r>
              <a:rPr lang="en-US" altLang="en-US" sz="1400" i="1" dirty="0"/>
              <a:t>quadratic probing </a:t>
            </a:r>
            <a:endParaRPr lang="en-US" altLang="en-US" sz="1400" b="1" i="1" dirty="0"/>
          </a:p>
          <a:p>
            <a:pPr marL="1943100" lvl="4" indent="-342900" eaLnBrk="1" hangingPunct="1">
              <a:spcBef>
                <a:spcPct val="50000"/>
              </a:spcBef>
              <a:buFont typeface="+mj-lt"/>
              <a:buAutoNum type="arabicPeriod"/>
              <a:defRPr/>
            </a:pPr>
            <a:r>
              <a:rPr lang="en-US" altLang="en-US" sz="1400" i="1" dirty="0"/>
              <a:t>double hashing</a:t>
            </a:r>
          </a:p>
          <a:p>
            <a:pPr marL="635000" lvl="1" indent="-177800" eaLnBrk="1" hangingPunct="1">
              <a:spcBef>
                <a:spcPct val="50000"/>
              </a:spcBef>
              <a:buFontTx/>
              <a:buChar char="•"/>
              <a:defRPr/>
            </a:pPr>
            <a:r>
              <a:rPr lang="en-US" altLang="en-US" sz="1400" b="1" dirty="0"/>
              <a:t>Probe Sequence</a:t>
            </a:r>
            <a:r>
              <a:rPr lang="en-US" altLang="en-US" sz="1400" dirty="0"/>
              <a:t> - The list of locations which a method for </a:t>
            </a:r>
            <a:r>
              <a:rPr lang="en-US" altLang="en-US" sz="1400" i="1" dirty="0"/>
              <a:t>open addressing</a:t>
            </a:r>
            <a:r>
              <a:rPr lang="en-US" altLang="en-US" sz="1400" dirty="0"/>
              <a:t> produces as alternatives in case of a </a:t>
            </a:r>
            <a:r>
              <a:rPr lang="en-US" altLang="en-US" sz="1400" i="1" dirty="0"/>
              <a:t>collision</a:t>
            </a:r>
            <a:r>
              <a:rPr lang="en-US" altLang="en-US" sz="1400" dirty="0"/>
              <a:t>.</a:t>
            </a:r>
            <a:endParaRPr lang="en-US" altLang="en-US" sz="1400" i="1" dirty="0"/>
          </a:p>
          <a:p>
            <a:pPr marL="1092200" lvl="2" indent="-177800" eaLnBrk="1" hangingPunct="1">
              <a:spcBef>
                <a:spcPct val="50000"/>
              </a:spcBef>
              <a:buFontTx/>
              <a:buChar char="•"/>
              <a:defRPr/>
            </a:pPr>
            <a:r>
              <a:rPr lang="en-US" altLang="en-US" sz="1400" dirty="0"/>
              <a:t>Open addressing has the possibility of </a:t>
            </a:r>
            <a:r>
              <a:rPr lang="en-US" altLang="en-US" sz="1400" b="1" dirty="0"/>
              <a:t>clustering</a:t>
            </a:r>
            <a:r>
              <a:rPr lang="en-US" altLang="en-US" sz="1400" dirty="0"/>
              <a:t> values in the hash table</a:t>
            </a:r>
          </a:p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400" b="1" dirty="0"/>
          </a:p>
        </p:txBody>
      </p:sp>
      <p:sp>
        <p:nvSpPr>
          <p:cNvPr id="43010" name="Rectangle 3">
            <a:extLst>
              <a:ext uri="{FF2B5EF4-FFF2-40B4-BE49-F238E27FC236}">
                <a16:creationId xmlns:a16="http://schemas.microsoft.com/office/drawing/2014/main" id="{989A06DD-7D11-254A-B6A3-2A487EBEA3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533400"/>
            <a:ext cx="7696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300" i="1">
                <a:solidFill>
                  <a:schemeClr val="tx2"/>
                </a:solidFill>
                <a:latin typeface="Arial Black" panose="020B0604020202020204" pitchFamily="34" charset="0"/>
              </a:rPr>
              <a:t>Collision Resolution</a:t>
            </a:r>
            <a:endParaRPr lang="en-US" altLang="en-US" sz="800" i="1">
              <a:solidFill>
                <a:schemeClr val="tx2"/>
              </a:solidFill>
              <a:latin typeface="Arial Black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ext Box 2">
            <a:extLst>
              <a:ext uri="{FF2B5EF4-FFF2-40B4-BE49-F238E27FC236}">
                <a16:creationId xmlns:a16="http://schemas.microsoft.com/office/drawing/2014/main" id="{A49D55F5-527F-E34B-891B-1632256611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916113"/>
            <a:ext cx="8316913" cy="2586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35000" indent="-1778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20800" indent="-1778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en-US" sz="1800"/>
              <a:t>The tendency for entries in a </a:t>
            </a:r>
            <a:r>
              <a:rPr lang="en-US" altLang="en-US" sz="1800" i="1"/>
              <a:t>hash table</a:t>
            </a:r>
            <a:r>
              <a:rPr lang="en-US" altLang="en-US" sz="1800"/>
              <a:t> which uses </a:t>
            </a:r>
            <a:r>
              <a:rPr lang="en-US" altLang="en-US" sz="1800" i="1"/>
              <a:t>open addressing</a:t>
            </a:r>
            <a:r>
              <a:rPr lang="en-US" altLang="en-US" sz="1800"/>
              <a:t> to be stored together (in close proximity), even when the table has ample empty space to spread them out. </a:t>
            </a:r>
          </a:p>
          <a:p>
            <a:pPr lvl="2" eaLnBrk="1" hangingPunct="1">
              <a:spcBef>
                <a:spcPct val="50000"/>
              </a:spcBef>
              <a:buClrTx/>
              <a:buSzTx/>
            </a:pPr>
            <a:r>
              <a:rPr lang="en-US" altLang="en-US" sz="1800" b="1"/>
              <a:t>Primary Clustering</a:t>
            </a:r>
            <a:r>
              <a:rPr lang="en-US" altLang="en-US" sz="1800"/>
              <a:t> - The tendency for some </a:t>
            </a:r>
            <a:r>
              <a:rPr lang="en-US" altLang="en-US" sz="1800" i="1"/>
              <a:t>collision resolution schemes</a:t>
            </a:r>
            <a:r>
              <a:rPr lang="en-US" altLang="en-US" sz="1800"/>
              <a:t> to create long runs of filled slots at the </a:t>
            </a:r>
            <a:r>
              <a:rPr lang="en-US" altLang="en-US" sz="1800" i="1"/>
              <a:t>hash function</a:t>
            </a:r>
            <a:r>
              <a:rPr lang="en-US" altLang="en-US" sz="1800"/>
              <a:t> position. </a:t>
            </a:r>
          </a:p>
          <a:p>
            <a:pPr lvl="2" eaLnBrk="1" hangingPunct="1">
              <a:spcBef>
                <a:spcPct val="50000"/>
              </a:spcBef>
              <a:buClrTx/>
              <a:buSzTx/>
            </a:pPr>
            <a:r>
              <a:rPr lang="en-US" altLang="en-US" sz="1800" b="1"/>
              <a:t>Secondary Clustering</a:t>
            </a:r>
            <a:r>
              <a:rPr lang="en-US" altLang="en-US" sz="1800"/>
              <a:t> - The tendency for some </a:t>
            </a:r>
            <a:r>
              <a:rPr lang="en-US" altLang="en-US" sz="1800" i="1"/>
              <a:t>collision resolution schemes</a:t>
            </a:r>
            <a:r>
              <a:rPr lang="en-US" altLang="en-US" sz="1800"/>
              <a:t> to create long </a:t>
            </a:r>
            <a:r>
              <a:rPr lang="en-US" altLang="en-US" sz="1800" i="1"/>
              <a:t>probe sequences</a:t>
            </a:r>
            <a:r>
              <a:rPr lang="en-US" altLang="en-US" sz="1800"/>
              <a:t> of filled slots. </a:t>
            </a:r>
          </a:p>
        </p:txBody>
      </p:sp>
      <p:sp>
        <p:nvSpPr>
          <p:cNvPr id="44034" name="Rectangle 3">
            <a:extLst>
              <a:ext uri="{FF2B5EF4-FFF2-40B4-BE49-F238E27FC236}">
                <a16:creationId xmlns:a16="http://schemas.microsoft.com/office/drawing/2014/main" id="{5ADDCC05-7290-0F40-BD88-A409AAD58B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533400"/>
            <a:ext cx="7696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300" i="1">
                <a:solidFill>
                  <a:schemeClr val="tx2"/>
                </a:solidFill>
                <a:latin typeface="Arial Black" panose="020B0604020202020204" pitchFamily="34" charset="0"/>
              </a:rPr>
              <a:t>Clustering</a:t>
            </a:r>
            <a:endParaRPr lang="en-US" altLang="en-US" sz="800" i="1">
              <a:solidFill>
                <a:schemeClr val="tx2"/>
              </a:solidFill>
              <a:latin typeface="Arial Black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ext Box 2">
            <a:extLst>
              <a:ext uri="{FF2B5EF4-FFF2-40B4-BE49-F238E27FC236}">
                <a16:creationId xmlns:a16="http://schemas.microsoft.com/office/drawing/2014/main" id="{49B57BD1-CA87-6A4F-8542-DC16FB1744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1916113"/>
            <a:ext cx="8316912" cy="77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endParaRPr lang="en-US" altLang="en-US" sz="1800"/>
          </a:p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endParaRPr lang="en-US" altLang="en-US" sz="1800"/>
          </a:p>
        </p:txBody>
      </p:sp>
      <p:sp>
        <p:nvSpPr>
          <p:cNvPr id="45058" name="Rectangle 3">
            <a:extLst>
              <a:ext uri="{FF2B5EF4-FFF2-40B4-BE49-F238E27FC236}">
                <a16:creationId xmlns:a16="http://schemas.microsoft.com/office/drawing/2014/main" id="{B9E730FE-23AF-D643-8B35-3064A73F7F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533400"/>
            <a:ext cx="7696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300" b="1" i="1">
                <a:solidFill>
                  <a:schemeClr val="tx2"/>
                </a:solidFill>
                <a:latin typeface="Arial Black" panose="020B0604020202020204" pitchFamily="34" charset="0"/>
              </a:rPr>
              <a:t>Linear Probing</a:t>
            </a:r>
          </a:p>
        </p:txBody>
      </p:sp>
      <p:sp>
        <p:nvSpPr>
          <p:cNvPr id="45059" name="Text Box 4">
            <a:extLst>
              <a:ext uri="{FF2B5EF4-FFF2-40B4-BE49-F238E27FC236}">
                <a16:creationId xmlns:a16="http://schemas.microsoft.com/office/drawing/2014/main" id="{24EEE2CB-8DDE-0F4D-AB30-A0805EC9C8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2312988"/>
            <a:ext cx="74533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45060" name="Text Box 8">
            <a:extLst>
              <a:ext uri="{FF2B5EF4-FFF2-40B4-BE49-F238E27FC236}">
                <a16:creationId xmlns:a16="http://schemas.microsoft.com/office/drawing/2014/main" id="{C4D5D196-F906-BA46-A36F-01C23DF321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038" y="2276475"/>
            <a:ext cx="7453312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17475" indent="-117475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en-US" sz="1800"/>
              <a:t>A </a:t>
            </a:r>
            <a:r>
              <a:rPr lang="en-US" altLang="en-US" sz="1800" i="1"/>
              <a:t>hash table</a:t>
            </a:r>
            <a:r>
              <a:rPr lang="en-US" altLang="en-US" sz="1800"/>
              <a:t> in which a </a:t>
            </a:r>
            <a:r>
              <a:rPr lang="en-US" altLang="en-US" sz="1800" i="1"/>
              <a:t>collision</a:t>
            </a:r>
            <a:r>
              <a:rPr lang="en-US" altLang="en-US" sz="1800"/>
              <a:t> is resolved by putting the item in the next empty place in the array following the occupied place. Even with a moderate </a:t>
            </a:r>
            <a:r>
              <a:rPr lang="en-US" altLang="en-US" sz="1800" b="1" i="1"/>
              <a:t>load factor</a:t>
            </a:r>
            <a:r>
              <a:rPr lang="en-US" altLang="en-US" sz="1800"/>
              <a:t>, </a:t>
            </a:r>
            <a:r>
              <a:rPr lang="en-US" altLang="en-US" sz="1800" b="1" i="1"/>
              <a:t>primary clustering</a:t>
            </a:r>
            <a:r>
              <a:rPr lang="en-US" altLang="en-US" sz="1800" b="1"/>
              <a:t> </a:t>
            </a:r>
            <a:r>
              <a:rPr lang="en-US" altLang="en-US" sz="1800"/>
              <a:t>tends to slow retrieval. </a:t>
            </a: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ext Box 2">
            <a:extLst>
              <a:ext uri="{FF2B5EF4-FFF2-40B4-BE49-F238E27FC236}">
                <a16:creationId xmlns:a16="http://schemas.microsoft.com/office/drawing/2014/main" id="{A17B7305-1A25-6645-9993-B7737FFB46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1916113"/>
            <a:ext cx="8316912" cy="77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endParaRPr lang="en-US" altLang="en-US" sz="1800"/>
          </a:p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endParaRPr lang="en-US" altLang="en-US" sz="1800"/>
          </a:p>
        </p:txBody>
      </p:sp>
      <p:sp>
        <p:nvSpPr>
          <p:cNvPr id="46082" name="Rectangle 3">
            <a:extLst>
              <a:ext uri="{FF2B5EF4-FFF2-40B4-BE49-F238E27FC236}">
                <a16:creationId xmlns:a16="http://schemas.microsoft.com/office/drawing/2014/main" id="{337FAE76-7985-3D40-AA74-BDA3006384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533400"/>
            <a:ext cx="7696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300" b="1" i="1">
                <a:solidFill>
                  <a:schemeClr val="tx2"/>
                </a:solidFill>
                <a:latin typeface="Arial Black" panose="020B0604020202020204" pitchFamily="34" charset="0"/>
              </a:rPr>
              <a:t>Quadratic Probing</a:t>
            </a:r>
          </a:p>
        </p:txBody>
      </p:sp>
      <p:sp>
        <p:nvSpPr>
          <p:cNvPr id="46083" name="Text Box 4">
            <a:extLst>
              <a:ext uri="{FF2B5EF4-FFF2-40B4-BE49-F238E27FC236}">
                <a16:creationId xmlns:a16="http://schemas.microsoft.com/office/drawing/2014/main" id="{E6D979B2-D822-8442-8C6E-B7DDCFA3E6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2312988"/>
            <a:ext cx="74533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34820" name="Text Box 5">
            <a:extLst>
              <a:ext uri="{FF2B5EF4-FFF2-40B4-BE49-F238E27FC236}">
                <a16:creationId xmlns:a16="http://schemas.microsoft.com/office/drawing/2014/main" id="{4FD5D255-2375-4440-96EB-93B6939BE0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038" y="2276475"/>
            <a:ext cx="7453312" cy="2290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17475" indent="-117475">
              <a:spcBef>
                <a:spcPct val="50000"/>
              </a:spcBef>
              <a:buFontTx/>
              <a:buChar char="•"/>
              <a:defRPr/>
            </a:pPr>
            <a:r>
              <a:rPr lang="en-US" altLang="en-US" dirty="0"/>
              <a:t>A method of </a:t>
            </a:r>
            <a:r>
              <a:rPr lang="en-US" altLang="en-US" i="1" dirty="0"/>
              <a:t>open addressing</a:t>
            </a:r>
            <a:r>
              <a:rPr lang="en-US" altLang="en-US" dirty="0"/>
              <a:t> for a </a:t>
            </a:r>
            <a:r>
              <a:rPr lang="en-US" altLang="en-US" i="1" dirty="0"/>
              <a:t>hash table</a:t>
            </a:r>
            <a:r>
              <a:rPr lang="en-US" altLang="en-US" dirty="0"/>
              <a:t> in which a </a:t>
            </a:r>
            <a:r>
              <a:rPr lang="en-US" altLang="en-US" i="1" dirty="0"/>
              <a:t>collision</a:t>
            </a:r>
            <a:r>
              <a:rPr lang="en-US" altLang="en-US" dirty="0"/>
              <a:t> is resolved by putting the item in the next empty place given by a </a:t>
            </a:r>
            <a:r>
              <a:rPr lang="en-US" altLang="en-US" i="1" dirty="0"/>
              <a:t>probe sequence</a:t>
            </a:r>
            <a:r>
              <a:rPr lang="en-US" altLang="en-US" dirty="0"/>
              <a:t>. The space between places in the sequence increases quadratically. </a:t>
            </a:r>
          </a:p>
          <a:p>
            <a:pPr marL="117475" indent="-117475">
              <a:spcBef>
                <a:spcPct val="50000"/>
              </a:spcBef>
              <a:buFontTx/>
              <a:buChar char="•"/>
              <a:defRPr/>
            </a:pPr>
            <a:r>
              <a:rPr lang="en-US" altLang="en-US" dirty="0"/>
              <a:t>The space between places in the sequence increases quadratically. </a:t>
            </a:r>
          </a:p>
          <a:p>
            <a:pPr marL="117475" indent="-117475">
              <a:spcBef>
                <a:spcPct val="50000"/>
              </a:spcBef>
              <a:buFontTx/>
              <a:buChar char="•"/>
              <a:defRPr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(h(K) + i</a:t>
            </a:r>
            <a:r>
              <a:rPr lang="en-US" altLang="en-US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mod m</a:t>
            </a:r>
            <a:endParaRPr lang="en-US" altLang="en-US" baseline="30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50000"/>
              </a:spcBef>
              <a:buFontTx/>
              <a:buChar char="•"/>
              <a:defRPr/>
            </a:pPr>
            <a:endParaRPr lang="en-US" altLang="en-US" baseline="30000" dirty="0"/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ext Box 2">
            <a:extLst>
              <a:ext uri="{FF2B5EF4-FFF2-40B4-BE49-F238E27FC236}">
                <a16:creationId xmlns:a16="http://schemas.microsoft.com/office/drawing/2014/main" id="{9F193D65-F6DC-354F-9D7E-17BAFF274A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1916113"/>
            <a:ext cx="8316912" cy="77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endParaRPr lang="en-US" altLang="en-US" sz="1800"/>
          </a:p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endParaRPr lang="en-US" altLang="en-US" sz="1800"/>
          </a:p>
        </p:txBody>
      </p:sp>
      <p:sp>
        <p:nvSpPr>
          <p:cNvPr id="47106" name="Rectangle 3">
            <a:extLst>
              <a:ext uri="{FF2B5EF4-FFF2-40B4-BE49-F238E27FC236}">
                <a16:creationId xmlns:a16="http://schemas.microsoft.com/office/drawing/2014/main" id="{6AAAE7B7-A13B-3B4A-A0F2-320E005953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533400"/>
            <a:ext cx="7696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300" b="1" i="1">
                <a:solidFill>
                  <a:schemeClr val="tx2"/>
                </a:solidFill>
                <a:latin typeface="Arial Black" panose="020B0604020202020204" pitchFamily="34" charset="0"/>
              </a:rPr>
              <a:t>Pseudo Random Probing</a:t>
            </a:r>
          </a:p>
        </p:txBody>
      </p:sp>
      <p:sp>
        <p:nvSpPr>
          <p:cNvPr id="47107" name="Text Box 4">
            <a:extLst>
              <a:ext uri="{FF2B5EF4-FFF2-40B4-BE49-F238E27FC236}">
                <a16:creationId xmlns:a16="http://schemas.microsoft.com/office/drawing/2014/main" id="{BCCB49C5-6929-5F4E-A796-BD46F8FDAC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2312988"/>
            <a:ext cx="74533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47108" name="Text Box 5">
            <a:extLst>
              <a:ext uri="{FF2B5EF4-FFF2-40B4-BE49-F238E27FC236}">
                <a16:creationId xmlns:a16="http://schemas.microsoft.com/office/drawing/2014/main" id="{9BB6C242-52A3-8D4D-8894-93ACE2E87E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038" y="2276475"/>
            <a:ext cx="745331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en-US" sz="1800"/>
              <a:t>You tell me….</a:t>
            </a:r>
            <a:endParaRPr lang="en-US" altLang="en-US" sz="1800" baseline="30000"/>
          </a:p>
          <a:p>
            <a:pPr>
              <a:spcBef>
                <a:spcPct val="50000"/>
              </a:spcBef>
              <a:buClrTx/>
              <a:buSzTx/>
              <a:buFontTx/>
              <a:buChar char="•"/>
            </a:pPr>
            <a:endParaRPr lang="en-US" altLang="en-US" sz="1800" baseline="30000"/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ext Box 2">
            <a:extLst>
              <a:ext uri="{FF2B5EF4-FFF2-40B4-BE49-F238E27FC236}">
                <a16:creationId xmlns:a16="http://schemas.microsoft.com/office/drawing/2014/main" id="{198EC084-589A-0442-B61E-A7FDCE01E3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1916113"/>
            <a:ext cx="8316912" cy="77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endParaRPr lang="en-US" altLang="en-US" sz="1800"/>
          </a:p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endParaRPr lang="en-US" altLang="en-US" sz="1800"/>
          </a:p>
        </p:txBody>
      </p:sp>
      <p:sp>
        <p:nvSpPr>
          <p:cNvPr id="48130" name="Rectangle 3">
            <a:extLst>
              <a:ext uri="{FF2B5EF4-FFF2-40B4-BE49-F238E27FC236}">
                <a16:creationId xmlns:a16="http://schemas.microsoft.com/office/drawing/2014/main" id="{33178625-A8FE-6247-963C-4F8C6A66C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533400"/>
            <a:ext cx="7696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300" b="1" i="1">
                <a:solidFill>
                  <a:schemeClr val="tx2"/>
                </a:solidFill>
                <a:latin typeface="Arial Black" panose="020B0604020202020204" pitchFamily="34" charset="0"/>
              </a:rPr>
              <a:t>Double Hashing</a:t>
            </a:r>
          </a:p>
        </p:txBody>
      </p:sp>
      <p:sp>
        <p:nvSpPr>
          <p:cNvPr id="48131" name="Text Box 4">
            <a:extLst>
              <a:ext uri="{FF2B5EF4-FFF2-40B4-BE49-F238E27FC236}">
                <a16:creationId xmlns:a16="http://schemas.microsoft.com/office/drawing/2014/main" id="{0F6AE09B-F093-5543-928B-7CEE285513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2312988"/>
            <a:ext cx="74533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48132" name="Text Box 5">
            <a:extLst>
              <a:ext uri="{FF2B5EF4-FFF2-40B4-BE49-F238E27FC236}">
                <a16:creationId xmlns:a16="http://schemas.microsoft.com/office/drawing/2014/main" id="{55159C1D-702E-A54A-AF8D-8908B785BE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2205038"/>
            <a:ext cx="7380287" cy="174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17475" indent="-117475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en-US" sz="1800"/>
              <a:t>A method of </a:t>
            </a:r>
            <a:r>
              <a:rPr lang="en-US" altLang="en-US" sz="1800" i="1"/>
              <a:t>open addressing</a:t>
            </a:r>
            <a:r>
              <a:rPr lang="en-US" altLang="en-US" sz="1800"/>
              <a:t> for a </a:t>
            </a:r>
            <a:r>
              <a:rPr lang="en-US" altLang="en-US" sz="1800" i="1"/>
              <a:t>hash table</a:t>
            </a:r>
            <a:r>
              <a:rPr lang="en-US" altLang="en-US" sz="1800"/>
              <a:t> in which a </a:t>
            </a:r>
            <a:r>
              <a:rPr lang="en-US" altLang="en-US" sz="1800" i="1"/>
              <a:t>collision</a:t>
            </a:r>
            <a:r>
              <a:rPr lang="en-US" altLang="en-US" sz="1800"/>
              <a:t> is resolved by searching the table for an empty place at intervals given by a different hash function, thus minimizing </a:t>
            </a:r>
            <a:r>
              <a:rPr lang="en-US" altLang="en-US" sz="1800" i="1"/>
              <a:t>clustering</a:t>
            </a:r>
            <a:r>
              <a:rPr lang="en-US" altLang="en-US" sz="1800"/>
              <a:t>. </a:t>
            </a:r>
          </a:p>
          <a:p>
            <a:pPr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en-US" sz="1800"/>
              <a:t>Example: </a:t>
            </a: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1 + </a:t>
            </a:r>
            <a:r>
              <a:rPr lang="en-US" altLang="en-US" sz="1800" i="1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mod (</a:t>
            </a:r>
            <a:r>
              <a:rPr lang="en-US" altLang="en-US" sz="1800" i="1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-1) </a:t>
            </a:r>
            <a:r>
              <a:rPr lang="en-US" altLang="en-US" sz="1800"/>
              <a:t>could be your second hash function</a:t>
            </a:r>
          </a:p>
          <a:p>
            <a:pPr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en-US" sz="1800"/>
              <a:t>Helps with secondary clustering</a:t>
            </a: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>
            <a:extLst>
              <a:ext uri="{FF2B5EF4-FFF2-40B4-BE49-F238E27FC236}">
                <a16:creationId xmlns:a16="http://schemas.microsoft.com/office/drawing/2014/main" id="{E765C2D8-B6D3-614A-83AA-1D96E96560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Probing </a:t>
            </a:r>
            <a:r>
              <a:rPr lang="en-US" altLang="en-US" sz="1300" dirty="0"/>
              <a:t>(collision resolution)</a:t>
            </a:r>
          </a:p>
        </p:txBody>
      </p:sp>
      <p:sp>
        <p:nvSpPr>
          <p:cNvPr id="40962" name="Text Box 3">
            <a:extLst>
              <a:ext uri="{FF2B5EF4-FFF2-40B4-BE49-F238E27FC236}">
                <a16:creationId xmlns:a16="http://schemas.microsoft.com/office/drawing/2014/main" id="{4493043F-3F88-3747-9F72-4931A7C2A64C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5024437" y="928688"/>
            <a:ext cx="549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0964" name="Text Box 18">
            <a:extLst>
              <a:ext uri="{FF2B5EF4-FFF2-40B4-BE49-F238E27FC236}">
                <a16:creationId xmlns:a16="http://schemas.microsoft.com/office/drawing/2014/main" id="{6BBD36C3-2DE8-FC42-9B14-F3E12804BF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1700213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M = 9</a:t>
            </a:r>
          </a:p>
        </p:txBody>
      </p:sp>
      <p:sp>
        <p:nvSpPr>
          <p:cNvPr id="75795" name="Text Box 19">
            <a:extLst>
              <a:ext uri="{FF2B5EF4-FFF2-40B4-BE49-F238E27FC236}">
                <a16:creationId xmlns:a16="http://schemas.microsoft.com/office/drawing/2014/main" id="{BC5E3ABA-35FC-B546-B75B-02AABAC043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4888" y="1808163"/>
            <a:ext cx="2411412" cy="4494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dirty="0"/>
              <a:t>Insert 12</a:t>
            </a:r>
          </a:p>
          <a:p>
            <a:pPr lvl="0">
              <a:spcBef>
                <a:spcPct val="50000"/>
              </a:spcBef>
              <a:buClrTx/>
              <a:buSzTx/>
              <a:buNone/>
            </a:pPr>
            <a:r>
              <a:rPr lang="en-US" altLang="en-US" sz="1800" dirty="0"/>
              <a:t>h(12 mod 9) = </a:t>
            </a:r>
            <a:r>
              <a:rPr lang="en-US" altLang="en-US" sz="1800" dirty="0">
                <a:solidFill>
                  <a:srgbClr val="000000"/>
                </a:solidFill>
              </a:rPr>
              <a:t>3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dirty="0"/>
              <a:t>Insert 10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dirty="0"/>
              <a:t>h(10 mod 9) = 1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dirty="0"/>
              <a:t>insert 13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dirty="0"/>
              <a:t>h(13 mod 9) = 4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dirty="0"/>
              <a:t>insert 19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dirty="0"/>
              <a:t>h(19 mod 9) = 1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dirty="0"/>
              <a:t>insert 28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dirty="0"/>
              <a:t>h(28 mod 9) = 1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1800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F4EEFB7-AABE-0149-9E96-1A9443EE5275}"/>
              </a:ext>
            </a:extLst>
          </p:cNvPr>
          <p:cNvGraphicFramePr>
            <a:graphicFrameLocks noGrp="1"/>
          </p:cNvGraphicFramePr>
          <p:nvPr/>
        </p:nvGraphicFramePr>
        <p:xfrm>
          <a:off x="1965746" y="1974448"/>
          <a:ext cx="587375" cy="33375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87375">
                  <a:extLst>
                    <a:ext uri="{9D8B030D-6E8A-4147-A177-3AD203B41FA5}">
                      <a16:colId xmlns:a16="http://schemas.microsoft.com/office/drawing/2014/main" val="3606655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781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0927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522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809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781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6846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9004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119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8077740"/>
                  </a:ext>
                </a:extLst>
              </a:tr>
            </a:tbl>
          </a:graphicData>
        </a:graphic>
      </p:graphicFrame>
      <p:graphicFrame>
        <p:nvGraphicFramePr>
          <p:cNvPr id="38" name="Table 3">
            <a:extLst>
              <a:ext uri="{FF2B5EF4-FFF2-40B4-BE49-F238E27FC236}">
                <a16:creationId xmlns:a16="http://schemas.microsoft.com/office/drawing/2014/main" id="{D8A08844-3C98-B54B-9D88-8BF7F4B17ADA}"/>
              </a:ext>
            </a:extLst>
          </p:cNvPr>
          <p:cNvGraphicFramePr>
            <a:graphicFrameLocks noGrp="1"/>
          </p:cNvGraphicFramePr>
          <p:nvPr/>
        </p:nvGraphicFramePr>
        <p:xfrm>
          <a:off x="1619672" y="1974448"/>
          <a:ext cx="346867" cy="33375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46867">
                  <a:extLst>
                    <a:ext uri="{9D8B030D-6E8A-4147-A177-3AD203B41FA5}">
                      <a16:colId xmlns:a16="http://schemas.microsoft.com/office/drawing/2014/main" val="3606655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781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0927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522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809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781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6846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9004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119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6162810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63CA9811-91D6-7340-8EB5-C8F30F7AC3F7}"/>
              </a:ext>
            </a:extLst>
          </p:cNvPr>
          <p:cNvSpPr/>
          <p:nvPr/>
        </p:nvSpPr>
        <p:spPr>
          <a:xfrm>
            <a:off x="6710912" y="1808163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rgbClr val="000000"/>
                </a:solidFill>
              </a:rPr>
              <a:t>12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ED7964-4092-7F41-81E4-6D266818E4B2}"/>
              </a:ext>
            </a:extLst>
          </p:cNvPr>
          <p:cNvSpPr/>
          <p:nvPr/>
        </p:nvSpPr>
        <p:spPr>
          <a:xfrm>
            <a:off x="6710912" y="2640601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800" dirty="0"/>
              <a:t>10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56F579-E2F2-564C-8AEE-325C9E9A53E4}"/>
              </a:ext>
            </a:extLst>
          </p:cNvPr>
          <p:cNvSpPr/>
          <p:nvPr/>
        </p:nvSpPr>
        <p:spPr>
          <a:xfrm>
            <a:off x="6710912" y="3462339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51132F-D385-5F45-AC5C-35A772EDC110}"/>
              </a:ext>
            </a:extLst>
          </p:cNvPr>
          <p:cNvSpPr/>
          <p:nvPr/>
        </p:nvSpPr>
        <p:spPr>
          <a:xfrm>
            <a:off x="6710912" y="5099637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800" dirty="0"/>
              <a:t>28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7EC500-116D-E04C-A537-515AF9E7C6BB}"/>
              </a:ext>
            </a:extLst>
          </p:cNvPr>
          <p:cNvSpPr/>
          <p:nvPr/>
        </p:nvSpPr>
        <p:spPr>
          <a:xfrm>
            <a:off x="6722075" y="4280988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800" dirty="0"/>
              <a:t>19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666FCE-0E11-2B41-8243-7433E08B9F29}"/>
              </a:ext>
            </a:extLst>
          </p:cNvPr>
          <p:cNvSpPr txBox="1"/>
          <p:nvPr/>
        </p:nvSpPr>
        <p:spPr>
          <a:xfrm>
            <a:off x="2898291" y="1992829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collision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54A44D2-A705-C947-BD97-D7576402E05E}"/>
              </a:ext>
            </a:extLst>
          </p:cNvPr>
          <p:cNvSpPr/>
          <p:nvPr/>
        </p:nvSpPr>
        <p:spPr>
          <a:xfrm>
            <a:off x="2081879" y="2362161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800" dirty="0"/>
              <a:t>19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0637F5-6A7D-8C4C-898F-1BEAC49D85F5}"/>
              </a:ext>
            </a:extLst>
          </p:cNvPr>
          <p:cNvSpPr/>
          <p:nvPr/>
        </p:nvSpPr>
        <p:spPr>
          <a:xfrm>
            <a:off x="2457145" y="2362161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800" dirty="0"/>
              <a:t>28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799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7.40741E-7 L -0.50504 0.18333 " pathEditMode="relative" rAng="0" ptsTypes="AA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260" y="9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4.44444E-6 L -0.50504 -0.03797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260" y="-18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2.96296E-6 L -0.50504 -0.00023 " pathEditMode="relative" rAng="0" ptsTypes="AA">
                                      <p:cBhvr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260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2.59259E-6 L -0.47413 -0.27987 " pathEditMode="relative" rAng="0" ptsTypes="AA">
                                      <p:cBhvr>
                                        <p:cTn id="5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368" y="-13866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333 3.7037E-6 C 0.03333 0.01643 0.03368 0.03333 0.02829 0.04236 C 0.02309 0.05139 0.01198 0.05254 0.00121 0.05393 " pathEditMode="relative" rAng="0" ptsTypes="AAA">
                                      <p:cBhvr>
                                        <p:cTn id="6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15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1" presetClass="exit" presetSubtype="0" fill="hold" grpId="1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3.7037E-7 L -0.47292 -0.39907 " pathEditMode="relative" rAng="0" ptsTypes="AA">
                                      <p:cBhvr>
                                        <p:cTn id="8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316" y="-199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"/>
                            </p:stCondLst>
                            <p:childTnLst>
                              <p:par>
                                <p:cTn id="95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85185E-6 C 0.00244 0.00185 0.00469 0.00463 0.0073 0.00602 C 0.02188 0.01366 0.00955 0.00254 0.01771 0.01065 C 0.01823 0.01204 0.01893 0.01366 0.01893 0.01528 C 0.01893 0.01666 0.01945 0.03796 0.01685 0.04583 C 0.01615 0.04745 0.01563 0.0493 0.01476 0.05046 C 0.01285 0.05301 0.01077 0.05579 0.00834 0.05671 C 0.00087 0.05949 0.00556 0.05787 -0.00624 0.05972 C 0.00105 0.0669 -0.00138 0.06273 0.00209 0.07037 C 0.004 0.0787 0.00365 0.075 0.00209 0.08889 C 0.00191 0.09028 0.00174 0.09236 0.00105 0.09329 C 0.00018 0.09444 -0.00104 0.09444 -0.00208 0.09491 C -0.00711 0.09977 -0.00399 0.09745 -0.01146 0.10116 L -0.01459 0.10254 C -0.01232 0.10301 -0.00972 0.10347 -0.00729 0.10416 C -0.00624 0.1044 -0.00503 0.10463 -0.00416 0.10555 C -0.00329 0.10671 -0.00295 0.10903 -0.00208 0.11018 C -0.00121 0.11157 5E-6 0.11204 0.00105 0.11342 C 0.00417 0.1169 0.00435 0.11805 0.00643 0.12245 C 0.00591 0.13102 0.00764 0.14051 0.00313 0.14699 C 0.0007 0.15069 -0.00312 0.15162 -0.00624 0.15324 L -0.00937 0.15463 C -0.0106 0.15579 -0.01459 0.15856 -0.01354 0.16227 C -0.01303 0.16412 -0.01146 0.16435 -0.0106 0.16551 C -0.0092 0.1669 -0.00815 0.16829 -0.00729 0.17014 C -0.00572 0.17291 -0.00312 0.17916 -0.00312 0.1794 C -0.00277 0.18079 -0.00208 0.18217 -0.00208 0.18379 C -0.00208 0.19606 -0.00156 0.20301 -0.00729 0.21134 C -0.00834 0.21296 -0.00902 0.21504 -0.0106 0.21597 C -0.0125 0.21759 -0.01666 0.21921 -0.01666 0.21944 C -0.03803 0.21759 -0.03073 0.21759 -0.03855 0.21759 " pathEditMode="relative" rAng="0" ptsTypes="AAAAAAAAAAAAAAAAAAAAAAAAAAAAAAA">
                                      <p:cBhvr>
                                        <p:cTn id="96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90" y="109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4000"/>
                            </p:stCondLst>
                            <p:childTnLst>
                              <p:par>
                                <p:cTn id="98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/>
      <p:bldP spid="6" grpId="1"/>
      <p:bldP spid="8" grpId="0"/>
      <p:bldP spid="8" grpId="1"/>
      <p:bldP spid="9" grpId="0"/>
      <p:bldP spid="9" grpId="1"/>
      <p:bldP spid="9" grpId="2"/>
      <p:bldP spid="9" grpId="3"/>
      <p:bldP spid="10" grpId="0"/>
      <p:bldP spid="10" grpId="1"/>
      <p:bldP spid="10" grpId="2"/>
      <p:bldP spid="11" grpId="0"/>
      <p:bldP spid="11" grpId="1"/>
      <p:bldP spid="11" grpId="2"/>
      <p:bldP spid="11" grpId="3"/>
      <p:bldP spid="2" grpId="0"/>
      <p:bldP spid="2" grpId="1"/>
      <p:bldP spid="4" grpId="0"/>
      <p:bldP spid="4" grpId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>
            <a:extLst>
              <a:ext uri="{FF2B5EF4-FFF2-40B4-BE49-F238E27FC236}">
                <a16:creationId xmlns:a16="http://schemas.microsoft.com/office/drawing/2014/main" id="{E765C2D8-B6D3-614A-83AA-1D96E96560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Probing </a:t>
            </a:r>
            <a:r>
              <a:rPr lang="en-US" altLang="en-US" sz="1300" dirty="0"/>
              <a:t>(collision resolution)</a:t>
            </a:r>
          </a:p>
        </p:txBody>
      </p:sp>
      <p:sp>
        <p:nvSpPr>
          <p:cNvPr id="40962" name="Text Box 3">
            <a:extLst>
              <a:ext uri="{FF2B5EF4-FFF2-40B4-BE49-F238E27FC236}">
                <a16:creationId xmlns:a16="http://schemas.microsoft.com/office/drawing/2014/main" id="{4493043F-3F88-3747-9F72-4931A7C2A64C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5024437" y="928688"/>
            <a:ext cx="549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0964" name="Text Box 18">
            <a:extLst>
              <a:ext uri="{FF2B5EF4-FFF2-40B4-BE49-F238E27FC236}">
                <a16:creationId xmlns:a16="http://schemas.microsoft.com/office/drawing/2014/main" id="{6BBD36C3-2DE8-FC42-9B14-F3E12804BF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1700213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M = 9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F4EEFB7-AABE-0149-9E96-1A9443EE52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16934"/>
              </p:ext>
            </p:extLst>
          </p:nvPr>
        </p:nvGraphicFramePr>
        <p:xfrm>
          <a:off x="1965746" y="1974448"/>
          <a:ext cx="587375" cy="33375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87375">
                  <a:extLst>
                    <a:ext uri="{9D8B030D-6E8A-4147-A177-3AD203B41FA5}">
                      <a16:colId xmlns:a16="http://schemas.microsoft.com/office/drawing/2014/main" val="3606655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781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0927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522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809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781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6846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9004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119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8077740"/>
                  </a:ext>
                </a:extLst>
              </a:tr>
            </a:tbl>
          </a:graphicData>
        </a:graphic>
      </p:graphicFrame>
      <p:graphicFrame>
        <p:nvGraphicFramePr>
          <p:cNvPr id="38" name="Table 3">
            <a:extLst>
              <a:ext uri="{FF2B5EF4-FFF2-40B4-BE49-F238E27FC236}">
                <a16:creationId xmlns:a16="http://schemas.microsoft.com/office/drawing/2014/main" id="{D8A08844-3C98-B54B-9D88-8BF7F4B17ADA}"/>
              </a:ext>
            </a:extLst>
          </p:cNvPr>
          <p:cNvGraphicFramePr>
            <a:graphicFrameLocks noGrp="1"/>
          </p:cNvGraphicFramePr>
          <p:nvPr/>
        </p:nvGraphicFramePr>
        <p:xfrm>
          <a:off x="1619672" y="1974448"/>
          <a:ext cx="346867" cy="33375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46867">
                  <a:extLst>
                    <a:ext uri="{9D8B030D-6E8A-4147-A177-3AD203B41FA5}">
                      <a16:colId xmlns:a16="http://schemas.microsoft.com/office/drawing/2014/main" val="3606655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781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0927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522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809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781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6846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9004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119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6162810"/>
                  </a:ext>
                </a:extLst>
              </a:tr>
            </a:tbl>
          </a:graphicData>
        </a:graphic>
      </p:graphicFrame>
      <p:sp>
        <p:nvSpPr>
          <p:cNvPr id="12" name="Left Brace 11">
            <a:extLst>
              <a:ext uri="{FF2B5EF4-FFF2-40B4-BE49-F238E27FC236}">
                <a16:creationId xmlns:a16="http://schemas.microsoft.com/office/drawing/2014/main" id="{076BE066-81FD-E64C-B462-38A47D284CC9}"/>
              </a:ext>
            </a:extLst>
          </p:cNvPr>
          <p:cNvSpPr/>
          <p:nvPr/>
        </p:nvSpPr>
        <p:spPr bwMode="auto">
          <a:xfrm rot="10800000">
            <a:off x="2554708" y="2312874"/>
            <a:ext cx="587376" cy="1908213"/>
          </a:xfrm>
          <a:prstGeom prst="leftBrace">
            <a:avLst>
              <a:gd name="adj1" fmla="val 8333"/>
              <a:gd name="adj2" fmla="val 50000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C0BADA-76C7-0344-AD4E-156CB8D9C7EE}"/>
              </a:ext>
            </a:extLst>
          </p:cNvPr>
          <p:cNvSpPr txBox="1"/>
          <p:nvPr/>
        </p:nvSpPr>
        <p:spPr>
          <a:xfrm>
            <a:off x="3142084" y="3059668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Cluster</a:t>
            </a:r>
          </a:p>
        </p:txBody>
      </p:sp>
    </p:spTree>
    <p:extLst>
      <p:ext uri="{BB962C8B-B14F-4D97-AF65-F5344CB8AC3E}">
        <p14:creationId xmlns:p14="http://schemas.microsoft.com/office/powerpoint/2010/main" val="2733727324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ext Box 2">
            <a:extLst>
              <a:ext uri="{FF2B5EF4-FFF2-40B4-BE49-F238E27FC236}">
                <a16:creationId xmlns:a16="http://schemas.microsoft.com/office/drawing/2014/main" id="{BEC714BD-108D-F549-9E05-6701AB57E1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1916113"/>
            <a:ext cx="8316912" cy="77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endParaRPr lang="en-US" altLang="en-US" sz="1800"/>
          </a:p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endParaRPr lang="en-US" altLang="en-US" sz="1800"/>
          </a:p>
        </p:txBody>
      </p:sp>
      <p:sp>
        <p:nvSpPr>
          <p:cNvPr id="51202" name="Rectangle 3">
            <a:extLst>
              <a:ext uri="{FF2B5EF4-FFF2-40B4-BE49-F238E27FC236}">
                <a16:creationId xmlns:a16="http://schemas.microsoft.com/office/drawing/2014/main" id="{61CBEC93-6CDC-0C44-B3C9-AFBC6BC489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533400"/>
            <a:ext cx="7696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300" b="1" i="1">
                <a:solidFill>
                  <a:schemeClr val="tx2"/>
                </a:solidFill>
                <a:latin typeface="Arial Black" panose="020B0604020202020204" pitchFamily="34" charset="0"/>
              </a:rPr>
              <a:t>Hashing Functions</a:t>
            </a:r>
          </a:p>
        </p:txBody>
      </p:sp>
      <p:sp>
        <p:nvSpPr>
          <p:cNvPr id="51203" name="Text Box 4">
            <a:extLst>
              <a:ext uri="{FF2B5EF4-FFF2-40B4-BE49-F238E27FC236}">
                <a16:creationId xmlns:a16="http://schemas.microsoft.com/office/drawing/2014/main" id="{AFB1E1CB-D092-5D4F-ACFD-99FE9BFDBC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2312988"/>
            <a:ext cx="74533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51204" name="Text Box 5">
            <a:extLst>
              <a:ext uri="{FF2B5EF4-FFF2-40B4-BE49-F238E27FC236}">
                <a16:creationId xmlns:a16="http://schemas.microsoft.com/office/drawing/2014/main" id="{C78695E6-EA9D-3B42-B858-B68BD7B89B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2205038"/>
            <a:ext cx="7380287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17475" indent="-117475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74675" indent="-117475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03275" indent="-117475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en-US" sz="1800" dirty="0"/>
              <a:t>What makes a good hash function?</a:t>
            </a:r>
          </a:p>
          <a:p>
            <a:pPr lvl="1">
              <a:spcBef>
                <a:spcPct val="50000"/>
              </a:spcBef>
              <a:buClrTx/>
              <a:buSzTx/>
            </a:pPr>
            <a:r>
              <a:rPr lang="en-US" altLang="en-US" sz="1300" dirty="0"/>
              <a:t>Any key is as likely to hash to any of the </a:t>
            </a:r>
            <a:r>
              <a:rPr lang="en-US" alt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1 … m </a:t>
            </a:r>
            <a:r>
              <a:rPr lang="en-US" altLang="en-US" sz="1300" dirty="0"/>
              <a:t>slots as any other.</a:t>
            </a:r>
          </a:p>
          <a:p>
            <a:pPr lvl="1">
              <a:spcBef>
                <a:spcPct val="50000"/>
              </a:spcBef>
              <a:buClrTx/>
              <a:buSzTx/>
            </a:pPr>
            <a:r>
              <a:rPr lang="en-US" altLang="en-US" sz="1300" dirty="0"/>
              <a:t>This means even keys that are very similar will hash to widely different locations.</a:t>
            </a:r>
          </a:p>
          <a:p>
            <a:pPr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en-US" sz="1800" dirty="0"/>
              <a:t>Types of functions</a:t>
            </a:r>
          </a:p>
          <a:p>
            <a:pPr lvl="1">
              <a:spcBef>
                <a:spcPct val="50000"/>
              </a:spcBef>
              <a:buClrTx/>
              <a:buSzTx/>
            </a:pPr>
            <a:r>
              <a:rPr lang="en-US" altLang="en-US" sz="1400" dirty="0"/>
              <a:t>Perfect Hash</a:t>
            </a:r>
          </a:p>
          <a:p>
            <a:pPr lvl="1">
              <a:spcBef>
                <a:spcPct val="50000"/>
              </a:spcBef>
              <a:buClrTx/>
              <a:buSzTx/>
            </a:pPr>
            <a:r>
              <a:rPr lang="en-US" altLang="en-US" sz="1400" dirty="0"/>
              <a:t>Use key value as index </a:t>
            </a:r>
          </a:p>
          <a:p>
            <a:pPr lvl="1">
              <a:spcBef>
                <a:spcPct val="50000"/>
              </a:spcBef>
              <a:buClrTx/>
              <a:buSzTx/>
            </a:pPr>
            <a:r>
              <a:rPr lang="en-US" altLang="en-US" sz="1400" dirty="0"/>
              <a:t>Interpret keys as numbers</a:t>
            </a:r>
          </a:p>
          <a:p>
            <a:pPr lvl="1">
              <a:spcBef>
                <a:spcPct val="50000"/>
              </a:spcBef>
              <a:buClrTx/>
              <a:buSzTx/>
            </a:pPr>
            <a:r>
              <a:rPr lang="en-US" altLang="en-US" sz="1400" dirty="0"/>
              <a:t>Direct Access</a:t>
            </a:r>
          </a:p>
          <a:p>
            <a:pPr lvl="1">
              <a:spcBef>
                <a:spcPct val="50000"/>
              </a:spcBef>
              <a:buClrTx/>
              <a:buSzTx/>
            </a:pPr>
            <a:r>
              <a:rPr lang="en-US" altLang="en-US" sz="1400" dirty="0"/>
              <a:t>Multiplication</a:t>
            </a:r>
          </a:p>
          <a:p>
            <a:pPr lvl="1">
              <a:spcBef>
                <a:spcPct val="50000"/>
              </a:spcBef>
              <a:buClrTx/>
              <a:buSzTx/>
            </a:pPr>
            <a:r>
              <a:rPr lang="en-US" altLang="en-US" sz="1400" dirty="0"/>
              <a:t>Division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CB366F80-F263-9D43-A900-327A8329AA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  <a:buClrTx/>
              <a:buSzTx/>
              <a:buNone/>
            </a:pPr>
            <a:r>
              <a:rPr lang="en-US" altLang="en-US" sz="3200" b="1" dirty="0"/>
              <a:t>Cryptographic: 1 Way Hash</a:t>
            </a:r>
          </a:p>
        </p:txBody>
      </p:sp>
      <p:sp>
        <p:nvSpPr>
          <p:cNvPr id="16386" name="Text Box 3">
            <a:extLst>
              <a:ext uri="{FF2B5EF4-FFF2-40B4-BE49-F238E27FC236}">
                <a16:creationId xmlns:a16="http://schemas.microsoft.com/office/drawing/2014/main" id="{10C59494-87A0-0548-8298-33BE333B52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2" y="1808162"/>
            <a:ext cx="777398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None/>
            </a:pPr>
            <a:r>
              <a:rPr lang="en-US" altLang="en-US" sz="2400" dirty="0">
                <a:latin typeface="+mn-lt"/>
              </a:rPr>
              <a:t>Example: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53565F-B4F5-734D-95FE-5246FA37D74F}"/>
              </a:ext>
            </a:extLst>
          </p:cNvPr>
          <p:cNvSpPr txBox="1"/>
          <p:nvPr/>
        </p:nvSpPr>
        <p:spPr>
          <a:xfrm>
            <a:off x="684212" y="2636912"/>
            <a:ext cx="81722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You register at a website.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Your password gets hashed using a 1-way hash (sha-1 for example) and saved in a database.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You go log in at that website.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Your password gets hashed again.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hashed password gets compared to the value in the database.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If they match, you have just authenticated.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6E8228-ED1B-4047-8D05-20C9EB8D1534}"/>
              </a:ext>
            </a:extLst>
          </p:cNvPr>
          <p:cNvSpPr txBox="1"/>
          <p:nvPr/>
        </p:nvSpPr>
        <p:spPr>
          <a:xfrm>
            <a:off x="323528" y="5027462"/>
            <a:ext cx="5118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'5baa61e4c9b93f3f0682250b6cf8331b7ee68fd8'</a:t>
            </a:r>
          </a:p>
        </p:txBody>
      </p:sp>
      <p:pic>
        <p:nvPicPr>
          <p:cNvPr id="5" name="Graphic 4" descr="Database with solid fill">
            <a:extLst>
              <a:ext uri="{FF2B5EF4-FFF2-40B4-BE49-F238E27FC236}">
                <a16:creationId xmlns:a16="http://schemas.microsoft.com/office/drawing/2014/main" id="{F0348222-1DF8-C94E-9B83-628039D280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29347" y="1800279"/>
            <a:ext cx="914400" cy="91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08844F-AD4B-E140-A6AC-2458A8D218A5}"/>
              </a:ext>
            </a:extLst>
          </p:cNvPr>
          <p:cNvSpPr txBox="1"/>
          <p:nvPr/>
        </p:nvSpPr>
        <p:spPr>
          <a:xfrm>
            <a:off x="1614166" y="5027462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‘password’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F691951-E40C-BD49-80A9-49C98EDD74F0}"/>
              </a:ext>
            </a:extLst>
          </p:cNvPr>
          <p:cNvSpPr/>
          <p:nvPr/>
        </p:nvSpPr>
        <p:spPr bwMode="auto">
          <a:xfrm>
            <a:off x="1043608" y="2674757"/>
            <a:ext cx="7488832" cy="287375"/>
          </a:xfrm>
          <a:prstGeom prst="rect">
            <a:avLst/>
          </a:prstGeom>
          <a:solidFill>
            <a:srgbClr val="97CDCC">
              <a:alpha val="32549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87CB47-C851-7540-9B40-293532D7BAB4}"/>
              </a:ext>
            </a:extLst>
          </p:cNvPr>
          <p:cNvSpPr/>
          <p:nvPr/>
        </p:nvSpPr>
        <p:spPr bwMode="auto">
          <a:xfrm>
            <a:off x="1043608" y="2962132"/>
            <a:ext cx="7488832" cy="538876"/>
          </a:xfrm>
          <a:prstGeom prst="rect">
            <a:avLst/>
          </a:prstGeom>
          <a:solidFill>
            <a:srgbClr val="97CDCC">
              <a:alpha val="32549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12698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55816 -0.37801 " pathEditMode="relative" ptsTypes="AA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/>
      <p:bldP spid="3" grpId="2"/>
      <p:bldP spid="3" grpId="3"/>
      <p:bldP spid="6" grpId="0"/>
      <p:bldP spid="6" grpId="1"/>
      <p:bldP spid="9" grpId="1" animBg="1"/>
      <p:bldP spid="9" grpId="2" animBg="1"/>
      <p:bldP spid="10" grpId="0" animBg="1"/>
      <p:bldP spid="10" grpId="1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ext Box 2">
            <a:extLst>
              <a:ext uri="{FF2B5EF4-FFF2-40B4-BE49-F238E27FC236}">
                <a16:creationId xmlns:a16="http://schemas.microsoft.com/office/drawing/2014/main" id="{8D8530E5-4462-4843-B344-6B340A166F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1916113"/>
            <a:ext cx="8316912" cy="77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endParaRPr lang="en-US" altLang="en-US" sz="1800"/>
          </a:p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endParaRPr lang="en-US" altLang="en-US" sz="1800"/>
          </a:p>
        </p:txBody>
      </p:sp>
      <p:sp>
        <p:nvSpPr>
          <p:cNvPr id="52226" name="Rectangle 3">
            <a:extLst>
              <a:ext uri="{FF2B5EF4-FFF2-40B4-BE49-F238E27FC236}">
                <a16:creationId xmlns:a16="http://schemas.microsoft.com/office/drawing/2014/main" id="{9FFBD363-548A-5C45-A64E-8C34CF3F1C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533400"/>
            <a:ext cx="7696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300" b="1" i="1">
                <a:solidFill>
                  <a:schemeClr val="tx2"/>
                </a:solidFill>
                <a:latin typeface="Arial Black" panose="020B0604020202020204" pitchFamily="34" charset="0"/>
              </a:rPr>
              <a:t>Perfect Hashing</a:t>
            </a:r>
          </a:p>
        </p:txBody>
      </p:sp>
      <p:sp>
        <p:nvSpPr>
          <p:cNvPr id="52227" name="Text Box 4">
            <a:extLst>
              <a:ext uri="{FF2B5EF4-FFF2-40B4-BE49-F238E27FC236}">
                <a16:creationId xmlns:a16="http://schemas.microsoft.com/office/drawing/2014/main" id="{0E9E24AF-BCB9-8345-A62C-0056B79D64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2312988"/>
            <a:ext cx="74533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40964" name="Text Box 5">
            <a:extLst>
              <a:ext uri="{FF2B5EF4-FFF2-40B4-BE49-F238E27FC236}">
                <a16:creationId xmlns:a16="http://schemas.microsoft.com/office/drawing/2014/main" id="{2C2D4020-C93E-7C46-99C9-5DA27AB48D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2205038"/>
            <a:ext cx="7380287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A </a:t>
            </a:r>
            <a:r>
              <a:rPr lang="en-US" altLang="en-US" b="1" i="1" dirty="0"/>
              <a:t>hash function</a:t>
            </a:r>
            <a:r>
              <a:rPr lang="en-US" altLang="en-US" b="1" dirty="0"/>
              <a:t> </a:t>
            </a:r>
            <a:r>
              <a:rPr lang="en-US" altLang="en-US" dirty="0"/>
              <a:t>that maps each different </a:t>
            </a:r>
            <a:r>
              <a:rPr lang="en-US" altLang="en-US" b="1" i="1" dirty="0"/>
              <a:t>key</a:t>
            </a:r>
            <a:r>
              <a:rPr lang="en-US" altLang="en-US" dirty="0"/>
              <a:t> to a distinct integer.</a:t>
            </a: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Usually, all possible keys must be known beforehand. </a:t>
            </a:r>
          </a:p>
          <a:p>
            <a:pPr>
              <a:spcBef>
                <a:spcPct val="50000"/>
              </a:spcBef>
              <a:buFontTx/>
              <a:buChar char="•"/>
              <a:defRPr/>
            </a:pPr>
            <a:r>
              <a:rPr lang="en-US" altLang="en-US" dirty="0"/>
              <a:t>    A </a:t>
            </a:r>
            <a:r>
              <a:rPr lang="en-US" altLang="en-US" b="1" i="1" dirty="0"/>
              <a:t>hash table</a:t>
            </a:r>
            <a:r>
              <a:rPr lang="en-US" altLang="en-US" b="1" dirty="0"/>
              <a:t> </a:t>
            </a:r>
            <a:r>
              <a:rPr lang="en-US" altLang="en-US" dirty="0"/>
              <a:t>that uses a perfect hash has no </a:t>
            </a:r>
            <a:r>
              <a:rPr lang="en-US" altLang="en-US" b="1" i="1" dirty="0"/>
              <a:t>collisions</a:t>
            </a:r>
            <a:r>
              <a:rPr lang="en-US" altLang="en-US" dirty="0"/>
              <a:t>. </a:t>
            </a:r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ext Box 2">
            <a:extLst>
              <a:ext uri="{FF2B5EF4-FFF2-40B4-BE49-F238E27FC236}">
                <a16:creationId xmlns:a16="http://schemas.microsoft.com/office/drawing/2014/main" id="{EE34E1D8-AD10-DD45-9B16-C8CF30C329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" y="1808163"/>
            <a:ext cx="8316913" cy="4001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en-US" sz="2000" dirty="0"/>
              <a:t>Interpreting Keys as Numbers</a:t>
            </a:r>
          </a:p>
          <a:p>
            <a:pPr lvl="1" eaLnBrk="1" hangingPunct="1">
              <a:spcBef>
                <a:spcPct val="50000"/>
              </a:spcBef>
              <a:buClrTx/>
              <a:buSzTx/>
            </a:pPr>
            <a:r>
              <a:rPr lang="en-US" altLang="en-US" sz="1500" dirty="0"/>
              <a:t>Use Ascii value of each letter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dirty="0"/>
              <a:t>Example: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dirty="0"/>
              <a:t>	Jones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dirty="0"/>
              <a:t>	J = ascii(J) =   74 +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dirty="0"/>
              <a:t>	o = ascii(o) = 111 +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dirty="0"/>
              <a:t>	n = ascii(n) = 110+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dirty="0"/>
              <a:t>	e = ascii(e) = 101 +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dirty="0"/>
              <a:t>	s = ascii(s) = 115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dirty="0"/>
              <a:t>	</a:t>
            </a:r>
            <a:r>
              <a:rPr lang="en-US" altLang="en-US" sz="1600" dirty="0"/>
              <a:t>hash value =  511 % (size of array)</a:t>
            </a:r>
          </a:p>
        </p:txBody>
      </p:sp>
      <p:sp>
        <p:nvSpPr>
          <p:cNvPr id="53250" name="Rectangle 3">
            <a:extLst>
              <a:ext uri="{FF2B5EF4-FFF2-40B4-BE49-F238E27FC236}">
                <a16:creationId xmlns:a16="http://schemas.microsoft.com/office/drawing/2014/main" id="{84555543-1A7E-3C47-AF9E-B0183274FD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533400"/>
            <a:ext cx="7696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300" dirty="0">
                <a:solidFill>
                  <a:schemeClr val="tx2"/>
                </a:solidFill>
                <a:latin typeface="Arial Black" panose="020B0604020202020204" pitchFamily="34" charset="0"/>
              </a:rPr>
              <a:t>Strings To Numbers</a:t>
            </a:r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2">
            <a:extLst>
              <a:ext uri="{FF2B5EF4-FFF2-40B4-BE49-F238E27FC236}">
                <a16:creationId xmlns:a16="http://schemas.microsoft.com/office/drawing/2014/main" id="{034313D7-0084-8F4C-A449-F6652DB296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296988" y="1957388"/>
            <a:ext cx="8316913" cy="77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endParaRPr lang="en-US" altLang="en-US" sz="1800"/>
          </a:p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endParaRPr lang="en-US" altLang="en-US" sz="1800"/>
          </a:p>
        </p:txBody>
      </p:sp>
      <p:sp>
        <p:nvSpPr>
          <p:cNvPr id="55298" name="Rectangle 3">
            <a:extLst>
              <a:ext uri="{FF2B5EF4-FFF2-40B4-BE49-F238E27FC236}">
                <a16:creationId xmlns:a16="http://schemas.microsoft.com/office/drawing/2014/main" id="{DF8078DD-ED18-5441-AF6B-03AFF45D6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533400"/>
            <a:ext cx="7696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300" b="1">
                <a:solidFill>
                  <a:schemeClr val="tx2"/>
                </a:solidFill>
                <a:latin typeface="Arial Black" panose="020B0604020202020204" pitchFamily="34" charset="0"/>
              </a:rPr>
              <a:t>Example Functions</a:t>
            </a:r>
          </a:p>
        </p:txBody>
      </p:sp>
      <p:sp>
        <p:nvSpPr>
          <p:cNvPr id="55299" name="Text Box 4">
            <a:extLst>
              <a:ext uri="{FF2B5EF4-FFF2-40B4-BE49-F238E27FC236}">
                <a16:creationId xmlns:a16="http://schemas.microsoft.com/office/drawing/2014/main" id="{699FA0D5-C8A3-3D47-9213-104484CC3B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2312988"/>
            <a:ext cx="74533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55300" name="Text Box 5">
            <a:extLst>
              <a:ext uri="{FF2B5EF4-FFF2-40B4-BE49-F238E27FC236}">
                <a16:creationId xmlns:a16="http://schemas.microsoft.com/office/drawing/2014/main" id="{E32B0CD0-3013-2147-8B69-9E69EC8400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138" y="2638425"/>
            <a:ext cx="7380287" cy="1662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17475" indent="-117475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en-US" sz="1800" dirty="0"/>
              <a:t>Convert a key to a natural number using </a:t>
            </a:r>
            <a:r>
              <a:rPr lang="en-US" altLang="en-US" sz="1800" b="1" i="1" dirty="0"/>
              <a:t>radix-128</a:t>
            </a:r>
          </a:p>
          <a:p>
            <a:pPr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en-US" sz="1400" dirty="0">
                <a:latin typeface="Courier" pitchFamily="2" charset="0"/>
              </a:rPr>
              <a:t>k = </a:t>
            </a:r>
            <a:r>
              <a:rPr lang="en-US" altLang="en-US" sz="1400" dirty="0" err="1">
                <a:latin typeface="Courier" pitchFamily="2" charset="0"/>
              </a:rPr>
              <a:t>mgr</a:t>
            </a:r>
            <a:r>
              <a:rPr lang="en-US" altLang="en-US" sz="1400" dirty="0">
                <a:latin typeface="Courier" pitchFamily="2" charset="0"/>
              </a:rPr>
              <a:t> </a:t>
            </a:r>
          </a:p>
          <a:p>
            <a:pPr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en-US" sz="1400" dirty="0" err="1">
                <a:latin typeface="Courier" pitchFamily="2" charset="0"/>
              </a:rPr>
              <a:t>mgr</a:t>
            </a:r>
            <a:r>
              <a:rPr lang="en-US" altLang="en-US" sz="1400" dirty="0">
                <a:latin typeface="Courier" pitchFamily="2" charset="0"/>
              </a:rPr>
              <a:t> = ascii(m)*128</a:t>
            </a:r>
            <a:r>
              <a:rPr lang="en-US" altLang="en-US" sz="1400" baseline="30000" dirty="0">
                <a:latin typeface="Courier" pitchFamily="2" charset="0"/>
              </a:rPr>
              <a:t>^0</a:t>
            </a:r>
            <a:r>
              <a:rPr lang="en-US" altLang="en-US" sz="1400" dirty="0">
                <a:latin typeface="Courier" pitchFamily="2" charset="0"/>
              </a:rPr>
              <a:t> + ascii(g)*128</a:t>
            </a:r>
            <a:r>
              <a:rPr lang="en-US" altLang="en-US" sz="1400" baseline="30000" dirty="0">
                <a:latin typeface="Courier" pitchFamily="2" charset="0"/>
              </a:rPr>
              <a:t>^1</a:t>
            </a:r>
            <a:r>
              <a:rPr lang="en-US" altLang="en-US" sz="1400" dirty="0">
                <a:latin typeface="Courier" pitchFamily="2" charset="0"/>
              </a:rPr>
              <a:t> + ascii(r)*128</a:t>
            </a:r>
            <a:r>
              <a:rPr lang="en-US" altLang="en-US" sz="1400" baseline="30000" dirty="0">
                <a:latin typeface="Courier" pitchFamily="2" charset="0"/>
              </a:rPr>
              <a:t>^2</a:t>
            </a:r>
            <a:r>
              <a:rPr lang="en-US" altLang="en-US" sz="1400" dirty="0">
                <a:latin typeface="Courier" pitchFamily="2" charset="0"/>
              </a:rPr>
              <a:t> </a:t>
            </a:r>
          </a:p>
          <a:p>
            <a:pPr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en-US" sz="1400" dirty="0">
                <a:latin typeface="Courier" pitchFamily="2" charset="0"/>
              </a:rPr>
              <a:t>h(k) = h(</a:t>
            </a:r>
            <a:r>
              <a:rPr lang="en-US" altLang="en-US" sz="1400" dirty="0" err="1">
                <a:latin typeface="Courier" pitchFamily="2" charset="0"/>
              </a:rPr>
              <a:t>mgr</a:t>
            </a:r>
            <a:r>
              <a:rPr lang="en-US" altLang="en-US" sz="1400" dirty="0">
                <a:latin typeface="Courier" pitchFamily="2" charset="0"/>
              </a:rPr>
              <a:t>) = 109*1 + 103*128 + 114*16384 </a:t>
            </a:r>
          </a:p>
          <a:p>
            <a:pPr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en-US" sz="1400" dirty="0"/>
              <a:t> = 1881069 (maybe)  :)</a:t>
            </a:r>
          </a:p>
        </p:txBody>
      </p:sp>
      <p:sp>
        <p:nvSpPr>
          <p:cNvPr id="55301" name="Rectangle 1">
            <a:extLst>
              <a:ext uri="{FF2B5EF4-FFF2-40B4-BE49-F238E27FC236}">
                <a16:creationId xmlns:a16="http://schemas.microsoft.com/office/drawing/2014/main" id="{15C63C4B-35C6-DC43-9AB8-E5E528F29E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763" y="1781175"/>
            <a:ext cx="26177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Arial Black" panose="020B0604020202020204" pitchFamily="34" charset="0"/>
              </a:rPr>
              <a:t>Interpret Keys</a:t>
            </a:r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ext Box 2">
            <a:extLst>
              <a:ext uri="{FF2B5EF4-FFF2-40B4-BE49-F238E27FC236}">
                <a16:creationId xmlns:a16="http://schemas.microsoft.com/office/drawing/2014/main" id="{9541EBE5-76EA-0943-9320-F31CC0F947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1916113"/>
            <a:ext cx="8316912" cy="77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endParaRPr lang="en-US" altLang="en-US" sz="1800"/>
          </a:p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endParaRPr lang="en-US" altLang="en-US" sz="1800"/>
          </a:p>
        </p:txBody>
      </p:sp>
      <p:sp>
        <p:nvSpPr>
          <p:cNvPr id="56322" name="Rectangle 3">
            <a:extLst>
              <a:ext uri="{FF2B5EF4-FFF2-40B4-BE49-F238E27FC236}">
                <a16:creationId xmlns:a16="http://schemas.microsoft.com/office/drawing/2014/main" id="{50564FA4-1D23-8F45-8162-38E2E657C5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533400"/>
            <a:ext cx="7696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300" b="1">
                <a:solidFill>
                  <a:schemeClr val="tx2"/>
                </a:solidFill>
                <a:latin typeface="Arial Black" panose="020B0604020202020204" pitchFamily="34" charset="0"/>
              </a:rPr>
              <a:t>Example Functions</a:t>
            </a:r>
          </a:p>
        </p:txBody>
      </p:sp>
      <p:sp>
        <p:nvSpPr>
          <p:cNvPr id="56323" name="Text Box 4">
            <a:extLst>
              <a:ext uri="{FF2B5EF4-FFF2-40B4-BE49-F238E27FC236}">
                <a16:creationId xmlns:a16="http://schemas.microsoft.com/office/drawing/2014/main" id="{10373EF8-067B-C340-8F05-AFD1F0F27B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2312988"/>
            <a:ext cx="74533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56324" name="Text Box 5">
            <a:extLst>
              <a:ext uri="{FF2B5EF4-FFF2-40B4-BE49-F238E27FC236}">
                <a16:creationId xmlns:a16="http://schemas.microsoft.com/office/drawing/2014/main" id="{67A8B2C9-FA08-BC4D-9CD9-8D3616F5B6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138" y="2546350"/>
            <a:ext cx="7380287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en-US" sz="1800"/>
              <a:t>Use a data value as index to the table</a:t>
            </a:r>
          </a:p>
          <a:p>
            <a:pPr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en-US" sz="1800"/>
              <a:t>Not always possible</a:t>
            </a:r>
          </a:p>
        </p:txBody>
      </p:sp>
      <p:sp>
        <p:nvSpPr>
          <p:cNvPr id="56325" name="Rectangle 7">
            <a:extLst>
              <a:ext uri="{FF2B5EF4-FFF2-40B4-BE49-F238E27FC236}">
                <a16:creationId xmlns:a16="http://schemas.microsoft.com/office/drawing/2014/main" id="{C473EF44-EE87-3B40-AF51-D72AA23F74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763" y="1781175"/>
            <a:ext cx="25463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Arial Black" panose="020B0604020202020204" pitchFamily="34" charset="0"/>
              </a:rPr>
              <a:t>Direct Access</a:t>
            </a:r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ext Box 2">
            <a:extLst>
              <a:ext uri="{FF2B5EF4-FFF2-40B4-BE49-F238E27FC236}">
                <a16:creationId xmlns:a16="http://schemas.microsoft.com/office/drawing/2014/main" id="{8AD73474-A74F-704B-961F-25CF7B6EFD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1916113"/>
            <a:ext cx="8316912" cy="77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endParaRPr lang="en-US" altLang="en-US" sz="1800"/>
          </a:p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endParaRPr lang="en-US" altLang="en-US" sz="1800"/>
          </a:p>
        </p:txBody>
      </p:sp>
      <p:sp>
        <p:nvSpPr>
          <p:cNvPr id="57346" name="Rectangle 3">
            <a:extLst>
              <a:ext uri="{FF2B5EF4-FFF2-40B4-BE49-F238E27FC236}">
                <a16:creationId xmlns:a16="http://schemas.microsoft.com/office/drawing/2014/main" id="{2A09E421-B1F1-7C40-B58E-C78C42F33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533400"/>
            <a:ext cx="7696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300" b="1">
                <a:solidFill>
                  <a:schemeClr val="tx2"/>
                </a:solidFill>
                <a:latin typeface="Arial Black" panose="020B0604020202020204" pitchFamily="34" charset="0"/>
              </a:rPr>
              <a:t>Example Functions</a:t>
            </a:r>
          </a:p>
        </p:txBody>
      </p:sp>
      <p:sp>
        <p:nvSpPr>
          <p:cNvPr id="57347" name="Text Box 4">
            <a:extLst>
              <a:ext uri="{FF2B5EF4-FFF2-40B4-BE49-F238E27FC236}">
                <a16:creationId xmlns:a16="http://schemas.microsoft.com/office/drawing/2014/main" id="{BB5EC286-C2DB-2546-8429-C20EA8444F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2312988"/>
            <a:ext cx="74533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57348" name="Rectangle 7">
            <a:extLst>
              <a:ext uri="{FF2B5EF4-FFF2-40B4-BE49-F238E27FC236}">
                <a16:creationId xmlns:a16="http://schemas.microsoft.com/office/drawing/2014/main" id="{F11B6937-B0C1-6347-AACA-697AD460C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763" y="1781175"/>
            <a:ext cx="151606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Arial Black" panose="020B0604020202020204" pitchFamily="34" charset="0"/>
              </a:rPr>
              <a:t>Division</a:t>
            </a:r>
            <a:endParaRPr lang="en-US" altLang="en-US" sz="2800" b="1">
              <a:solidFill>
                <a:schemeClr val="tx2"/>
              </a:solidFill>
              <a:latin typeface="Arial Black" panose="020B0604020202020204" pitchFamily="34" charset="0"/>
            </a:endParaRPr>
          </a:p>
        </p:txBody>
      </p:sp>
      <p:sp>
        <p:nvSpPr>
          <p:cNvPr id="57349" name="Text Box 5">
            <a:extLst>
              <a:ext uri="{FF2B5EF4-FFF2-40B4-BE49-F238E27FC236}">
                <a16:creationId xmlns:a16="http://schemas.microsoft.com/office/drawing/2014/main" id="{DBBE49FD-251E-9B46-B4B1-39325667EF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2560638"/>
            <a:ext cx="7380287" cy="230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17475" indent="-117475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en-US" sz="1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h(k) = k mod m </a:t>
            </a:r>
            <a:r>
              <a:rPr lang="en-US" altLang="en-US" sz="1800" dirty="0"/>
              <a:t>where 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altLang="en-US" sz="1800" dirty="0"/>
              <a:t> is the key value and 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altLang="en-US" sz="1800" dirty="0"/>
              <a:t> is the table size</a:t>
            </a:r>
          </a:p>
          <a:p>
            <a:pPr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en-US" sz="1800" dirty="0"/>
              <a:t>Try to avoid certain values of </a:t>
            </a:r>
            <a:r>
              <a:rPr lang="en-US" altLang="en-US" sz="1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altLang="en-US" sz="1800" dirty="0"/>
              <a:t>.</a:t>
            </a:r>
          </a:p>
          <a:p>
            <a:pPr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en-US" sz="1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altLang="en-US" sz="1800" dirty="0"/>
              <a:t> should not be a power of 2, since 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m = 2</a:t>
            </a:r>
            <a:r>
              <a:rPr lang="en-US" altLang="en-US" sz="1800" b="1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^p</a:t>
            </a:r>
            <a:r>
              <a:rPr lang="en-US" altLang="en-US" sz="1800" dirty="0"/>
              <a:t>, then </a:t>
            </a:r>
            <a:r>
              <a:rPr lang="en-US" altLang="en-US" sz="1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h(k) </a:t>
            </a:r>
            <a:r>
              <a:rPr lang="en-US" altLang="en-US" sz="1800" dirty="0"/>
              <a:t>is just the </a:t>
            </a:r>
            <a:r>
              <a:rPr lang="en-US" altLang="en-US" sz="1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en-US" sz="1800" dirty="0"/>
              <a:t> lowest-order bits of </a:t>
            </a:r>
            <a:r>
              <a:rPr lang="en-US" altLang="en-US" sz="1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altLang="en-US" sz="1800" dirty="0"/>
              <a:t>.</a:t>
            </a:r>
          </a:p>
          <a:p>
            <a:pPr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en-US" sz="1800" dirty="0"/>
              <a:t>Powers of </a:t>
            </a:r>
            <a:r>
              <a:rPr lang="en-US" altLang="en-US" sz="1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altLang="en-US" sz="1800" dirty="0"/>
              <a:t> should also be avoided </a:t>
            </a:r>
          </a:p>
          <a:p>
            <a:pPr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en-US" sz="1800" dirty="0"/>
              <a:t>Tables with sizes that are primes not to close to powers of </a:t>
            </a:r>
            <a:r>
              <a:rPr lang="en-US" altLang="en-US" sz="1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en-US" sz="1800" dirty="0"/>
              <a:t> are good</a:t>
            </a:r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ext Box 2">
            <a:extLst>
              <a:ext uri="{FF2B5EF4-FFF2-40B4-BE49-F238E27FC236}">
                <a16:creationId xmlns:a16="http://schemas.microsoft.com/office/drawing/2014/main" id="{D4FB5B62-70EF-354F-9C30-D628C326F6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1916113"/>
            <a:ext cx="8316912" cy="77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endParaRPr lang="en-US" altLang="en-US" sz="1800"/>
          </a:p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endParaRPr lang="en-US" altLang="en-US" sz="1800"/>
          </a:p>
        </p:txBody>
      </p:sp>
      <p:sp>
        <p:nvSpPr>
          <p:cNvPr id="58370" name="Rectangle 3">
            <a:extLst>
              <a:ext uri="{FF2B5EF4-FFF2-40B4-BE49-F238E27FC236}">
                <a16:creationId xmlns:a16="http://schemas.microsoft.com/office/drawing/2014/main" id="{CF878915-5338-6048-BEE7-8E63A8BB55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533400"/>
            <a:ext cx="7696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300" b="1">
                <a:solidFill>
                  <a:schemeClr val="tx2"/>
                </a:solidFill>
                <a:latin typeface="Arial Black" panose="020B0604020202020204" pitchFamily="34" charset="0"/>
              </a:rPr>
              <a:t>Example Functions</a:t>
            </a:r>
          </a:p>
        </p:txBody>
      </p:sp>
      <p:sp>
        <p:nvSpPr>
          <p:cNvPr id="58371" name="Text Box 4">
            <a:extLst>
              <a:ext uri="{FF2B5EF4-FFF2-40B4-BE49-F238E27FC236}">
                <a16:creationId xmlns:a16="http://schemas.microsoft.com/office/drawing/2014/main" id="{F22389F5-7D50-AC48-A1E9-CBABE4B96C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2312988"/>
            <a:ext cx="74533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58372" name="Rectangle 7">
            <a:extLst>
              <a:ext uri="{FF2B5EF4-FFF2-40B4-BE49-F238E27FC236}">
                <a16:creationId xmlns:a16="http://schemas.microsoft.com/office/drawing/2014/main" id="{4184A48D-B3F1-FD4D-A5EF-D52C38ECC0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763" y="1781175"/>
            <a:ext cx="151606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Arial Black" panose="020B0604020202020204" pitchFamily="34" charset="0"/>
              </a:rPr>
              <a:t>Division</a:t>
            </a:r>
            <a:endParaRPr lang="en-US" altLang="en-US" sz="2800" b="1">
              <a:solidFill>
                <a:schemeClr val="tx2"/>
              </a:solidFill>
              <a:latin typeface="Arial Black" panose="020B0604020202020204" pitchFamily="34" charset="0"/>
            </a:endParaRPr>
          </a:p>
        </p:txBody>
      </p:sp>
      <p:sp>
        <p:nvSpPr>
          <p:cNvPr id="58373" name="Text Box 5">
            <a:extLst>
              <a:ext uri="{FF2B5EF4-FFF2-40B4-BE49-F238E27FC236}">
                <a16:creationId xmlns:a16="http://schemas.microsoft.com/office/drawing/2014/main" id="{0CFD7A06-0EE0-2C4D-9995-81001E06B2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2205038"/>
            <a:ext cx="7380287" cy="256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74675" indent="-117475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en-US" sz="1800" dirty="0"/>
              <a:t>Example</a:t>
            </a:r>
          </a:p>
          <a:p>
            <a:pPr lvl="1">
              <a:spcBef>
                <a:spcPct val="50000"/>
              </a:spcBef>
              <a:buClrTx/>
              <a:buSzTx/>
            </a:pPr>
            <a:r>
              <a:rPr lang="en-US" altLang="en-US" sz="1800" dirty="0"/>
              <a:t>n = 2000 character strings where each character has 8 bits</a:t>
            </a:r>
          </a:p>
          <a:p>
            <a:pPr lvl="1">
              <a:spcBef>
                <a:spcPct val="50000"/>
              </a:spcBef>
              <a:buClrTx/>
              <a:buSzTx/>
            </a:pPr>
            <a:r>
              <a:rPr lang="en-US" altLang="en-US" sz="1800" dirty="0"/>
              <a:t>We don’t mind searching average of 3 elements in a search so we set hash table size m = 701</a:t>
            </a:r>
          </a:p>
          <a:p>
            <a:pPr lvl="1">
              <a:spcBef>
                <a:spcPct val="50000"/>
              </a:spcBef>
              <a:buClrTx/>
              <a:buSzTx/>
            </a:pPr>
            <a:r>
              <a:rPr lang="en-US" altLang="en-US" sz="1800" dirty="0"/>
              <a:t>701 is chosen because it is a prime near 2000/3 but not close to a power of 2</a:t>
            </a:r>
          </a:p>
          <a:p>
            <a:pPr lvl="1">
              <a:spcBef>
                <a:spcPct val="50000"/>
              </a:spcBef>
              <a:buClrTx/>
              <a:buSzTx/>
            </a:pPr>
            <a:r>
              <a:rPr lang="en-US" altLang="en-US" sz="1800" dirty="0"/>
              <a:t>2000/3 is the load factor or </a:t>
            </a:r>
            <a:r>
              <a:rPr lang="en-US" altLang="en-US" sz="1800" b="1" i="1" dirty="0" err="1"/>
              <a:t>ƛ</a:t>
            </a:r>
            <a:endParaRPr lang="en-US" altLang="en-US" sz="1800" b="1" i="1" dirty="0"/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ext Box 2">
            <a:extLst>
              <a:ext uri="{FF2B5EF4-FFF2-40B4-BE49-F238E27FC236}">
                <a16:creationId xmlns:a16="http://schemas.microsoft.com/office/drawing/2014/main" id="{C0DB16C3-6C96-4441-B615-54C78826BD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1916113"/>
            <a:ext cx="8316912" cy="77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endParaRPr lang="en-US" altLang="en-US" sz="1800"/>
          </a:p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endParaRPr lang="en-US" altLang="en-US" sz="1800"/>
          </a:p>
        </p:txBody>
      </p:sp>
      <p:sp>
        <p:nvSpPr>
          <p:cNvPr id="59394" name="Rectangle 3">
            <a:extLst>
              <a:ext uri="{FF2B5EF4-FFF2-40B4-BE49-F238E27FC236}">
                <a16:creationId xmlns:a16="http://schemas.microsoft.com/office/drawing/2014/main" id="{A81EFE0E-C779-8C4E-9BE1-AC18864F7D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533400"/>
            <a:ext cx="7696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300" b="1">
                <a:solidFill>
                  <a:schemeClr val="tx2"/>
                </a:solidFill>
                <a:latin typeface="Arial Black" panose="020B0604020202020204" pitchFamily="34" charset="0"/>
              </a:rPr>
              <a:t>Example Functions</a:t>
            </a:r>
          </a:p>
        </p:txBody>
      </p:sp>
      <p:sp>
        <p:nvSpPr>
          <p:cNvPr id="59395" name="Text Box 4">
            <a:extLst>
              <a:ext uri="{FF2B5EF4-FFF2-40B4-BE49-F238E27FC236}">
                <a16:creationId xmlns:a16="http://schemas.microsoft.com/office/drawing/2014/main" id="{E5089345-4B4C-AD47-86F1-200B03DACB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2312988"/>
            <a:ext cx="74533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59396" name="Rectangle 7">
            <a:extLst>
              <a:ext uri="{FF2B5EF4-FFF2-40B4-BE49-F238E27FC236}">
                <a16:creationId xmlns:a16="http://schemas.microsoft.com/office/drawing/2014/main" id="{A3F63B7C-B7C7-DC4B-86E7-49D1A38BB6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763" y="1781175"/>
            <a:ext cx="24860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Arial Black" panose="020B0604020202020204" pitchFamily="34" charset="0"/>
              </a:rPr>
              <a:t>Multiplication</a:t>
            </a:r>
          </a:p>
        </p:txBody>
      </p:sp>
      <p:sp>
        <p:nvSpPr>
          <p:cNvPr id="59397" name="Text Box 2">
            <a:extLst>
              <a:ext uri="{FF2B5EF4-FFF2-40B4-BE49-F238E27FC236}">
                <a16:creationId xmlns:a16="http://schemas.microsoft.com/office/drawing/2014/main" id="{6F164407-1341-D341-B9CF-A7F3EA99B8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2089150"/>
            <a:ext cx="8316912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endParaRPr lang="en-US" altLang="en-US" sz="1800"/>
          </a:p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endParaRPr lang="en-US" altLang="en-US" sz="1800"/>
          </a:p>
        </p:txBody>
      </p:sp>
      <p:sp>
        <p:nvSpPr>
          <p:cNvPr id="59398" name="Text Box 4">
            <a:extLst>
              <a:ext uri="{FF2B5EF4-FFF2-40B4-BE49-F238E27FC236}">
                <a16:creationId xmlns:a16="http://schemas.microsoft.com/office/drawing/2014/main" id="{0A425AA8-C1A6-A944-AB4D-4B34F5F02A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2486025"/>
            <a:ext cx="7453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59399" name="Text Box 5">
            <a:extLst>
              <a:ext uri="{FF2B5EF4-FFF2-40B4-BE49-F238E27FC236}">
                <a16:creationId xmlns:a16="http://schemas.microsoft.com/office/drawing/2014/main" id="{0DF195B5-A48A-934C-B54D-9CCE45378D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2378075"/>
            <a:ext cx="7380287" cy="341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17475" indent="-117475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en-US" sz="1800" b="1" dirty="0"/>
              <a:t>Formal Definition: 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h(k) = floor(m(k A (mod 1)))</a:t>
            </a:r>
            <a:r>
              <a:rPr lang="en-US" altLang="en-US" sz="1800" dirty="0"/>
              <a:t>, where 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altLang="en-US" sz="1800" dirty="0"/>
              <a:t> is usually an integer 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en-US" sz="1800" b="1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en-US" sz="1800" dirty="0"/>
              <a:t> and 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1800" dirty="0"/>
              <a:t> is an irrational number (or an approximation thereto) 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0 &lt; A &lt; 1</a:t>
            </a:r>
            <a:r>
              <a:rPr lang="en-US" altLang="en-US" sz="1800" dirty="0"/>
              <a:t>. The modulo 1 operation removes the integer part of 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k × A</a:t>
            </a:r>
            <a:r>
              <a:rPr lang="en-US" altLang="en-US" sz="1800" dirty="0"/>
              <a:t>. </a:t>
            </a:r>
          </a:p>
          <a:p>
            <a:pPr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en-US" sz="1800" dirty="0"/>
              <a:t>Example: 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 = 0.61803399 </a:t>
            </a:r>
            <a:br>
              <a:rPr lang="en-US" altLang="en-US" sz="1800" dirty="0"/>
            </a:br>
            <a:r>
              <a:rPr lang="en-US" altLang="en-US" sz="1800" dirty="0"/>
              <a:t>                 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m = 19</a:t>
            </a:r>
            <a:br>
              <a:rPr lang="en-US" altLang="en-US" sz="1800" dirty="0"/>
            </a:br>
            <a:r>
              <a:rPr lang="en-US" altLang="en-US" sz="1800" dirty="0"/>
              <a:t>                 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k = 7</a:t>
            </a:r>
          </a:p>
          <a:p>
            <a:pPr lvl="1">
              <a:spcBef>
                <a:spcPct val="50000"/>
              </a:spcBef>
              <a:buClrTx/>
              <a:buSzTx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floor(19(7*0.61803399(mod 1)))</a:t>
            </a:r>
            <a:r>
              <a:rPr lang="en-US" altLang="en-US" sz="1800" dirty="0"/>
              <a:t>        </a:t>
            </a:r>
          </a:p>
          <a:p>
            <a:pPr lvl="1">
              <a:spcBef>
                <a:spcPct val="50000"/>
              </a:spcBef>
              <a:buClrTx/>
              <a:buSzTx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floor(6.19852067)        </a:t>
            </a:r>
          </a:p>
          <a:p>
            <a:pPr lvl="1">
              <a:spcBef>
                <a:spcPct val="50000"/>
              </a:spcBef>
              <a:buClrTx/>
              <a:buSzTx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59400" name="Line 6">
            <a:extLst>
              <a:ext uri="{FF2B5EF4-FFF2-40B4-BE49-F238E27FC236}">
                <a16:creationId xmlns:a16="http://schemas.microsoft.com/office/drawing/2014/main" id="{09861131-7A25-FD47-B773-7796E204B683}"/>
              </a:ext>
            </a:extLst>
          </p:cNvPr>
          <p:cNvSpPr>
            <a:spLocks noChangeShapeType="1"/>
          </p:cNvSpPr>
          <p:nvPr/>
        </p:nvSpPr>
        <p:spPr bwMode="auto">
          <a:xfrm>
            <a:off x="3851275" y="5157788"/>
            <a:ext cx="3238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01" name="Line 7">
            <a:extLst>
              <a:ext uri="{FF2B5EF4-FFF2-40B4-BE49-F238E27FC236}">
                <a16:creationId xmlns:a16="http://schemas.microsoft.com/office/drawing/2014/main" id="{2245CE16-9750-1248-A9BB-31E3CEC8AB5D}"/>
              </a:ext>
            </a:extLst>
          </p:cNvPr>
          <p:cNvSpPr>
            <a:spLocks noChangeShapeType="1"/>
          </p:cNvSpPr>
          <p:nvPr/>
        </p:nvSpPr>
        <p:spPr bwMode="auto">
          <a:xfrm>
            <a:off x="5616575" y="4754563"/>
            <a:ext cx="3238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Text Box 8">
            <a:extLst>
              <a:ext uri="{FF2B5EF4-FFF2-40B4-BE49-F238E27FC236}">
                <a16:creationId xmlns:a16="http://schemas.microsoft.com/office/drawing/2014/main" id="{A65F07C7-56F7-2342-9FC6-2192656609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1225" y="5859463"/>
            <a:ext cx="6781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dirty="0">
                <a:hlinkClick r:id="rId2"/>
              </a:rPr>
              <a:t>Example</a:t>
            </a:r>
            <a:r>
              <a:rPr lang="en-US" altLang="en-US" sz="1800" dirty="0"/>
              <a:t> (not of perfect hashing)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ext Box 2">
            <a:extLst>
              <a:ext uri="{FF2B5EF4-FFF2-40B4-BE49-F238E27FC236}">
                <a16:creationId xmlns:a16="http://schemas.microsoft.com/office/drawing/2014/main" id="{9A767227-EB58-D04C-AB33-F6BB521833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1916113"/>
            <a:ext cx="8316912" cy="77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endParaRPr lang="en-US" altLang="en-US" sz="1800"/>
          </a:p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endParaRPr lang="en-US" altLang="en-US" sz="1800"/>
          </a:p>
        </p:txBody>
      </p:sp>
      <p:sp>
        <p:nvSpPr>
          <p:cNvPr id="60418" name="Rectangle 3">
            <a:extLst>
              <a:ext uri="{FF2B5EF4-FFF2-40B4-BE49-F238E27FC236}">
                <a16:creationId xmlns:a16="http://schemas.microsoft.com/office/drawing/2014/main" id="{4483EB76-D398-AE47-B743-124F7E96F6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533400"/>
            <a:ext cx="7696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300" b="1">
                <a:solidFill>
                  <a:schemeClr val="tx2"/>
                </a:solidFill>
                <a:latin typeface="Arial Black" panose="020B0604020202020204" pitchFamily="34" charset="0"/>
              </a:rPr>
              <a:t>Example Functions</a:t>
            </a:r>
          </a:p>
        </p:txBody>
      </p:sp>
      <p:sp>
        <p:nvSpPr>
          <p:cNvPr id="60419" name="Text Box 4">
            <a:extLst>
              <a:ext uri="{FF2B5EF4-FFF2-40B4-BE49-F238E27FC236}">
                <a16:creationId xmlns:a16="http://schemas.microsoft.com/office/drawing/2014/main" id="{B40A2ACC-6633-C24C-9EB6-ABD37A64C9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2312988"/>
            <a:ext cx="74533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0420" name="Rectangle 7">
            <a:extLst>
              <a:ext uri="{FF2B5EF4-FFF2-40B4-BE49-F238E27FC236}">
                <a16:creationId xmlns:a16="http://schemas.microsoft.com/office/drawing/2014/main" id="{D6B066B2-7D2D-6448-AD9F-C755BB0639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763" y="1781175"/>
            <a:ext cx="160496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Arial Black" panose="020B0604020202020204" pitchFamily="34" charset="0"/>
              </a:rPr>
              <a:t>Elf Hash</a:t>
            </a:r>
          </a:p>
        </p:txBody>
      </p:sp>
      <p:sp>
        <p:nvSpPr>
          <p:cNvPr id="60421" name="Text Box 2">
            <a:extLst>
              <a:ext uri="{FF2B5EF4-FFF2-40B4-BE49-F238E27FC236}">
                <a16:creationId xmlns:a16="http://schemas.microsoft.com/office/drawing/2014/main" id="{733C6915-870B-DA4F-A246-C4E4D1B208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2089150"/>
            <a:ext cx="8316912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endParaRPr lang="en-US" altLang="en-US" sz="1800"/>
          </a:p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endParaRPr lang="en-US" altLang="en-US" sz="1800"/>
          </a:p>
        </p:txBody>
      </p:sp>
      <p:sp>
        <p:nvSpPr>
          <p:cNvPr id="60422" name="Text Box 4">
            <a:extLst>
              <a:ext uri="{FF2B5EF4-FFF2-40B4-BE49-F238E27FC236}">
                <a16:creationId xmlns:a16="http://schemas.microsoft.com/office/drawing/2014/main" id="{9D19403A-4DA1-AC4F-8CA5-1111F1A5A9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2486025"/>
            <a:ext cx="7453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0423" name="Text Box 5">
            <a:extLst>
              <a:ext uri="{FF2B5EF4-FFF2-40B4-BE49-F238E27FC236}">
                <a16:creationId xmlns:a16="http://schemas.microsoft.com/office/drawing/2014/main" id="{7B23978B-6706-C14B-A4F5-C2B6836EF1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2205038"/>
            <a:ext cx="8101012" cy="3478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200" b="1" dirty="0">
                <a:solidFill>
                  <a:srgbClr val="00B050"/>
                </a:solidFill>
                <a:latin typeface="Courier New" panose="02070309020205020404" pitchFamily="49" charset="0"/>
              </a:rPr>
              <a:t>/*---</a:t>
            </a:r>
            <a:r>
              <a:rPr lang="en-US" altLang="en-US" sz="1200" b="1" dirty="0" err="1">
                <a:solidFill>
                  <a:srgbClr val="00B050"/>
                </a:solidFill>
                <a:latin typeface="Courier New" panose="02070309020205020404" pitchFamily="49" charset="0"/>
              </a:rPr>
              <a:t>ElfHash</a:t>
            </a:r>
            <a:r>
              <a:rPr lang="en-US" altLang="en-US" sz="1200" b="1" dirty="0">
                <a:solidFill>
                  <a:srgbClr val="00B050"/>
                </a:solidFill>
                <a:latin typeface="Courier New" panose="02070309020205020404" pitchFamily="49" charset="0"/>
              </a:rPr>
              <a:t>----------------------------------------------------------------- * 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200" b="1" dirty="0">
                <a:solidFill>
                  <a:srgbClr val="00B050"/>
                </a:solidFill>
                <a:latin typeface="Courier New" panose="02070309020205020404" pitchFamily="49" charset="0"/>
              </a:rPr>
              <a:t>The published hash algorithm used in the UNIX ELF format * for object files. Accepts a pointer to a string to be hashed * and returns an unsigned long. 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200" b="1" dirty="0">
                <a:solidFill>
                  <a:srgbClr val="00B050"/>
                </a:solidFill>
                <a:latin typeface="Courier New" panose="02070309020205020404" pitchFamily="49" charset="0"/>
              </a:rPr>
              <a:t>*-------------------------------------------------------------------------*/ 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200" dirty="0">
                <a:solidFill>
                  <a:srgbClr val="0070C0"/>
                </a:solidFill>
                <a:latin typeface="Courier New" panose="02070309020205020404" pitchFamily="49" charset="0"/>
              </a:rPr>
              <a:t>unsigned</a:t>
            </a:r>
            <a:r>
              <a:rPr lang="en-US" altLang="en-US" sz="1200" dirty="0">
                <a:latin typeface="Courier New" panose="02070309020205020404" pitchFamily="49" charset="0"/>
              </a:rPr>
              <a:t> </a:t>
            </a:r>
            <a:r>
              <a:rPr lang="en-US" altLang="en-US" sz="1200" dirty="0">
                <a:solidFill>
                  <a:srgbClr val="0070C0"/>
                </a:solidFill>
                <a:latin typeface="Courier New" panose="02070309020205020404" pitchFamily="49" charset="0"/>
              </a:rPr>
              <a:t>long</a:t>
            </a:r>
            <a:r>
              <a:rPr lang="en-US" altLang="en-US" sz="1200" dirty="0">
                <a:latin typeface="Courier New" panose="02070309020205020404" pitchFamily="49" charset="0"/>
              </a:rPr>
              <a:t> </a:t>
            </a:r>
            <a:r>
              <a:rPr lang="en-US" altLang="en-US" sz="1200" dirty="0" err="1">
                <a:latin typeface="Courier New" panose="02070309020205020404" pitchFamily="49" charset="0"/>
              </a:rPr>
              <a:t>ElfHash</a:t>
            </a:r>
            <a:r>
              <a:rPr lang="en-US" altLang="en-US" sz="1200" dirty="0">
                <a:latin typeface="Courier New" panose="02070309020205020404" pitchFamily="49" charset="0"/>
              </a:rPr>
              <a:t>(</a:t>
            </a:r>
            <a:r>
              <a:rPr lang="en-US" altLang="en-US" sz="1200" dirty="0">
                <a:solidFill>
                  <a:srgbClr val="0070C0"/>
                </a:solidFill>
                <a:latin typeface="Courier New" panose="02070309020205020404" pitchFamily="49" charset="0"/>
              </a:rPr>
              <a:t>const</a:t>
            </a:r>
            <a:r>
              <a:rPr lang="en-US" altLang="en-US" sz="1200" dirty="0">
                <a:latin typeface="Courier New" panose="02070309020205020404" pitchFamily="49" charset="0"/>
              </a:rPr>
              <a:t> </a:t>
            </a:r>
            <a:r>
              <a:rPr lang="en-US" altLang="en-US" sz="1200" dirty="0">
                <a:solidFill>
                  <a:srgbClr val="0070C0"/>
                </a:solidFill>
                <a:latin typeface="Courier New" panose="02070309020205020404" pitchFamily="49" charset="0"/>
              </a:rPr>
              <a:t>unsigned char </a:t>
            </a:r>
            <a:r>
              <a:rPr lang="en-US" altLang="en-US" sz="1200" dirty="0">
                <a:latin typeface="Courier New" panose="02070309020205020404" pitchFamily="49" charset="0"/>
              </a:rPr>
              <a:t>*name) { 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</a:t>
            </a:r>
            <a:r>
              <a:rPr lang="en-US" altLang="en-US" sz="1200" dirty="0">
                <a:solidFill>
                  <a:srgbClr val="0070C0"/>
                </a:solidFill>
                <a:latin typeface="Courier New" panose="02070309020205020404" pitchFamily="49" charset="0"/>
              </a:rPr>
              <a:t>unsigned long </a:t>
            </a:r>
            <a:r>
              <a:rPr lang="en-US" altLang="en-US" sz="1200" dirty="0">
                <a:latin typeface="Courier New" panose="02070309020205020404" pitchFamily="49" charset="0"/>
              </a:rPr>
              <a:t>h=0, g; 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  </a:t>
            </a:r>
            <a:r>
              <a:rPr lang="en-US" altLang="en-US" sz="1200" dirty="0">
                <a:solidFill>
                  <a:srgbClr val="0070C0"/>
                </a:solidFill>
                <a:latin typeface="Courier New" panose="02070309020205020404" pitchFamily="49" charset="0"/>
              </a:rPr>
              <a:t>while</a:t>
            </a:r>
            <a:r>
              <a:rPr lang="en-US" altLang="en-US" sz="1200" dirty="0">
                <a:latin typeface="Courier New" panose="02070309020205020404" pitchFamily="49" charset="0"/>
              </a:rPr>
              <a:t> (*name) { 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     h = (h &lt;&lt; 4) + *name++; 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     </a:t>
            </a:r>
            <a:r>
              <a:rPr lang="en-US" altLang="en-US" sz="1200" dirty="0">
                <a:solidFill>
                  <a:srgbClr val="0070C0"/>
                </a:solidFill>
                <a:latin typeface="Courier New" panose="02070309020205020404" pitchFamily="49" charset="0"/>
              </a:rPr>
              <a:t>if</a:t>
            </a:r>
            <a:r>
              <a:rPr lang="en-US" altLang="en-US" sz="1200" dirty="0">
                <a:latin typeface="Courier New" panose="02070309020205020404" pitchFamily="49" charset="0"/>
              </a:rPr>
              <a:t> (g = h &amp; 0xF0000000) 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        h ^= g &gt;&gt; 24; h &amp;= ~g; 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  } 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  return h; 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} </a:t>
            </a:r>
          </a:p>
        </p:txBody>
      </p:sp>
      <p:sp>
        <p:nvSpPr>
          <p:cNvPr id="60424" name="Rectangle 1">
            <a:extLst>
              <a:ext uri="{FF2B5EF4-FFF2-40B4-BE49-F238E27FC236}">
                <a16:creationId xmlns:a16="http://schemas.microsoft.com/office/drawing/2014/main" id="{3EB9D5DA-8106-3B43-8C7C-437F684EF5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8375" y="5856288"/>
            <a:ext cx="21605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hlinkClick r:id="rId2"/>
              </a:rPr>
              <a:t>Bitwise Operators</a:t>
            </a:r>
            <a:endParaRPr lang="en-US" altLang="en-US" sz="1400"/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ext Box 2">
            <a:extLst>
              <a:ext uri="{FF2B5EF4-FFF2-40B4-BE49-F238E27FC236}">
                <a16:creationId xmlns:a16="http://schemas.microsoft.com/office/drawing/2014/main" id="{9A767227-EB58-D04C-AB33-F6BB521833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1916113"/>
            <a:ext cx="8316912" cy="77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endParaRPr lang="en-US" altLang="en-US" sz="1800"/>
          </a:p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endParaRPr lang="en-US" altLang="en-US" sz="1800"/>
          </a:p>
        </p:txBody>
      </p:sp>
      <p:sp>
        <p:nvSpPr>
          <p:cNvPr id="60418" name="Rectangle 3">
            <a:extLst>
              <a:ext uri="{FF2B5EF4-FFF2-40B4-BE49-F238E27FC236}">
                <a16:creationId xmlns:a16="http://schemas.microsoft.com/office/drawing/2014/main" id="{4483EB76-D398-AE47-B743-124F7E96F6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533400"/>
            <a:ext cx="7696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300" b="1">
                <a:solidFill>
                  <a:schemeClr val="tx2"/>
                </a:solidFill>
                <a:latin typeface="Arial Black" panose="020B0604020202020204" pitchFamily="34" charset="0"/>
              </a:rPr>
              <a:t>Example Functions</a:t>
            </a:r>
          </a:p>
        </p:txBody>
      </p:sp>
      <p:sp>
        <p:nvSpPr>
          <p:cNvPr id="60419" name="Text Box 4">
            <a:extLst>
              <a:ext uri="{FF2B5EF4-FFF2-40B4-BE49-F238E27FC236}">
                <a16:creationId xmlns:a16="http://schemas.microsoft.com/office/drawing/2014/main" id="{B40A2ACC-6633-C24C-9EB6-ABD37A64C9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2312988"/>
            <a:ext cx="74533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0420" name="Rectangle 7">
            <a:extLst>
              <a:ext uri="{FF2B5EF4-FFF2-40B4-BE49-F238E27FC236}">
                <a16:creationId xmlns:a16="http://schemas.microsoft.com/office/drawing/2014/main" id="{D6B066B2-7D2D-6448-AD9F-C755BB0639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763" y="1781175"/>
            <a:ext cx="39497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chemeClr val="tx2"/>
                </a:solidFill>
                <a:latin typeface="Arial Black" panose="020B0604020202020204" pitchFamily="34" charset="0"/>
              </a:rPr>
              <a:t>Jenkins One at a Time</a:t>
            </a:r>
          </a:p>
        </p:txBody>
      </p:sp>
      <p:sp>
        <p:nvSpPr>
          <p:cNvPr id="60421" name="Text Box 2">
            <a:extLst>
              <a:ext uri="{FF2B5EF4-FFF2-40B4-BE49-F238E27FC236}">
                <a16:creationId xmlns:a16="http://schemas.microsoft.com/office/drawing/2014/main" id="{733C6915-870B-DA4F-A246-C4E4D1B208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2089150"/>
            <a:ext cx="8316912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endParaRPr lang="en-US" altLang="en-US" sz="1800"/>
          </a:p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endParaRPr lang="en-US" altLang="en-US" sz="1800"/>
          </a:p>
        </p:txBody>
      </p:sp>
      <p:sp>
        <p:nvSpPr>
          <p:cNvPr id="60422" name="Text Box 4">
            <a:extLst>
              <a:ext uri="{FF2B5EF4-FFF2-40B4-BE49-F238E27FC236}">
                <a16:creationId xmlns:a16="http://schemas.microsoft.com/office/drawing/2014/main" id="{9D19403A-4DA1-AC4F-8CA5-1111F1A5A9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2486025"/>
            <a:ext cx="7453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0423" name="Text Box 5">
            <a:extLst>
              <a:ext uri="{FF2B5EF4-FFF2-40B4-BE49-F238E27FC236}">
                <a16:creationId xmlns:a16="http://schemas.microsoft.com/office/drawing/2014/main" id="{7B23978B-6706-C14B-A4F5-C2B6836EF1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2205038"/>
            <a:ext cx="8101012" cy="30623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200" dirty="0">
                <a:solidFill>
                  <a:srgbClr val="00B050"/>
                </a:solidFill>
                <a:latin typeface="Courier New" panose="02070309020205020404" pitchFamily="49" charset="0"/>
              </a:rPr>
              <a:t>/*---</a:t>
            </a:r>
            <a:r>
              <a:rPr lang="en-US" dirty="0"/>
              <a:t> </a:t>
            </a:r>
            <a:r>
              <a:rPr lang="en-US" sz="1200" dirty="0">
                <a:solidFill>
                  <a:srgbClr val="00B050"/>
                </a:solidFill>
                <a:latin typeface="Courier New" panose="02070309020205020404" pitchFamily="49" charset="0"/>
              </a:rPr>
              <a:t>Jenkins's </a:t>
            </a:r>
            <a:r>
              <a:rPr lang="en-US" sz="1200" dirty="0" err="1">
                <a:solidFill>
                  <a:srgbClr val="00B050"/>
                </a:solidFill>
                <a:latin typeface="Courier New" panose="02070309020205020404" pitchFamily="49" charset="0"/>
              </a:rPr>
              <a:t>one_at_a_time</a:t>
            </a:r>
            <a:r>
              <a:rPr lang="en-US" sz="1200" dirty="0">
                <a:solidFill>
                  <a:srgbClr val="00B05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200" dirty="0">
                <a:solidFill>
                  <a:srgbClr val="00B050"/>
                </a:solidFill>
                <a:latin typeface="Courier New" panose="02070309020205020404" pitchFamily="49" charset="0"/>
              </a:rPr>
              <a:t>-------------------------------------------- */  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200" dirty="0">
                <a:solidFill>
                  <a:srgbClr val="0070C0"/>
                </a:solidFill>
                <a:latin typeface="Courier New" panose="02070309020205020404" pitchFamily="49" charset="0"/>
              </a:rPr>
              <a:t>uint32_t </a:t>
            </a:r>
            <a:r>
              <a:rPr lang="en-US" altLang="en-US" sz="1200" dirty="0" err="1">
                <a:latin typeface="Courier New" panose="02070309020205020404" pitchFamily="49" charset="0"/>
              </a:rPr>
              <a:t>jenkins_one_at_a_time_hash</a:t>
            </a:r>
            <a:r>
              <a:rPr lang="en-US" altLang="en-US" sz="1200" dirty="0">
                <a:latin typeface="Courier New" panose="02070309020205020404" pitchFamily="49" charset="0"/>
              </a:rPr>
              <a:t>(const uint8_t* key, </a:t>
            </a:r>
            <a:r>
              <a:rPr lang="en-US" altLang="en-US" sz="1200" dirty="0" err="1">
                <a:latin typeface="Courier New" panose="02070309020205020404" pitchFamily="49" charset="0"/>
              </a:rPr>
              <a:t>size_t</a:t>
            </a:r>
            <a:r>
              <a:rPr lang="en-US" altLang="en-US" sz="1200" dirty="0">
                <a:latin typeface="Courier New" panose="02070309020205020404" pitchFamily="49" charset="0"/>
              </a:rPr>
              <a:t> length){ </a:t>
            </a:r>
            <a:br>
              <a:rPr lang="en-US" altLang="en-US" sz="1200" dirty="0">
                <a:latin typeface="Courier New" panose="02070309020205020404" pitchFamily="49" charset="0"/>
              </a:rPr>
            </a:br>
            <a:r>
              <a:rPr lang="en-US" altLang="en-US" sz="1200" dirty="0">
                <a:latin typeface="Courier New" panose="02070309020205020404" pitchFamily="49" charset="0"/>
              </a:rPr>
              <a:t>    </a:t>
            </a:r>
            <a:r>
              <a:rPr lang="en-US" altLang="en-US" sz="1200" dirty="0" err="1">
                <a:solidFill>
                  <a:srgbClr val="0070C0"/>
                </a:solidFill>
                <a:latin typeface="Courier New" panose="02070309020205020404" pitchFamily="49" charset="0"/>
              </a:rPr>
              <a:t>size_t</a:t>
            </a:r>
            <a:r>
              <a:rPr lang="en-US" altLang="en-US" sz="1200" dirty="0">
                <a:solidFill>
                  <a:srgbClr val="0070C0"/>
                </a:solidFill>
                <a:latin typeface="Courier New" panose="02070309020205020404" pitchFamily="49" charset="0"/>
              </a:rPr>
              <a:t>   </a:t>
            </a:r>
            <a:r>
              <a:rPr lang="en-US" altLang="en-US" sz="1200" dirty="0" err="1">
                <a:latin typeface="Courier New" panose="02070309020205020404" pitchFamily="49" charset="0"/>
              </a:rPr>
              <a:t>i</a:t>
            </a:r>
            <a:r>
              <a:rPr lang="en-US" altLang="en-US" sz="1200" dirty="0">
                <a:latin typeface="Courier New" panose="02070309020205020404" pitchFamily="49" charset="0"/>
              </a:rPr>
              <a:t> = 0; </a:t>
            </a:r>
            <a:br>
              <a:rPr lang="en-US" altLang="en-US" sz="1200" dirty="0">
                <a:latin typeface="Courier New" panose="02070309020205020404" pitchFamily="49" charset="0"/>
              </a:rPr>
            </a:br>
            <a:r>
              <a:rPr lang="en-US" altLang="en-US" sz="1200" dirty="0">
                <a:latin typeface="Courier New" panose="02070309020205020404" pitchFamily="49" charset="0"/>
              </a:rPr>
              <a:t>    </a:t>
            </a:r>
            <a:r>
              <a:rPr lang="en-US" altLang="en-US" sz="1200" dirty="0">
                <a:solidFill>
                  <a:srgbClr val="0070C0"/>
                </a:solidFill>
                <a:latin typeface="Courier New" panose="02070309020205020404" pitchFamily="49" charset="0"/>
              </a:rPr>
              <a:t>uint32_t </a:t>
            </a:r>
            <a:r>
              <a:rPr lang="en-US" altLang="en-US" sz="1200" dirty="0">
                <a:latin typeface="Courier New" panose="02070309020205020404" pitchFamily="49" charset="0"/>
              </a:rPr>
              <a:t>hash = 0; </a:t>
            </a:r>
            <a:br>
              <a:rPr lang="en-US" altLang="en-US" sz="1200" dirty="0">
                <a:latin typeface="Courier New" panose="02070309020205020404" pitchFamily="49" charset="0"/>
              </a:rPr>
            </a:br>
            <a:r>
              <a:rPr lang="en-US" altLang="en-US" sz="1200" dirty="0">
                <a:latin typeface="Courier New" panose="02070309020205020404" pitchFamily="49" charset="0"/>
              </a:rPr>
              <a:t>    </a:t>
            </a:r>
            <a:r>
              <a:rPr lang="en-US" altLang="en-US" sz="1200" dirty="0">
                <a:solidFill>
                  <a:srgbClr val="0070C0"/>
                </a:solidFill>
                <a:latin typeface="Courier New" panose="02070309020205020404" pitchFamily="49" charset="0"/>
              </a:rPr>
              <a:t>while</a:t>
            </a:r>
            <a:r>
              <a:rPr lang="en-US" altLang="en-US" sz="1200" dirty="0">
                <a:latin typeface="Courier New" panose="02070309020205020404" pitchFamily="49" charset="0"/>
              </a:rPr>
              <a:t> (</a:t>
            </a:r>
            <a:r>
              <a:rPr lang="en-US" altLang="en-US" sz="1200" dirty="0" err="1">
                <a:latin typeface="Courier New" panose="02070309020205020404" pitchFamily="49" charset="0"/>
              </a:rPr>
              <a:t>i</a:t>
            </a:r>
            <a:r>
              <a:rPr lang="en-US" altLang="en-US" sz="1200" dirty="0">
                <a:latin typeface="Courier New" panose="02070309020205020404" pitchFamily="49" charset="0"/>
              </a:rPr>
              <a:t> != length) { </a:t>
            </a:r>
            <a:br>
              <a:rPr lang="en-US" altLang="en-US" sz="1200" dirty="0">
                <a:latin typeface="Courier New" panose="02070309020205020404" pitchFamily="49" charset="0"/>
              </a:rPr>
            </a:br>
            <a:r>
              <a:rPr lang="en-US" altLang="en-US" sz="1200" dirty="0">
                <a:latin typeface="Courier New" panose="02070309020205020404" pitchFamily="49" charset="0"/>
              </a:rPr>
              <a:t>        hash += key[</a:t>
            </a:r>
            <a:r>
              <a:rPr lang="en-US" altLang="en-US" sz="1200" dirty="0" err="1">
                <a:latin typeface="Courier New" panose="02070309020205020404" pitchFamily="49" charset="0"/>
              </a:rPr>
              <a:t>i</a:t>
            </a:r>
            <a:r>
              <a:rPr lang="en-US" altLang="en-US" sz="1200" dirty="0">
                <a:latin typeface="Courier New" panose="02070309020205020404" pitchFamily="49" charset="0"/>
              </a:rPr>
              <a:t>++]; </a:t>
            </a:r>
            <a:br>
              <a:rPr lang="en-US" altLang="en-US" sz="1200" dirty="0">
                <a:latin typeface="Courier New" panose="02070309020205020404" pitchFamily="49" charset="0"/>
              </a:rPr>
            </a:br>
            <a:r>
              <a:rPr lang="en-US" altLang="en-US" sz="1200" dirty="0">
                <a:latin typeface="Courier New" panose="02070309020205020404" pitchFamily="49" charset="0"/>
              </a:rPr>
              <a:t>        hash += hash &lt;&lt; 10; </a:t>
            </a:r>
            <a:br>
              <a:rPr lang="en-US" altLang="en-US" sz="1200" dirty="0">
                <a:latin typeface="Courier New" panose="02070309020205020404" pitchFamily="49" charset="0"/>
              </a:rPr>
            </a:br>
            <a:r>
              <a:rPr lang="en-US" altLang="en-US" sz="1200" dirty="0">
                <a:latin typeface="Courier New" panose="02070309020205020404" pitchFamily="49" charset="0"/>
              </a:rPr>
              <a:t>        hash ^= hash &gt;&gt; 6; </a:t>
            </a:r>
            <a:br>
              <a:rPr lang="en-US" altLang="en-US" sz="1200" dirty="0">
                <a:latin typeface="Courier New" panose="02070309020205020404" pitchFamily="49" charset="0"/>
              </a:rPr>
            </a:br>
            <a:r>
              <a:rPr lang="en-US" altLang="en-US" sz="1200" dirty="0">
                <a:latin typeface="Courier New" panose="02070309020205020404" pitchFamily="49" charset="0"/>
              </a:rPr>
              <a:t>    } </a:t>
            </a:r>
            <a:br>
              <a:rPr lang="en-US" altLang="en-US" sz="1200" dirty="0">
                <a:latin typeface="Courier New" panose="02070309020205020404" pitchFamily="49" charset="0"/>
              </a:rPr>
            </a:br>
            <a:r>
              <a:rPr lang="en-US" altLang="en-US" sz="1200" dirty="0">
                <a:latin typeface="Courier New" panose="02070309020205020404" pitchFamily="49" charset="0"/>
              </a:rPr>
              <a:t>    hash += hash &lt;&lt; 3; </a:t>
            </a:r>
            <a:br>
              <a:rPr lang="en-US" altLang="en-US" sz="1200" dirty="0">
                <a:latin typeface="Courier New" panose="02070309020205020404" pitchFamily="49" charset="0"/>
              </a:rPr>
            </a:br>
            <a:r>
              <a:rPr lang="en-US" altLang="en-US" sz="1200" dirty="0">
                <a:latin typeface="Courier New" panose="02070309020205020404" pitchFamily="49" charset="0"/>
              </a:rPr>
              <a:t>    hash ^= hash &gt;&gt; 11; </a:t>
            </a:r>
            <a:br>
              <a:rPr lang="en-US" altLang="en-US" sz="1200" dirty="0">
                <a:latin typeface="Courier New" panose="02070309020205020404" pitchFamily="49" charset="0"/>
              </a:rPr>
            </a:br>
            <a:r>
              <a:rPr lang="en-US" altLang="en-US" sz="1200" dirty="0">
                <a:latin typeface="Courier New" panose="02070309020205020404" pitchFamily="49" charset="0"/>
              </a:rPr>
              <a:t>    hash += hash &lt;&lt; 15; </a:t>
            </a:r>
            <a:br>
              <a:rPr lang="en-US" altLang="en-US" sz="1200" dirty="0">
                <a:latin typeface="Courier New" panose="02070309020205020404" pitchFamily="49" charset="0"/>
              </a:rPr>
            </a:br>
            <a:r>
              <a:rPr lang="en-US" altLang="en-US" sz="1200" dirty="0">
                <a:latin typeface="Courier New" panose="02070309020205020404" pitchFamily="49" charset="0"/>
              </a:rPr>
              <a:t>    </a:t>
            </a:r>
            <a:r>
              <a:rPr lang="en-US" altLang="en-US" sz="1200" dirty="0">
                <a:solidFill>
                  <a:srgbClr val="0070C0"/>
                </a:solidFill>
                <a:latin typeface="Courier New" panose="02070309020205020404" pitchFamily="49" charset="0"/>
              </a:rPr>
              <a:t>return</a:t>
            </a:r>
            <a:r>
              <a:rPr lang="en-US" altLang="en-US" sz="1200" dirty="0">
                <a:latin typeface="Courier New" panose="02070309020205020404" pitchFamily="49" charset="0"/>
              </a:rPr>
              <a:t> hash;  </a:t>
            </a:r>
            <a:br>
              <a:rPr lang="en-US" altLang="en-US" sz="1200" dirty="0">
                <a:solidFill>
                  <a:srgbClr val="0070C0"/>
                </a:solidFill>
                <a:latin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70C0"/>
                </a:solidFill>
                <a:latin typeface="Courier New" panose="02070309020205020404" pitchFamily="49" charset="0"/>
              </a:rPr>
              <a:t>}</a:t>
            </a:r>
            <a:endParaRPr lang="en-US" altLang="en-US" sz="120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9517376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ext Box 2">
            <a:extLst>
              <a:ext uri="{FF2B5EF4-FFF2-40B4-BE49-F238E27FC236}">
                <a16:creationId xmlns:a16="http://schemas.microsoft.com/office/drawing/2014/main" id="{2C34C93A-D397-924A-A00D-85F0BA2447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1916113"/>
            <a:ext cx="8316912" cy="77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endParaRPr lang="en-US" altLang="en-US" sz="1800"/>
          </a:p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endParaRPr lang="en-US" altLang="en-US" sz="1800"/>
          </a:p>
        </p:txBody>
      </p:sp>
      <p:sp>
        <p:nvSpPr>
          <p:cNvPr id="61442" name="Rectangle 3">
            <a:extLst>
              <a:ext uri="{FF2B5EF4-FFF2-40B4-BE49-F238E27FC236}">
                <a16:creationId xmlns:a16="http://schemas.microsoft.com/office/drawing/2014/main" id="{C049AC02-C361-7E46-A4D0-5305F06570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533400"/>
            <a:ext cx="7696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300" b="1" i="1">
                <a:solidFill>
                  <a:schemeClr val="tx2"/>
                </a:solidFill>
                <a:latin typeface="Arial Black" panose="020B0604020202020204" pitchFamily="34" charset="0"/>
              </a:rPr>
              <a:t>Special-purpose hash functions</a:t>
            </a:r>
          </a:p>
        </p:txBody>
      </p:sp>
      <p:sp>
        <p:nvSpPr>
          <p:cNvPr id="61443" name="Text Box 4">
            <a:extLst>
              <a:ext uri="{FF2B5EF4-FFF2-40B4-BE49-F238E27FC236}">
                <a16:creationId xmlns:a16="http://schemas.microsoft.com/office/drawing/2014/main" id="{E044EFB1-2003-BA41-A9A5-BF806B9996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2312988"/>
            <a:ext cx="74533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1444" name="Text Box 6">
            <a:extLst>
              <a:ext uri="{FF2B5EF4-FFF2-40B4-BE49-F238E27FC236}">
                <a16:creationId xmlns:a16="http://schemas.microsoft.com/office/drawing/2014/main" id="{FE7E58F5-B32B-9E43-AB71-7ECE3393A2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2097088"/>
            <a:ext cx="7453313" cy="3389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dirty="0"/>
              <a:t>In many such cases, one can design a special-purpose (heuristic) hash function that yield many fewer collisions than a good general-purpose hash function. 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dirty="0"/>
              <a:t>For example, suppose that the input data are file names such as </a:t>
            </a:r>
            <a:r>
              <a:rPr lang="en-US" alt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FILE0000.dat, FILE0001.dat, FILE0002.dat</a:t>
            </a:r>
            <a:r>
              <a:rPr lang="en-US" altLang="en-US" dirty="0"/>
              <a:t>, etc., with mostly sequential numbers. For such data, a function that extracts the numeric part </a:t>
            </a:r>
            <a:r>
              <a:rPr lang="en-US" alt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altLang="en-US" dirty="0"/>
              <a:t> of the file name and returns </a:t>
            </a:r>
            <a:r>
              <a:rPr lang="en-US" alt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mod </a:t>
            </a:r>
            <a:r>
              <a:rPr lang="en-US" alt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/>
              <a:t>would be nearly optimal. 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dirty="0"/>
              <a:t>Needless to say, a function that is exceptionally good for a specific kind of data may have dismal performance on data with different distribution. 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CB366F80-F263-9D43-A900-327A8329AA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  <a:buClrTx/>
              <a:buSzTx/>
              <a:buNone/>
            </a:pPr>
            <a:r>
              <a:rPr lang="en-US" altLang="en-US" sz="3200" b="1" dirty="0"/>
              <a:t>Cryptographic: 1 Way Hash</a:t>
            </a:r>
          </a:p>
        </p:txBody>
      </p:sp>
      <p:sp>
        <p:nvSpPr>
          <p:cNvPr id="16386" name="Text Box 3">
            <a:extLst>
              <a:ext uri="{FF2B5EF4-FFF2-40B4-BE49-F238E27FC236}">
                <a16:creationId xmlns:a16="http://schemas.microsoft.com/office/drawing/2014/main" id="{10C59494-87A0-0548-8298-33BE333B52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2" y="1808162"/>
            <a:ext cx="777398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None/>
            </a:pPr>
            <a:r>
              <a:rPr lang="en-US" altLang="en-US" sz="2400" dirty="0">
                <a:latin typeface="+mn-lt"/>
              </a:rPr>
              <a:t>Example: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53565F-B4F5-734D-95FE-5246FA37D74F}"/>
              </a:ext>
            </a:extLst>
          </p:cNvPr>
          <p:cNvSpPr txBox="1"/>
          <p:nvPr/>
        </p:nvSpPr>
        <p:spPr>
          <a:xfrm>
            <a:off x="684212" y="2636912"/>
            <a:ext cx="81722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You register at a website.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Your password gets hashed using a 1-way hash (sha-1 for example) and saved in a database.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You go log in at that website.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Your password gets hashed again.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hashed password gets compared to the value in the database.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If they match, you have just authenticated.</a:t>
            </a:r>
          </a:p>
        </p:txBody>
      </p:sp>
      <p:pic>
        <p:nvPicPr>
          <p:cNvPr id="5" name="Graphic 4" descr="Database with solid fill">
            <a:extLst>
              <a:ext uri="{FF2B5EF4-FFF2-40B4-BE49-F238E27FC236}">
                <a16:creationId xmlns:a16="http://schemas.microsoft.com/office/drawing/2014/main" id="{F0348222-1DF8-C94E-9B83-628039D280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29347" y="1800279"/>
            <a:ext cx="914400" cy="9144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23CD632-E69C-0A41-861B-C0EA7DB83098}"/>
              </a:ext>
            </a:extLst>
          </p:cNvPr>
          <p:cNvSpPr/>
          <p:nvPr/>
        </p:nvSpPr>
        <p:spPr bwMode="auto">
          <a:xfrm>
            <a:off x="1043608" y="3797247"/>
            <a:ext cx="7488832" cy="287375"/>
          </a:xfrm>
          <a:prstGeom prst="rect">
            <a:avLst/>
          </a:prstGeom>
          <a:solidFill>
            <a:srgbClr val="97CDCC">
              <a:alpha val="32549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2AC037-74C6-7942-B541-7D5565DF29D1}"/>
              </a:ext>
            </a:extLst>
          </p:cNvPr>
          <p:cNvSpPr/>
          <p:nvPr/>
        </p:nvSpPr>
        <p:spPr>
          <a:xfrm>
            <a:off x="7216738" y="2575088"/>
            <a:ext cx="1539618" cy="169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00" dirty="0"/>
              <a:t>'5baa61e4c9b93f3f0682250b6cf8331b7ee68fd8</a:t>
            </a:r>
            <a:endParaRPr lang="en-US" sz="6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58BE52-6D55-AC46-872B-6F53A0DF821C}"/>
              </a:ext>
            </a:extLst>
          </p:cNvPr>
          <p:cNvSpPr/>
          <p:nvPr/>
        </p:nvSpPr>
        <p:spPr bwMode="auto">
          <a:xfrm>
            <a:off x="1051408" y="3509872"/>
            <a:ext cx="7488832" cy="287375"/>
          </a:xfrm>
          <a:prstGeom prst="rect">
            <a:avLst/>
          </a:prstGeom>
          <a:solidFill>
            <a:srgbClr val="97CDCC">
              <a:alpha val="32549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08844F-AD4B-E140-A6AC-2458A8D218A5}"/>
              </a:ext>
            </a:extLst>
          </p:cNvPr>
          <p:cNvSpPr txBox="1"/>
          <p:nvPr/>
        </p:nvSpPr>
        <p:spPr>
          <a:xfrm>
            <a:off x="1331640" y="4961003"/>
            <a:ext cx="11721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password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54E6AD-828B-6C4F-9F87-6D5F0CD7C6FB}"/>
              </a:ext>
            </a:extLst>
          </p:cNvPr>
          <p:cNvSpPr/>
          <p:nvPr/>
        </p:nvSpPr>
        <p:spPr bwMode="auto">
          <a:xfrm>
            <a:off x="1357354" y="5000927"/>
            <a:ext cx="1172116" cy="28948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FEFFEDD-79EF-2943-9085-64AC23878AA7}"/>
              </a:ext>
            </a:extLst>
          </p:cNvPr>
          <p:cNvCxnSpPr>
            <a:cxnSpLocks/>
          </p:cNvCxnSpPr>
          <p:nvPr/>
        </p:nvCxnSpPr>
        <p:spPr bwMode="auto">
          <a:xfrm flipH="1">
            <a:off x="2503756" y="4961003"/>
            <a:ext cx="11436" cy="36933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3B56B09-8140-7148-8DCE-0C2E06AEDC01}"/>
              </a:ext>
            </a:extLst>
          </p:cNvPr>
          <p:cNvSpPr txBox="1"/>
          <p:nvPr/>
        </p:nvSpPr>
        <p:spPr>
          <a:xfrm>
            <a:off x="251520" y="4961003"/>
            <a:ext cx="5118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'5baa61e4c9b93f3f0682250b6cf8331b7ee68fd8'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C050387-D566-DD46-83BF-1985625E0C75}"/>
              </a:ext>
            </a:extLst>
          </p:cNvPr>
          <p:cNvSpPr/>
          <p:nvPr/>
        </p:nvSpPr>
        <p:spPr bwMode="auto">
          <a:xfrm>
            <a:off x="1046584" y="4080201"/>
            <a:ext cx="7488832" cy="287375"/>
          </a:xfrm>
          <a:prstGeom prst="rect">
            <a:avLst/>
          </a:prstGeom>
          <a:solidFill>
            <a:srgbClr val="97CDCC">
              <a:alpha val="32549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353CE3E-3EAC-DE48-9CAC-D5C3BE008993}"/>
              </a:ext>
            </a:extLst>
          </p:cNvPr>
          <p:cNvSpPr txBox="1"/>
          <p:nvPr/>
        </p:nvSpPr>
        <p:spPr>
          <a:xfrm>
            <a:off x="2667937" y="4973751"/>
            <a:ext cx="5118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'5baa61e4c9b93f3f0682250b6cf8331b7ee68fd8'</a:t>
            </a:r>
          </a:p>
        </p:txBody>
      </p:sp>
    </p:spTree>
    <p:extLst>
      <p:ext uri="{BB962C8B-B14F-4D97-AF65-F5344CB8AC3E}">
        <p14:creationId xmlns:p14="http://schemas.microsoft.com/office/powerpoint/2010/main" val="12707898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6424 0 " pathEditMode="relative" ptsTypes="AA">
                                      <p:cBhvr>
                                        <p:cTn id="1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5174 0.36574 " pathEditMode="relative" ptsTypes="AA">
                                      <p:cBhvr>
                                        <p:cTn id="3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0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1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4" grpId="0"/>
      <p:bldP spid="4" grpId="1"/>
      <p:bldP spid="4" grpId="2"/>
      <p:bldP spid="13" grpId="0" animBg="1"/>
      <p:bldP spid="13" grpId="1" animBg="1"/>
      <p:bldP spid="6" grpId="0" animBg="1"/>
      <p:bldP spid="6" grpId="1" animBg="1"/>
      <p:bldP spid="7" grpId="0" animBg="1"/>
      <p:bldP spid="7" grpId="1" animBg="1"/>
      <p:bldP spid="7" grpId="2" animBg="1"/>
      <p:bldP spid="20" grpId="0"/>
      <p:bldP spid="21" grpId="0" animBg="1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CB366F80-F263-9D43-A900-327A8329AA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  <a:buClrTx/>
              <a:buSzTx/>
              <a:buNone/>
            </a:pPr>
            <a:r>
              <a:rPr lang="en-US" altLang="en-US" sz="3200" b="1" dirty="0"/>
              <a:t>Cryptographic: 1 Way Hash</a:t>
            </a:r>
          </a:p>
        </p:txBody>
      </p:sp>
      <p:sp>
        <p:nvSpPr>
          <p:cNvPr id="16386" name="Text Box 3">
            <a:extLst>
              <a:ext uri="{FF2B5EF4-FFF2-40B4-BE49-F238E27FC236}">
                <a16:creationId xmlns:a16="http://schemas.microsoft.com/office/drawing/2014/main" id="{10C59494-87A0-0548-8298-33BE333B52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2" y="1808162"/>
            <a:ext cx="777398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None/>
            </a:pPr>
            <a:r>
              <a:rPr lang="en-US" altLang="en-US" sz="2400" dirty="0">
                <a:latin typeface="+mn-lt"/>
              </a:rPr>
              <a:t>Example: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53565F-B4F5-734D-95FE-5246FA37D74F}"/>
              </a:ext>
            </a:extLst>
          </p:cNvPr>
          <p:cNvSpPr txBox="1"/>
          <p:nvPr/>
        </p:nvSpPr>
        <p:spPr>
          <a:xfrm>
            <a:off x="684212" y="2636912"/>
            <a:ext cx="81722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You register at a website.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Your password gets hashed using a 1-way hash (sha-1 for example) and saved in a database.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You go log in at that website.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Your password gets hashed again.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hashed password gets compared to the value in the database.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If they match, you have just authenticated.</a:t>
            </a:r>
          </a:p>
        </p:txBody>
      </p:sp>
      <p:pic>
        <p:nvPicPr>
          <p:cNvPr id="5" name="Graphic 4" descr="Database with solid fill">
            <a:extLst>
              <a:ext uri="{FF2B5EF4-FFF2-40B4-BE49-F238E27FC236}">
                <a16:creationId xmlns:a16="http://schemas.microsoft.com/office/drawing/2014/main" id="{F0348222-1DF8-C94E-9B83-628039D280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29347" y="1800279"/>
            <a:ext cx="914400" cy="9144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454E6AD-828B-6C4F-9F87-6D5F0CD7C6FB}"/>
              </a:ext>
            </a:extLst>
          </p:cNvPr>
          <p:cNvSpPr/>
          <p:nvPr/>
        </p:nvSpPr>
        <p:spPr bwMode="auto">
          <a:xfrm>
            <a:off x="1357354" y="5000927"/>
            <a:ext cx="1172116" cy="28948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3B56B09-8140-7148-8DCE-0C2E06AEDC01}"/>
              </a:ext>
            </a:extLst>
          </p:cNvPr>
          <p:cNvSpPr txBox="1"/>
          <p:nvPr/>
        </p:nvSpPr>
        <p:spPr>
          <a:xfrm>
            <a:off x="179512" y="4936257"/>
            <a:ext cx="5118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'5baa61e4c9b93f3f0682250b6cf8331b7ee68fd8'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C050387-D566-DD46-83BF-1985625E0C75}"/>
              </a:ext>
            </a:extLst>
          </p:cNvPr>
          <p:cNvSpPr/>
          <p:nvPr/>
        </p:nvSpPr>
        <p:spPr bwMode="auto">
          <a:xfrm>
            <a:off x="1046584" y="4080201"/>
            <a:ext cx="7488832" cy="287375"/>
          </a:xfrm>
          <a:prstGeom prst="rect">
            <a:avLst/>
          </a:prstGeom>
          <a:solidFill>
            <a:srgbClr val="97CDCC">
              <a:alpha val="32549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9D0265-C415-9A42-B81B-0DE9D2ACCD9A}"/>
              </a:ext>
            </a:extLst>
          </p:cNvPr>
          <p:cNvSpPr txBox="1"/>
          <p:nvPr/>
        </p:nvSpPr>
        <p:spPr>
          <a:xfrm>
            <a:off x="2951820" y="4936257"/>
            <a:ext cx="5118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'5baa61e4c9b93f3f0682250b6cf8331b7ee68fd8'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EC6354A-7583-D442-B854-326ADEF0098E}"/>
              </a:ext>
            </a:extLst>
          </p:cNvPr>
          <p:cNvSpPr/>
          <p:nvPr/>
        </p:nvSpPr>
        <p:spPr bwMode="auto">
          <a:xfrm>
            <a:off x="1053084" y="4357899"/>
            <a:ext cx="7488832" cy="287375"/>
          </a:xfrm>
          <a:prstGeom prst="rect">
            <a:avLst/>
          </a:prstGeom>
          <a:solidFill>
            <a:srgbClr val="97CDCC">
              <a:alpha val="32549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Graphic 7" descr="Checkmark with solid fill">
            <a:extLst>
              <a:ext uri="{FF2B5EF4-FFF2-40B4-BE49-F238E27FC236}">
                <a16:creationId xmlns:a16="http://schemas.microsoft.com/office/drawing/2014/main" id="{25868DE1-D047-824C-8A5C-3AA794976A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872246" y="464527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2136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2.22222E-6 L 0.17674 2.22222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37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2.22222E-6 L -0.12604 2.22222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0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animBg="1"/>
      <p:bldP spid="22" grpId="0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CB366F80-F263-9D43-A900-327A8329AA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  <a:buClrTx/>
              <a:buSzTx/>
              <a:buNone/>
            </a:pPr>
            <a:r>
              <a:rPr lang="en-US" altLang="en-US" sz="3200" b="1" dirty="0"/>
              <a:t>Error Correction</a:t>
            </a:r>
          </a:p>
        </p:txBody>
      </p:sp>
      <p:sp>
        <p:nvSpPr>
          <p:cNvPr id="16386" name="Text Box 3">
            <a:extLst>
              <a:ext uri="{FF2B5EF4-FFF2-40B4-BE49-F238E27FC236}">
                <a16:creationId xmlns:a16="http://schemas.microsoft.com/office/drawing/2014/main" id="{10C59494-87A0-0548-8298-33BE333B52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2" y="1808162"/>
            <a:ext cx="777398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None/>
            </a:pPr>
            <a:r>
              <a:rPr lang="en-US" altLang="en-US" sz="2400" dirty="0">
                <a:latin typeface="+mn-lt"/>
              </a:rPr>
              <a:t>Example </a:t>
            </a:r>
            <a:r>
              <a:rPr lang="en-US" altLang="en-US" sz="1000" dirty="0">
                <a:latin typeface="+mn-lt"/>
              </a:rPr>
              <a:t>(over simplified)</a:t>
            </a:r>
            <a:r>
              <a:rPr lang="en-US" altLang="en-US" sz="2400" dirty="0">
                <a:latin typeface="+mn-lt"/>
              </a:rPr>
              <a:t>: 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CE98F955-21A3-8341-BDED-B4A74F5CA89B}"/>
              </a:ext>
            </a:extLst>
          </p:cNvPr>
          <p:cNvSpPr/>
          <p:nvPr/>
        </p:nvSpPr>
        <p:spPr bwMode="auto">
          <a:xfrm rot="16200000" flipH="1">
            <a:off x="5289091" y="2678398"/>
            <a:ext cx="464433" cy="5210983"/>
          </a:xfrm>
          <a:prstGeom prst="rightBrac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7" name="Table 3">
            <a:extLst>
              <a:ext uri="{FF2B5EF4-FFF2-40B4-BE49-F238E27FC236}">
                <a16:creationId xmlns:a16="http://schemas.microsoft.com/office/drawing/2014/main" id="{BD57AA12-1A8B-D44F-983B-797B5452EA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9352814"/>
              </p:ext>
            </p:extLst>
          </p:nvPr>
        </p:nvGraphicFramePr>
        <p:xfrm>
          <a:off x="2909024" y="2669394"/>
          <a:ext cx="2624747" cy="4616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601">
                  <a:extLst>
                    <a:ext uri="{9D8B030D-6E8A-4147-A177-3AD203B41FA5}">
                      <a16:colId xmlns:a16="http://schemas.microsoft.com/office/drawing/2014/main" val="3108255278"/>
                    </a:ext>
                  </a:extLst>
                </a:gridCol>
                <a:gridCol w="1040402">
                  <a:extLst>
                    <a:ext uri="{9D8B030D-6E8A-4147-A177-3AD203B41FA5}">
                      <a16:colId xmlns:a16="http://schemas.microsoft.com/office/drawing/2014/main" val="199476069"/>
                    </a:ext>
                  </a:extLst>
                </a:gridCol>
                <a:gridCol w="601744">
                  <a:extLst>
                    <a:ext uri="{9D8B030D-6E8A-4147-A177-3AD203B41FA5}">
                      <a16:colId xmlns:a16="http://schemas.microsoft.com/office/drawing/2014/main" val="3183462428"/>
                    </a:ext>
                  </a:extLst>
                </a:gridCol>
              </a:tblGrid>
              <a:tr h="461668">
                <a:tc>
                  <a:txBody>
                    <a:bodyPr/>
                    <a:lstStyle/>
                    <a:p>
                      <a:pPr algn="ctr"/>
                      <a:r>
                        <a:rPr lang="en-US" sz="12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Source </a:t>
                      </a:r>
                    </a:p>
                    <a:p>
                      <a:pPr algn="ctr"/>
                      <a:r>
                        <a:rPr lang="en-US" sz="12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Address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kern="120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Destination</a:t>
                      </a:r>
                    </a:p>
                    <a:p>
                      <a:pPr algn="ctr"/>
                      <a:r>
                        <a:rPr lang="en-US" sz="1200" b="0" kern="120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Other</a:t>
                      </a:r>
                    </a:p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Packet</a:t>
                      </a:r>
                    </a:p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24228155"/>
                  </a:ext>
                </a:extLst>
              </a:tr>
            </a:tbl>
          </a:graphicData>
        </a:graphic>
      </p:graphicFrame>
      <p:graphicFrame>
        <p:nvGraphicFramePr>
          <p:cNvPr id="42" name="Table 3">
            <a:extLst>
              <a:ext uri="{FF2B5EF4-FFF2-40B4-BE49-F238E27FC236}">
                <a16:creationId xmlns:a16="http://schemas.microsoft.com/office/drawing/2014/main" id="{2F57F677-FD08-C443-8DB5-11F7617ED3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9259172"/>
              </p:ext>
            </p:extLst>
          </p:nvPr>
        </p:nvGraphicFramePr>
        <p:xfrm>
          <a:off x="5547653" y="2669394"/>
          <a:ext cx="2624747" cy="4616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4877">
                  <a:extLst>
                    <a:ext uri="{9D8B030D-6E8A-4147-A177-3AD203B41FA5}">
                      <a16:colId xmlns:a16="http://schemas.microsoft.com/office/drawing/2014/main" val="3108255278"/>
                    </a:ext>
                  </a:extLst>
                </a:gridCol>
                <a:gridCol w="1349870">
                  <a:extLst>
                    <a:ext uri="{9D8B030D-6E8A-4147-A177-3AD203B41FA5}">
                      <a16:colId xmlns:a16="http://schemas.microsoft.com/office/drawing/2014/main" val="199476069"/>
                    </a:ext>
                  </a:extLst>
                </a:gridCol>
              </a:tblGrid>
              <a:tr h="46166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TCP 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sz="1200" b="0" kern="120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Header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553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TCP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sz="1200" b="0" kern="120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Data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228155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25DE653F-B697-CE48-8FBC-070AC55D1D08}"/>
              </a:ext>
            </a:extLst>
          </p:cNvPr>
          <p:cNvSpPr txBox="1"/>
          <p:nvPr/>
        </p:nvSpPr>
        <p:spPr>
          <a:xfrm>
            <a:off x="271053" y="2577062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Given a simplified</a:t>
            </a:r>
          </a:p>
          <a:p>
            <a:r>
              <a:rPr lang="en-US" dirty="0"/>
              <a:t>    Internet packet. </a:t>
            </a:r>
          </a:p>
        </p:txBody>
      </p:sp>
      <p:graphicFrame>
        <p:nvGraphicFramePr>
          <p:cNvPr id="44" name="Table 3">
            <a:extLst>
              <a:ext uri="{FF2B5EF4-FFF2-40B4-BE49-F238E27FC236}">
                <a16:creationId xmlns:a16="http://schemas.microsoft.com/office/drawing/2014/main" id="{8AF96343-F62C-EF42-80E5-FA70C2AC7B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4023558"/>
              </p:ext>
            </p:extLst>
          </p:nvPr>
        </p:nvGraphicFramePr>
        <p:xfrm>
          <a:off x="2909023" y="3723416"/>
          <a:ext cx="2624747" cy="4616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601">
                  <a:extLst>
                    <a:ext uri="{9D8B030D-6E8A-4147-A177-3AD203B41FA5}">
                      <a16:colId xmlns:a16="http://schemas.microsoft.com/office/drawing/2014/main" val="3108255278"/>
                    </a:ext>
                  </a:extLst>
                </a:gridCol>
                <a:gridCol w="1040402">
                  <a:extLst>
                    <a:ext uri="{9D8B030D-6E8A-4147-A177-3AD203B41FA5}">
                      <a16:colId xmlns:a16="http://schemas.microsoft.com/office/drawing/2014/main" val="199476069"/>
                    </a:ext>
                  </a:extLst>
                </a:gridCol>
                <a:gridCol w="601744">
                  <a:extLst>
                    <a:ext uri="{9D8B030D-6E8A-4147-A177-3AD203B41FA5}">
                      <a16:colId xmlns:a16="http://schemas.microsoft.com/office/drawing/2014/main" val="3183462428"/>
                    </a:ext>
                  </a:extLst>
                </a:gridCol>
              </a:tblGrid>
              <a:tr h="461668">
                <a:tc>
                  <a:txBody>
                    <a:bodyPr/>
                    <a:lstStyle/>
                    <a:p>
                      <a:r>
                        <a:rPr lang="en-US" sz="105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22.34.223.45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kern="120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120.52.201.17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Packet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24228155"/>
                  </a:ext>
                </a:extLst>
              </a:tr>
            </a:tbl>
          </a:graphicData>
        </a:graphic>
      </p:graphicFrame>
      <p:graphicFrame>
        <p:nvGraphicFramePr>
          <p:cNvPr id="45" name="Table 3">
            <a:extLst>
              <a:ext uri="{FF2B5EF4-FFF2-40B4-BE49-F238E27FC236}">
                <a16:creationId xmlns:a16="http://schemas.microsoft.com/office/drawing/2014/main" id="{6AF549EC-3E7E-DF49-9A32-D546791FC2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6117573"/>
              </p:ext>
            </p:extLst>
          </p:nvPr>
        </p:nvGraphicFramePr>
        <p:xfrm>
          <a:off x="5547652" y="3723416"/>
          <a:ext cx="2624747" cy="4616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4877">
                  <a:extLst>
                    <a:ext uri="{9D8B030D-6E8A-4147-A177-3AD203B41FA5}">
                      <a16:colId xmlns:a16="http://schemas.microsoft.com/office/drawing/2014/main" val="3108255278"/>
                    </a:ext>
                  </a:extLst>
                </a:gridCol>
                <a:gridCol w="1349870">
                  <a:extLst>
                    <a:ext uri="{9D8B030D-6E8A-4147-A177-3AD203B41FA5}">
                      <a16:colId xmlns:a16="http://schemas.microsoft.com/office/drawing/2014/main" val="199476069"/>
                    </a:ext>
                  </a:extLst>
                </a:gridCol>
              </a:tblGrid>
              <a:tr h="46166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TCP 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sz="1200" b="0" kern="120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Header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553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b="0" kern="120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This is my </a:t>
                      </a:r>
                      <a:r>
                        <a:rPr lang="en-US" sz="1100" b="0" kern="120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en-US" sz="1100" b="0" kern="120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call with sensitive info.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228155"/>
                  </a:ext>
                </a:extLst>
              </a:tr>
            </a:tbl>
          </a:graphicData>
        </a:graphic>
      </p:graphicFrame>
      <p:sp>
        <p:nvSpPr>
          <p:cNvPr id="46" name="TextBox 45">
            <a:extLst>
              <a:ext uri="{FF2B5EF4-FFF2-40B4-BE49-F238E27FC236}">
                <a16:creationId xmlns:a16="http://schemas.microsoft.com/office/drawing/2014/main" id="{E6CEFCAC-35E1-E94C-898C-E8A65C13E50A}"/>
              </a:ext>
            </a:extLst>
          </p:cNvPr>
          <p:cNvSpPr txBox="1"/>
          <p:nvPr/>
        </p:nvSpPr>
        <p:spPr>
          <a:xfrm>
            <a:off x="271053" y="3723416"/>
            <a:ext cx="2300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Add specific info. </a:t>
            </a:r>
          </a:p>
        </p:txBody>
      </p:sp>
      <p:graphicFrame>
        <p:nvGraphicFramePr>
          <p:cNvPr id="47" name="Table 3">
            <a:extLst>
              <a:ext uri="{FF2B5EF4-FFF2-40B4-BE49-F238E27FC236}">
                <a16:creationId xmlns:a16="http://schemas.microsoft.com/office/drawing/2014/main" id="{2FA30C8F-8A00-204A-9F69-D0C028ED78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0531853"/>
              </p:ext>
            </p:extLst>
          </p:nvPr>
        </p:nvGraphicFramePr>
        <p:xfrm>
          <a:off x="2909023" y="4592771"/>
          <a:ext cx="2624747" cy="4616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601">
                  <a:extLst>
                    <a:ext uri="{9D8B030D-6E8A-4147-A177-3AD203B41FA5}">
                      <a16:colId xmlns:a16="http://schemas.microsoft.com/office/drawing/2014/main" val="3108255278"/>
                    </a:ext>
                  </a:extLst>
                </a:gridCol>
                <a:gridCol w="1040402">
                  <a:extLst>
                    <a:ext uri="{9D8B030D-6E8A-4147-A177-3AD203B41FA5}">
                      <a16:colId xmlns:a16="http://schemas.microsoft.com/office/drawing/2014/main" val="199476069"/>
                    </a:ext>
                  </a:extLst>
                </a:gridCol>
                <a:gridCol w="601744">
                  <a:extLst>
                    <a:ext uri="{9D8B030D-6E8A-4147-A177-3AD203B41FA5}">
                      <a16:colId xmlns:a16="http://schemas.microsoft.com/office/drawing/2014/main" val="3183462428"/>
                    </a:ext>
                  </a:extLst>
                </a:gridCol>
              </a:tblGrid>
              <a:tr h="461668">
                <a:tc>
                  <a:txBody>
                    <a:bodyPr/>
                    <a:lstStyle/>
                    <a:p>
                      <a:r>
                        <a:rPr lang="en-US" sz="105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22.34.223.45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kern="120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120.52.201.17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Packet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24228155"/>
                  </a:ext>
                </a:extLst>
              </a:tr>
            </a:tbl>
          </a:graphicData>
        </a:graphic>
      </p:graphicFrame>
      <p:graphicFrame>
        <p:nvGraphicFramePr>
          <p:cNvPr id="48" name="Table 3">
            <a:extLst>
              <a:ext uri="{FF2B5EF4-FFF2-40B4-BE49-F238E27FC236}">
                <a16:creationId xmlns:a16="http://schemas.microsoft.com/office/drawing/2014/main" id="{47D44B01-FCAE-854E-911E-8422E1432D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4573332"/>
              </p:ext>
            </p:extLst>
          </p:nvPr>
        </p:nvGraphicFramePr>
        <p:xfrm>
          <a:off x="5547652" y="4592771"/>
          <a:ext cx="2624747" cy="4616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4877">
                  <a:extLst>
                    <a:ext uri="{9D8B030D-6E8A-4147-A177-3AD203B41FA5}">
                      <a16:colId xmlns:a16="http://schemas.microsoft.com/office/drawing/2014/main" val="3108255278"/>
                    </a:ext>
                  </a:extLst>
                </a:gridCol>
                <a:gridCol w="1349870">
                  <a:extLst>
                    <a:ext uri="{9D8B030D-6E8A-4147-A177-3AD203B41FA5}">
                      <a16:colId xmlns:a16="http://schemas.microsoft.com/office/drawing/2014/main" val="199476069"/>
                    </a:ext>
                  </a:extLst>
                </a:gridCol>
              </a:tblGrid>
              <a:tr h="46166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TCP 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sz="1200" b="0" kern="120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Header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553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b="0" kern="120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This is my </a:t>
                      </a:r>
                      <a:r>
                        <a:rPr lang="en-US" sz="1100" b="0" kern="120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en-US" sz="1100" b="0" kern="120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call with sensitive info.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228155"/>
                  </a:ext>
                </a:extLst>
              </a:tr>
            </a:tbl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88C66704-690A-4443-9EBE-FEEDD91FAFE6}"/>
              </a:ext>
            </a:extLst>
          </p:cNvPr>
          <p:cNvSpPr txBox="1"/>
          <p:nvPr/>
        </p:nvSpPr>
        <p:spPr>
          <a:xfrm>
            <a:off x="271053" y="4592771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 Calculate Checksum. 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FE1291D-A737-744B-A60E-AD2C9CB67CA3}"/>
              </a:ext>
            </a:extLst>
          </p:cNvPr>
          <p:cNvSpPr/>
          <p:nvPr/>
        </p:nvSpPr>
        <p:spPr>
          <a:xfrm>
            <a:off x="2874482" y="5539361"/>
            <a:ext cx="53463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0a26bcabd165ccd467505e4a066a2afc5856aaf6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245A0DE-A4EF-6849-8ED6-FE9F62C6EA09}"/>
              </a:ext>
            </a:extLst>
          </p:cNvPr>
          <p:cNvSpPr/>
          <p:nvPr/>
        </p:nvSpPr>
        <p:spPr bwMode="auto">
          <a:xfrm>
            <a:off x="341280" y="2542988"/>
            <a:ext cx="7879542" cy="718762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549952D-AF2B-FB4E-A2A6-FFB74A44B796}"/>
              </a:ext>
            </a:extLst>
          </p:cNvPr>
          <p:cNvSpPr/>
          <p:nvPr/>
        </p:nvSpPr>
        <p:spPr bwMode="auto">
          <a:xfrm>
            <a:off x="341280" y="3657707"/>
            <a:ext cx="7879542" cy="718762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35639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/>
      <p:bldP spid="46" grpId="0"/>
      <p:bldP spid="49" grpId="0"/>
      <p:bldP spid="50" grpId="0"/>
      <p:bldP spid="51" grpId="0" animBg="1"/>
      <p:bldP spid="5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CB366F80-F263-9D43-A900-327A8329AA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  <a:buClrTx/>
              <a:buSzTx/>
              <a:buNone/>
            </a:pPr>
            <a:r>
              <a:rPr lang="en-US" altLang="en-US" sz="3200" b="1" dirty="0"/>
              <a:t>Error Correction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CE98F955-21A3-8341-BDED-B4A74F5CA89B}"/>
              </a:ext>
            </a:extLst>
          </p:cNvPr>
          <p:cNvSpPr/>
          <p:nvPr/>
        </p:nvSpPr>
        <p:spPr bwMode="auto">
          <a:xfrm rot="16200000" flipH="1">
            <a:off x="5289091" y="2678398"/>
            <a:ext cx="464433" cy="5210983"/>
          </a:xfrm>
          <a:prstGeom prst="rightBrac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7" name="Table 3">
            <a:extLst>
              <a:ext uri="{FF2B5EF4-FFF2-40B4-BE49-F238E27FC236}">
                <a16:creationId xmlns:a16="http://schemas.microsoft.com/office/drawing/2014/main" id="{BD57AA12-1A8B-D44F-983B-797B5452EAE6}"/>
              </a:ext>
            </a:extLst>
          </p:cNvPr>
          <p:cNvGraphicFramePr>
            <a:graphicFrameLocks noGrp="1"/>
          </p:cNvGraphicFramePr>
          <p:nvPr/>
        </p:nvGraphicFramePr>
        <p:xfrm>
          <a:off x="2909024" y="2669394"/>
          <a:ext cx="2624747" cy="4616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601">
                  <a:extLst>
                    <a:ext uri="{9D8B030D-6E8A-4147-A177-3AD203B41FA5}">
                      <a16:colId xmlns:a16="http://schemas.microsoft.com/office/drawing/2014/main" val="3108255278"/>
                    </a:ext>
                  </a:extLst>
                </a:gridCol>
                <a:gridCol w="1040402">
                  <a:extLst>
                    <a:ext uri="{9D8B030D-6E8A-4147-A177-3AD203B41FA5}">
                      <a16:colId xmlns:a16="http://schemas.microsoft.com/office/drawing/2014/main" val="199476069"/>
                    </a:ext>
                  </a:extLst>
                </a:gridCol>
                <a:gridCol w="601744">
                  <a:extLst>
                    <a:ext uri="{9D8B030D-6E8A-4147-A177-3AD203B41FA5}">
                      <a16:colId xmlns:a16="http://schemas.microsoft.com/office/drawing/2014/main" val="3183462428"/>
                    </a:ext>
                  </a:extLst>
                </a:gridCol>
              </a:tblGrid>
              <a:tr h="461668">
                <a:tc>
                  <a:txBody>
                    <a:bodyPr/>
                    <a:lstStyle/>
                    <a:p>
                      <a:pPr algn="ctr"/>
                      <a:r>
                        <a:rPr lang="en-US" sz="12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Source </a:t>
                      </a:r>
                    </a:p>
                    <a:p>
                      <a:pPr algn="ctr"/>
                      <a:r>
                        <a:rPr lang="en-US" sz="12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Address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kern="120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Destination</a:t>
                      </a:r>
                    </a:p>
                    <a:p>
                      <a:pPr algn="ctr"/>
                      <a:r>
                        <a:rPr lang="en-US" sz="1200" b="0" kern="120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Other</a:t>
                      </a:r>
                    </a:p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Packet</a:t>
                      </a:r>
                    </a:p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24228155"/>
                  </a:ext>
                </a:extLst>
              </a:tr>
            </a:tbl>
          </a:graphicData>
        </a:graphic>
      </p:graphicFrame>
      <p:graphicFrame>
        <p:nvGraphicFramePr>
          <p:cNvPr id="42" name="Table 3">
            <a:extLst>
              <a:ext uri="{FF2B5EF4-FFF2-40B4-BE49-F238E27FC236}">
                <a16:creationId xmlns:a16="http://schemas.microsoft.com/office/drawing/2014/main" id="{2F57F677-FD08-C443-8DB5-11F7617ED394}"/>
              </a:ext>
            </a:extLst>
          </p:cNvPr>
          <p:cNvGraphicFramePr>
            <a:graphicFrameLocks noGrp="1"/>
          </p:cNvGraphicFramePr>
          <p:nvPr/>
        </p:nvGraphicFramePr>
        <p:xfrm>
          <a:off x="5547653" y="2669394"/>
          <a:ext cx="2624747" cy="4616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4877">
                  <a:extLst>
                    <a:ext uri="{9D8B030D-6E8A-4147-A177-3AD203B41FA5}">
                      <a16:colId xmlns:a16="http://schemas.microsoft.com/office/drawing/2014/main" val="3108255278"/>
                    </a:ext>
                  </a:extLst>
                </a:gridCol>
                <a:gridCol w="1349870">
                  <a:extLst>
                    <a:ext uri="{9D8B030D-6E8A-4147-A177-3AD203B41FA5}">
                      <a16:colId xmlns:a16="http://schemas.microsoft.com/office/drawing/2014/main" val="199476069"/>
                    </a:ext>
                  </a:extLst>
                </a:gridCol>
              </a:tblGrid>
              <a:tr h="46166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TCP 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sz="1200" b="0" kern="120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Header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553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TCP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sz="1200" b="0" kern="120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Data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228155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25DE653F-B697-CE48-8FBC-070AC55D1D08}"/>
              </a:ext>
            </a:extLst>
          </p:cNvPr>
          <p:cNvSpPr txBox="1"/>
          <p:nvPr/>
        </p:nvSpPr>
        <p:spPr>
          <a:xfrm>
            <a:off x="271053" y="2577062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Given a simplified</a:t>
            </a:r>
          </a:p>
          <a:p>
            <a:r>
              <a:rPr lang="en-US" dirty="0"/>
              <a:t>    Internet packet. </a:t>
            </a:r>
          </a:p>
        </p:txBody>
      </p:sp>
      <p:graphicFrame>
        <p:nvGraphicFramePr>
          <p:cNvPr id="44" name="Table 3">
            <a:extLst>
              <a:ext uri="{FF2B5EF4-FFF2-40B4-BE49-F238E27FC236}">
                <a16:creationId xmlns:a16="http://schemas.microsoft.com/office/drawing/2014/main" id="{8AF96343-F62C-EF42-80E5-FA70C2AC7B23}"/>
              </a:ext>
            </a:extLst>
          </p:cNvPr>
          <p:cNvGraphicFramePr>
            <a:graphicFrameLocks noGrp="1"/>
          </p:cNvGraphicFramePr>
          <p:nvPr/>
        </p:nvGraphicFramePr>
        <p:xfrm>
          <a:off x="2909023" y="3723416"/>
          <a:ext cx="2624747" cy="4616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601">
                  <a:extLst>
                    <a:ext uri="{9D8B030D-6E8A-4147-A177-3AD203B41FA5}">
                      <a16:colId xmlns:a16="http://schemas.microsoft.com/office/drawing/2014/main" val="3108255278"/>
                    </a:ext>
                  </a:extLst>
                </a:gridCol>
                <a:gridCol w="1040402">
                  <a:extLst>
                    <a:ext uri="{9D8B030D-6E8A-4147-A177-3AD203B41FA5}">
                      <a16:colId xmlns:a16="http://schemas.microsoft.com/office/drawing/2014/main" val="199476069"/>
                    </a:ext>
                  </a:extLst>
                </a:gridCol>
                <a:gridCol w="601744">
                  <a:extLst>
                    <a:ext uri="{9D8B030D-6E8A-4147-A177-3AD203B41FA5}">
                      <a16:colId xmlns:a16="http://schemas.microsoft.com/office/drawing/2014/main" val="3183462428"/>
                    </a:ext>
                  </a:extLst>
                </a:gridCol>
              </a:tblGrid>
              <a:tr h="461668">
                <a:tc>
                  <a:txBody>
                    <a:bodyPr/>
                    <a:lstStyle/>
                    <a:p>
                      <a:r>
                        <a:rPr lang="en-US" sz="105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22.34.223.45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kern="120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120.52.201.17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Packet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24228155"/>
                  </a:ext>
                </a:extLst>
              </a:tr>
            </a:tbl>
          </a:graphicData>
        </a:graphic>
      </p:graphicFrame>
      <p:graphicFrame>
        <p:nvGraphicFramePr>
          <p:cNvPr id="45" name="Table 3">
            <a:extLst>
              <a:ext uri="{FF2B5EF4-FFF2-40B4-BE49-F238E27FC236}">
                <a16:creationId xmlns:a16="http://schemas.microsoft.com/office/drawing/2014/main" id="{6AF549EC-3E7E-DF49-9A32-D546791FC245}"/>
              </a:ext>
            </a:extLst>
          </p:cNvPr>
          <p:cNvGraphicFramePr>
            <a:graphicFrameLocks noGrp="1"/>
          </p:cNvGraphicFramePr>
          <p:nvPr/>
        </p:nvGraphicFramePr>
        <p:xfrm>
          <a:off x="5547652" y="3723416"/>
          <a:ext cx="2624747" cy="4616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4877">
                  <a:extLst>
                    <a:ext uri="{9D8B030D-6E8A-4147-A177-3AD203B41FA5}">
                      <a16:colId xmlns:a16="http://schemas.microsoft.com/office/drawing/2014/main" val="3108255278"/>
                    </a:ext>
                  </a:extLst>
                </a:gridCol>
                <a:gridCol w="1349870">
                  <a:extLst>
                    <a:ext uri="{9D8B030D-6E8A-4147-A177-3AD203B41FA5}">
                      <a16:colId xmlns:a16="http://schemas.microsoft.com/office/drawing/2014/main" val="199476069"/>
                    </a:ext>
                  </a:extLst>
                </a:gridCol>
              </a:tblGrid>
              <a:tr h="46166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TCP 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sz="1200" b="0" kern="120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Header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553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b="0" kern="120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This is my </a:t>
                      </a:r>
                      <a:r>
                        <a:rPr lang="en-US" sz="1100" b="0" kern="120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en-US" sz="1100" b="0" kern="120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call with sensitive info.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228155"/>
                  </a:ext>
                </a:extLst>
              </a:tr>
            </a:tbl>
          </a:graphicData>
        </a:graphic>
      </p:graphicFrame>
      <p:sp>
        <p:nvSpPr>
          <p:cNvPr id="46" name="TextBox 45">
            <a:extLst>
              <a:ext uri="{FF2B5EF4-FFF2-40B4-BE49-F238E27FC236}">
                <a16:creationId xmlns:a16="http://schemas.microsoft.com/office/drawing/2014/main" id="{E6CEFCAC-35E1-E94C-898C-E8A65C13E50A}"/>
              </a:ext>
            </a:extLst>
          </p:cNvPr>
          <p:cNvSpPr txBox="1"/>
          <p:nvPr/>
        </p:nvSpPr>
        <p:spPr>
          <a:xfrm>
            <a:off x="271053" y="3723416"/>
            <a:ext cx="2300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Add specific info. </a:t>
            </a:r>
          </a:p>
        </p:txBody>
      </p:sp>
      <p:graphicFrame>
        <p:nvGraphicFramePr>
          <p:cNvPr id="47" name="Table 3">
            <a:extLst>
              <a:ext uri="{FF2B5EF4-FFF2-40B4-BE49-F238E27FC236}">
                <a16:creationId xmlns:a16="http://schemas.microsoft.com/office/drawing/2014/main" id="{2FA30C8F-8A00-204A-9F69-D0C028ED78AA}"/>
              </a:ext>
            </a:extLst>
          </p:cNvPr>
          <p:cNvGraphicFramePr>
            <a:graphicFrameLocks noGrp="1"/>
          </p:cNvGraphicFramePr>
          <p:nvPr/>
        </p:nvGraphicFramePr>
        <p:xfrm>
          <a:off x="2909023" y="4592771"/>
          <a:ext cx="2624747" cy="4616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601">
                  <a:extLst>
                    <a:ext uri="{9D8B030D-6E8A-4147-A177-3AD203B41FA5}">
                      <a16:colId xmlns:a16="http://schemas.microsoft.com/office/drawing/2014/main" val="3108255278"/>
                    </a:ext>
                  </a:extLst>
                </a:gridCol>
                <a:gridCol w="1040402">
                  <a:extLst>
                    <a:ext uri="{9D8B030D-6E8A-4147-A177-3AD203B41FA5}">
                      <a16:colId xmlns:a16="http://schemas.microsoft.com/office/drawing/2014/main" val="199476069"/>
                    </a:ext>
                  </a:extLst>
                </a:gridCol>
                <a:gridCol w="601744">
                  <a:extLst>
                    <a:ext uri="{9D8B030D-6E8A-4147-A177-3AD203B41FA5}">
                      <a16:colId xmlns:a16="http://schemas.microsoft.com/office/drawing/2014/main" val="3183462428"/>
                    </a:ext>
                  </a:extLst>
                </a:gridCol>
              </a:tblGrid>
              <a:tr h="461668">
                <a:tc>
                  <a:txBody>
                    <a:bodyPr/>
                    <a:lstStyle/>
                    <a:p>
                      <a:r>
                        <a:rPr lang="en-US" sz="105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22.34.223.45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kern="120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120.52.201.17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Packet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24228155"/>
                  </a:ext>
                </a:extLst>
              </a:tr>
            </a:tbl>
          </a:graphicData>
        </a:graphic>
      </p:graphicFrame>
      <p:graphicFrame>
        <p:nvGraphicFramePr>
          <p:cNvPr id="48" name="Table 3">
            <a:extLst>
              <a:ext uri="{FF2B5EF4-FFF2-40B4-BE49-F238E27FC236}">
                <a16:creationId xmlns:a16="http://schemas.microsoft.com/office/drawing/2014/main" id="{47D44B01-FCAE-854E-911E-8422E1432D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2147612"/>
              </p:ext>
            </p:extLst>
          </p:nvPr>
        </p:nvGraphicFramePr>
        <p:xfrm>
          <a:off x="5547652" y="4592771"/>
          <a:ext cx="2624748" cy="4616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4877">
                  <a:extLst>
                    <a:ext uri="{9D8B030D-6E8A-4147-A177-3AD203B41FA5}">
                      <a16:colId xmlns:a16="http://schemas.microsoft.com/office/drawing/2014/main" val="3108255278"/>
                    </a:ext>
                  </a:extLst>
                </a:gridCol>
                <a:gridCol w="1349871">
                  <a:extLst>
                    <a:ext uri="{9D8B030D-6E8A-4147-A177-3AD203B41FA5}">
                      <a16:colId xmlns:a16="http://schemas.microsoft.com/office/drawing/2014/main" val="199476069"/>
                    </a:ext>
                  </a:extLst>
                </a:gridCol>
              </a:tblGrid>
              <a:tr h="46166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TCP 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sz="1200" b="0" kern="120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Header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553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b="0" kern="120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This is my </a:t>
                      </a:r>
                      <a:r>
                        <a:rPr lang="en-US" sz="1100" b="0" kern="120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en-US" sz="1100" b="0" kern="120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call with sensitive info.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228155"/>
                  </a:ext>
                </a:extLst>
              </a:tr>
            </a:tbl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88C66704-690A-4443-9EBE-FEEDD91FAFE6}"/>
              </a:ext>
            </a:extLst>
          </p:cNvPr>
          <p:cNvSpPr txBox="1"/>
          <p:nvPr/>
        </p:nvSpPr>
        <p:spPr>
          <a:xfrm>
            <a:off x="271053" y="4592771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 Calculate Checksum. 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245A0DE-A4EF-6849-8ED6-FE9F62C6EA09}"/>
              </a:ext>
            </a:extLst>
          </p:cNvPr>
          <p:cNvSpPr/>
          <p:nvPr/>
        </p:nvSpPr>
        <p:spPr bwMode="auto">
          <a:xfrm>
            <a:off x="341280" y="2542988"/>
            <a:ext cx="7879542" cy="718762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8" name="Table 3">
            <a:extLst>
              <a:ext uri="{FF2B5EF4-FFF2-40B4-BE49-F238E27FC236}">
                <a16:creationId xmlns:a16="http://schemas.microsoft.com/office/drawing/2014/main" id="{1B2DD300-EDBB-D743-B754-64EAFFFFFE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2737876"/>
              </p:ext>
            </p:extLst>
          </p:nvPr>
        </p:nvGraphicFramePr>
        <p:xfrm>
          <a:off x="5547652" y="4592771"/>
          <a:ext cx="3380832" cy="458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474">
                  <a:extLst>
                    <a:ext uri="{9D8B030D-6E8A-4147-A177-3AD203B41FA5}">
                      <a16:colId xmlns:a16="http://schemas.microsoft.com/office/drawing/2014/main" val="3108255278"/>
                    </a:ext>
                  </a:extLst>
                </a:gridCol>
                <a:gridCol w="1404156">
                  <a:extLst>
                    <a:ext uri="{9D8B030D-6E8A-4147-A177-3AD203B41FA5}">
                      <a16:colId xmlns:a16="http://schemas.microsoft.com/office/drawing/2014/main" val="199476069"/>
                    </a:ext>
                  </a:extLst>
                </a:gridCol>
                <a:gridCol w="742202">
                  <a:extLst>
                    <a:ext uri="{9D8B030D-6E8A-4147-A177-3AD203B41FA5}">
                      <a16:colId xmlns:a16="http://schemas.microsoft.com/office/drawing/2014/main" val="1845389528"/>
                    </a:ext>
                  </a:extLst>
                </a:gridCol>
              </a:tblGrid>
              <a:tr h="45890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TCP 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sz="1200" b="0" kern="120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Header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553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50" b="0" kern="120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This is my </a:t>
                      </a:r>
                      <a:r>
                        <a:rPr lang="en-US" sz="1050" b="0" kern="120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en-US" sz="1050" b="0" kern="120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call with sensitive info.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228155"/>
                  </a:ext>
                </a:extLst>
              </a:tr>
            </a:tbl>
          </a:graphicData>
        </a:graphic>
      </p:graphicFrame>
      <p:sp>
        <p:nvSpPr>
          <p:cNvPr id="50" name="Rectangle 49">
            <a:extLst>
              <a:ext uri="{FF2B5EF4-FFF2-40B4-BE49-F238E27FC236}">
                <a16:creationId xmlns:a16="http://schemas.microsoft.com/office/drawing/2014/main" id="{9FE1291D-A737-744B-A60E-AD2C9CB67CA3}"/>
              </a:ext>
            </a:extLst>
          </p:cNvPr>
          <p:cNvSpPr/>
          <p:nvPr/>
        </p:nvSpPr>
        <p:spPr>
          <a:xfrm>
            <a:off x="2874482" y="5539361"/>
            <a:ext cx="53463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0a26bcabd165ccd467505e4a066a2afc5856aaf6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549952D-AF2B-FB4E-A2A6-FFB74A44B796}"/>
              </a:ext>
            </a:extLst>
          </p:cNvPr>
          <p:cNvSpPr/>
          <p:nvPr/>
        </p:nvSpPr>
        <p:spPr bwMode="auto">
          <a:xfrm>
            <a:off x="341280" y="3657707"/>
            <a:ext cx="7879542" cy="718762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9" name="Table 3">
            <a:extLst>
              <a:ext uri="{FF2B5EF4-FFF2-40B4-BE49-F238E27FC236}">
                <a16:creationId xmlns:a16="http://schemas.microsoft.com/office/drawing/2014/main" id="{325E4367-C5D3-534E-9E00-31A62C3ACE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7135952"/>
              </p:ext>
            </p:extLst>
          </p:nvPr>
        </p:nvGraphicFramePr>
        <p:xfrm>
          <a:off x="5533352" y="4592771"/>
          <a:ext cx="3380832" cy="458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474">
                  <a:extLst>
                    <a:ext uri="{9D8B030D-6E8A-4147-A177-3AD203B41FA5}">
                      <a16:colId xmlns:a16="http://schemas.microsoft.com/office/drawing/2014/main" val="3108255278"/>
                    </a:ext>
                  </a:extLst>
                </a:gridCol>
                <a:gridCol w="1404156">
                  <a:extLst>
                    <a:ext uri="{9D8B030D-6E8A-4147-A177-3AD203B41FA5}">
                      <a16:colId xmlns:a16="http://schemas.microsoft.com/office/drawing/2014/main" val="199476069"/>
                    </a:ext>
                  </a:extLst>
                </a:gridCol>
                <a:gridCol w="742202">
                  <a:extLst>
                    <a:ext uri="{9D8B030D-6E8A-4147-A177-3AD203B41FA5}">
                      <a16:colId xmlns:a16="http://schemas.microsoft.com/office/drawing/2014/main" val="1845389528"/>
                    </a:ext>
                  </a:extLst>
                </a:gridCol>
              </a:tblGrid>
              <a:tr h="45890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TCP 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sz="1200" b="0" kern="120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Header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553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50" b="0" kern="120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This is my </a:t>
                      </a:r>
                      <a:r>
                        <a:rPr lang="en-US" sz="1050" b="0" kern="120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en-US" sz="1050" b="0" kern="120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call with sensitive info.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>
                          <a:solidFill>
                            <a:schemeClr val="tx1"/>
                          </a:solidFill>
                        </a:rPr>
                        <a:t>0a26bcabd165ccd467505e4a066a2afc5856aaf6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228155"/>
                  </a:ext>
                </a:extLst>
              </a:tr>
            </a:tbl>
          </a:graphicData>
        </a:graphic>
      </p:graphicFrame>
      <p:sp>
        <p:nvSpPr>
          <p:cNvPr id="20" name="Text Box 3">
            <a:extLst>
              <a:ext uri="{FF2B5EF4-FFF2-40B4-BE49-F238E27FC236}">
                <a16:creationId xmlns:a16="http://schemas.microsoft.com/office/drawing/2014/main" id="{0C82E175-F5E4-8143-AE74-3DA80A4C41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2" y="1808162"/>
            <a:ext cx="777398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None/>
            </a:pPr>
            <a:r>
              <a:rPr lang="en-US" altLang="en-US" sz="2400" dirty="0">
                <a:latin typeface="+mn-lt"/>
              </a:rPr>
              <a:t>Example </a:t>
            </a:r>
            <a:r>
              <a:rPr lang="en-US" altLang="en-US" sz="1000" dirty="0">
                <a:latin typeface="+mn-lt"/>
              </a:rPr>
              <a:t>(over simplified)</a:t>
            </a:r>
            <a:r>
              <a:rPr lang="en-US" altLang="en-US" sz="2400" dirty="0">
                <a:latin typeface="+mn-lt"/>
              </a:rPr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13432313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74 0.00093 L 0.31805 -0.1256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90" y="-634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50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0" grpId="1"/>
      <p:bldP spid="50" grpId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CB366F80-F263-9D43-A900-327A8329AA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  <a:buClrTx/>
              <a:buSzTx/>
              <a:buNone/>
            </a:pPr>
            <a:r>
              <a:rPr lang="en-US" altLang="en-US" sz="3200" b="1" dirty="0"/>
              <a:t>Error Correction</a:t>
            </a:r>
          </a:p>
        </p:txBody>
      </p:sp>
      <p:graphicFrame>
        <p:nvGraphicFramePr>
          <p:cNvPr id="47" name="Table 3">
            <a:extLst>
              <a:ext uri="{FF2B5EF4-FFF2-40B4-BE49-F238E27FC236}">
                <a16:creationId xmlns:a16="http://schemas.microsoft.com/office/drawing/2014/main" id="{2FA30C8F-8A00-204A-9F69-D0C028ED78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743743"/>
              </p:ext>
            </p:extLst>
          </p:nvPr>
        </p:nvGraphicFramePr>
        <p:xfrm>
          <a:off x="1187624" y="2738797"/>
          <a:ext cx="2624747" cy="4616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601">
                  <a:extLst>
                    <a:ext uri="{9D8B030D-6E8A-4147-A177-3AD203B41FA5}">
                      <a16:colId xmlns:a16="http://schemas.microsoft.com/office/drawing/2014/main" val="3108255278"/>
                    </a:ext>
                  </a:extLst>
                </a:gridCol>
                <a:gridCol w="1040402">
                  <a:extLst>
                    <a:ext uri="{9D8B030D-6E8A-4147-A177-3AD203B41FA5}">
                      <a16:colId xmlns:a16="http://schemas.microsoft.com/office/drawing/2014/main" val="199476069"/>
                    </a:ext>
                  </a:extLst>
                </a:gridCol>
                <a:gridCol w="601744">
                  <a:extLst>
                    <a:ext uri="{9D8B030D-6E8A-4147-A177-3AD203B41FA5}">
                      <a16:colId xmlns:a16="http://schemas.microsoft.com/office/drawing/2014/main" val="3183462428"/>
                    </a:ext>
                  </a:extLst>
                </a:gridCol>
              </a:tblGrid>
              <a:tr h="461668">
                <a:tc>
                  <a:txBody>
                    <a:bodyPr/>
                    <a:lstStyle/>
                    <a:p>
                      <a:r>
                        <a:rPr lang="en-US" sz="105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22.34.223.45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kern="120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120.52.201.17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Packet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24228155"/>
                  </a:ext>
                </a:extLst>
              </a:tr>
            </a:tbl>
          </a:graphicData>
        </a:graphic>
      </p:graphicFrame>
      <p:graphicFrame>
        <p:nvGraphicFramePr>
          <p:cNvPr id="19" name="Table 3">
            <a:extLst>
              <a:ext uri="{FF2B5EF4-FFF2-40B4-BE49-F238E27FC236}">
                <a16:creationId xmlns:a16="http://schemas.microsoft.com/office/drawing/2014/main" id="{325E4367-C5D3-534E-9E00-31A62C3ACE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8521046"/>
              </p:ext>
            </p:extLst>
          </p:nvPr>
        </p:nvGraphicFramePr>
        <p:xfrm>
          <a:off x="3818431" y="2741564"/>
          <a:ext cx="3380832" cy="458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474">
                  <a:extLst>
                    <a:ext uri="{9D8B030D-6E8A-4147-A177-3AD203B41FA5}">
                      <a16:colId xmlns:a16="http://schemas.microsoft.com/office/drawing/2014/main" val="3108255278"/>
                    </a:ext>
                  </a:extLst>
                </a:gridCol>
                <a:gridCol w="1404156">
                  <a:extLst>
                    <a:ext uri="{9D8B030D-6E8A-4147-A177-3AD203B41FA5}">
                      <a16:colId xmlns:a16="http://schemas.microsoft.com/office/drawing/2014/main" val="199476069"/>
                    </a:ext>
                  </a:extLst>
                </a:gridCol>
                <a:gridCol w="742202">
                  <a:extLst>
                    <a:ext uri="{9D8B030D-6E8A-4147-A177-3AD203B41FA5}">
                      <a16:colId xmlns:a16="http://schemas.microsoft.com/office/drawing/2014/main" val="1845389528"/>
                    </a:ext>
                  </a:extLst>
                </a:gridCol>
              </a:tblGrid>
              <a:tr h="45890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TCP 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sz="1200" b="0" kern="120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Header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553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50" b="0" kern="120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This is my </a:t>
                      </a:r>
                      <a:r>
                        <a:rPr lang="en-US" sz="1050" b="0" kern="120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en-US" sz="1050" b="0" kern="120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call with sensitive info.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>
                          <a:solidFill>
                            <a:schemeClr val="tx1"/>
                          </a:solidFill>
                        </a:rPr>
                        <a:t>0a26bcabd165ccd467505e4a066a2afc5856aaf6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228155"/>
                  </a:ext>
                </a:extLst>
              </a:tr>
            </a:tbl>
          </a:graphicData>
        </a:graphic>
      </p:graphicFrame>
      <p:grpSp>
        <p:nvGrpSpPr>
          <p:cNvPr id="12" name="Group 11">
            <a:extLst>
              <a:ext uri="{FF2B5EF4-FFF2-40B4-BE49-F238E27FC236}">
                <a16:creationId xmlns:a16="http://schemas.microsoft.com/office/drawing/2014/main" id="{2D605D6A-E8AC-5B44-A88E-46A101911F68}"/>
              </a:ext>
            </a:extLst>
          </p:cNvPr>
          <p:cNvGrpSpPr/>
          <p:nvPr/>
        </p:nvGrpSpPr>
        <p:grpSpPr>
          <a:xfrm>
            <a:off x="227012" y="3969060"/>
            <a:ext cx="8654161" cy="914400"/>
            <a:chOff x="227012" y="3969060"/>
            <a:chExt cx="8654161" cy="914400"/>
          </a:xfrm>
        </p:grpSpPr>
        <p:pic>
          <p:nvPicPr>
            <p:cNvPr id="6" name="Graphic 5" descr="Computer outline">
              <a:extLst>
                <a:ext uri="{FF2B5EF4-FFF2-40B4-BE49-F238E27FC236}">
                  <a16:creationId xmlns:a16="http://schemas.microsoft.com/office/drawing/2014/main" id="{B2C0A334-1600-E54B-9E1C-05BA5541CF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27012" y="3969060"/>
              <a:ext cx="914400" cy="914400"/>
            </a:xfrm>
            <a:prstGeom prst="rect">
              <a:avLst/>
            </a:prstGeom>
          </p:spPr>
        </p:pic>
        <p:pic>
          <p:nvPicPr>
            <p:cNvPr id="29" name="Graphic 28" descr="Computer outline">
              <a:extLst>
                <a:ext uri="{FF2B5EF4-FFF2-40B4-BE49-F238E27FC236}">
                  <a16:creationId xmlns:a16="http://schemas.microsoft.com/office/drawing/2014/main" id="{2132E6A8-6DCB-4447-BF28-906F756F12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966773" y="3969060"/>
              <a:ext cx="914400" cy="914400"/>
            </a:xfrm>
            <a:prstGeom prst="rect">
              <a:avLst/>
            </a:prstGeom>
          </p:spPr>
        </p:pic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33F6E8B-E1D2-3740-AEF6-2C26BD930A2B}"/>
                </a:ext>
              </a:extLst>
            </p:cNvPr>
            <p:cNvCxnSpPr>
              <a:stCxn id="6" idx="3"/>
              <a:endCxn id="29" idx="1"/>
            </p:cNvCxnSpPr>
            <p:nvPr/>
          </p:nvCxnSpPr>
          <p:spPr bwMode="auto">
            <a:xfrm>
              <a:off x="1141412" y="4426260"/>
              <a:ext cx="682536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2EFC992-6F8C-C14B-8063-C8F7188F55CF}"/>
              </a:ext>
            </a:extLst>
          </p:cNvPr>
          <p:cNvGrpSpPr/>
          <p:nvPr/>
        </p:nvGrpSpPr>
        <p:grpSpPr>
          <a:xfrm>
            <a:off x="1187624" y="2816917"/>
            <a:ext cx="6011639" cy="324051"/>
            <a:chOff x="1187624" y="3428936"/>
            <a:chExt cx="6011640" cy="39610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AD6C47B-6532-C645-9A9E-B015316B7B7A}"/>
                </a:ext>
              </a:extLst>
            </p:cNvPr>
            <p:cNvSpPr/>
            <p:nvPr/>
          </p:nvSpPr>
          <p:spPr bwMode="auto">
            <a:xfrm>
              <a:off x="1187624" y="3429000"/>
              <a:ext cx="972108" cy="396044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0307290-7B92-3C4C-B787-1F783DFFBAA9}"/>
                </a:ext>
              </a:extLst>
            </p:cNvPr>
            <p:cNvSpPr/>
            <p:nvPr/>
          </p:nvSpPr>
          <p:spPr bwMode="auto">
            <a:xfrm>
              <a:off x="2159732" y="3429000"/>
              <a:ext cx="1044116" cy="396044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19B9E3C-7058-EA4F-BE6B-5DEBD5E9BE0B}"/>
                </a:ext>
              </a:extLst>
            </p:cNvPr>
            <p:cNvSpPr/>
            <p:nvPr/>
          </p:nvSpPr>
          <p:spPr bwMode="auto">
            <a:xfrm>
              <a:off x="3206294" y="3429000"/>
              <a:ext cx="606077" cy="39604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C8A8501-7A39-CB40-BA4E-15B318555F0C}"/>
                </a:ext>
              </a:extLst>
            </p:cNvPr>
            <p:cNvSpPr/>
            <p:nvPr/>
          </p:nvSpPr>
          <p:spPr bwMode="auto">
            <a:xfrm>
              <a:off x="3812370" y="3429000"/>
              <a:ext cx="1263686" cy="396044"/>
            </a:xfrm>
            <a:prstGeom prst="rect">
              <a:avLst/>
            </a:prstGeom>
            <a:solidFill>
              <a:srgbClr val="B553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3B7A699-AB2C-7446-8569-9EDAE5E82502}"/>
                </a:ext>
              </a:extLst>
            </p:cNvPr>
            <p:cNvSpPr/>
            <p:nvPr/>
          </p:nvSpPr>
          <p:spPr bwMode="auto">
            <a:xfrm>
              <a:off x="5076056" y="3428936"/>
              <a:ext cx="1392303" cy="396044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66DFC63-2801-9140-9F95-A2BB2B65A897}"/>
                </a:ext>
              </a:extLst>
            </p:cNvPr>
            <p:cNvSpPr/>
            <p:nvPr/>
          </p:nvSpPr>
          <p:spPr bwMode="auto">
            <a:xfrm>
              <a:off x="6468360" y="3428936"/>
              <a:ext cx="730904" cy="3960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36" name="Text Box 3">
            <a:extLst>
              <a:ext uri="{FF2B5EF4-FFF2-40B4-BE49-F238E27FC236}">
                <a16:creationId xmlns:a16="http://schemas.microsoft.com/office/drawing/2014/main" id="{8301B0AE-502A-C349-AD98-6FC39C331A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2" y="1808162"/>
            <a:ext cx="777398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None/>
            </a:pPr>
            <a:r>
              <a:rPr lang="en-US" altLang="en-US" sz="2400" dirty="0">
                <a:latin typeface="+mn-lt"/>
              </a:rPr>
              <a:t>Example </a:t>
            </a:r>
            <a:r>
              <a:rPr lang="en-US" altLang="en-US" sz="1000" dirty="0">
                <a:latin typeface="+mn-lt"/>
              </a:rPr>
              <a:t>(over simplified)</a:t>
            </a:r>
            <a:r>
              <a:rPr lang="en-US" altLang="en-US" sz="2400" dirty="0">
                <a:latin typeface="+mn-lt"/>
              </a:rPr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23117345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" y="15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74 7.40741E-7 L -0.29705 0.2122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774" y="106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9323 0.21227 L 0.39184 0.21227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25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tudio">
  <a:themeElements>
    <a:clrScheme name="Studio 1">
      <a:dk1>
        <a:srgbClr val="000000"/>
      </a:dk1>
      <a:lt1>
        <a:srgbClr val="FFFFFF"/>
      </a:lt1>
      <a:dk2>
        <a:srgbClr val="336666"/>
      </a:dk2>
      <a:lt2>
        <a:srgbClr val="CCCC99"/>
      </a:lt2>
      <a:accent1>
        <a:srgbClr val="97CDCC"/>
      </a:accent1>
      <a:accent2>
        <a:srgbClr val="D6E0E0"/>
      </a:accent2>
      <a:accent3>
        <a:srgbClr val="FFFFFF"/>
      </a:accent3>
      <a:accent4>
        <a:srgbClr val="000000"/>
      </a:accent4>
      <a:accent5>
        <a:srgbClr val="C9E3E2"/>
      </a:accent5>
      <a:accent6>
        <a:srgbClr val="C2CBCB"/>
      </a:accent6>
      <a:hlink>
        <a:srgbClr val="99CC00"/>
      </a:hlink>
      <a:folHlink>
        <a:srgbClr val="336666"/>
      </a:folHlink>
    </a:clrScheme>
    <a:fontScheme name="Studio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Studio 1">
        <a:dk1>
          <a:srgbClr val="000000"/>
        </a:dk1>
        <a:lt1>
          <a:srgbClr val="FFFFFF"/>
        </a:lt1>
        <a:dk2>
          <a:srgbClr val="336666"/>
        </a:dk2>
        <a:lt2>
          <a:srgbClr val="CCCC99"/>
        </a:lt2>
        <a:accent1>
          <a:srgbClr val="97CDCC"/>
        </a:accent1>
        <a:accent2>
          <a:srgbClr val="D6E0E0"/>
        </a:accent2>
        <a:accent3>
          <a:srgbClr val="FFFFFF"/>
        </a:accent3>
        <a:accent4>
          <a:srgbClr val="000000"/>
        </a:accent4>
        <a:accent5>
          <a:srgbClr val="C9E3E2"/>
        </a:accent5>
        <a:accent6>
          <a:srgbClr val="C2CBCB"/>
        </a:accent6>
        <a:hlink>
          <a:srgbClr val="99CC00"/>
        </a:hlink>
        <a:folHlink>
          <a:srgbClr val="33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2">
        <a:dk1>
          <a:srgbClr val="000000"/>
        </a:dk1>
        <a:lt1>
          <a:srgbClr val="FFFFFF"/>
        </a:lt1>
        <a:dk2>
          <a:srgbClr val="3732A0"/>
        </a:dk2>
        <a:lt2>
          <a:srgbClr val="666699"/>
        </a:lt2>
        <a:accent1>
          <a:srgbClr val="CCCCFF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8A8A"/>
        </a:accent6>
        <a:hlink>
          <a:srgbClr val="3366CC"/>
        </a:hlink>
        <a:folHlink>
          <a:srgbClr val="9094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3">
        <a:dk1>
          <a:srgbClr val="000000"/>
        </a:dk1>
        <a:lt1>
          <a:srgbClr val="FFFFFF"/>
        </a:lt1>
        <a:dk2>
          <a:srgbClr val="CD0505"/>
        </a:dk2>
        <a:lt2>
          <a:srgbClr val="5F5F5F"/>
        </a:lt2>
        <a:accent1>
          <a:srgbClr val="D2D5DE"/>
        </a:accent1>
        <a:accent2>
          <a:srgbClr val="D55757"/>
        </a:accent2>
        <a:accent3>
          <a:srgbClr val="FFFFFF"/>
        </a:accent3>
        <a:accent4>
          <a:srgbClr val="000000"/>
        </a:accent4>
        <a:accent5>
          <a:srgbClr val="E5E7EC"/>
        </a:accent5>
        <a:accent6>
          <a:srgbClr val="C14E4E"/>
        </a:accent6>
        <a:hlink>
          <a:srgbClr val="F42D1E"/>
        </a:hlink>
        <a:folHlink>
          <a:srgbClr val="7C84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4">
        <a:dk1>
          <a:srgbClr val="000000"/>
        </a:dk1>
        <a:lt1>
          <a:srgbClr val="FFFFFF"/>
        </a:lt1>
        <a:dk2>
          <a:srgbClr val="551A07"/>
        </a:dk2>
        <a:lt2>
          <a:srgbClr val="CC3300"/>
        </a:lt2>
        <a:accent1>
          <a:srgbClr val="F4B400"/>
        </a:accent1>
        <a:accent2>
          <a:srgbClr val="993300"/>
        </a:accent2>
        <a:accent3>
          <a:srgbClr val="FFFFFF"/>
        </a:accent3>
        <a:accent4>
          <a:srgbClr val="000000"/>
        </a:accent4>
        <a:accent5>
          <a:srgbClr val="F8D6AA"/>
        </a:accent5>
        <a:accent6>
          <a:srgbClr val="8A2D00"/>
        </a:accent6>
        <a:hlink>
          <a:srgbClr val="FF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5">
        <a:dk1>
          <a:srgbClr val="000000"/>
        </a:dk1>
        <a:lt1>
          <a:srgbClr val="FFFFFF"/>
        </a:lt1>
        <a:dk2>
          <a:srgbClr val="FF0000"/>
        </a:dk2>
        <a:lt2>
          <a:srgbClr val="FFCC00"/>
        </a:lt2>
        <a:accent1>
          <a:srgbClr val="66CC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008A00"/>
        </a:accent6>
        <a:hlink>
          <a:srgbClr val="FF3300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6">
        <a:dk1>
          <a:srgbClr val="666633"/>
        </a:dk1>
        <a:lt1>
          <a:srgbClr val="FFFFFF"/>
        </a:lt1>
        <a:dk2>
          <a:srgbClr val="000000"/>
        </a:dk2>
        <a:lt2>
          <a:srgbClr val="CC3300"/>
        </a:lt2>
        <a:accent1>
          <a:srgbClr val="8080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C0C0AA"/>
        </a:accent5>
        <a:accent6>
          <a:srgbClr val="E78A00"/>
        </a:accent6>
        <a:hlink>
          <a:srgbClr val="CC6600"/>
        </a:hlink>
        <a:folHlink>
          <a:srgbClr val="434B1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7">
        <a:dk1>
          <a:srgbClr val="766997"/>
        </a:dk1>
        <a:lt1>
          <a:srgbClr val="FFFFFF"/>
        </a:lt1>
        <a:dk2>
          <a:srgbClr val="530901"/>
        </a:dk2>
        <a:lt2>
          <a:srgbClr val="FFFFFF"/>
        </a:lt2>
        <a:accent1>
          <a:srgbClr val="FF3300"/>
        </a:accent1>
        <a:accent2>
          <a:srgbClr val="CC6600"/>
        </a:accent2>
        <a:accent3>
          <a:srgbClr val="B3AAAA"/>
        </a:accent3>
        <a:accent4>
          <a:srgbClr val="DADADA"/>
        </a:accent4>
        <a:accent5>
          <a:srgbClr val="FFADAA"/>
        </a:accent5>
        <a:accent6>
          <a:srgbClr val="B95C00"/>
        </a:accent6>
        <a:hlink>
          <a:srgbClr val="FF990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8">
        <a:dk1>
          <a:srgbClr val="666699"/>
        </a:dk1>
        <a:lt1>
          <a:srgbClr val="FFFFFF"/>
        </a:lt1>
        <a:dk2>
          <a:srgbClr val="4C004C"/>
        </a:dk2>
        <a:lt2>
          <a:srgbClr val="FFFFFF"/>
        </a:lt2>
        <a:accent1>
          <a:srgbClr val="0099CC"/>
        </a:accent1>
        <a:accent2>
          <a:srgbClr val="993366"/>
        </a:accent2>
        <a:accent3>
          <a:srgbClr val="B2AAB2"/>
        </a:accent3>
        <a:accent4>
          <a:srgbClr val="DADADA"/>
        </a:accent4>
        <a:accent5>
          <a:srgbClr val="AACAE2"/>
        </a:accent5>
        <a:accent6>
          <a:srgbClr val="8A2D5C"/>
        </a:accent6>
        <a:hlink>
          <a:srgbClr val="99CC00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9">
        <a:dk1>
          <a:srgbClr val="565682"/>
        </a:dk1>
        <a:lt1>
          <a:srgbClr val="FFFFFF"/>
        </a:lt1>
        <a:dk2>
          <a:srgbClr val="1E1551"/>
        </a:dk2>
        <a:lt2>
          <a:srgbClr val="CCFFFF"/>
        </a:lt2>
        <a:accent1>
          <a:srgbClr val="33CCCC"/>
        </a:accent1>
        <a:accent2>
          <a:srgbClr val="009999"/>
        </a:accent2>
        <a:accent3>
          <a:srgbClr val="ABAAB3"/>
        </a:accent3>
        <a:accent4>
          <a:srgbClr val="DADADA"/>
        </a:accent4>
        <a:accent5>
          <a:srgbClr val="ADE2E2"/>
        </a:accent5>
        <a:accent6>
          <a:srgbClr val="008A8A"/>
        </a:accent6>
        <a:hlink>
          <a:srgbClr val="FF9900"/>
        </a:hlink>
        <a:folHlink>
          <a:srgbClr val="00598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10">
        <a:dk1>
          <a:srgbClr val="CCCC99"/>
        </a:dk1>
        <a:lt1>
          <a:srgbClr val="FFFFFF"/>
        </a:lt1>
        <a:dk2>
          <a:srgbClr val="2E5D5C"/>
        </a:dk2>
        <a:lt2>
          <a:srgbClr val="FFFFFF"/>
        </a:lt2>
        <a:accent1>
          <a:srgbClr val="0099CC"/>
        </a:accent1>
        <a:accent2>
          <a:srgbClr val="D6E0E0"/>
        </a:accent2>
        <a:accent3>
          <a:srgbClr val="ADB6B5"/>
        </a:accent3>
        <a:accent4>
          <a:srgbClr val="DADADA"/>
        </a:accent4>
        <a:accent5>
          <a:srgbClr val="AACAE2"/>
        </a:accent5>
        <a:accent6>
          <a:srgbClr val="C2CBCB"/>
        </a:accent6>
        <a:hlink>
          <a:srgbClr val="CCCC99"/>
        </a:hlink>
        <a:folHlink>
          <a:srgbClr val="428A8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Studio</Template>
  <TotalTime>1374</TotalTime>
  <Words>3412</Words>
  <Application>Microsoft Macintosh PowerPoint</Application>
  <PresentationFormat>On-screen Show (4:3)</PresentationFormat>
  <Paragraphs>471</Paragraphs>
  <Slides>49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6" baseType="lpstr">
      <vt:lpstr>Arial</vt:lpstr>
      <vt:lpstr>Arial Black</vt:lpstr>
      <vt:lpstr>Courier</vt:lpstr>
      <vt:lpstr>Courier New</vt:lpstr>
      <vt:lpstr>Times New Roman</vt:lpstr>
      <vt:lpstr>Wingdings</vt:lpstr>
      <vt:lpstr>Studio</vt:lpstr>
      <vt:lpstr>Hashing</vt:lpstr>
      <vt:lpstr>Uses of Hashing</vt:lpstr>
      <vt:lpstr>Cryptographic: 1 Way Hash</vt:lpstr>
      <vt:lpstr>Cryptographic: 1 Way Hash</vt:lpstr>
      <vt:lpstr>Cryptographic: 1 Way Hash</vt:lpstr>
      <vt:lpstr>Cryptographic: 1 Way Hash</vt:lpstr>
      <vt:lpstr>Error Correction</vt:lpstr>
      <vt:lpstr>Error Correction</vt:lpstr>
      <vt:lpstr>Error Correction</vt:lpstr>
      <vt:lpstr>Error Correction</vt:lpstr>
      <vt:lpstr>Error Correction</vt:lpstr>
      <vt:lpstr>Error Correction</vt:lpstr>
      <vt:lpstr>Check For Changes</vt:lpstr>
      <vt:lpstr>Check For Changes</vt:lpstr>
      <vt:lpstr>Hash Table</vt:lpstr>
      <vt:lpstr>Hash Table</vt:lpstr>
      <vt:lpstr>PowerPoint Presentation</vt:lpstr>
      <vt:lpstr>PowerPoint Presentation</vt:lpstr>
      <vt:lpstr>PowerPoint Presentation</vt:lpstr>
      <vt:lpstr>Example Hash Function</vt:lpstr>
      <vt:lpstr>Basic Idea</vt:lpstr>
      <vt:lpstr>PowerPoint Presentation</vt:lpstr>
      <vt:lpstr>PowerPoint Presentation</vt:lpstr>
      <vt:lpstr>Collision</vt:lpstr>
      <vt:lpstr>Collision</vt:lpstr>
      <vt:lpstr>Collision Resolution</vt:lpstr>
      <vt:lpstr>Open addressing</vt:lpstr>
      <vt:lpstr>Chaining</vt:lpstr>
      <vt:lpstr>PowerPoint Presentation</vt:lpstr>
      <vt:lpstr>Chaining (collision resolution)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Probing (collision resolution)</vt:lpstr>
      <vt:lpstr>Probing (collision resolution)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Pennsylvania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6</dc:title>
  <dc:creator>Saswati Sarkar</dc:creator>
  <cp:lastModifiedBy>Griffin, Terry</cp:lastModifiedBy>
  <cp:revision>177</cp:revision>
  <dcterms:created xsi:type="dcterms:W3CDTF">2001-02-19T14:36:47Z</dcterms:created>
  <dcterms:modified xsi:type="dcterms:W3CDTF">2021-02-17T05:07:20Z</dcterms:modified>
</cp:coreProperties>
</file>