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52"/>
  </p:notesMasterIdLst>
  <p:sldIdLst>
    <p:sldId id="256" r:id="rId2"/>
    <p:sldId id="315" r:id="rId3"/>
    <p:sldId id="341" r:id="rId4"/>
    <p:sldId id="323" r:id="rId5"/>
    <p:sldId id="324" r:id="rId6"/>
    <p:sldId id="325" r:id="rId7"/>
    <p:sldId id="326" r:id="rId8"/>
    <p:sldId id="327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260" r:id="rId19"/>
    <p:sldId id="338" r:id="rId20"/>
    <p:sldId id="311" r:id="rId21"/>
    <p:sldId id="299" r:id="rId22"/>
    <p:sldId id="300" r:id="rId23"/>
    <p:sldId id="301" r:id="rId24"/>
    <p:sldId id="273" r:id="rId25"/>
    <p:sldId id="303" r:id="rId26"/>
    <p:sldId id="304" r:id="rId27"/>
    <p:sldId id="305" r:id="rId28"/>
    <p:sldId id="342" r:id="rId29"/>
    <p:sldId id="307" r:id="rId30"/>
    <p:sldId id="281" r:id="rId31"/>
    <p:sldId id="343" r:id="rId32"/>
    <p:sldId id="295" r:id="rId33"/>
    <p:sldId id="320" r:id="rId34"/>
    <p:sldId id="296" r:id="rId35"/>
    <p:sldId id="285" r:id="rId36"/>
    <p:sldId id="297" r:id="rId37"/>
    <p:sldId id="308" r:id="rId38"/>
    <p:sldId id="286" r:id="rId39"/>
    <p:sldId id="289" r:id="rId40"/>
    <p:sldId id="288" r:id="rId41"/>
    <p:sldId id="302" r:id="rId42"/>
    <p:sldId id="290" r:id="rId43"/>
    <p:sldId id="291" r:id="rId44"/>
    <p:sldId id="316" r:id="rId45"/>
    <p:sldId id="317" r:id="rId46"/>
    <p:sldId id="318" r:id="rId47"/>
    <p:sldId id="319" r:id="rId48"/>
    <p:sldId id="322" r:id="rId49"/>
    <p:sldId id="314" r:id="rId50"/>
    <p:sldId id="339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53FF"/>
    <a:srgbClr val="9A7AAB"/>
    <a:srgbClr val="E1D6E7"/>
    <a:srgbClr val="B58EC9"/>
    <a:srgbClr val="E1D7E8"/>
    <a:srgbClr val="00FA00"/>
    <a:srgbClr val="FF40FF"/>
    <a:srgbClr val="FFFFFF"/>
    <a:srgbClr val="97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 autoAdjust="0"/>
    <p:restoredTop sz="94694" autoAdjust="0"/>
  </p:normalViewPr>
  <p:slideViewPr>
    <p:cSldViewPr>
      <p:cViewPr>
        <p:scale>
          <a:sx n="120" d="100"/>
          <a:sy n="120" d="100"/>
        </p:scale>
        <p:origin x="50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32D6DEF-6C88-C143-9378-171FF0BF9F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682AE44-D1F5-614C-AF37-2A28223864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1167C181-522E-7842-9DEE-4EC6E997A8A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6F006FB5-058A-7D4F-A8E2-9F6CEA5A7B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78BBDFCB-CE2F-4A4D-9C87-6BEAC5FB48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9974A7DC-DFAE-3341-AF1E-1CD3022DE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C7F6050-B571-D044-9097-D7CF4CD9FA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28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041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22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787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993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584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039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717A7F93-1C7E-8A44-B187-37787779E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BE6BA8-A4AC-1643-B518-26DAB98769D3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6367E18-BA11-2A4B-92BE-E54F1C8715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1489C17-2EF5-6847-A8C4-9CAEE504A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9CFB3F76-E507-B046-9BC5-2CAFF2D13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118A43-1EDD-444C-850C-839EF76D6DD0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1CA74C9-A8B8-B44B-9E55-208AD7938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9A7C2A4-82A3-574A-BF0B-B9465A8AD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BD7417A4-4852-6F46-9B43-C54614F0A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47F21D-7D87-E848-A358-D81857037D7D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057B452-939D-A441-9759-DF0A252A84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10470A9-3492-2242-89FD-B123B97E4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948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98EFE87A-1D18-4043-832B-A2D5524E8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8F9191-CCFE-804A-B963-B74660ACEE84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52CB4ED-EC4C-F044-B348-2CCCF631C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5253FC0-0C95-6842-9ECF-0D64C0E26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22380CC2-5068-6040-A676-43512A13C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707F30-9541-2B43-B1B8-610C7D466B9B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C419ADE-7CE0-9345-8A93-59E464314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EC4472C-64F9-384B-BDC6-8D2B0F6C7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1B005E41-0A32-CA4F-9B48-AA55F01F5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B41554-1791-D44A-83FE-65CE1DC0429A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7175AFB-F3B4-4E42-8524-98961F214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63B4346-16F8-4649-8718-163AFF3BA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E082F536-2CF9-8C4F-BFED-0B0CAD40A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DCC85-F3AF-274E-9BC0-B3742D15AF9C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F0A5CBB-409C-6345-811D-7C1313BAC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87046E-2305-3642-8C61-34DAAB0DB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76A47AA7-2781-D24A-80B8-B30DF8836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F642F1-A2FF-0F4A-8804-9A8EA1E86123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C6E3545-3209-8143-BE21-F3861A5CC0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3D7DE0A-81C6-3548-8FC8-B11BF5743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783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CBEACF63-CD58-5147-8796-A89B18D47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C36D60-2FBE-0A42-97A5-10EA3EB01C7B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6A37970-5604-EB4E-BF66-9DA2D36386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E934E7A-529C-8943-9032-4E6FE6E11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C7642514-E71E-B04F-8705-AA51BFA84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56330E-0831-4740-A961-B68C019BF39E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04F2316-531C-5940-9F0E-04CC811CA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FBB957D-DAFF-E74E-84AB-05A992DA0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196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C7642514-E71E-B04F-8705-AA51BFA84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56330E-0831-4740-A961-B68C019BF39E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04F2316-531C-5940-9F0E-04CC811CA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FBB957D-DAFF-E74E-84AB-05A992DA0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485496F2-3692-4F4E-BCF9-83168150C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7C161D-F546-494F-A3A7-CA06C1080EAD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553F5C58-CE65-6643-9BBC-B6C3510225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7B731AC-694A-9F4E-A962-79CA6DF59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6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35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25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74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755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02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70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9BEAAE2-A8CF-FE49-9DFA-91E67D96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431CAE9A-5485-8746-A2DC-331F14F864D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2B76417-554F-0440-AE00-937327A571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CAC8E850-A2E3-C049-98A7-802F5B55B2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94179BCB-4F5C-144B-A8C9-75542F4779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5F84807-CC0C-5244-B41A-B3F3AC6D30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A062D82-B7C6-7241-8543-A42F236EC9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9AC6D00-67DB-BB4B-9078-528A932800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4CC7F3A4-918D-0947-A753-CE3EADDF89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48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699F-3F33-654C-8A37-BF0F83C9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38658-0C3E-2949-85B6-936159E0D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E18165-CEDB-2C4A-8DC4-54C4C5A78B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0C8A2E-0F89-C849-92FC-A45428D5D2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199CDD-5E11-6F49-BF0C-0A333CA2F5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EF957-8419-114C-A498-380C60E85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14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0CC17-7F8E-5242-B6CD-F1617136E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B53A2-139F-8B42-BF2E-6A33FE66C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7F74B5-8937-0344-AE87-006C4ED910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83C388-C676-C445-9EFE-9EB3A515AD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485AD3-D61B-BE4D-9378-9518349FE5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71F73-6635-3A4D-A3C1-9F890CE05C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93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F801-78DB-D64C-95CB-8C0AB7DB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0D9805E-A724-6949-938E-07E20A13E736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762000" y="1905000"/>
            <a:ext cx="7696200" cy="4038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6CB57C-7D0B-5147-8968-37F6CFBDEF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C0BEC8-C06F-0643-A325-EF4CED626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78B5A5-DB1C-2141-AAF0-42E968B9A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AF2CE-7853-2E46-BA40-A8DC660B6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14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42AA-6A34-C442-BC7D-50245AEE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8663-57A1-E14A-B2B8-E4EC404B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C69388-E46C-F842-BAB5-BB7BC28655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9ECDF2-2D68-E94A-BE2E-206A825133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C3BF03-C61E-9841-8FB5-6665DFD57A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F896C-2DE5-9A42-BB70-ED36DCF6D7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7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EEE0-53D1-D64D-83E7-A6391ECF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1B03-2745-4649-8E1D-1B00B850E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8FD08A-8AFB-6948-B857-EF9B43524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B3DE94-3D64-7543-A3D8-AA3821D70D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80F59-1193-AF46-8777-1619C1D64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037D9-389B-3849-B241-83147AF6BE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66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BA00-896F-D948-B2C9-916DD0A9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2747-6FAC-D04C-8B06-51139C689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C0CEB-8CEA-6A45-8D6A-92B1C443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C39FA-EA8C-BA40-8536-54D47F7A54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32044-64F6-B84E-BBCF-19A133022A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0702FB-A7B5-1441-A084-ACCA55B93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99684-E69B-6E4F-AB15-F40B1A709C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9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ABD3-5152-3549-A5D5-5889ECA3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C0DC6-25A3-6F4F-B439-65600020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914B8-80D5-0141-A59B-801957C5E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BBB3B-425A-E943-AA03-CA9016E6C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876BC-3B21-6242-BFD5-1EF9A6373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FD14A6-9CF1-D94C-B88E-E838081750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BAC06C6-EC98-FE42-985C-15FC6B8F66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E6BA826-7F5D-BB4D-B597-6FF776F3C5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DB6F8-BC0C-A242-A0CE-6E63BC4B42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26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E4A7-4FC5-EA44-94F7-3D3EFDC8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221FF76-33A1-D44B-8E75-847BFAB388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C4DF84-5624-CD40-A99D-697BC99B34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7CBE89-B96C-684E-A4E3-6091010C2D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6E9F-EF16-1D40-B16B-3AFCD2020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90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992D0B3-3194-D446-8CC1-F2E390D3A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A045C16-D394-B34E-A498-C382C27401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87BC28-DA0A-EB43-AFF4-27ED4F0B45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2C302A-4BD5-F743-B7E6-2C8093A5EF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86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77BC-FA3F-2245-8016-619DB648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59E0-1994-2D4B-9733-246FEC72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27274-0802-ED43-B76A-9C312A124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9ACD8-3415-B34A-A637-7CC8AB0A56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D6488-7D40-7D4C-BCB1-43243727EC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9E9DC-1A60-F34D-AD8E-1C7D53C92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FD42B-27B5-DE49-8C3C-5359E68C58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64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78B0-3B0F-DD4A-A97E-0BDB4000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8A7C2-2BB2-E348-B35C-3137B171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AFD0E-8C16-CD46-A627-2F59D03FD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C5DE9-9A7C-2D4B-8708-2C8C637321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2B87F6-3363-D64A-9814-66D3F8CD04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7C620-702D-524B-BD16-B0DD829C8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249B2-E02F-B142-BB5A-10CEE34043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91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9E87925-27CA-B348-8D9C-628EAFFD8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16D06F9-1E92-EE41-BDBF-05CF6EB33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33DB4516-4491-C949-8CCF-A44D075FD4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F8B8CAC4-C6ED-D54E-8BCF-10F72F93CF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939CF52-85AF-FF47-9342-AC5F2E8555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fld id="{FD370517-9CCC-4D4B-9F54-2FBD4220071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25A0700C-2FD0-D040-8C0C-CAACA462D234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032" name="AutoShape 8">
              <a:extLst>
                <a:ext uri="{FF2B5EF4-FFF2-40B4-BE49-F238E27FC236}">
                  <a16:creationId xmlns:a16="http://schemas.microsoft.com/office/drawing/2014/main" id="{62E14C16-C213-A84E-87C1-00471F8FA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Line 9">
              <a:extLst>
                <a:ext uri="{FF2B5EF4-FFF2-40B4-BE49-F238E27FC236}">
                  <a16:creationId xmlns:a16="http://schemas.microsoft.com/office/drawing/2014/main" id="{F0EB28D4-F71C-CE4B-A089-113EE57FD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st.gov/dad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ufts.edu/~ablumer/openhashing.html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kimo.com/~scs/cclass/int/sx4ab.html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function" TargetMode="External"/><Relationship Id="rId2" Type="http://schemas.openxmlformats.org/officeDocument/2006/relationships/hyperlink" Target="http://en.wikipedia.org/wiki/List_of_hash_function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77DB2A40-4315-3248-ABAA-CB566A425A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Hashing</a:t>
            </a:r>
          </a:p>
        </p:txBody>
      </p:sp>
      <p:sp>
        <p:nvSpPr>
          <p:cNvPr id="15362" name="Text Box 7">
            <a:extLst>
              <a:ext uri="{FF2B5EF4-FFF2-40B4-BE49-F238E27FC236}">
                <a16:creationId xmlns:a16="http://schemas.microsoft.com/office/drawing/2014/main" id="{E52ED526-FA5D-0C4A-BB82-42259EA6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4041775"/>
            <a:ext cx="3851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Lecture based on information from </a:t>
            </a:r>
            <a:r>
              <a:rPr lang="en-US" altLang="en-US" sz="1800">
                <a:hlinkClick r:id="rId2"/>
              </a:rPr>
              <a:t>http://www.nist.gov/dads/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2FA30C8F-8A00-204A-9F69-D0C028ED7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43743"/>
              </p:ext>
            </p:extLst>
          </p:nvPr>
        </p:nvGraphicFramePr>
        <p:xfrm>
          <a:off x="1187624" y="2738797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22.34.223.45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120.52.201.17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21046"/>
              </p:ext>
            </p:extLst>
          </p:nvPr>
        </p:nvGraphicFramePr>
        <p:xfrm>
          <a:off x="3818431" y="2741564"/>
          <a:ext cx="3380832" cy="4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74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74220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589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05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05D6A-E8AC-5B44-A88E-46A101911F68}"/>
              </a:ext>
            </a:extLst>
          </p:cNvPr>
          <p:cNvGrpSpPr/>
          <p:nvPr/>
        </p:nvGrpSpPr>
        <p:grpSpPr>
          <a:xfrm>
            <a:off x="227012" y="3969060"/>
            <a:ext cx="8654161" cy="914400"/>
            <a:chOff x="227012" y="3969060"/>
            <a:chExt cx="8654161" cy="914400"/>
          </a:xfrm>
        </p:grpSpPr>
        <p:pic>
          <p:nvPicPr>
            <p:cNvPr id="6" name="Graphic 5" descr="Computer outline">
              <a:extLst>
                <a:ext uri="{FF2B5EF4-FFF2-40B4-BE49-F238E27FC236}">
                  <a16:creationId xmlns:a16="http://schemas.microsoft.com/office/drawing/2014/main" id="{B2C0A334-1600-E54B-9E1C-05BA5541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012" y="3969060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Computer outline">
              <a:extLst>
                <a:ext uri="{FF2B5EF4-FFF2-40B4-BE49-F238E27FC236}">
                  <a16:creationId xmlns:a16="http://schemas.microsoft.com/office/drawing/2014/main" id="{2132E6A8-6DCB-4447-BF28-906F756F1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6773" y="3969060"/>
              <a:ext cx="914400" cy="9144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3F6E8B-E1D2-3740-AEF6-2C26BD930A2B}"/>
                </a:ext>
              </a:extLst>
            </p:cNvPr>
            <p:cNvCxnSpPr>
              <a:stCxn id="6" idx="3"/>
              <a:endCxn id="29" idx="1"/>
            </p:cNvCxnSpPr>
            <p:nvPr/>
          </p:nvCxnSpPr>
          <p:spPr bwMode="auto">
            <a:xfrm>
              <a:off x="1141412" y="4426260"/>
              <a:ext cx="682536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FC992-6F8C-C14B-8063-C8F7188F55CF}"/>
              </a:ext>
            </a:extLst>
          </p:cNvPr>
          <p:cNvGrpSpPr/>
          <p:nvPr/>
        </p:nvGrpSpPr>
        <p:grpSpPr>
          <a:xfrm>
            <a:off x="1187624" y="2816917"/>
            <a:ext cx="6011639" cy="324051"/>
            <a:chOff x="1187624" y="3428936"/>
            <a:chExt cx="6011640" cy="396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AD6C47B-6532-C645-9A9E-B015316B7B7A}"/>
                </a:ext>
              </a:extLst>
            </p:cNvPr>
            <p:cNvSpPr/>
            <p:nvPr/>
          </p:nvSpPr>
          <p:spPr bwMode="auto">
            <a:xfrm>
              <a:off x="1187624" y="3429000"/>
              <a:ext cx="972108" cy="3960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307290-7B92-3C4C-B787-1F783DFFBAA9}"/>
                </a:ext>
              </a:extLst>
            </p:cNvPr>
            <p:cNvSpPr/>
            <p:nvPr/>
          </p:nvSpPr>
          <p:spPr bwMode="auto">
            <a:xfrm>
              <a:off x="2159732" y="3429000"/>
              <a:ext cx="1044116" cy="39604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9B9E3C-7058-EA4F-BE6B-5DEBD5E9BE0B}"/>
                </a:ext>
              </a:extLst>
            </p:cNvPr>
            <p:cNvSpPr/>
            <p:nvPr/>
          </p:nvSpPr>
          <p:spPr bwMode="auto">
            <a:xfrm>
              <a:off x="3206294" y="3429000"/>
              <a:ext cx="606077" cy="39604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8A8501-7A39-CB40-BA4E-15B318555F0C}"/>
                </a:ext>
              </a:extLst>
            </p:cNvPr>
            <p:cNvSpPr/>
            <p:nvPr/>
          </p:nvSpPr>
          <p:spPr bwMode="auto">
            <a:xfrm>
              <a:off x="3812370" y="3429000"/>
              <a:ext cx="1263686" cy="396044"/>
            </a:xfrm>
            <a:prstGeom prst="rect">
              <a:avLst/>
            </a:prstGeom>
            <a:solidFill>
              <a:srgbClr val="B55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B7A699-AB2C-7446-8569-9EDAE5E82502}"/>
                </a:ext>
              </a:extLst>
            </p:cNvPr>
            <p:cNvSpPr/>
            <p:nvPr/>
          </p:nvSpPr>
          <p:spPr bwMode="auto">
            <a:xfrm>
              <a:off x="5076056" y="3428936"/>
              <a:ext cx="1392303" cy="39604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6DFC63-2801-9140-9F95-A2BB2B65A897}"/>
                </a:ext>
              </a:extLst>
            </p:cNvPr>
            <p:cNvSpPr/>
            <p:nvPr/>
          </p:nvSpPr>
          <p:spPr bwMode="auto">
            <a:xfrm>
              <a:off x="6468360" y="3428936"/>
              <a:ext cx="730904" cy="396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6" name="Text Box 3">
            <a:extLst>
              <a:ext uri="{FF2B5EF4-FFF2-40B4-BE49-F238E27FC236}">
                <a16:creationId xmlns:a16="http://schemas.microsoft.com/office/drawing/2014/main" id="{8301B0AE-502A-C349-AD98-6FC39C33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311734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7.40741E-7 L -0.29705 0.212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4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323 0.21227 L 0.39184 0.2122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167065"/>
              </p:ext>
            </p:extLst>
          </p:nvPr>
        </p:nvGraphicFramePr>
        <p:xfrm>
          <a:off x="3491880" y="2741564"/>
          <a:ext cx="106875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754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05D6A-E8AC-5B44-A88E-46A101911F68}"/>
              </a:ext>
            </a:extLst>
          </p:cNvPr>
          <p:cNvGrpSpPr/>
          <p:nvPr/>
        </p:nvGrpSpPr>
        <p:grpSpPr>
          <a:xfrm>
            <a:off x="227012" y="3969060"/>
            <a:ext cx="8654161" cy="914400"/>
            <a:chOff x="227012" y="3969060"/>
            <a:chExt cx="8654161" cy="914400"/>
          </a:xfrm>
        </p:grpSpPr>
        <p:pic>
          <p:nvPicPr>
            <p:cNvPr id="29" name="Graphic 28" descr="Computer outline">
              <a:extLst>
                <a:ext uri="{FF2B5EF4-FFF2-40B4-BE49-F238E27FC236}">
                  <a16:creationId xmlns:a16="http://schemas.microsoft.com/office/drawing/2014/main" id="{2132E6A8-6DCB-4447-BF28-906F756F1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6773" y="396906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Computer outline">
              <a:extLst>
                <a:ext uri="{FF2B5EF4-FFF2-40B4-BE49-F238E27FC236}">
                  <a16:creationId xmlns:a16="http://schemas.microsoft.com/office/drawing/2014/main" id="{B2C0A334-1600-E54B-9E1C-05BA5541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012" y="3969060"/>
              <a:ext cx="914400" cy="9144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3F6E8B-E1D2-3740-AEF6-2C26BD930A2B}"/>
                </a:ext>
              </a:extLst>
            </p:cNvPr>
            <p:cNvCxnSpPr>
              <a:stCxn id="6" idx="3"/>
              <a:endCxn id="29" idx="1"/>
            </p:cNvCxnSpPr>
            <p:nvPr/>
          </p:nvCxnSpPr>
          <p:spPr bwMode="auto">
            <a:xfrm>
              <a:off x="1141412" y="4426260"/>
              <a:ext cx="682536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F9B291-8F72-CE4D-918F-98830B20B3EE}"/>
              </a:ext>
            </a:extLst>
          </p:cNvPr>
          <p:cNvGrpSpPr/>
          <p:nvPr/>
        </p:nvGrpSpPr>
        <p:grpSpPr>
          <a:xfrm>
            <a:off x="7075410" y="4365104"/>
            <a:ext cx="988978" cy="70477"/>
            <a:chOff x="1187624" y="3428936"/>
            <a:chExt cx="6011640" cy="3961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62BAB0-E20B-CE43-823D-639216981D1E}"/>
                </a:ext>
              </a:extLst>
            </p:cNvPr>
            <p:cNvSpPr/>
            <p:nvPr/>
          </p:nvSpPr>
          <p:spPr bwMode="auto">
            <a:xfrm>
              <a:off x="1187624" y="3429000"/>
              <a:ext cx="972108" cy="3960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A7437E-7E9F-A641-8EDE-6901B26C6411}"/>
                </a:ext>
              </a:extLst>
            </p:cNvPr>
            <p:cNvSpPr/>
            <p:nvPr/>
          </p:nvSpPr>
          <p:spPr bwMode="auto">
            <a:xfrm>
              <a:off x="2159732" y="3429000"/>
              <a:ext cx="1044116" cy="39604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3BB02D-9D94-D049-9103-D0E175ACB527}"/>
                </a:ext>
              </a:extLst>
            </p:cNvPr>
            <p:cNvSpPr/>
            <p:nvPr/>
          </p:nvSpPr>
          <p:spPr bwMode="auto">
            <a:xfrm>
              <a:off x="3206294" y="3429000"/>
              <a:ext cx="606077" cy="39604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334CAA8-7D79-CA4F-A47C-B280FDE6EC62}"/>
                </a:ext>
              </a:extLst>
            </p:cNvPr>
            <p:cNvSpPr/>
            <p:nvPr/>
          </p:nvSpPr>
          <p:spPr bwMode="auto">
            <a:xfrm>
              <a:off x="3812370" y="3429000"/>
              <a:ext cx="1263686" cy="396044"/>
            </a:xfrm>
            <a:prstGeom prst="rect">
              <a:avLst/>
            </a:prstGeom>
            <a:solidFill>
              <a:srgbClr val="B55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6202F6-9ACA-CC42-81DA-BEFD4E259397}"/>
                </a:ext>
              </a:extLst>
            </p:cNvPr>
            <p:cNvSpPr/>
            <p:nvPr/>
          </p:nvSpPr>
          <p:spPr bwMode="auto">
            <a:xfrm>
              <a:off x="5076056" y="3428936"/>
              <a:ext cx="1392303" cy="39604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EB7624-BD39-E344-989F-9B7EE4DA54B8}"/>
                </a:ext>
              </a:extLst>
            </p:cNvPr>
            <p:cNvSpPr/>
            <p:nvPr/>
          </p:nvSpPr>
          <p:spPr bwMode="auto">
            <a:xfrm>
              <a:off x="6468360" y="3428936"/>
              <a:ext cx="730904" cy="396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E8399183-A18B-824F-95A9-8F8758C50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0885"/>
              </p:ext>
            </p:extLst>
          </p:nvPr>
        </p:nvGraphicFramePr>
        <p:xfrm>
          <a:off x="4788024" y="2738800"/>
          <a:ext cx="106875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822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>
                        <a:alpha val="7372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7FD4AC7-43A4-874C-9FC9-23FC18F68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751" y="4361008"/>
            <a:ext cx="152400" cy="8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1019AB-77FB-0242-9268-B65CCCC6A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7807" y="4388160"/>
            <a:ext cx="127000" cy="76200"/>
          </a:xfrm>
          <a:prstGeom prst="rect">
            <a:avLst/>
          </a:prstGeom>
        </p:spPr>
      </p:pic>
      <p:sp>
        <p:nvSpPr>
          <p:cNvPr id="32" name="Text Box 3">
            <a:extLst>
              <a:ext uri="{FF2B5EF4-FFF2-40B4-BE49-F238E27FC236}">
                <a16:creationId xmlns:a16="http://schemas.microsoft.com/office/drawing/2014/main" id="{1CAE7DE7-09DE-3942-A29B-DA6F729B9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B50CD-9EB8-C441-8296-DA0BDB11170A}"/>
              </a:ext>
            </a:extLst>
          </p:cNvPr>
          <p:cNvSpPr txBox="1"/>
          <p:nvPr/>
        </p:nvSpPr>
        <p:spPr>
          <a:xfrm>
            <a:off x="3758585" y="2307913"/>
            <a:ext cx="851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Sent </a:t>
            </a:r>
          </a:p>
          <a:p>
            <a:pPr algn="ctr"/>
            <a:r>
              <a:rPr lang="en-US" sz="1100" dirty="0"/>
              <a:t>Checksum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D2810-F718-4B49-8412-9820060D339C}"/>
              </a:ext>
            </a:extLst>
          </p:cNvPr>
          <p:cNvSpPr txBox="1"/>
          <p:nvPr/>
        </p:nvSpPr>
        <p:spPr>
          <a:xfrm>
            <a:off x="4732565" y="2323729"/>
            <a:ext cx="853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Calculated</a:t>
            </a:r>
          </a:p>
          <a:p>
            <a:pPr algn="ctr"/>
            <a:r>
              <a:rPr lang="en-US" sz="1100" dirty="0"/>
              <a:t>Checksum</a:t>
            </a:r>
          </a:p>
        </p:txBody>
      </p:sp>
    </p:spTree>
    <p:extLst>
      <p:ext uri="{BB962C8B-B14F-4D97-AF65-F5344CB8AC3E}">
        <p14:creationId xmlns:p14="http://schemas.microsoft.com/office/powerpoint/2010/main" val="3646006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C -0.11563 -0.00972 -0.23125 -0.01944 -0.30139 -0.0537 C -0.37205 -0.08796 -0.3974 -0.14722 -0.42257 -0.20602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28" y="-10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C -0.03195 -0.07245 -0.06389 -0.14468 -0.12882 -0.18079 C -0.19375 -0.21644 -0.29184 -0.21597 -0.38976 -0.21574 " pathEditMode="relative" rAng="0" ptsTypes="AAA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97" y="-1081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05D6A-E8AC-5B44-A88E-46A101911F68}"/>
              </a:ext>
            </a:extLst>
          </p:cNvPr>
          <p:cNvGrpSpPr/>
          <p:nvPr/>
        </p:nvGrpSpPr>
        <p:grpSpPr>
          <a:xfrm>
            <a:off x="227012" y="3969060"/>
            <a:ext cx="8654161" cy="914400"/>
            <a:chOff x="227012" y="3969060"/>
            <a:chExt cx="8654161" cy="914400"/>
          </a:xfrm>
        </p:grpSpPr>
        <p:pic>
          <p:nvPicPr>
            <p:cNvPr id="29" name="Graphic 28" descr="Computer outline">
              <a:extLst>
                <a:ext uri="{FF2B5EF4-FFF2-40B4-BE49-F238E27FC236}">
                  <a16:creationId xmlns:a16="http://schemas.microsoft.com/office/drawing/2014/main" id="{2132E6A8-6DCB-4447-BF28-906F756F1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6773" y="396906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Computer outline">
              <a:extLst>
                <a:ext uri="{FF2B5EF4-FFF2-40B4-BE49-F238E27FC236}">
                  <a16:creationId xmlns:a16="http://schemas.microsoft.com/office/drawing/2014/main" id="{B2C0A334-1600-E54B-9E1C-05BA5541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012" y="3969060"/>
              <a:ext cx="914400" cy="9144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3F6E8B-E1D2-3740-AEF6-2C26BD930A2B}"/>
                </a:ext>
              </a:extLst>
            </p:cNvPr>
            <p:cNvCxnSpPr>
              <a:stCxn id="6" idx="3"/>
              <a:endCxn id="29" idx="1"/>
            </p:cNvCxnSpPr>
            <p:nvPr/>
          </p:nvCxnSpPr>
          <p:spPr bwMode="auto">
            <a:xfrm>
              <a:off x="1141412" y="4426260"/>
              <a:ext cx="682536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492E2F33-71FC-6446-895A-8AD23ADFB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1351" y="2499277"/>
            <a:ext cx="914400" cy="914400"/>
          </a:xfrm>
          <a:prstGeom prst="rect">
            <a:avLst/>
          </a:prstGeom>
        </p:spPr>
      </p:pic>
      <p:sp>
        <p:nvSpPr>
          <p:cNvPr id="22" name="Text Box 3">
            <a:extLst>
              <a:ext uri="{FF2B5EF4-FFF2-40B4-BE49-F238E27FC236}">
                <a16:creationId xmlns:a16="http://schemas.microsoft.com/office/drawing/2014/main" id="{A8679C67-4FD2-E54A-8BEB-BF68968F7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E3894314-DCCF-444F-B0A7-7B27F5430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351535"/>
              </p:ext>
            </p:extLst>
          </p:nvPr>
        </p:nvGraphicFramePr>
        <p:xfrm>
          <a:off x="3491880" y="2741564"/>
          <a:ext cx="106875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754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C78B1D0C-3FC6-534F-9513-66FD352FB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52118"/>
              </p:ext>
            </p:extLst>
          </p:nvPr>
        </p:nvGraphicFramePr>
        <p:xfrm>
          <a:off x="4788024" y="2738800"/>
          <a:ext cx="106875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822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>
                        <a:alpha val="7372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258893-BA17-A142-8474-41EE6D331A34}"/>
              </a:ext>
            </a:extLst>
          </p:cNvPr>
          <p:cNvSpPr txBox="1"/>
          <p:nvPr/>
        </p:nvSpPr>
        <p:spPr>
          <a:xfrm>
            <a:off x="3121648" y="3670513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Checksums are the same!</a:t>
            </a:r>
          </a:p>
        </p:txBody>
      </p:sp>
    </p:spTree>
    <p:extLst>
      <p:ext uri="{BB962C8B-B14F-4D97-AF65-F5344CB8AC3E}">
        <p14:creationId xmlns:p14="http://schemas.microsoft.com/office/powerpoint/2010/main" val="3673978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0116 L -0.08194 -0.001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0162 L 0.06094 -0.003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05D6A-E8AC-5B44-A88E-46A101911F68}"/>
              </a:ext>
            </a:extLst>
          </p:cNvPr>
          <p:cNvGrpSpPr/>
          <p:nvPr/>
        </p:nvGrpSpPr>
        <p:grpSpPr>
          <a:xfrm>
            <a:off x="227012" y="3969060"/>
            <a:ext cx="8654161" cy="914400"/>
            <a:chOff x="227012" y="3969060"/>
            <a:chExt cx="8654161" cy="914400"/>
          </a:xfrm>
        </p:grpSpPr>
        <p:pic>
          <p:nvPicPr>
            <p:cNvPr id="29" name="Graphic 28" descr="Computer outline">
              <a:extLst>
                <a:ext uri="{FF2B5EF4-FFF2-40B4-BE49-F238E27FC236}">
                  <a16:creationId xmlns:a16="http://schemas.microsoft.com/office/drawing/2014/main" id="{2132E6A8-6DCB-4447-BF28-906F756F1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6773" y="396906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Computer outline">
              <a:extLst>
                <a:ext uri="{FF2B5EF4-FFF2-40B4-BE49-F238E27FC236}">
                  <a16:creationId xmlns:a16="http://schemas.microsoft.com/office/drawing/2014/main" id="{B2C0A334-1600-E54B-9E1C-05BA5541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012" y="3969060"/>
              <a:ext cx="914400" cy="9144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3F6E8B-E1D2-3740-AEF6-2C26BD930A2B}"/>
                </a:ext>
              </a:extLst>
            </p:cNvPr>
            <p:cNvCxnSpPr>
              <a:stCxn id="6" idx="3"/>
              <a:endCxn id="29" idx="1"/>
            </p:cNvCxnSpPr>
            <p:nvPr/>
          </p:nvCxnSpPr>
          <p:spPr bwMode="auto">
            <a:xfrm>
              <a:off x="1141412" y="4426260"/>
              <a:ext cx="682536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E8399183-A18B-824F-95A9-8F8758C50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53418"/>
              </p:ext>
            </p:extLst>
          </p:nvPr>
        </p:nvGraphicFramePr>
        <p:xfrm>
          <a:off x="4752020" y="2738800"/>
          <a:ext cx="15481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186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0a26bcabd165ccd467454e4a066a2afc5856a000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>
                        <a:alpha val="5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492800-7424-7E41-B447-E734568A7608}"/>
              </a:ext>
            </a:extLst>
          </p:cNvPr>
          <p:cNvSpPr txBox="1"/>
          <p:nvPr/>
        </p:nvSpPr>
        <p:spPr>
          <a:xfrm>
            <a:off x="6002674" y="2598003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72195"/>
              </p:ext>
            </p:extLst>
          </p:nvPr>
        </p:nvGraphicFramePr>
        <p:xfrm>
          <a:off x="3023828" y="2727027"/>
          <a:ext cx="15481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58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817B0E-3224-614C-972C-9AEEE6E11830}"/>
              </a:ext>
            </a:extLst>
          </p:cNvPr>
          <p:cNvSpPr txBox="1"/>
          <p:nvPr/>
        </p:nvSpPr>
        <p:spPr>
          <a:xfrm>
            <a:off x="3343913" y="4599007"/>
            <a:ext cx="24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Packet Again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5874E0-2C50-3B4C-86A1-5DAA015714FB}"/>
              </a:ext>
            </a:extLst>
          </p:cNvPr>
          <p:cNvGrpSpPr/>
          <p:nvPr/>
        </p:nvGrpSpPr>
        <p:grpSpPr>
          <a:xfrm>
            <a:off x="7366007" y="4353546"/>
            <a:ext cx="591456" cy="87854"/>
            <a:chOff x="1187624" y="3428936"/>
            <a:chExt cx="6011640" cy="3961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91BEC8-E957-1D4A-BAAE-3F34574AA660}"/>
                </a:ext>
              </a:extLst>
            </p:cNvPr>
            <p:cNvSpPr/>
            <p:nvPr/>
          </p:nvSpPr>
          <p:spPr bwMode="auto">
            <a:xfrm>
              <a:off x="1187624" y="3429000"/>
              <a:ext cx="972108" cy="3960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676CC0-61EB-1F40-BA87-27B18566F7FF}"/>
                </a:ext>
              </a:extLst>
            </p:cNvPr>
            <p:cNvSpPr/>
            <p:nvPr/>
          </p:nvSpPr>
          <p:spPr bwMode="auto">
            <a:xfrm>
              <a:off x="2159732" y="3429000"/>
              <a:ext cx="1044116" cy="39604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C5B8A7-9AAC-9545-89E3-A89A6E8D973C}"/>
                </a:ext>
              </a:extLst>
            </p:cNvPr>
            <p:cNvSpPr/>
            <p:nvPr/>
          </p:nvSpPr>
          <p:spPr bwMode="auto">
            <a:xfrm>
              <a:off x="3206294" y="3429000"/>
              <a:ext cx="606077" cy="39604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5A10BE-2ECA-7B47-8390-4F7A5D60F24C}"/>
                </a:ext>
              </a:extLst>
            </p:cNvPr>
            <p:cNvSpPr/>
            <p:nvPr/>
          </p:nvSpPr>
          <p:spPr bwMode="auto">
            <a:xfrm>
              <a:off x="3812370" y="3429000"/>
              <a:ext cx="1263686" cy="396044"/>
            </a:xfrm>
            <a:prstGeom prst="rect">
              <a:avLst/>
            </a:prstGeom>
            <a:solidFill>
              <a:srgbClr val="B55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319A16-44C4-064D-BA70-1C1787FECC43}"/>
                </a:ext>
              </a:extLst>
            </p:cNvPr>
            <p:cNvSpPr/>
            <p:nvPr/>
          </p:nvSpPr>
          <p:spPr bwMode="auto">
            <a:xfrm>
              <a:off x="5076056" y="3428936"/>
              <a:ext cx="1392303" cy="39604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410F9E-91ED-EA43-A2D2-EB63367A4DF1}"/>
                </a:ext>
              </a:extLst>
            </p:cNvPr>
            <p:cNvSpPr/>
            <p:nvPr/>
          </p:nvSpPr>
          <p:spPr bwMode="auto">
            <a:xfrm>
              <a:off x="6468360" y="3428936"/>
              <a:ext cx="730904" cy="396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3">
            <a:extLst>
              <a:ext uri="{FF2B5EF4-FFF2-40B4-BE49-F238E27FC236}">
                <a16:creationId xmlns:a16="http://schemas.microsoft.com/office/drawing/2014/main" id="{42FAF4A1-84DA-7148-8C3E-15D749595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74ACC-1B73-0041-BC12-0862DB128854}"/>
              </a:ext>
            </a:extLst>
          </p:cNvPr>
          <p:cNvSpPr/>
          <p:nvPr/>
        </p:nvSpPr>
        <p:spPr bwMode="auto">
          <a:xfrm>
            <a:off x="3887924" y="3132019"/>
            <a:ext cx="1548172" cy="432048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724F26-D8AB-B144-831B-7A681FF04609}"/>
              </a:ext>
            </a:extLst>
          </p:cNvPr>
          <p:cNvSpPr/>
          <p:nvPr/>
        </p:nvSpPr>
        <p:spPr bwMode="auto">
          <a:xfrm>
            <a:off x="3919604" y="2959273"/>
            <a:ext cx="531676" cy="237345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8CEC1-13FF-544A-A29A-2BE56A256B02}"/>
              </a:ext>
            </a:extLst>
          </p:cNvPr>
          <p:cNvSpPr txBox="1"/>
          <p:nvPr/>
        </p:nvSpPr>
        <p:spPr>
          <a:xfrm>
            <a:off x="3294875" y="3757176"/>
            <a:ext cx="274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Checksums are different!</a:t>
            </a:r>
          </a:p>
        </p:txBody>
      </p:sp>
    </p:spTree>
    <p:extLst>
      <p:ext uri="{BB962C8B-B14F-4D97-AF65-F5344CB8AC3E}">
        <p14:creationId xmlns:p14="http://schemas.microsoft.com/office/powerpoint/2010/main" val="2905845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209 L 0.08472 0.003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185 L -0.10434 0.0016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955 0.00417 L -0.69618 0.00417 " pathEditMode="relative" ptsTypes="AA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 animBg="1"/>
      <p:bldP spid="23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Check For Changes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47551"/>
              </p:ext>
            </p:extLst>
          </p:nvPr>
        </p:nvGraphicFramePr>
        <p:xfrm>
          <a:off x="775127" y="2264072"/>
          <a:ext cx="3616853" cy="29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2942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 cryptographic hash function (CHF) is a mathematical algorithm that maps data of arbitrary size (often called the "message") to a bit array of a fixed size (the "hash value", "hash", or "message digest"). It is a one-way function, that is, a function which is practically infeasible to invert.[1] Ideally, the only way to find a message that produces a given hash is to attempt a brute-force search of possible inputs to see if they produce a match, or use a rainbow table of matched hashes. Cryptographic hash functions are a basic tool of modern cryptography.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22" name="Text Box 3">
            <a:extLst>
              <a:ext uri="{FF2B5EF4-FFF2-40B4-BE49-F238E27FC236}">
                <a16:creationId xmlns:a16="http://schemas.microsoft.com/office/drawing/2014/main" id="{42FAF4A1-84DA-7148-8C3E-15D749595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Example: </a:t>
            </a:r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26ED6605-5324-FC43-BCD3-94547459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45309"/>
              </p:ext>
            </p:extLst>
          </p:nvPr>
        </p:nvGraphicFramePr>
        <p:xfrm>
          <a:off x="4749675" y="2264071"/>
          <a:ext cx="3616853" cy="29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2942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 cryptographic hash function (CHF) is a mathematical algorithm that maps data of arbitrary size (often called the "message") to a bit array of a fixed size (the "hash value", "hash", or "message digest"). It is a one-way function, that is, a function which is practically infeasible to invert.[1] Ideally, the only way to find a message that produces a given hash is to attempt a brute-force search of possible inputs to see if they produce a match, or use a rainbow table of matched hashes. Cryptographic hash functions are a basic tool of modern cryptography[2].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D7E3868-A953-144F-B667-5FA136757F9B}"/>
              </a:ext>
            </a:extLst>
          </p:cNvPr>
          <p:cNvSpPr/>
          <p:nvPr/>
        </p:nvSpPr>
        <p:spPr>
          <a:xfrm>
            <a:off x="2375757" y="5350762"/>
            <a:ext cx="4464496" cy="30777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9f9a3c2bc5523193b679cee97a63d0713b7b4792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8131C-A69E-B14C-8B78-74B1B45DA850}"/>
              </a:ext>
            </a:extLst>
          </p:cNvPr>
          <p:cNvSpPr/>
          <p:nvPr/>
        </p:nvSpPr>
        <p:spPr>
          <a:xfrm>
            <a:off x="2375757" y="5658539"/>
            <a:ext cx="4464495" cy="307777"/>
          </a:xfrm>
          <a:prstGeom prst="rect">
            <a:avLst/>
          </a:prstGeom>
          <a:solidFill>
            <a:srgbClr val="FF40FF">
              <a:alpha val="54000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6b6b17b13c073b4011c36edc4299c09b54e8b2b4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36D8C0-2587-F247-8CD7-68E55E247140}"/>
              </a:ext>
            </a:extLst>
          </p:cNvPr>
          <p:cNvSpPr/>
          <p:nvPr/>
        </p:nvSpPr>
        <p:spPr bwMode="auto">
          <a:xfrm>
            <a:off x="6372200" y="4630844"/>
            <a:ext cx="612068" cy="432048"/>
          </a:xfrm>
          <a:prstGeom prst="ellipse">
            <a:avLst/>
          </a:prstGeom>
          <a:noFill/>
          <a:ln w="31750" cap="flat" cmpd="sng" algn="ctr">
            <a:solidFill>
              <a:srgbClr val="00F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9E193C-86CF-094C-822E-199C08538C8D}"/>
              </a:ext>
            </a:extLst>
          </p:cNvPr>
          <p:cNvSpPr/>
          <p:nvPr/>
        </p:nvSpPr>
        <p:spPr bwMode="auto">
          <a:xfrm>
            <a:off x="2342537" y="4618493"/>
            <a:ext cx="612068" cy="432048"/>
          </a:xfrm>
          <a:prstGeom prst="ellipse">
            <a:avLst/>
          </a:prstGeom>
          <a:noFill/>
          <a:ln w="31750" cap="flat" cmpd="sng" algn="ctr">
            <a:solidFill>
              <a:srgbClr val="00F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9DD4AF-D0E4-F645-8548-0AD3B445C289}"/>
              </a:ext>
            </a:extLst>
          </p:cNvPr>
          <p:cNvSpPr txBox="1"/>
          <p:nvPr/>
        </p:nvSpPr>
        <p:spPr>
          <a:xfrm>
            <a:off x="2998258" y="6037547"/>
            <a:ext cx="3013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 out of 40 characters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1939050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26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26ED6605-5324-FC43-BCD3-94547459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30309"/>
              </p:ext>
            </p:extLst>
          </p:nvPr>
        </p:nvGraphicFramePr>
        <p:xfrm>
          <a:off x="2807804" y="2253644"/>
          <a:ext cx="3616853" cy="29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2942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 cryptographic hash function (CHF) is a mathematical algorithm that maps data of arbitrary size (often called the "message") to a bit array of a fixed size (the "hash value", "hash", or "message digest"). It is a one-way function, that is, a function which is practically infeasible to invert.[1] Ideally, the only way to find a message that produces a given hash is to attempt a brute-force search of possible inputs to see if they produce a match, or use a rainbow table of matched hashes. Cryptographic hash functions are a basic tool of modern cryptography 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Check For Changes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64633"/>
              </p:ext>
            </p:extLst>
          </p:nvPr>
        </p:nvGraphicFramePr>
        <p:xfrm>
          <a:off x="2807805" y="2253873"/>
          <a:ext cx="3616853" cy="29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2942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 cryptographic hash function (CHF) is a mathematical algorithm that maps data of arbitrary size (often called the "message") to a bit array of a fixed size (the "hash value", "hash", or "message digest"). It is a one-way function, that is, a function which is practically infeasible to invert.[1] Ideally, the only way to find a message that produces a given hash is to attempt a brute-force search of possible inputs to see if they produce a match, or use a rainbow table of matched hashes. Cryptographic hash functions are a basic tool of modern cryptography.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22" name="Text Box 3">
            <a:extLst>
              <a:ext uri="{FF2B5EF4-FFF2-40B4-BE49-F238E27FC236}">
                <a16:creationId xmlns:a16="http://schemas.microsoft.com/office/drawing/2014/main" id="{42FAF4A1-84DA-7148-8C3E-15D749595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E3868-A953-144F-B667-5FA136757F9B}"/>
              </a:ext>
            </a:extLst>
          </p:cNvPr>
          <p:cNvSpPr/>
          <p:nvPr/>
        </p:nvSpPr>
        <p:spPr>
          <a:xfrm>
            <a:off x="2375757" y="5350762"/>
            <a:ext cx="4464496" cy="30777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9f9a3c2bc5523193b679cee97a63d0713b7b4792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8131C-A69E-B14C-8B78-74B1B45DA850}"/>
              </a:ext>
            </a:extLst>
          </p:cNvPr>
          <p:cNvSpPr/>
          <p:nvPr/>
        </p:nvSpPr>
        <p:spPr>
          <a:xfrm>
            <a:off x="2375757" y="5658539"/>
            <a:ext cx="4464496" cy="307777"/>
          </a:xfrm>
          <a:prstGeom prst="rect">
            <a:avLst/>
          </a:prstGeom>
          <a:solidFill>
            <a:srgbClr val="FF40FF">
              <a:alpha val="54000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ee1a572e6af4ceee3cca5a0b0cdf64c894c5b7a5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F58764-D08E-354E-92D9-B001F7C2DF6E}"/>
              </a:ext>
            </a:extLst>
          </p:cNvPr>
          <p:cNvSpPr/>
          <p:nvPr/>
        </p:nvSpPr>
        <p:spPr bwMode="auto">
          <a:xfrm>
            <a:off x="4391980" y="4658589"/>
            <a:ext cx="612068" cy="432048"/>
          </a:xfrm>
          <a:prstGeom prst="ellipse">
            <a:avLst/>
          </a:prstGeom>
          <a:noFill/>
          <a:ln w="31750" cap="flat" cmpd="sng" algn="ctr">
            <a:solidFill>
              <a:srgbClr val="00F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42D95A-05DB-4C42-8144-7CF68A62C0D4}"/>
              </a:ext>
            </a:extLst>
          </p:cNvPr>
          <p:cNvCxnSpPr/>
          <p:nvPr/>
        </p:nvCxnSpPr>
        <p:spPr bwMode="auto">
          <a:xfrm flipH="1" flipV="1">
            <a:off x="6585433" y="4913326"/>
            <a:ext cx="756084" cy="78392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FA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870955-FE0F-4142-8E7B-169D44A6E9E5}"/>
              </a:ext>
            </a:extLst>
          </p:cNvPr>
          <p:cNvSpPr txBox="1"/>
          <p:nvPr/>
        </p:nvSpPr>
        <p:spPr>
          <a:xfrm>
            <a:off x="2998258" y="6037547"/>
            <a:ext cx="3013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 out of 40 characters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4196609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21077 0.004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96296E-6 L -0.21059 0.003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8" grpId="1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800" b="1" dirty="0"/>
              <a:t>1-Way Hashing != Hash Table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42FAF4A1-84DA-7148-8C3E-15D749595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024844"/>
            <a:ext cx="7773987" cy="420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I’ve given you 3 examples of using 1-way hashes 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Passwords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Checksums 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File differences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One Way hashes are sometimes called Cryptographic Hashing depending on its use </a:t>
            </a:r>
            <a:r>
              <a:rPr lang="en-US" altLang="en-US" sz="1400" dirty="0">
                <a:latin typeface="+mn-lt"/>
              </a:rPr>
              <a:t>(like passwords and such).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Each example was simplified, with the packet example being </a:t>
            </a:r>
            <a:r>
              <a:rPr lang="en-US" altLang="en-US" sz="2000" b="1" dirty="0">
                <a:latin typeface="+mn-lt"/>
              </a:rPr>
              <a:t>very</a:t>
            </a:r>
            <a:r>
              <a:rPr lang="en-US" altLang="en-US" sz="2000" dirty="0">
                <a:latin typeface="+mn-lt"/>
              </a:rPr>
              <a:t> simplified. But they were accurate uses of 1-way hashing!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However, these examples are not our goal.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Our goal is to understand what a “</a:t>
            </a:r>
            <a:r>
              <a:rPr lang="en-US" altLang="en-US" sz="2000" b="1" dirty="0">
                <a:latin typeface="+mn-lt"/>
              </a:rPr>
              <a:t>hash table</a:t>
            </a:r>
            <a:r>
              <a:rPr lang="en-US" altLang="en-US" sz="2000" dirty="0">
                <a:latin typeface="+mn-lt"/>
              </a:rPr>
              <a:t>” is, and how it works.</a:t>
            </a:r>
          </a:p>
        </p:txBody>
      </p:sp>
    </p:spTree>
    <p:extLst>
      <p:ext uri="{BB962C8B-B14F-4D97-AF65-F5344CB8AC3E}">
        <p14:creationId xmlns:p14="http://schemas.microsoft.com/office/powerpoint/2010/main" val="33095851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dirty="0"/>
              <a:t>Hash Table</a:t>
            </a:r>
            <a:endParaRPr lang="en-US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D4CE2-7B8F-7B48-9D17-CC8D1E04BE67}"/>
              </a:ext>
            </a:extLst>
          </p:cNvPr>
          <p:cNvSpPr txBox="1"/>
          <p:nvPr/>
        </p:nvSpPr>
        <p:spPr>
          <a:xfrm>
            <a:off x="647564" y="1808820"/>
            <a:ext cx="75923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say: “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 table</a:t>
            </a:r>
            <a:r>
              <a:rPr lang="en-US" dirty="0"/>
              <a:t>” you should think of a data structure that strives to be a “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 time lookup table</a:t>
            </a:r>
            <a:r>
              <a:rPr lang="en-US" dirty="0"/>
              <a:t>”. 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many languages they are “built in”, given to us like an array or a struct in C++.</a:t>
            </a:r>
            <a:br>
              <a:rPr lang="en-US" dirty="0"/>
            </a:br>
            <a:r>
              <a:rPr lang="en-US" dirty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Python they are called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dictionaries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Php they are called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associative 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C++ we call them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Maps</a:t>
            </a:r>
            <a:r>
              <a:rPr lang="en-US" dirty="0"/>
              <a:t> (needs STL)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how are those data structures implemented behind the scenes?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dictionary = hash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Php associative array = hash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STL Map = red black tree ?!?!</a:t>
            </a:r>
            <a:r>
              <a:rPr lang="en-US" sz="1400" dirty="0"/>
              <a:t> (this will make good class discussion)!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653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>
            <a:extLst>
              <a:ext uri="{FF2B5EF4-FFF2-40B4-BE49-F238E27FC236}">
                <a16:creationId xmlns:a16="http://schemas.microsoft.com/office/drawing/2014/main" id="{05A88766-9E79-F443-AA92-5AAFF69B7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60" y="1800285"/>
            <a:ext cx="8316912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 dirty="0"/>
              <a:t>Hash Table - </a:t>
            </a:r>
            <a:r>
              <a:rPr lang="en-US" altLang="en-US" sz="1800" dirty="0"/>
              <a:t> is an array which </a:t>
            </a:r>
            <a:r>
              <a:rPr lang="en-US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keys</a:t>
            </a:r>
            <a:r>
              <a:rPr lang="en-US" altLang="en-US" sz="1800" dirty="0"/>
              <a:t> are mapped to </a:t>
            </a:r>
            <a:r>
              <a:rPr lang="en-US" altLang="en-US" sz="1800" i="1" dirty="0"/>
              <a:t>array</a:t>
            </a:r>
            <a:r>
              <a:rPr lang="en-US" altLang="en-US" sz="1800" dirty="0"/>
              <a:t> positions by a </a:t>
            </a:r>
            <a:r>
              <a:rPr lang="en-US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  <a:r>
              <a:rPr lang="en-US" altLang="en-US" sz="1800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en-US" altLang="en-US" sz="1800" i="1" dirty="0"/>
              <a:t>.</a:t>
            </a:r>
            <a:r>
              <a:rPr lang="en-US" altLang="en-US" sz="1800" dirty="0"/>
              <a:t> </a:t>
            </a:r>
            <a:br>
              <a:rPr lang="en-US" altLang="en-US" sz="1800" dirty="0"/>
            </a:br>
            <a:endParaRPr lang="en-US" altLang="en-US" sz="1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 dirty="0"/>
              <a:t>Hash Function - </a:t>
            </a:r>
            <a:r>
              <a:rPr lang="en-US" altLang="en-US" sz="1800" dirty="0"/>
              <a:t> a function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1800" dirty="0"/>
              <a:t>, that receives some input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800" dirty="0"/>
              <a:t>, and turns it into an integer value </a:t>
            </a:r>
            <a:r>
              <a:rPr lang="en-US" alt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/>
              <a:t>(array index or key) . The returned integer value can be adjusted to fit an array by using modulus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H(x)  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array_size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dirty="0"/>
              <a:t>Key – </a:t>
            </a:r>
            <a:r>
              <a:rPr lang="en-US" altLang="en-US" sz="1800" dirty="0"/>
              <a:t>The value returned by a hash function, also known as an array index (for our purposes), and in some contexts this value must unique. Not for us, and I will explain in class. There are also multiple terms for this (later slide).</a:t>
            </a:r>
            <a:br>
              <a:rPr lang="en-US" altLang="en-US" sz="1800" dirty="0"/>
            </a:br>
            <a:endParaRPr lang="en-US" altLang="en-US" sz="1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dirty="0"/>
              <a:t>Collision</a:t>
            </a:r>
            <a:r>
              <a:rPr lang="en-US" altLang="en-US" sz="1800" dirty="0"/>
              <a:t> – When a hash function returns the same </a:t>
            </a:r>
            <a:r>
              <a: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</a:t>
            </a:r>
            <a:r>
              <a:rPr lang="en-US" altLang="en-US" sz="1800" dirty="0"/>
              <a:t>  (or array index) for multiple distinct values. The goal is to avoid this, but it is mostly unavoidable.</a:t>
            </a:r>
          </a:p>
        </p:txBody>
      </p:sp>
      <p:sp>
        <p:nvSpPr>
          <p:cNvPr id="18434" name="Rectangle 5">
            <a:extLst>
              <a:ext uri="{FF2B5EF4-FFF2-40B4-BE49-F238E27FC236}">
                <a16:creationId xmlns:a16="http://schemas.microsoft.com/office/drawing/2014/main" id="{DE972BE1-A364-4D47-829F-4164FE48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dirty="0">
                <a:solidFill>
                  <a:schemeClr val="tx2"/>
                </a:solidFill>
                <a:latin typeface="Arial Black" panose="020B0604020202020204" pitchFamily="34" charset="0"/>
              </a:rPr>
              <a:t>Hashing - Terms</a:t>
            </a:r>
            <a:endParaRPr lang="en-US" altLang="en-US" sz="1400" dirty="0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88C2A7-1CAD-9F41-8BEC-0CAD5247503E}"/>
              </a:ext>
            </a:extLst>
          </p:cNvPr>
          <p:cNvCxnSpPr/>
          <p:nvPr/>
        </p:nvCxnSpPr>
        <p:spPr bwMode="auto">
          <a:xfrm>
            <a:off x="5724128" y="3501008"/>
            <a:ext cx="28803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>
            <a:extLst>
              <a:ext uri="{FF2B5EF4-FFF2-40B4-BE49-F238E27FC236}">
                <a16:creationId xmlns:a16="http://schemas.microsoft.com/office/drawing/2014/main" id="{05A88766-9E79-F443-AA92-5AAFF69B7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952836"/>
            <a:ext cx="83169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/>
              <a:t>Collision Resolution </a:t>
            </a:r>
            <a:r>
              <a:rPr lang="en-US" altLang="en-US" sz="1800"/>
              <a:t>- A way of handling </a:t>
            </a:r>
            <a:r>
              <a:rPr lang="en-US" altLang="en-US" sz="1800" i="1"/>
              <a:t>collisions</a:t>
            </a:r>
            <a:r>
              <a:rPr lang="en-US" altLang="en-US" sz="1800"/>
              <a:t>, that is, when a hash function returns the same key for multiple distinct input items.</a:t>
            </a:r>
          </a:p>
          <a:p>
            <a:pPr lvl="1" eaLnBrk="1" hangingPunct="1">
              <a:spcBef>
                <a:spcPct val="50000"/>
              </a:spcBef>
              <a:buClrTx/>
              <a:buSzTx/>
            </a:pPr>
            <a:r>
              <a:rPr lang="en-US" altLang="en-US" sz="1600" b="1"/>
              <a:t>Collision Resolution Schemes </a:t>
            </a:r>
            <a:r>
              <a:rPr lang="en-US" altLang="en-US" sz="1600"/>
              <a:t>are divided into:</a:t>
            </a:r>
          </a:p>
          <a:p>
            <a:pPr marL="1200150" lvl="2" indent="-342900" eaLnBrk="1" hangingPunct="1">
              <a:spcBef>
                <a:spcPct val="50000"/>
              </a:spcBef>
              <a:buClrTx/>
              <a:buSzPct val="80000"/>
              <a:buFont typeface="+mj-lt"/>
              <a:buAutoNum type="arabicPeriod"/>
            </a:pPr>
            <a:r>
              <a:rPr lang="en-US" altLang="en-US" sz="1600" b="1" i="1"/>
              <a:t>open addressing</a:t>
            </a:r>
          </a:p>
          <a:p>
            <a:pPr marL="1200150" lvl="2" indent="-342900" eaLnBrk="1" hangingPunct="1">
              <a:spcBef>
                <a:spcPct val="50000"/>
              </a:spcBef>
              <a:buClrTx/>
              <a:buSzPct val="80000"/>
              <a:buFont typeface="+mj-lt"/>
              <a:buAutoNum type="arabicPeriod"/>
            </a:pPr>
            <a:r>
              <a:rPr lang="en-US" altLang="en-US" sz="1600" b="1" i="1"/>
              <a:t>chaining</a:t>
            </a:r>
            <a:r>
              <a:rPr lang="en-US" altLang="en-US" sz="1600"/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/>
              <a:t>Perfect hashing - </a:t>
            </a:r>
            <a:r>
              <a:rPr lang="en-US" altLang="en-US" sz="1800"/>
              <a:t> Every input item gets a perfectly unique key.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/>
              <a:t>Load Factor</a:t>
            </a:r>
            <a:r>
              <a:rPr lang="en-US" altLang="en-US" sz="1800" i="1"/>
              <a:t> </a:t>
            </a:r>
            <a:r>
              <a:rPr lang="en-US" altLang="en-US" sz="1800"/>
              <a:t>- The number of elements in a </a:t>
            </a:r>
            <a:r>
              <a:rPr lang="en-US" altLang="en-US" sz="1800" i="1"/>
              <a:t>hash table</a:t>
            </a:r>
            <a:r>
              <a:rPr lang="en-US" altLang="en-US" sz="1800"/>
              <a:t> divided by the number of slots. Usually written as α (alpha). </a:t>
            </a:r>
            <a:endParaRPr lang="en-US" altLang="en-US" sz="1800" dirty="0"/>
          </a:p>
        </p:txBody>
      </p:sp>
      <p:sp>
        <p:nvSpPr>
          <p:cNvPr id="18434" name="Rectangle 5">
            <a:extLst>
              <a:ext uri="{FF2B5EF4-FFF2-40B4-BE49-F238E27FC236}">
                <a16:creationId xmlns:a16="http://schemas.microsoft.com/office/drawing/2014/main" id="{DE972BE1-A364-4D47-829F-4164FE48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tx2"/>
                </a:solidFill>
                <a:latin typeface="Arial Black" panose="020B0604020202020204" pitchFamily="34" charset="0"/>
              </a:rPr>
              <a:t>Hashing - Terms</a:t>
            </a:r>
            <a:endParaRPr lang="en-US" altLang="en-US" sz="1400" dirty="0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122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Hashing – What is it?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3"/>
            <a:ext cx="7773987" cy="399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Hashing is s</a:t>
            </a:r>
            <a:r>
              <a:rPr lang="en-US" sz="2400" dirty="0">
                <a:latin typeface="+mn-lt"/>
              </a:rPr>
              <a:t>imply passing some data through a formula (or function) that produces a result, called a </a:t>
            </a:r>
            <a:r>
              <a:rPr lang="en-US" sz="2400" b="1" dirty="0">
                <a:latin typeface="+mn-lt"/>
              </a:rPr>
              <a:t>hash</a:t>
            </a:r>
            <a:r>
              <a:rPr lang="en-US" sz="2400" dirty="0">
                <a:latin typeface="+mn-lt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The </a:t>
            </a:r>
            <a:r>
              <a:rPr lang="en-US" altLang="en-US" sz="2400" b="1" dirty="0">
                <a:latin typeface="+mn-lt"/>
              </a:rPr>
              <a:t>hash</a:t>
            </a:r>
            <a:r>
              <a:rPr lang="en-US" altLang="en-US" sz="2400" dirty="0">
                <a:latin typeface="+mn-lt"/>
              </a:rPr>
              <a:t> is a value the is used to represent the data in some manner </a:t>
            </a:r>
            <a:r>
              <a:rPr lang="en-US" altLang="en-US" sz="1600" dirty="0">
                <a:latin typeface="+mn-lt"/>
              </a:rPr>
              <a:t>(like a small string or an integer)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The two we types of </a:t>
            </a:r>
            <a:r>
              <a:rPr lang="en-US" altLang="en-US" sz="2400" b="1" dirty="0">
                <a:latin typeface="+mn-lt"/>
              </a:rPr>
              <a:t>hashing</a:t>
            </a:r>
            <a:r>
              <a:rPr lang="en-US" altLang="en-US" sz="2400" dirty="0">
                <a:latin typeface="+mn-lt"/>
              </a:rPr>
              <a:t> will cover are:</a:t>
            </a:r>
          </a:p>
          <a:p>
            <a:pPr lvl="1" eaLnBrk="1" hangingPunct="1">
              <a:spcBef>
                <a:spcPct val="50000"/>
              </a:spcBef>
              <a:buClrTx/>
              <a:buSzTx/>
            </a:pPr>
            <a:r>
              <a:rPr lang="en-US" altLang="en-US" sz="1900" b="1" i="1" dirty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rPr>
              <a:t>1 Way Hashing </a:t>
            </a:r>
            <a:r>
              <a:rPr lang="en-US" altLang="en-US" sz="1900" dirty="0">
                <a:latin typeface="+mn-lt"/>
              </a:rPr>
              <a:t>(sometimes called cryptographic hashing)</a:t>
            </a:r>
          </a:p>
          <a:p>
            <a:pPr lvl="1" eaLnBrk="1" hangingPunct="1">
              <a:spcBef>
                <a:spcPct val="50000"/>
              </a:spcBef>
              <a:buClrTx/>
              <a:buSzTx/>
            </a:pPr>
            <a:r>
              <a:rPr lang="en-US" altLang="en-US" sz="1900" b="1" i="1" dirty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rPr>
              <a:t>Hash Tables</a:t>
            </a:r>
          </a:p>
          <a:p>
            <a:pPr lvl="1" eaLnBrk="1" hangingPunct="1">
              <a:spcBef>
                <a:spcPct val="50000"/>
              </a:spcBef>
              <a:buClrTx/>
              <a:buSzTx/>
            </a:pPr>
            <a:endParaRPr lang="en-US" altLang="en-US" sz="19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>
            <a:extLst>
              <a:ext uri="{FF2B5EF4-FFF2-40B4-BE49-F238E27FC236}">
                <a16:creationId xmlns:a16="http://schemas.microsoft.com/office/drawing/2014/main" id="{4DEFA659-FCC5-1147-A018-FA30972E5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dirty="0">
                <a:solidFill>
                  <a:schemeClr val="tx2"/>
                </a:solidFill>
                <a:latin typeface="Arial Black" panose="020B0604020202020204" pitchFamily="34" charset="0"/>
              </a:rPr>
              <a:t>Hash Function</a:t>
            </a:r>
            <a:endParaRPr lang="en-US" altLang="en-US" sz="1400" dirty="0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  <p:sp>
        <p:nvSpPr>
          <p:cNvPr id="19458" name="Rectangle 4">
            <a:extLst>
              <a:ext uri="{FF2B5EF4-FFF2-40B4-BE49-F238E27FC236}">
                <a16:creationId xmlns:a16="http://schemas.microsoft.com/office/drawing/2014/main" id="{3ECD6602-8D99-B24B-8FF1-600F76C9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983959"/>
            <a:ext cx="76327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Any </a:t>
            </a:r>
            <a:r>
              <a:rPr lang="en-US" altLang="en-US" sz="1800" i="1" dirty="0"/>
              <a:t>well-defined procedure</a:t>
            </a:r>
            <a:r>
              <a:rPr lang="en-US" altLang="en-US" sz="1800" dirty="0"/>
              <a:t> or </a:t>
            </a:r>
            <a:r>
              <a:rPr lang="en-US" altLang="en-US" sz="1800" i="1" dirty="0"/>
              <a:t>mathematical function</a:t>
            </a:r>
            <a:r>
              <a:rPr lang="en-US" altLang="en-US" sz="1800" dirty="0"/>
              <a:t> for turning some kind of data into a relatively small integer, that may serve as an index into an array.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The values returned by a hash function are called:</a:t>
            </a:r>
          </a:p>
          <a:p>
            <a:pPr lvl="1" eaLnBrk="1" hangingPunct="1">
              <a:spcBef>
                <a:spcPct val="0"/>
              </a:spcBef>
              <a:buClrTx/>
              <a:buSzTx/>
            </a:pPr>
            <a:r>
              <a:rPr lang="en-US" altLang="en-US" sz="1800" dirty="0"/>
              <a:t>Hash Values</a:t>
            </a:r>
          </a:p>
          <a:p>
            <a:pPr lvl="1" eaLnBrk="1" hangingPunct="1">
              <a:spcBef>
                <a:spcPct val="0"/>
              </a:spcBef>
              <a:buClrTx/>
              <a:buSzTx/>
            </a:pPr>
            <a:r>
              <a:rPr lang="en-US" altLang="en-US" sz="1800" strike="sngStrike" dirty="0"/>
              <a:t>Hash codes</a:t>
            </a:r>
            <a:r>
              <a:rPr lang="en-US" altLang="en-US" sz="1800" baseline="30000" dirty="0"/>
              <a:t>*</a:t>
            </a:r>
            <a:r>
              <a:rPr lang="en-US" altLang="en-US" sz="1800" dirty="0"/>
              <a:t> </a:t>
            </a:r>
          </a:p>
          <a:p>
            <a:pPr lvl="1" eaLnBrk="1" hangingPunct="1">
              <a:spcBef>
                <a:spcPct val="0"/>
              </a:spcBef>
              <a:buClrTx/>
              <a:buSzTx/>
            </a:pPr>
            <a:r>
              <a:rPr lang="en-US" altLang="en-US" sz="1800" strike="sngStrike" dirty="0"/>
              <a:t>Hash sums</a:t>
            </a:r>
            <a:r>
              <a:rPr lang="en-US" altLang="en-US" sz="1800" baseline="30000" dirty="0"/>
              <a:t>*</a:t>
            </a:r>
            <a:r>
              <a:rPr lang="en-US" altLang="en-US" sz="1800" dirty="0"/>
              <a:t> </a:t>
            </a:r>
          </a:p>
          <a:p>
            <a:pPr lvl="1" eaLnBrk="1" hangingPunct="1">
              <a:spcBef>
                <a:spcPct val="0"/>
              </a:spcBef>
              <a:buClrTx/>
              <a:buSzTx/>
            </a:pPr>
            <a:r>
              <a:rPr lang="en-US" altLang="en-US" sz="1800" dirty="0"/>
              <a:t>Hashes</a:t>
            </a:r>
          </a:p>
          <a:p>
            <a:pPr lvl="1" eaLnBrk="1" hangingPunct="1">
              <a:spcBef>
                <a:spcPct val="0"/>
              </a:spcBef>
              <a:buClrTx/>
              <a:buSzTx/>
            </a:pPr>
            <a:r>
              <a:rPr lang="en-US" altLang="en-US" sz="1800" dirty="0"/>
              <a:t>Keys </a:t>
            </a:r>
          </a:p>
          <a:p>
            <a:pPr lvl="1" eaLnBrk="1" hangingPunct="1">
              <a:spcBef>
                <a:spcPct val="0"/>
              </a:spcBef>
              <a:buClrTx/>
              <a:buSzTx/>
              <a:buNone/>
            </a:pPr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6FA8F-0925-BE44-93EA-49096E8620F9}"/>
              </a:ext>
            </a:extLst>
          </p:cNvPr>
          <p:cNvSpPr txBox="1"/>
          <p:nvPr/>
        </p:nvSpPr>
        <p:spPr>
          <a:xfrm>
            <a:off x="899592" y="6001434"/>
            <a:ext cx="2789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baseline="30000" dirty="0"/>
              <a:t>* </a:t>
            </a:r>
            <a:r>
              <a:rPr lang="en-US" altLang="en-US" sz="1100" dirty="0"/>
              <a:t>Haven’t seen this term used for a while…</a:t>
            </a:r>
          </a:p>
          <a:p>
            <a:endParaRPr lang="en-US" sz="11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72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510" name="Picture 74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C6B5928-9DE3-3D41-A939-B980EA519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82" y="822960"/>
            <a:ext cx="7372350" cy="13258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Hash Function </a:t>
            </a:r>
          </a:p>
        </p:txBody>
      </p:sp>
      <p:sp>
        <p:nvSpPr>
          <p:cNvPr id="10242" name="Text Box 3">
            <a:extLst>
              <a:ext uri="{FF2B5EF4-FFF2-40B4-BE49-F238E27FC236}">
                <a16:creationId xmlns:a16="http://schemas.microsoft.com/office/drawing/2014/main" id="{CA29BFA3-1ABC-7442-A1F6-0BE4D29C0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04" y="2827419"/>
            <a:ext cx="3845172" cy="32276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7800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>
                <a:solidFill>
                  <a:srgbClr val="000000"/>
                </a:solidFill>
                <a:latin typeface="+mn-lt"/>
              </a:rPr>
              <a:t>If we design the proper hash function, we could (in theory) insert and retrieve info in O(1) time.</a:t>
            </a:r>
          </a:p>
          <a:p>
            <a:pPr marL="177800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>
                <a:solidFill>
                  <a:srgbClr val="000000"/>
                </a:solidFill>
                <a:latin typeface="+mn-lt"/>
              </a:rPr>
              <a:t>For example, our hash function here is:</a:t>
            </a:r>
            <a:endParaRPr lang="en-US" altLang="en-US" sz="1700" i="1">
              <a:solidFill>
                <a:srgbClr val="000000"/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 i="1">
              <a:solidFill>
                <a:srgbClr val="000000"/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i="1">
                <a:solidFill>
                  <a:srgbClr val="000000"/>
                </a:solidFill>
                <a:latin typeface="+mn-lt"/>
              </a:rPr>
              <a:t>H(x) = last four digits of x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i="1">
                <a:solidFill>
                  <a:srgbClr val="000000"/>
                </a:solidFill>
                <a:latin typeface="+mn-lt"/>
              </a:rPr>
              <a:t>Where x = ssn. 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 i="1">
              <a:solidFill>
                <a:srgbClr val="000000"/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645CA8D5-5CC7-8F42-A35E-2ACCC8F6B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2033" y="2862903"/>
            <a:ext cx="3716020" cy="31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7C7957C7-6A29-6B48-94A5-B38DA1F4A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82" y="822960"/>
            <a:ext cx="7372350" cy="13258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Hash Function</a:t>
            </a:r>
          </a:p>
        </p:txBody>
      </p:sp>
      <p:sp>
        <p:nvSpPr>
          <p:cNvPr id="12290" name="Text Box 3">
            <a:extLst>
              <a:ext uri="{FF2B5EF4-FFF2-40B4-BE49-F238E27FC236}">
                <a16:creationId xmlns:a16="http://schemas.microsoft.com/office/drawing/2014/main" id="{A1286918-2BDE-AB47-8D45-6C724F0EB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04" y="2827419"/>
            <a:ext cx="3845172" cy="32276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7800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>
                <a:solidFill>
                  <a:srgbClr val="000000"/>
                </a:solidFill>
                <a:latin typeface="+mn-lt"/>
              </a:rPr>
              <a:t>In other words, our hash function </a:t>
            </a:r>
            <a:r>
              <a:rPr lang="en-US" altLang="en-US" sz="1700" i="1">
                <a:solidFill>
                  <a:srgbClr val="000000"/>
                </a:solidFill>
                <a:latin typeface="+mn-lt"/>
              </a:rPr>
              <a:t>h(x)</a:t>
            </a:r>
            <a:r>
              <a:rPr lang="en-US" altLang="en-US" sz="1700">
                <a:solidFill>
                  <a:srgbClr val="000000"/>
                </a:solidFill>
                <a:latin typeface="+mn-lt"/>
              </a:rPr>
              <a:t> “maps” a social security number to a specific value.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>
              <a:solidFill>
                <a:srgbClr val="000000"/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>
                <a:solidFill>
                  <a:srgbClr val="000000"/>
                </a:solidFill>
                <a:latin typeface="+mn-lt"/>
              </a:rPr>
              <a:t>See any problems??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 i="1">
              <a:solidFill>
                <a:srgbClr val="000000"/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 i="1">
              <a:solidFill>
                <a:srgbClr val="000000"/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 i="1">
              <a:solidFill>
                <a:srgbClr val="000000"/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23555" name="Picture 4" descr="Diagram&#10;&#10;Description automatically generated">
            <a:extLst>
              <a:ext uri="{FF2B5EF4-FFF2-40B4-BE49-F238E27FC236}">
                <a16:creationId xmlns:a16="http://schemas.microsoft.com/office/drawing/2014/main" id="{1C769121-6FD2-1E4B-AFE3-3106CA6A8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2033" y="3025238"/>
            <a:ext cx="3716020" cy="284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6" name="Rectangle 5">
            <a:extLst>
              <a:ext uri="{FF2B5EF4-FFF2-40B4-BE49-F238E27FC236}">
                <a16:creationId xmlns:a16="http://schemas.microsoft.com/office/drawing/2014/main" id="{03B5803D-EB36-4545-A594-42EF4C72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033" y="5822326"/>
            <a:ext cx="3716020" cy="28422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300">
                <a:solidFill>
                  <a:srgbClr val="FFFFFF"/>
                </a:solidFill>
                <a:latin typeface="+mn-lt"/>
              </a:rPr>
              <a:t>http://msdn.microsoft.com/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0C975FC9-EB3E-8A48-BBD1-C50F125E7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99" y="294538"/>
            <a:ext cx="7421963" cy="10336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Hash Function</a:t>
            </a:r>
          </a:p>
        </p:txBody>
      </p:sp>
      <p:sp>
        <p:nvSpPr>
          <p:cNvPr id="25601" name="Text Box 2">
            <a:extLst>
              <a:ext uri="{FF2B5EF4-FFF2-40B4-BE49-F238E27FC236}">
                <a16:creationId xmlns:a16="http://schemas.microsoft.com/office/drawing/2014/main" id="{3EF5F827-06BD-994C-9FE5-6F78F8977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9" y="2318197"/>
            <a:ext cx="7293023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dirty="0">
                <a:latin typeface="+mn-lt"/>
              </a:rPr>
              <a:t>Assume that the hash table has size </a:t>
            </a:r>
            <a:r>
              <a:rPr lang="en-US" altLang="en-US" sz="1700" b="1" i="1" dirty="0">
                <a:latin typeface="+mn-lt"/>
              </a:rPr>
              <a:t>M</a:t>
            </a:r>
          </a:p>
          <a:p>
            <a:pPr marL="342900"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dirty="0">
                <a:latin typeface="+mn-lt"/>
              </a:rPr>
              <a:t>There is a hash function </a:t>
            </a:r>
            <a:r>
              <a:rPr lang="en-US" altLang="en-US" sz="1700" b="1" i="1" dirty="0">
                <a:latin typeface="+mn-lt"/>
              </a:rPr>
              <a:t>H,</a:t>
            </a:r>
            <a:r>
              <a:rPr lang="en-US" altLang="en-US" sz="1700" b="1" dirty="0">
                <a:latin typeface="+mn-lt"/>
              </a:rPr>
              <a:t> </a:t>
            </a:r>
            <a:r>
              <a:rPr lang="en-US" altLang="en-US" sz="1700" dirty="0">
                <a:latin typeface="+mn-lt"/>
              </a:rPr>
              <a:t>which maps an element to a value </a:t>
            </a:r>
            <a:r>
              <a:rPr lang="en-US" altLang="en-US" sz="1700" b="1" i="1" dirty="0">
                <a:latin typeface="+mn-lt"/>
              </a:rPr>
              <a:t>p</a:t>
            </a:r>
            <a:r>
              <a:rPr lang="en-US" altLang="en-US" sz="1700" dirty="0">
                <a:latin typeface="+mn-lt"/>
              </a:rPr>
              <a:t> in range </a:t>
            </a:r>
            <a:r>
              <a:rPr lang="en-US" altLang="en-US" sz="1700" i="1" dirty="0">
                <a:latin typeface="+mn-lt"/>
              </a:rPr>
              <a:t>0,…,M-1</a:t>
            </a:r>
            <a:r>
              <a:rPr lang="en-US" altLang="en-US" sz="1700" dirty="0">
                <a:latin typeface="+mn-lt"/>
              </a:rPr>
              <a:t>, and the element is placed in position </a:t>
            </a:r>
            <a:r>
              <a:rPr lang="en-US" altLang="en-US" sz="1700" b="1" i="1" dirty="0">
                <a:latin typeface="+mn-lt"/>
              </a:rPr>
              <a:t>p</a:t>
            </a:r>
            <a:r>
              <a:rPr lang="en-US" altLang="en-US" sz="1700" dirty="0">
                <a:latin typeface="+mn-lt"/>
              </a:rPr>
              <a:t> in the hash table. </a:t>
            </a:r>
          </a:p>
          <a:p>
            <a:pPr marL="342900"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dirty="0">
                <a:latin typeface="+mn-lt"/>
              </a:rPr>
              <a:t>If  </a:t>
            </a:r>
            <a:r>
              <a:rPr lang="en-US" altLang="en-US" sz="1700" b="1" i="1" dirty="0">
                <a:latin typeface="+mn-lt"/>
              </a:rPr>
              <a:t>H(</a:t>
            </a:r>
            <a:r>
              <a:rPr lang="en-US" altLang="en-US" sz="1700" b="1" i="1" dirty="0" err="1">
                <a:latin typeface="+mn-lt"/>
              </a:rPr>
              <a:t>i</a:t>
            </a:r>
            <a:r>
              <a:rPr lang="en-US" altLang="en-US" sz="1700" b="1" i="1" dirty="0">
                <a:latin typeface="+mn-lt"/>
              </a:rPr>
              <a:t>) = k</a:t>
            </a:r>
            <a:r>
              <a:rPr lang="en-US" altLang="en-US" sz="1700" dirty="0">
                <a:latin typeface="+mn-lt"/>
              </a:rPr>
              <a:t>, then the element is added to </a:t>
            </a:r>
            <a:r>
              <a:rPr lang="en-US" altLang="en-US" sz="1700" b="1" i="1" dirty="0" err="1">
                <a:latin typeface="+mn-lt"/>
              </a:rPr>
              <a:t>HashTable</a:t>
            </a:r>
            <a:r>
              <a:rPr lang="en-US" altLang="en-US" sz="1700" b="1" i="1" dirty="0">
                <a:latin typeface="+mn-lt"/>
              </a:rPr>
              <a:t>[k]</a:t>
            </a:r>
            <a:r>
              <a:rPr lang="en-US" altLang="en-US" sz="1700" i="1" dirty="0">
                <a:latin typeface="+mn-lt"/>
              </a:rPr>
              <a:t>.</a:t>
            </a:r>
          </a:p>
          <a:p>
            <a:pPr marL="342900" indent="-2286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1700" dirty="0">
              <a:latin typeface="+mn-lt"/>
            </a:endParaRPr>
          </a:p>
          <a:p>
            <a:pPr marL="342900" indent="-2286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dirty="0">
                <a:latin typeface="+mn-lt"/>
              </a:rPr>
              <a:t>The simplest example is the mod function: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700" dirty="0">
                <a:latin typeface="+mn-lt"/>
              </a:rPr>
              <a:t>	 </a:t>
            </a:r>
            <a:r>
              <a:rPr lang="en-US" altLang="en-US" sz="1700" b="1" i="1" dirty="0">
                <a:latin typeface="+mn-lt"/>
              </a:rPr>
              <a:t>H(</a:t>
            </a:r>
            <a:r>
              <a:rPr lang="en-US" altLang="en-US" sz="1700" b="1" i="1" dirty="0" err="1">
                <a:latin typeface="+mn-lt"/>
              </a:rPr>
              <a:t>i</a:t>
            </a:r>
            <a:r>
              <a:rPr lang="en-US" altLang="en-US" sz="1700" b="1" i="1" dirty="0">
                <a:latin typeface="+mn-lt"/>
              </a:rPr>
              <a:t>)  = </a:t>
            </a:r>
            <a:r>
              <a:rPr lang="en-US" altLang="en-US" sz="1700" b="1" i="1" dirty="0" err="1">
                <a:latin typeface="+mn-lt"/>
              </a:rPr>
              <a:t>i</a:t>
            </a:r>
            <a:r>
              <a:rPr lang="en-US" altLang="en-US" sz="1700" b="1" i="1" dirty="0">
                <a:latin typeface="+mn-lt"/>
              </a:rPr>
              <a:t> modulo M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2">
            <a:extLst>
              <a:ext uri="{FF2B5EF4-FFF2-40B4-BE49-F238E27FC236}">
                <a16:creationId xmlns:a16="http://schemas.microsoft.com/office/drawing/2014/main" id="{D2581EFF-D367-5E4F-8A11-DD28AF57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844675"/>
            <a:ext cx="441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Hash function: </a:t>
            </a:r>
            <a:r>
              <a:rPr lang="en-US" altLang="en-US" sz="2000" i="1">
                <a:latin typeface="Courier" pitchFamily="2" charset="0"/>
              </a:rPr>
              <a:t>i % 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Size of hashtable: </a:t>
            </a:r>
            <a:r>
              <a:rPr lang="en-US" altLang="en-US" sz="2000">
                <a:latin typeface="Courier" pitchFamily="2" charset="0"/>
              </a:rPr>
              <a:t>M = 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27650" name="Text Box 3">
            <a:extLst>
              <a:ext uri="{FF2B5EF4-FFF2-40B4-BE49-F238E27FC236}">
                <a16:creationId xmlns:a16="http://schemas.microsoft.com/office/drawing/2014/main" id="{3E286875-39DF-B546-9D9D-D8D78BA91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759075"/>
            <a:ext cx="54718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List of values: </a:t>
            </a:r>
            <a:r>
              <a:rPr lang="en-US" altLang="en-US" sz="2000" dirty="0">
                <a:latin typeface="Courier" pitchFamily="2" charset="0"/>
              </a:rPr>
              <a:t>11, 13, 19, 18</a:t>
            </a:r>
          </a:p>
        </p:txBody>
      </p:sp>
      <p:sp>
        <p:nvSpPr>
          <p:cNvPr id="27652" name="Rectangle 21">
            <a:extLst>
              <a:ext uri="{FF2B5EF4-FFF2-40B4-BE49-F238E27FC236}">
                <a16:creationId xmlns:a16="http://schemas.microsoft.com/office/drawing/2014/main" id="{9354DA32-CE0D-AD42-9961-C2D7C6037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dirty="0">
                <a:solidFill>
                  <a:schemeClr val="tx2"/>
                </a:solidFill>
                <a:latin typeface="Arial Black" panose="020B0604020202020204" pitchFamily="34" charset="0"/>
              </a:rPr>
              <a:t>Example Hash Function</a:t>
            </a:r>
          </a:p>
        </p:txBody>
      </p:sp>
      <p:sp>
        <p:nvSpPr>
          <p:cNvPr id="27653" name="Text Box 22">
            <a:extLst>
              <a:ext uri="{FF2B5EF4-FFF2-40B4-BE49-F238E27FC236}">
                <a16:creationId xmlns:a16="http://schemas.microsoft.com/office/drawing/2014/main" id="{333B610C-CEEA-6549-8030-0F5E33D1D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548" y="5733256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Where does 18 go?? 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F08AD8E4-358D-664F-BB43-3021B1CE9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06182"/>
              </p:ext>
            </p:extLst>
          </p:nvPr>
        </p:nvGraphicFramePr>
        <p:xfrm>
          <a:off x="2699792" y="3326606"/>
          <a:ext cx="58737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4B04C770-5824-A74E-9308-4E415376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26840"/>
              </p:ext>
            </p:extLst>
          </p:nvPr>
        </p:nvGraphicFramePr>
        <p:xfrm>
          <a:off x="2353718" y="3326606"/>
          <a:ext cx="346867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 anchor="ctr"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solidFill>
                      <a:srgbClr val="E1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solidFill>
                      <a:srgbClr val="E1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E9D0645-C64A-934F-A160-0968AAB6C739}"/>
              </a:ext>
            </a:extLst>
          </p:cNvPr>
          <p:cNvSpPr txBox="1"/>
          <p:nvPr/>
        </p:nvSpPr>
        <p:spPr>
          <a:xfrm>
            <a:off x="5297214" y="3584028"/>
            <a:ext cx="21275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 mod 5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 mod 5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 mod 5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18 mod 5 = 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E18075-2A26-0D4D-9AAE-CFAA20A5E244}"/>
              </a:ext>
            </a:extLst>
          </p:cNvPr>
          <p:cNvSpPr/>
          <p:nvPr/>
        </p:nvSpPr>
        <p:spPr>
          <a:xfrm>
            <a:off x="5587782" y="358079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A6AE1-7716-5943-95F9-F19B9F36986F}"/>
              </a:ext>
            </a:extLst>
          </p:cNvPr>
          <p:cNvSpPr/>
          <p:nvPr/>
        </p:nvSpPr>
        <p:spPr>
          <a:xfrm>
            <a:off x="5587782" y="3866502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879512-1ED3-734E-B879-639E65B0DD9C}"/>
              </a:ext>
            </a:extLst>
          </p:cNvPr>
          <p:cNvSpPr/>
          <p:nvPr/>
        </p:nvSpPr>
        <p:spPr>
          <a:xfrm>
            <a:off x="5587782" y="413802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2E765-A33C-AB4A-B5F6-B4D3067D697A}"/>
              </a:ext>
            </a:extLst>
          </p:cNvPr>
          <p:cNvSpPr/>
          <p:nvPr/>
        </p:nvSpPr>
        <p:spPr>
          <a:xfrm>
            <a:off x="5587782" y="4401108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A26BA-EC4C-E842-B07C-0D1B375644BB}"/>
              </a:ext>
            </a:extLst>
          </p:cNvPr>
          <p:cNvSpPr txBox="1"/>
          <p:nvPr/>
        </p:nvSpPr>
        <p:spPr>
          <a:xfrm>
            <a:off x="3220109" y="427030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collision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30885 0.01482 " pathEditMode="relative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741E-7 L -0.3092 0.0888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69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3092 0.0923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69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-0.26232 0.01111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FBC69E92-0767-7F48-B6BA-EB7ABDB14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Collision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3C30F5-B4FE-E64C-B265-3163EEDBF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8" y="1895090"/>
            <a:ext cx="2204645" cy="3564396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2BDCA70-0EF6-7843-AD01-0F2DB4C59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084" y="1880828"/>
            <a:ext cx="3374016" cy="39705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2CBC70-5BE9-EC48-9EAD-EB5FAF4B42D3}"/>
              </a:ext>
            </a:extLst>
          </p:cNvPr>
          <p:cNvSpPr/>
          <p:nvPr/>
        </p:nvSpPr>
        <p:spPr bwMode="auto">
          <a:xfrm>
            <a:off x="3220150" y="2816932"/>
            <a:ext cx="1191534" cy="837456"/>
          </a:xfrm>
          <a:prstGeom prst="rect">
            <a:avLst/>
          </a:prstGeom>
          <a:solidFill>
            <a:srgbClr val="E1D6E7"/>
          </a:solidFill>
          <a:ln w="9525" cap="flat" cmpd="sng" algn="ctr">
            <a:solidFill>
              <a:srgbClr val="9A7A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Hash Function</a:t>
            </a:r>
            <a:endParaRPr lang="en-US" sz="1100" b="1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X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%</a:t>
            </a:r>
            <a:r>
              <a:rPr lang="en-US" sz="12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20BC2-B18E-3E41-B6D4-51EAA54700B2}"/>
              </a:ext>
            </a:extLst>
          </p:cNvPr>
          <p:cNvSpPr txBox="1"/>
          <p:nvPr/>
        </p:nvSpPr>
        <p:spPr>
          <a:xfrm>
            <a:off x="3277949" y="197035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9908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A5F889-74FC-6741-ADE1-3798065523AF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 bwMode="auto">
          <a:xfrm>
            <a:off x="3815917" y="2339685"/>
            <a:ext cx="0" cy="4772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5D5235B-9BFF-014D-AD74-4CA53B36D954}"/>
              </a:ext>
            </a:extLst>
          </p:cNvPr>
          <p:cNvCxnSpPr>
            <a:stCxn id="9" idx="3"/>
          </p:cNvCxnSpPr>
          <p:nvPr/>
        </p:nvCxnSpPr>
        <p:spPr bwMode="auto">
          <a:xfrm>
            <a:off x="4411684" y="3235660"/>
            <a:ext cx="1168428" cy="895975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634C05D-6717-A24D-A155-B153CFD4CC5A}"/>
              </a:ext>
            </a:extLst>
          </p:cNvPr>
          <p:cNvCxnSpPr>
            <a:stCxn id="9" idx="1"/>
          </p:cNvCxnSpPr>
          <p:nvPr/>
        </p:nvCxnSpPr>
        <p:spPr bwMode="auto">
          <a:xfrm rot="10800000" flipV="1">
            <a:off x="2348154" y="3235660"/>
            <a:ext cx="871997" cy="6481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77C5B7-B7D6-5148-BC05-2EF3AD392108}"/>
              </a:ext>
            </a:extLst>
          </p:cNvPr>
          <p:cNvSpPr txBox="1"/>
          <p:nvPr/>
        </p:nvSpPr>
        <p:spPr>
          <a:xfrm>
            <a:off x="2134046" y="4302319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Where does the value go?</a:t>
            </a:r>
          </a:p>
        </p:txBody>
      </p:sp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0CAB9453-5F53-EA41-9AD7-885E63D7C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7777" y="3683647"/>
            <a:ext cx="914400" cy="914400"/>
          </a:xfrm>
          <a:prstGeom prst="rect">
            <a:avLst/>
          </a:prstGeom>
        </p:spPr>
      </p:pic>
      <p:pic>
        <p:nvPicPr>
          <p:cNvPr id="27" name="Graphic 26" descr="Question Mark with solid fill">
            <a:extLst>
              <a:ext uri="{FF2B5EF4-FFF2-40B4-BE49-F238E27FC236}">
                <a16:creationId xmlns:a16="http://schemas.microsoft.com/office/drawing/2014/main" id="{DD69179C-6CB5-6543-A6CC-0C9FDD451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9597" y="3429000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21F5446-CEEA-7C47-899E-F3D7EA8C245B}"/>
              </a:ext>
            </a:extLst>
          </p:cNvPr>
          <p:cNvSpPr txBox="1"/>
          <p:nvPr/>
        </p:nvSpPr>
        <p:spPr>
          <a:xfrm>
            <a:off x="3656258" y="19703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9908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B9895E-BEC6-024A-8875-413238990E1A}"/>
              </a:ext>
            </a:extLst>
          </p:cNvPr>
          <p:cNvSpPr txBox="1"/>
          <p:nvPr/>
        </p:nvSpPr>
        <p:spPr>
          <a:xfrm>
            <a:off x="3656258" y="19572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9908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8F9CA5-75A4-9141-BB2C-AA49B598277D}"/>
              </a:ext>
            </a:extLst>
          </p:cNvPr>
          <p:cNvSpPr/>
          <p:nvPr/>
        </p:nvSpPr>
        <p:spPr bwMode="auto">
          <a:xfrm>
            <a:off x="6120172" y="1970353"/>
            <a:ext cx="144016" cy="129754"/>
          </a:xfrm>
          <a:prstGeom prst="ellipse">
            <a:avLst/>
          </a:prstGeom>
          <a:solidFill>
            <a:schemeClr val="accent4">
              <a:lumMod val="50000"/>
              <a:lumOff val="50000"/>
              <a:alpha val="45000"/>
            </a:schemeClr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268E71-FC3C-8749-B5D2-118FBEC37B8F}"/>
              </a:ext>
            </a:extLst>
          </p:cNvPr>
          <p:cNvSpPr/>
          <p:nvPr/>
        </p:nvSpPr>
        <p:spPr bwMode="auto">
          <a:xfrm>
            <a:off x="6120172" y="2762123"/>
            <a:ext cx="144016" cy="129754"/>
          </a:xfrm>
          <a:prstGeom prst="ellipse">
            <a:avLst/>
          </a:prstGeom>
          <a:solidFill>
            <a:schemeClr val="accent4">
              <a:lumMod val="50000"/>
              <a:lumOff val="50000"/>
              <a:alpha val="47000"/>
            </a:schemeClr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284FC3-8C8D-3849-8E1A-2054C49CDCAF}"/>
              </a:ext>
            </a:extLst>
          </p:cNvPr>
          <p:cNvSpPr/>
          <p:nvPr/>
        </p:nvSpPr>
        <p:spPr bwMode="auto">
          <a:xfrm>
            <a:off x="6120172" y="3044599"/>
            <a:ext cx="144016" cy="129754"/>
          </a:xfrm>
          <a:prstGeom prst="ellipse">
            <a:avLst/>
          </a:prstGeom>
          <a:solidFill>
            <a:schemeClr val="accent4">
              <a:lumMod val="50000"/>
              <a:lumOff val="50000"/>
              <a:alpha val="39000"/>
            </a:schemeClr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796212-CECB-4F4D-82CB-DD18E3AAFA40}"/>
              </a:ext>
            </a:extLst>
          </p:cNvPr>
          <p:cNvSpPr/>
          <p:nvPr/>
        </p:nvSpPr>
        <p:spPr bwMode="auto">
          <a:xfrm>
            <a:off x="6098468" y="4066758"/>
            <a:ext cx="144016" cy="129754"/>
          </a:xfrm>
          <a:prstGeom prst="ellipse">
            <a:avLst/>
          </a:prstGeom>
          <a:solidFill>
            <a:schemeClr val="accent4">
              <a:lumMod val="50000"/>
              <a:lumOff val="50000"/>
              <a:alpha val="47000"/>
            </a:schemeClr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35 0.00556 0.00052 0.01135 0.00104 0.0169 C 0.00139 0.02014 0.00226 0.02315 0.00226 0.02616 C 0.00226 0.04329 0.0007 0.07963 0 0.09908 C 0.00035 0.10672 0.00035 0.11459 0.00104 0.12223 C 0.00122 0.12385 0.00191 0.12524 0.00226 0.12686 C 0.00278 0.1301 0.00191 0.1338 0.00347 0.13612 C 0.0059 0.13982 0.01094 0.1382 0.01389 0.14098 C 0.01511 0.1419 0.01615 0.14329 0.01736 0.14399 C 0.03195 0.15255 0.05122 0.14815 0.06511 0.14862 C 0.06632 0.14908 0.06736 0.15 0.06858 0.15024 C 0.08872 0.15162 0.12917 0.15325 0.12917 0.15325 C 0.1316 0.19352 0.1283 0.17963 0.13264 0.19653 C 0.13299 0.21482 0.13316 0.23287 0.13368 0.25093 C 0.13403 0.25973 0.1309 0.27014 0.1349 0.27709 C 0.13802 0.28241 0.14497 0.27801 0.15 0.27871 C 0.15382 0.27917 0.16129 0.28102 0.16511 0.28195 C 0.19045 0.28033 0.18142 0.28033 0.19202 0.28033 " pathEditMode="relative" ptsTypes="AAAAAAAAAAAAAAAAA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5 0.00672 -0.00104 0.0132 -0.00104 0.02014 C -0.00104 0.02686 -0.00035 0.03357 0 0.04028 C 0.00052 0.04792 0.00087 0.05556 0.00122 0.06343 C 0.00156 0.07894 0.00174 0.09445 0.00243 0.10996 C 0.00243 0.1125 0.00365 0.11505 0.00365 0.1176 C 0.00365 0.12801 0.00313 0.13843 0.00243 0.14862 C 0.00226 0.15024 0.00243 0.15278 0.00122 0.15325 C -0.00399 0.1551 -0.00955 0.1544 -0.0151 0.15487 C -0.02465 0.15903 -0.01805 0.15672 -0.03837 0.15487 C -0.07569 0.15139 -0.01146 0.15487 -0.08837 0.15186 C -0.09462 0.15232 -0.10069 0.15325 -0.10694 0.15325 C -0.10972 0.15325 -0.11441 0.14815 -0.1151 0.15186 C -0.11736 0.1632 -0.11458 0.17547 -0.11389 0.1875 C -0.11389 0.18912 -0.11319 0.19051 -0.11285 0.19213 C -0.11319 0.21112 -0.11233 0.23033 -0.11389 0.24931 C -0.11406 0.25093 -0.11632 0.24815 -0.11736 0.24792 C -0.12048 0.24676 -0.12361 0.24584 -0.12673 0.24468 L -0.13142 0.24329 C -0.1368 0.24375 -0.14219 0.24399 -0.14774 0.24468 C -0.14896 0.24491 -0.15 0.24607 -0.15121 0.2463 C -0.16076 0.24792 -0.16163 0.24792 -0.16736 0.24792 " pathEditMode="relative" ptsTypes="AAAAAAAAAAAAAAAAAAAAA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3" grpId="1"/>
      <p:bldP spid="29" grpId="0"/>
      <p:bldP spid="2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5" name="Rectangle 2">
            <a:extLst>
              <a:ext uri="{FF2B5EF4-FFF2-40B4-BE49-F238E27FC236}">
                <a16:creationId xmlns:a16="http://schemas.microsoft.com/office/drawing/2014/main" id="{249AB275-2B84-334F-89DA-100D5D9B1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Collisions</a:t>
            </a:r>
          </a:p>
        </p:txBody>
      </p:sp>
      <p:sp>
        <p:nvSpPr>
          <p:cNvPr id="31746" name="Text Box 3">
            <a:extLst>
              <a:ext uri="{FF2B5EF4-FFF2-40B4-BE49-F238E27FC236}">
                <a16:creationId xmlns:a16="http://schemas.microsoft.com/office/drawing/2014/main" id="{16D88D48-07A4-F841-9614-2741D8A3B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9" y="2318197"/>
            <a:ext cx="7293023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b="1">
                <a:latin typeface="+mn-lt"/>
              </a:rPr>
              <a:t>Collision</a:t>
            </a:r>
            <a:r>
              <a:rPr lang="en-US" altLang="en-US" sz="1700">
                <a:latin typeface="+mn-lt"/>
              </a:rPr>
              <a:t> – When a hash function returns the same </a:t>
            </a:r>
            <a:r>
              <a:rPr lang="en-US" altLang="en-US" sz="1700" b="1">
                <a:latin typeface="+mn-lt"/>
              </a:rPr>
              <a:t>key</a:t>
            </a:r>
            <a:r>
              <a:rPr lang="en-US" altLang="en-US" sz="1700">
                <a:latin typeface="+mn-lt"/>
              </a:rPr>
              <a:t>  (or array index) for multiple distinct values. </a:t>
            </a:r>
            <a:r>
              <a:rPr lang="en-US" altLang="en-US" sz="1700" i="1">
                <a:latin typeface="+mn-lt"/>
              </a:rPr>
              <a:t>The goal is to avoid this, but it is mostly unavoidable.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>
                <a:latin typeface="+mn-lt"/>
              </a:rPr>
              <a:t>Hash functions are chosen so that the hash values are spread over </a:t>
            </a:r>
            <a:br>
              <a:rPr lang="en-US" altLang="en-US" sz="1700">
                <a:latin typeface="+mn-lt"/>
              </a:rPr>
            </a:br>
            <a:r>
              <a:rPr lang="en-US" altLang="en-US" sz="1700">
                <a:latin typeface="+mn-lt"/>
              </a:rPr>
              <a:t>0,…,M-1 (</a:t>
            </a:r>
            <a:r>
              <a:rPr lang="en-US" altLang="en-US" sz="1700" i="1">
                <a:latin typeface="+mn-lt"/>
              </a:rPr>
              <a:t>M = Table Size</a:t>
            </a:r>
            <a:r>
              <a:rPr lang="en-US" altLang="en-US" sz="1700">
                <a:latin typeface="+mn-lt"/>
              </a:rPr>
              <a:t>) and there are only minimal collisions.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>
                <a:latin typeface="+mn-lt"/>
              </a:rPr>
              <a:t>If we have a hash function that never results in a collision, we have what’s called a “</a:t>
            </a:r>
            <a:r>
              <a:rPr lang="en-US" altLang="en-US" sz="1700" b="1" i="1">
                <a:latin typeface="+mn-lt"/>
              </a:rPr>
              <a:t>Perfect Hash</a:t>
            </a:r>
            <a:r>
              <a:rPr lang="en-US" altLang="en-US" sz="1700">
                <a:latin typeface="+mn-lt"/>
              </a:rPr>
              <a:t>”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>
                <a:latin typeface="+mn-lt"/>
              </a:rPr>
              <a:t>Typically, collisions exist and must be dealt with.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>
                <a:latin typeface="+mn-lt"/>
              </a:rPr>
              <a:t>Dealing with collisions is called “</a:t>
            </a:r>
            <a:r>
              <a:rPr lang="en-US" altLang="en-US" sz="1700" b="1">
                <a:latin typeface="+mn-lt"/>
              </a:rPr>
              <a:t>Collision Resolution</a:t>
            </a:r>
            <a:r>
              <a:rPr lang="en-US" altLang="en-US" sz="1700">
                <a:latin typeface="+mn-lt"/>
              </a:rPr>
              <a:t>”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793" name="Rectangle 2">
            <a:extLst>
              <a:ext uri="{FF2B5EF4-FFF2-40B4-BE49-F238E27FC236}">
                <a16:creationId xmlns:a16="http://schemas.microsoft.com/office/drawing/2014/main" id="{AB0BAFC8-E389-3743-B51F-0E85FE31F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Collision Resolution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530" name="Text Box 3">
            <a:extLst>
              <a:ext uri="{FF2B5EF4-FFF2-40B4-BE49-F238E27FC236}">
                <a16:creationId xmlns:a16="http://schemas.microsoft.com/office/drawing/2014/main" id="{6EDB6E67-7287-5744-A703-2125FF2FD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924" y="518400"/>
            <a:ext cx="3578706" cy="58379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4675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>
                <a:solidFill>
                  <a:schemeClr val="tx1">
                    <a:alpha val="80000"/>
                  </a:schemeClr>
                </a:solidFill>
                <a:latin typeface="+mn-lt"/>
              </a:rPr>
              <a:t>Two major classes of collision resolution</a:t>
            </a:r>
          </a:p>
          <a:p>
            <a:pPr marL="1260475" lvl="2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b="1">
                <a:solidFill>
                  <a:schemeClr val="tx1">
                    <a:alpha val="80000"/>
                  </a:schemeClr>
                </a:solidFill>
                <a:latin typeface="+mn-lt"/>
              </a:rPr>
              <a:t>Open Addressing</a:t>
            </a:r>
          </a:p>
          <a:p>
            <a:pPr marL="1260475" lvl="2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b="1">
                <a:solidFill>
                  <a:schemeClr val="tx1">
                    <a:alpha val="80000"/>
                  </a:schemeClr>
                </a:solidFill>
                <a:latin typeface="+mn-lt"/>
              </a:rPr>
              <a:t>Chaining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>
              <a:solidFill>
                <a:schemeClr val="tx1">
                  <a:alpha val="80000"/>
                </a:schemeClr>
              </a:solidFill>
              <a:latin typeface="+mn-lt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3F211AB2-3D5C-2047-B9B8-A29FA89F0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752" y="519172"/>
            <a:ext cx="5701557" cy="5727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 Addressing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85D6B-1D6C-154D-A262-A7320F07848A}"/>
              </a:ext>
            </a:extLst>
          </p:cNvPr>
          <p:cNvSpPr/>
          <p:nvPr/>
        </p:nvSpPr>
        <p:spPr bwMode="auto">
          <a:xfrm>
            <a:off x="4561881" y="5625523"/>
            <a:ext cx="1096055" cy="623614"/>
          </a:xfrm>
          <a:prstGeom prst="rect">
            <a:avLst/>
          </a:prstGeom>
          <a:solidFill>
            <a:srgbClr val="E1D6E7"/>
          </a:solidFill>
          <a:ln w="9525" cap="flat" cmpd="sng" algn="ctr">
            <a:solidFill>
              <a:srgbClr val="9A7A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Hash Function</a:t>
            </a:r>
            <a:endParaRPr lang="en-US" sz="1100" b="1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X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%</a:t>
            </a:r>
            <a:r>
              <a:rPr lang="en-US" sz="12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100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09A1AFB-9CF8-6A4E-BD1C-05571BC7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08" y="3184694"/>
            <a:ext cx="1702556" cy="2752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5B1888F-7671-DC48-8B2D-AC7EFB52E487}"/>
              </a:ext>
            </a:extLst>
          </p:cNvPr>
          <p:cNvSpPr/>
          <p:nvPr/>
        </p:nvSpPr>
        <p:spPr bwMode="auto">
          <a:xfrm>
            <a:off x="6228184" y="1160748"/>
            <a:ext cx="540060" cy="4397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9460922-ADC5-6943-A729-575439BF5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672" y="3184694"/>
            <a:ext cx="319185" cy="2752636"/>
          </a:xfrm>
          <a:prstGeom prst="rect">
            <a:avLst/>
          </a:prstGeom>
        </p:spPr>
      </p:pic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0B6532E-52B8-3D47-9E12-E413768B0A42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flipV="1">
            <a:off x="5657936" y="4365104"/>
            <a:ext cx="1648649" cy="15722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963250-8427-8D46-8B34-15C8F26B0B57}"/>
              </a:ext>
            </a:extLst>
          </p:cNvPr>
          <p:cNvSpPr txBox="1"/>
          <p:nvPr/>
        </p:nvSpPr>
        <p:spPr>
          <a:xfrm>
            <a:off x="232847" y="1160748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latin typeface="+mj-lt"/>
                <a:ea typeface="+mj-ea"/>
                <a:cs typeface="+mj-cs"/>
              </a:rPr>
              <a:t>Collision Resolution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FD9F2DA0-1036-AE46-B0B7-3AD27E6CB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046" y="1916832"/>
            <a:ext cx="7436310" cy="333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42950" lvl="1" indent="-2857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/>
              <a:t>Open Addressing places the hashed value </a:t>
            </a:r>
            <a:r>
              <a:rPr lang="en-US" altLang="en-US" sz="1700" b="1" dirty="0"/>
              <a:t>IN</a:t>
            </a:r>
            <a:r>
              <a:rPr lang="en-US" altLang="en-US" sz="1700" dirty="0"/>
              <a:t> the hash table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/>
              <a:t>If the slot is open, it goes there, if not, it finds a place IN the hash table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/>
              <a:t>It uses a </a:t>
            </a:r>
            <a:r>
              <a:rPr lang="en-US" altLang="en-US" sz="17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probe sequence </a:t>
            </a:r>
            <a:r>
              <a:rPr lang="en-US" altLang="en-US" sz="1700" dirty="0"/>
              <a:t>to find the next open slot.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Three methods of Open Addressing Collision Resolution that we will discuss are: </a:t>
            </a:r>
          </a:p>
          <a:p>
            <a:pPr marL="1485900" lvl="3" indent="-3429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en-US" sz="1600" i="1" dirty="0"/>
              <a:t>Linear Probing</a:t>
            </a:r>
            <a:r>
              <a:rPr lang="en-US" altLang="en-US" sz="1600" b="1" i="1" dirty="0"/>
              <a:t> </a:t>
            </a:r>
          </a:p>
          <a:p>
            <a:pPr marL="1485900" lvl="3" indent="-3429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en-US" sz="1600" i="1" dirty="0"/>
              <a:t>Quadratic Probing </a:t>
            </a:r>
            <a:endParaRPr lang="en-US" altLang="en-US" sz="1600" b="1" i="1" dirty="0"/>
          </a:p>
          <a:p>
            <a:pPr marL="1485900" lvl="3" indent="-3429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en-US" sz="1600" i="1" dirty="0"/>
              <a:t>Double Hashing</a:t>
            </a:r>
          </a:p>
          <a:p>
            <a:pPr marL="1485900" lvl="3" indent="-3429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en-US" sz="1600" i="1" dirty="0"/>
              <a:t>Pseudo Random Probing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86D30A-94EC-7240-B95A-9ABC631C18FE}"/>
              </a:ext>
            </a:extLst>
          </p:cNvPr>
          <p:cNvCxnSpPr>
            <a:stCxn id="11" idx="2"/>
            <a:endCxn id="6" idx="0"/>
          </p:cNvCxnSpPr>
          <p:nvPr/>
        </p:nvCxnSpPr>
        <p:spPr bwMode="auto">
          <a:xfrm flipH="1">
            <a:off x="5109909" y="5407132"/>
            <a:ext cx="7668" cy="218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0E5A84-ED09-6E4A-9ED6-E81BEFC31F5B}"/>
              </a:ext>
            </a:extLst>
          </p:cNvPr>
          <p:cNvCxnSpPr/>
          <p:nvPr/>
        </p:nvCxnSpPr>
        <p:spPr bwMode="auto">
          <a:xfrm flipV="1">
            <a:off x="7300068" y="3429000"/>
            <a:ext cx="414682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B291B8-7896-1741-9590-9FD709746CB4}"/>
              </a:ext>
            </a:extLst>
          </p:cNvPr>
          <p:cNvCxnSpPr/>
          <p:nvPr/>
        </p:nvCxnSpPr>
        <p:spPr bwMode="auto">
          <a:xfrm flipV="1">
            <a:off x="7306585" y="3681028"/>
            <a:ext cx="608493" cy="6840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7459CA-8C38-CB47-AE1A-AC69435212A3}"/>
              </a:ext>
            </a:extLst>
          </p:cNvPr>
          <p:cNvCxnSpPr/>
          <p:nvPr/>
        </p:nvCxnSpPr>
        <p:spPr bwMode="auto">
          <a:xfrm flipV="1">
            <a:off x="7306585" y="4174728"/>
            <a:ext cx="654927" cy="1903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179344-703E-B249-8A35-156C466B1778}"/>
              </a:ext>
            </a:extLst>
          </p:cNvPr>
          <p:cNvCxnSpPr/>
          <p:nvPr/>
        </p:nvCxnSpPr>
        <p:spPr bwMode="auto">
          <a:xfrm>
            <a:off x="7306585" y="4365104"/>
            <a:ext cx="68200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D6FCB3-940F-1641-B467-F4090ABA594D}"/>
              </a:ext>
            </a:extLst>
          </p:cNvPr>
          <p:cNvCxnSpPr/>
          <p:nvPr/>
        </p:nvCxnSpPr>
        <p:spPr bwMode="auto">
          <a:xfrm>
            <a:off x="7306585" y="4365104"/>
            <a:ext cx="654927" cy="24430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0317B-9DA4-2647-B096-1615F9AFB6D0}"/>
              </a:ext>
            </a:extLst>
          </p:cNvPr>
          <p:cNvCxnSpPr/>
          <p:nvPr/>
        </p:nvCxnSpPr>
        <p:spPr bwMode="auto">
          <a:xfrm>
            <a:off x="7306585" y="4365104"/>
            <a:ext cx="682001" cy="587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35F1E4-C122-2342-8600-4402942421F3}"/>
              </a:ext>
            </a:extLst>
          </p:cNvPr>
          <p:cNvCxnSpPr/>
          <p:nvPr/>
        </p:nvCxnSpPr>
        <p:spPr bwMode="auto">
          <a:xfrm>
            <a:off x="7338492" y="4365103"/>
            <a:ext cx="833908" cy="15121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A39418-AACD-3B43-9A18-0F5B23B67B40}"/>
              </a:ext>
            </a:extLst>
          </p:cNvPr>
          <p:cNvSpPr txBox="1"/>
          <p:nvPr/>
        </p:nvSpPr>
        <p:spPr>
          <a:xfrm>
            <a:off x="4948300" y="5083967"/>
            <a:ext cx="338554" cy="323165"/>
          </a:xfrm>
          <a:prstGeom prst="rect">
            <a:avLst/>
          </a:prstGeom>
          <a:noFill/>
        </p:spPr>
        <p:txBody>
          <a:bodyPr wrap="none" bIns="0" rtlCol="0" anchor="b" anchorCtr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47097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507 L -0.00017 0.0507 C 0.00017 0.05579 0.00035 0.06088 0.00087 0.06598 C 0.00139 0.07038 0.00243 0.07593 0.0033 0.0801 C 0.00364 0.08565 0.00399 0.09144 0.00434 0.097 C 0.00469 0.10116 0.00312 0.10672 0.00555 0.1095 C 0.00764 0.11181 0.01094 0.10834 0.01371 0.10788 C 0.01944 0.10718 0.02535 0.10695 0.03108 0.10649 C 0.04462 0.10695 0.05833 0.10788 0.07187 0.10788 C 0.07812 0.10788 0.0842 0.10718 0.09045 0.10649 C 0.11632 0.10325 0.0684 0.10625 0.11024 0.10325 C 0.12031 0.10255 0.13038 0.10232 0.14045 0.10163 C 0.1592 0.09862 0.14774 0.10463 0.15087 0.06459 C 0.15121 0.06135 0.15243 0.05834 0.1533 0.05533 L 0.15434 0.0507 C 0.15399 0.02269 0.15399 -0.00532 0.1533 -0.0331 C 0.15312 -0.03472 0.15226 -0.03611 0.15208 -0.03773 C 0.15139 -0.04236 0.15121 -0.04699 0.15087 -0.05162 C 0.15121 -0.06412 0.15156 -0.07662 0.15208 -0.08888 C 0.15312 -0.12314 0.15121 -0.11111 0.15434 -0.12754 L 0.2184 -0.12615 C 0.22101 -0.12592 0.22378 -0.12476 0.22639 -0.12453 C 0.23142 -0.1243 0.23646 -0.12453 0.24167 -0.12453 " pathEditMode="relative" ptsTypes="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889" name="Rectangle 2">
            <a:extLst>
              <a:ext uri="{FF2B5EF4-FFF2-40B4-BE49-F238E27FC236}">
                <a16:creationId xmlns:a16="http://schemas.microsoft.com/office/drawing/2014/main" id="{77F1F1B0-0371-194D-BE28-F8C6A1452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633" y="436858"/>
            <a:ext cx="3588597" cy="8980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Chaining</a:t>
            </a:r>
          </a:p>
        </p:txBody>
      </p:sp>
      <p:sp>
        <p:nvSpPr>
          <p:cNvPr id="26626" name="Text Box 3">
            <a:extLst>
              <a:ext uri="{FF2B5EF4-FFF2-40B4-BE49-F238E27FC236}">
                <a16:creationId xmlns:a16="http://schemas.microsoft.com/office/drawing/2014/main" id="{18CC9402-B84D-564B-BFFF-A15C09C98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95" y="1674395"/>
            <a:ext cx="4678100" cy="3908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>
                <a:latin typeface="+mn-lt"/>
              </a:rPr>
              <a:t>Chaining places the hashed value in a list POINTED to by the hash table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>
                <a:latin typeface="+mn-lt"/>
              </a:rPr>
              <a:t>If no list exists, it creates one.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>
                <a:latin typeface="+mn-lt"/>
              </a:rPr>
              <a:t>If one does exist, it adds it to the end.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 dirty="0">
              <a:latin typeface="+mn-lt"/>
            </a:endParaRP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E4173BF-F39B-944D-895E-BA1C6725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216" y="2456892"/>
            <a:ext cx="3542831" cy="41692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2D3056E-75D3-C643-9662-4503A7A1983E}"/>
              </a:ext>
            </a:extLst>
          </p:cNvPr>
          <p:cNvSpPr/>
          <p:nvPr/>
        </p:nvSpPr>
        <p:spPr bwMode="auto">
          <a:xfrm>
            <a:off x="963278" y="4617064"/>
            <a:ext cx="888251" cy="701167"/>
          </a:xfrm>
          <a:prstGeom prst="rect">
            <a:avLst/>
          </a:prstGeom>
          <a:solidFill>
            <a:srgbClr val="E1D6E7"/>
          </a:solidFill>
          <a:ln w="9525" cap="flat" cmpd="sng" algn="ctr">
            <a:solidFill>
              <a:srgbClr val="9A7A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Hash Function</a:t>
            </a:r>
            <a:endParaRPr lang="en-US" sz="1100" b="1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X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%</a:t>
            </a:r>
            <a:r>
              <a:rPr lang="en-US" sz="12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100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99597B-EDD4-244C-8608-ECC05CDE6152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 bwMode="auto">
          <a:xfrm>
            <a:off x="1405532" y="4304845"/>
            <a:ext cx="1872" cy="3122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F3D007D-0FF0-6F49-8D43-CD4C7D21A27E}"/>
              </a:ext>
            </a:extLst>
          </p:cNvPr>
          <p:cNvCxnSpPr>
            <a:stCxn id="11" idx="3"/>
          </p:cNvCxnSpPr>
          <p:nvPr/>
        </p:nvCxnSpPr>
        <p:spPr bwMode="auto">
          <a:xfrm flipV="1">
            <a:off x="1851529" y="3874852"/>
            <a:ext cx="2570666" cy="1092796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6D7168-24CA-FD4D-A1A4-539BF748595A}"/>
              </a:ext>
            </a:extLst>
          </p:cNvPr>
          <p:cNvSpPr txBox="1"/>
          <p:nvPr/>
        </p:nvSpPr>
        <p:spPr>
          <a:xfrm>
            <a:off x="194633" y="1175942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latin typeface="+mj-lt"/>
                <a:ea typeface="+mj-ea"/>
                <a:cs typeface="+mj-cs"/>
              </a:rPr>
              <a:t>Collision Resolution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E0B41D-22DC-5442-B065-BDE394F89265}"/>
              </a:ext>
            </a:extLst>
          </p:cNvPr>
          <p:cNvSpPr/>
          <p:nvPr/>
        </p:nvSpPr>
        <p:spPr bwMode="auto">
          <a:xfrm>
            <a:off x="8208404" y="2492896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9C009B-FDA2-EE4B-9F28-D9B88686EFBF}"/>
              </a:ext>
            </a:extLst>
          </p:cNvPr>
          <p:cNvCxnSpPr>
            <a:cxnSpLocks/>
          </p:cNvCxnSpPr>
          <p:nvPr/>
        </p:nvCxnSpPr>
        <p:spPr bwMode="auto">
          <a:xfrm>
            <a:off x="7848364" y="2616739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A8DEC07-9CAF-F345-8F4E-38020E9C7AC0}"/>
              </a:ext>
            </a:extLst>
          </p:cNvPr>
          <p:cNvSpPr/>
          <p:nvPr/>
        </p:nvSpPr>
        <p:spPr bwMode="auto">
          <a:xfrm>
            <a:off x="5688124" y="2744924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82AD97-1367-974D-9405-5E15DF064B11}"/>
              </a:ext>
            </a:extLst>
          </p:cNvPr>
          <p:cNvCxnSpPr>
            <a:cxnSpLocks/>
            <a:endCxn id="25" idx="1"/>
          </p:cNvCxnSpPr>
          <p:nvPr/>
        </p:nvCxnSpPr>
        <p:spPr bwMode="auto">
          <a:xfrm>
            <a:off x="5292080" y="2868767"/>
            <a:ext cx="396044" cy="21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8E2CA58-5672-6F46-8008-E0E13D218EC9}"/>
              </a:ext>
            </a:extLst>
          </p:cNvPr>
          <p:cNvSpPr/>
          <p:nvPr/>
        </p:nvSpPr>
        <p:spPr bwMode="auto">
          <a:xfrm>
            <a:off x="5688124" y="3032956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52C633-EDE3-AB40-8A6B-45B18B2FF8E2}"/>
              </a:ext>
            </a:extLst>
          </p:cNvPr>
          <p:cNvCxnSpPr>
            <a:cxnSpLocks/>
          </p:cNvCxnSpPr>
          <p:nvPr/>
        </p:nvCxnSpPr>
        <p:spPr bwMode="auto">
          <a:xfrm>
            <a:off x="5292080" y="3156799"/>
            <a:ext cx="3960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245BF-FBDA-CF41-9570-20FB5B17267E}"/>
              </a:ext>
            </a:extLst>
          </p:cNvPr>
          <p:cNvSpPr/>
          <p:nvPr/>
        </p:nvSpPr>
        <p:spPr bwMode="auto">
          <a:xfrm>
            <a:off x="8208404" y="3609020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843005-61AE-F94C-ABB4-B2D266B27CB3}"/>
              </a:ext>
            </a:extLst>
          </p:cNvPr>
          <p:cNvCxnSpPr>
            <a:cxnSpLocks/>
          </p:cNvCxnSpPr>
          <p:nvPr/>
        </p:nvCxnSpPr>
        <p:spPr bwMode="auto">
          <a:xfrm>
            <a:off x="7848364" y="3732863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3C5E2-8C79-1944-9ADB-2189618A6585}"/>
              </a:ext>
            </a:extLst>
          </p:cNvPr>
          <p:cNvSpPr/>
          <p:nvPr/>
        </p:nvSpPr>
        <p:spPr bwMode="auto">
          <a:xfrm>
            <a:off x="5688124" y="3874851"/>
            <a:ext cx="864096" cy="274209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F2DA77-81D6-FC42-AE7A-B90F611491D1}"/>
              </a:ext>
            </a:extLst>
          </p:cNvPr>
          <p:cNvCxnSpPr>
            <a:cxnSpLocks/>
          </p:cNvCxnSpPr>
          <p:nvPr/>
        </p:nvCxnSpPr>
        <p:spPr bwMode="auto">
          <a:xfrm>
            <a:off x="5310446" y="3998695"/>
            <a:ext cx="37767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0117BA2-44DE-194F-A861-1DCDF0F97A05}"/>
              </a:ext>
            </a:extLst>
          </p:cNvPr>
          <p:cNvSpPr/>
          <p:nvPr/>
        </p:nvSpPr>
        <p:spPr bwMode="auto">
          <a:xfrm>
            <a:off x="5680200" y="4167993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946C92-A781-1F40-A496-257896B20637}"/>
              </a:ext>
            </a:extLst>
          </p:cNvPr>
          <p:cNvCxnSpPr>
            <a:cxnSpLocks/>
          </p:cNvCxnSpPr>
          <p:nvPr/>
        </p:nvCxnSpPr>
        <p:spPr bwMode="auto">
          <a:xfrm>
            <a:off x="5292080" y="4291836"/>
            <a:ext cx="38812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0250E84-F15B-554A-9874-148781B1A44F}"/>
              </a:ext>
            </a:extLst>
          </p:cNvPr>
          <p:cNvSpPr/>
          <p:nvPr/>
        </p:nvSpPr>
        <p:spPr bwMode="auto">
          <a:xfrm>
            <a:off x="5681246" y="4433081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EA2D0D-4979-0742-830F-4B0295625EAC}"/>
              </a:ext>
            </a:extLst>
          </p:cNvPr>
          <p:cNvCxnSpPr>
            <a:cxnSpLocks/>
          </p:cNvCxnSpPr>
          <p:nvPr/>
        </p:nvCxnSpPr>
        <p:spPr bwMode="auto">
          <a:xfrm>
            <a:off x="5268923" y="4556924"/>
            <a:ext cx="41232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D5119-BBBE-204D-BB9A-EEED2B47A1A6}"/>
              </a:ext>
            </a:extLst>
          </p:cNvPr>
          <p:cNvSpPr/>
          <p:nvPr/>
        </p:nvSpPr>
        <p:spPr bwMode="auto">
          <a:xfrm>
            <a:off x="6952113" y="4685109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E94323-C362-4B49-8C21-36CF9601F959}"/>
              </a:ext>
            </a:extLst>
          </p:cNvPr>
          <p:cNvCxnSpPr>
            <a:cxnSpLocks/>
          </p:cNvCxnSpPr>
          <p:nvPr/>
        </p:nvCxnSpPr>
        <p:spPr bwMode="auto">
          <a:xfrm>
            <a:off x="6592073" y="4808952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83E5C81-388E-B640-AA25-A3299E88B39D}"/>
              </a:ext>
            </a:extLst>
          </p:cNvPr>
          <p:cNvSpPr/>
          <p:nvPr/>
        </p:nvSpPr>
        <p:spPr bwMode="auto">
          <a:xfrm>
            <a:off x="5691396" y="4970970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4B8375-D7DD-8E4D-BBA8-4994A952FD8D}"/>
              </a:ext>
            </a:extLst>
          </p:cNvPr>
          <p:cNvCxnSpPr>
            <a:cxnSpLocks/>
          </p:cNvCxnSpPr>
          <p:nvPr/>
        </p:nvCxnSpPr>
        <p:spPr bwMode="auto">
          <a:xfrm>
            <a:off x="5268923" y="5094813"/>
            <a:ext cx="4224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014264A-443A-6E4E-B271-88AADD01C1BE}"/>
              </a:ext>
            </a:extLst>
          </p:cNvPr>
          <p:cNvSpPr/>
          <p:nvPr/>
        </p:nvSpPr>
        <p:spPr bwMode="auto">
          <a:xfrm>
            <a:off x="5680200" y="6309320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CE1612-DC72-8344-975B-2BC9A7C240D3}"/>
              </a:ext>
            </a:extLst>
          </p:cNvPr>
          <p:cNvCxnSpPr>
            <a:cxnSpLocks/>
            <a:endCxn id="47" idx="1"/>
          </p:cNvCxnSpPr>
          <p:nvPr/>
        </p:nvCxnSpPr>
        <p:spPr bwMode="auto">
          <a:xfrm>
            <a:off x="5162709" y="6435334"/>
            <a:ext cx="51749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8B11AA-E4A0-A840-BF51-1BEBBD7093E4}"/>
              </a:ext>
            </a:extLst>
          </p:cNvPr>
          <p:cNvSpPr txBox="1"/>
          <p:nvPr/>
        </p:nvSpPr>
        <p:spPr>
          <a:xfrm>
            <a:off x="1293681" y="3935513"/>
            <a:ext cx="22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35 0.01273 0.00035 0.02569 0.00104 0.03866 C 0.00122 0.04028 0.00174 0.0419 0.00226 0.04329 C 0.00278 0.04491 0.00382 0.04653 0.00452 0.04792 C 0.00347 0.06018 0.0033 0.06157 0.00226 0.0743 C 0.00052 0.09606 0.00191 0.08287 0 0.10069 C 0.00209 0.11805 -0.00069 0.1037 0.00347 0.11458 C 0.004 0.1162 0.00347 0.11852 0.00452 0.11921 C 0.00851 0.12222 0.02031 0.12338 0.02431 0.12384 C 0.03386 0.12824 0.02622 0.12523 0.04636 0.12708 L 0.06268 0.1287 C 0.06997 0.12801 0.0941 0.12546 0.1 0.12546 C 0.11667 0.12546 0.13334 0.12662 0.15 0.12708 C 0.15851 0.12662 0.16702 0.12662 0.17552 0.12546 C 0.17795 0.12523 0.18004 0.12268 0.18247 0.12245 L 0.19184 0.12083 C 0.1915 0.11921 0.19097 0.11782 0.19063 0.1162 C 0.18872 0.10463 0.19011 0.10833 0.18837 0.09606 C 0.18802 0.09444 0.1875 0.09305 0.18716 0.09143 C 0.18663 0.08819 0.18646 0.08518 0.18594 0.08218 C 0.18646 0.07014 0.18559 0.0581 0.18716 0.04653 C 0.18768 0.04282 0.19184 0.03704 0.19184 0.03704 C 0.19219 0.02268 0.19202 0.0081 0.19306 -0.00625 C 0.19323 -0.01065 0.19531 -0.01875 0.19531 -0.01875 C 0.19497 -0.02292 0.19323 -0.02708 0.1941 -0.03102 C 0.19462 -0.0331 0.19722 -0.03241 0.19879 -0.03264 C 0.20347 -0.03333 0.20816 -0.0338 0.21268 -0.03426 C 0.23177 -0.0338 0.2507 -0.03241 0.26979 -0.03264 C 0.28681 -0.03287 0.30382 -0.03565 0.32084 -0.03565 L 0.33611 -0.03565 " pathEditMode="relative" ptsTypes="AAA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8" grpId="0" animBg="1"/>
      <p:bldP spid="31" grpId="0" animBg="1"/>
      <p:bldP spid="33" grpId="0" animBg="1"/>
      <p:bldP spid="36" grpId="0" animBg="1"/>
      <p:bldP spid="39" grpId="0" animBg="1"/>
      <p:bldP spid="42" grpId="0" animBg="1"/>
      <p:bldP spid="44" grpId="0" animBg="1"/>
      <p:bldP spid="47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Some Uses of Hashing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1916832"/>
            <a:ext cx="7086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Cryptographic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Error Correction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Checking for changes (file(s) or directory(s))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And More!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Hash table (constant time lookup)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73B53-0849-AF4B-86D6-5A2BA75791E6}"/>
              </a:ext>
            </a:extLst>
          </p:cNvPr>
          <p:cNvSpPr/>
          <p:nvPr/>
        </p:nvSpPr>
        <p:spPr bwMode="auto">
          <a:xfrm>
            <a:off x="647564" y="1874922"/>
            <a:ext cx="6444716" cy="2202149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71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8BF0C67-DF85-430A-B677-74D959439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51BAC80-2398-422A-9AA2-2489F01EF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34A3EF12-7620-4D66-ACFC-B9F71BAD8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2300" y="0"/>
            <a:ext cx="7571700" cy="6858000"/>
          </a:xfrm>
          <a:custGeom>
            <a:avLst/>
            <a:gdLst>
              <a:gd name="connsiteX0" fmla="*/ 0 w 10095599"/>
              <a:gd name="connsiteY0" fmla="*/ 0 h 6858000"/>
              <a:gd name="connsiteX1" fmla="*/ 7448352 w 10095599"/>
              <a:gd name="connsiteY1" fmla="*/ 0 h 6858000"/>
              <a:gd name="connsiteX2" fmla="*/ 9446485 w 10095599"/>
              <a:gd name="connsiteY2" fmla="*/ 0 h 6858000"/>
              <a:gd name="connsiteX3" fmla="*/ 10095599 w 10095599"/>
              <a:gd name="connsiteY3" fmla="*/ 0 h 6858000"/>
              <a:gd name="connsiteX4" fmla="*/ 10095599 w 10095599"/>
              <a:gd name="connsiteY4" fmla="*/ 6858000 h 6858000"/>
              <a:gd name="connsiteX5" fmla="*/ 9446485 w 10095599"/>
              <a:gd name="connsiteY5" fmla="*/ 6858000 h 6858000"/>
              <a:gd name="connsiteX6" fmla="*/ 7448352 w 10095599"/>
              <a:gd name="connsiteY6" fmla="*/ 6858000 h 6858000"/>
              <a:gd name="connsiteX7" fmla="*/ 0 w 10095599"/>
              <a:gd name="connsiteY7" fmla="*/ 6858000 h 6858000"/>
              <a:gd name="connsiteX8" fmla="*/ 1587 w 10095599"/>
              <a:gd name="connsiteY8" fmla="*/ 6789738 h 6858000"/>
              <a:gd name="connsiteX9" fmla="*/ 9525 w 10095599"/>
              <a:gd name="connsiteY9" fmla="*/ 6729413 h 6858000"/>
              <a:gd name="connsiteX10" fmla="*/ 20637 w 10095599"/>
              <a:gd name="connsiteY10" fmla="*/ 6677025 h 6858000"/>
              <a:gd name="connsiteX11" fmla="*/ 34925 w 10095599"/>
              <a:gd name="connsiteY11" fmla="*/ 6630988 h 6858000"/>
              <a:gd name="connsiteX12" fmla="*/ 50800 w 10095599"/>
              <a:gd name="connsiteY12" fmla="*/ 6589713 h 6858000"/>
              <a:gd name="connsiteX13" fmla="*/ 69850 w 10095599"/>
              <a:gd name="connsiteY13" fmla="*/ 6553200 h 6858000"/>
              <a:gd name="connsiteX14" fmla="*/ 88900 w 10095599"/>
              <a:gd name="connsiteY14" fmla="*/ 6515100 h 6858000"/>
              <a:gd name="connsiteX15" fmla="*/ 107950 w 10095599"/>
              <a:gd name="connsiteY15" fmla="*/ 6477000 h 6858000"/>
              <a:gd name="connsiteX16" fmla="*/ 123825 w 10095599"/>
              <a:gd name="connsiteY16" fmla="*/ 6440488 h 6858000"/>
              <a:gd name="connsiteX17" fmla="*/ 139700 w 10095599"/>
              <a:gd name="connsiteY17" fmla="*/ 6399213 h 6858000"/>
              <a:gd name="connsiteX18" fmla="*/ 155575 w 10095599"/>
              <a:gd name="connsiteY18" fmla="*/ 6353175 h 6858000"/>
              <a:gd name="connsiteX19" fmla="*/ 166687 w 10095599"/>
              <a:gd name="connsiteY19" fmla="*/ 6300788 h 6858000"/>
              <a:gd name="connsiteX20" fmla="*/ 173037 w 10095599"/>
              <a:gd name="connsiteY20" fmla="*/ 6240463 h 6858000"/>
              <a:gd name="connsiteX21" fmla="*/ 176212 w 10095599"/>
              <a:gd name="connsiteY21" fmla="*/ 6172200 h 6858000"/>
              <a:gd name="connsiteX22" fmla="*/ 173037 w 10095599"/>
              <a:gd name="connsiteY22" fmla="*/ 6103938 h 6858000"/>
              <a:gd name="connsiteX23" fmla="*/ 166687 w 10095599"/>
              <a:gd name="connsiteY23" fmla="*/ 6043613 h 6858000"/>
              <a:gd name="connsiteX24" fmla="*/ 155575 w 10095599"/>
              <a:gd name="connsiteY24" fmla="*/ 5991225 h 6858000"/>
              <a:gd name="connsiteX25" fmla="*/ 139700 w 10095599"/>
              <a:gd name="connsiteY25" fmla="*/ 5945188 h 6858000"/>
              <a:gd name="connsiteX26" fmla="*/ 123825 w 10095599"/>
              <a:gd name="connsiteY26" fmla="*/ 5903913 h 6858000"/>
              <a:gd name="connsiteX27" fmla="*/ 107950 w 10095599"/>
              <a:gd name="connsiteY27" fmla="*/ 5867400 h 6858000"/>
              <a:gd name="connsiteX28" fmla="*/ 88900 w 10095599"/>
              <a:gd name="connsiteY28" fmla="*/ 5829300 h 6858000"/>
              <a:gd name="connsiteX29" fmla="*/ 69850 w 10095599"/>
              <a:gd name="connsiteY29" fmla="*/ 5791200 h 6858000"/>
              <a:gd name="connsiteX30" fmla="*/ 50800 w 10095599"/>
              <a:gd name="connsiteY30" fmla="*/ 5754688 h 6858000"/>
              <a:gd name="connsiteX31" fmla="*/ 34925 w 10095599"/>
              <a:gd name="connsiteY31" fmla="*/ 5713413 h 6858000"/>
              <a:gd name="connsiteX32" fmla="*/ 20637 w 10095599"/>
              <a:gd name="connsiteY32" fmla="*/ 5667375 h 6858000"/>
              <a:gd name="connsiteX33" fmla="*/ 9525 w 10095599"/>
              <a:gd name="connsiteY33" fmla="*/ 5614988 h 6858000"/>
              <a:gd name="connsiteX34" fmla="*/ 1587 w 10095599"/>
              <a:gd name="connsiteY34" fmla="*/ 5554663 h 6858000"/>
              <a:gd name="connsiteX35" fmla="*/ 0 w 10095599"/>
              <a:gd name="connsiteY35" fmla="*/ 5486400 h 6858000"/>
              <a:gd name="connsiteX36" fmla="*/ 1587 w 10095599"/>
              <a:gd name="connsiteY36" fmla="*/ 5418138 h 6858000"/>
              <a:gd name="connsiteX37" fmla="*/ 9525 w 10095599"/>
              <a:gd name="connsiteY37" fmla="*/ 5357813 h 6858000"/>
              <a:gd name="connsiteX38" fmla="*/ 20637 w 10095599"/>
              <a:gd name="connsiteY38" fmla="*/ 5305425 h 6858000"/>
              <a:gd name="connsiteX39" fmla="*/ 34925 w 10095599"/>
              <a:gd name="connsiteY39" fmla="*/ 5259388 h 6858000"/>
              <a:gd name="connsiteX40" fmla="*/ 50800 w 10095599"/>
              <a:gd name="connsiteY40" fmla="*/ 5218113 h 6858000"/>
              <a:gd name="connsiteX41" fmla="*/ 69850 w 10095599"/>
              <a:gd name="connsiteY41" fmla="*/ 5181600 h 6858000"/>
              <a:gd name="connsiteX42" fmla="*/ 88900 w 10095599"/>
              <a:gd name="connsiteY42" fmla="*/ 5143500 h 6858000"/>
              <a:gd name="connsiteX43" fmla="*/ 107950 w 10095599"/>
              <a:gd name="connsiteY43" fmla="*/ 5105400 h 6858000"/>
              <a:gd name="connsiteX44" fmla="*/ 123825 w 10095599"/>
              <a:gd name="connsiteY44" fmla="*/ 5068888 h 6858000"/>
              <a:gd name="connsiteX45" fmla="*/ 139700 w 10095599"/>
              <a:gd name="connsiteY45" fmla="*/ 5027613 h 6858000"/>
              <a:gd name="connsiteX46" fmla="*/ 155575 w 10095599"/>
              <a:gd name="connsiteY46" fmla="*/ 4981575 h 6858000"/>
              <a:gd name="connsiteX47" fmla="*/ 166687 w 10095599"/>
              <a:gd name="connsiteY47" fmla="*/ 4929188 h 6858000"/>
              <a:gd name="connsiteX48" fmla="*/ 173037 w 10095599"/>
              <a:gd name="connsiteY48" fmla="*/ 4868863 h 6858000"/>
              <a:gd name="connsiteX49" fmla="*/ 176212 w 10095599"/>
              <a:gd name="connsiteY49" fmla="*/ 4800600 h 6858000"/>
              <a:gd name="connsiteX50" fmla="*/ 173037 w 10095599"/>
              <a:gd name="connsiteY50" fmla="*/ 4732338 h 6858000"/>
              <a:gd name="connsiteX51" fmla="*/ 166687 w 10095599"/>
              <a:gd name="connsiteY51" fmla="*/ 4672013 h 6858000"/>
              <a:gd name="connsiteX52" fmla="*/ 155575 w 10095599"/>
              <a:gd name="connsiteY52" fmla="*/ 4619625 h 6858000"/>
              <a:gd name="connsiteX53" fmla="*/ 139700 w 10095599"/>
              <a:gd name="connsiteY53" fmla="*/ 4573588 h 6858000"/>
              <a:gd name="connsiteX54" fmla="*/ 123825 w 10095599"/>
              <a:gd name="connsiteY54" fmla="*/ 4532313 h 6858000"/>
              <a:gd name="connsiteX55" fmla="*/ 107950 w 10095599"/>
              <a:gd name="connsiteY55" fmla="*/ 4495800 h 6858000"/>
              <a:gd name="connsiteX56" fmla="*/ 69850 w 10095599"/>
              <a:gd name="connsiteY56" fmla="*/ 4419600 h 6858000"/>
              <a:gd name="connsiteX57" fmla="*/ 50800 w 10095599"/>
              <a:gd name="connsiteY57" fmla="*/ 4383088 h 6858000"/>
              <a:gd name="connsiteX58" fmla="*/ 34925 w 10095599"/>
              <a:gd name="connsiteY58" fmla="*/ 4341813 h 6858000"/>
              <a:gd name="connsiteX59" fmla="*/ 20637 w 10095599"/>
              <a:gd name="connsiteY59" fmla="*/ 4295775 h 6858000"/>
              <a:gd name="connsiteX60" fmla="*/ 9525 w 10095599"/>
              <a:gd name="connsiteY60" fmla="*/ 4243388 h 6858000"/>
              <a:gd name="connsiteX61" fmla="*/ 1587 w 10095599"/>
              <a:gd name="connsiteY61" fmla="*/ 4183063 h 6858000"/>
              <a:gd name="connsiteX62" fmla="*/ 0 w 10095599"/>
              <a:gd name="connsiteY62" fmla="*/ 4114800 h 6858000"/>
              <a:gd name="connsiteX63" fmla="*/ 1587 w 10095599"/>
              <a:gd name="connsiteY63" fmla="*/ 4046538 h 6858000"/>
              <a:gd name="connsiteX64" fmla="*/ 9525 w 10095599"/>
              <a:gd name="connsiteY64" fmla="*/ 3986213 h 6858000"/>
              <a:gd name="connsiteX65" fmla="*/ 20637 w 10095599"/>
              <a:gd name="connsiteY65" fmla="*/ 3933825 h 6858000"/>
              <a:gd name="connsiteX66" fmla="*/ 34925 w 10095599"/>
              <a:gd name="connsiteY66" fmla="*/ 3887788 h 6858000"/>
              <a:gd name="connsiteX67" fmla="*/ 50800 w 10095599"/>
              <a:gd name="connsiteY67" fmla="*/ 3846513 h 6858000"/>
              <a:gd name="connsiteX68" fmla="*/ 69850 w 10095599"/>
              <a:gd name="connsiteY68" fmla="*/ 3810000 h 6858000"/>
              <a:gd name="connsiteX69" fmla="*/ 88900 w 10095599"/>
              <a:gd name="connsiteY69" fmla="*/ 3771900 h 6858000"/>
              <a:gd name="connsiteX70" fmla="*/ 107950 w 10095599"/>
              <a:gd name="connsiteY70" fmla="*/ 3733800 h 6858000"/>
              <a:gd name="connsiteX71" fmla="*/ 123825 w 10095599"/>
              <a:gd name="connsiteY71" fmla="*/ 3697288 h 6858000"/>
              <a:gd name="connsiteX72" fmla="*/ 139700 w 10095599"/>
              <a:gd name="connsiteY72" fmla="*/ 3656013 h 6858000"/>
              <a:gd name="connsiteX73" fmla="*/ 155575 w 10095599"/>
              <a:gd name="connsiteY73" fmla="*/ 3609975 h 6858000"/>
              <a:gd name="connsiteX74" fmla="*/ 166687 w 10095599"/>
              <a:gd name="connsiteY74" fmla="*/ 3557588 h 6858000"/>
              <a:gd name="connsiteX75" fmla="*/ 173037 w 10095599"/>
              <a:gd name="connsiteY75" fmla="*/ 3497263 h 6858000"/>
              <a:gd name="connsiteX76" fmla="*/ 176212 w 10095599"/>
              <a:gd name="connsiteY76" fmla="*/ 3427413 h 6858000"/>
              <a:gd name="connsiteX77" fmla="*/ 173037 w 10095599"/>
              <a:gd name="connsiteY77" fmla="*/ 3360738 h 6858000"/>
              <a:gd name="connsiteX78" fmla="*/ 166687 w 10095599"/>
              <a:gd name="connsiteY78" fmla="*/ 3300413 h 6858000"/>
              <a:gd name="connsiteX79" fmla="*/ 155575 w 10095599"/>
              <a:gd name="connsiteY79" fmla="*/ 3248025 h 6858000"/>
              <a:gd name="connsiteX80" fmla="*/ 139700 w 10095599"/>
              <a:gd name="connsiteY80" fmla="*/ 3201988 h 6858000"/>
              <a:gd name="connsiteX81" fmla="*/ 123825 w 10095599"/>
              <a:gd name="connsiteY81" fmla="*/ 3160713 h 6858000"/>
              <a:gd name="connsiteX82" fmla="*/ 107950 w 10095599"/>
              <a:gd name="connsiteY82" fmla="*/ 3124200 h 6858000"/>
              <a:gd name="connsiteX83" fmla="*/ 88900 w 10095599"/>
              <a:gd name="connsiteY83" fmla="*/ 3086100 h 6858000"/>
              <a:gd name="connsiteX84" fmla="*/ 69850 w 10095599"/>
              <a:gd name="connsiteY84" fmla="*/ 3048000 h 6858000"/>
              <a:gd name="connsiteX85" fmla="*/ 50800 w 10095599"/>
              <a:gd name="connsiteY85" fmla="*/ 3011488 h 6858000"/>
              <a:gd name="connsiteX86" fmla="*/ 34925 w 10095599"/>
              <a:gd name="connsiteY86" fmla="*/ 2970213 h 6858000"/>
              <a:gd name="connsiteX87" fmla="*/ 20637 w 10095599"/>
              <a:gd name="connsiteY87" fmla="*/ 2924175 h 6858000"/>
              <a:gd name="connsiteX88" fmla="*/ 9525 w 10095599"/>
              <a:gd name="connsiteY88" fmla="*/ 2871788 h 6858000"/>
              <a:gd name="connsiteX89" fmla="*/ 1587 w 10095599"/>
              <a:gd name="connsiteY89" fmla="*/ 2811463 h 6858000"/>
              <a:gd name="connsiteX90" fmla="*/ 0 w 10095599"/>
              <a:gd name="connsiteY90" fmla="*/ 2743200 h 6858000"/>
              <a:gd name="connsiteX91" fmla="*/ 1587 w 10095599"/>
              <a:gd name="connsiteY91" fmla="*/ 2674938 h 6858000"/>
              <a:gd name="connsiteX92" fmla="*/ 9525 w 10095599"/>
              <a:gd name="connsiteY92" fmla="*/ 2614613 h 6858000"/>
              <a:gd name="connsiteX93" fmla="*/ 20637 w 10095599"/>
              <a:gd name="connsiteY93" fmla="*/ 2562225 h 6858000"/>
              <a:gd name="connsiteX94" fmla="*/ 34925 w 10095599"/>
              <a:gd name="connsiteY94" fmla="*/ 2516188 h 6858000"/>
              <a:gd name="connsiteX95" fmla="*/ 50800 w 10095599"/>
              <a:gd name="connsiteY95" fmla="*/ 2474913 h 6858000"/>
              <a:gd name="connsiteX96" fmla="*/ 69850 w 10095599"/>
              <a:gd name="connsiteY96" fmla="*/ 2438400 h 6858000"/>
              <a:gd name="connsiteX97" fmla="*/ 88900 w 10095599"/>
              <a:gd name="connsiteY97" fmla="*/ 2400300 h 6858000"/>
              <a:gd name="connsiteX98" fmla="*/ 107950 w 10095599"/>
              <a:gd name="connsiteY98" fmla="*/ 2362200 h 6858000"/>
              <a:gd name="connsiteX99" fmla="*/ 123825 w 10095599"/>
              <a:gd name="connsiteY99" fmla="*/ 2325688 h 6858000"/>
              <a:gd name="connsiteX100" fmla="*/ 139700 w 10095599"/>
              <a:gd name="connsiteY100" fmla="*/ 2284413 h 6858000"/>
              <a:gd name="connsiteX101" fmla="*/ 155575 w 10095599"/>
              <a:gd name="connsiteY101" fmla="*/ 2238375 h 6858000"/>
              <a:gd name="connsiteX102" fmla="*/ 166687 w 10095599"/>
              <a:gd name="connsiteY102" fmla="*/ 2185988 h 6858000"/>
              <a:gd name="connsiteX103" fmla="*/ 173037 w 10095599"/>
              <a:gd name="connsiteY103" fmla="*/ 2125663 h 6858000"/>
              <a:gd name="connsiteX104" fmla="*/ 176212 w 10095599"/>
              <a:gd name="connsiteY104" fmla="*/ 2057400 h 6858000"/>
              <a:gd name="connsiteX105" fmla="*/ 173037 w 10095599"/>
              <a:gd name="connsiteY105" fmla="*/ 1989138 h 6858000"/>
              <a:gd name="connsiteX106" fmla="*/ 166687 w 10095599"/>
              <a:gd name="connsiteY106" fmla="*/ 1928813 h 6858000"/>
              <a:gd name="connsiteX107" fmla="*/ 155575 w 10095599"/>
              <a:gd name="connsiteY107" fmla="*/ 1876425 h 6858000"/>
              <a:gd name="connsiteX108" fmla="*/ 139700 w 10095599"/>
              <a:gd name="connsiteY108" fmla="*/ 1830388 h 6858000"/>
              <a:gd name="connsiteX109" fmla="*/ 123825 w 10095599"/>
              <a:gd name="connsiteY109" fmla="*/ 1789113 h 6858000"/>
              <a:gd name="connsiteX110" fmla="*/ 107950 w 10095599"/>
              <a:gd name="connsiteY110" fmla="*/ 1752600 h 6858000"/>
              <a:gd name="connsiteX111" fmla="*/ 88900 w 10095599"/>
              <a:gd name="connsiteY111" fmla="*/ 1714500 h 6858000"/>
              <a:gd name="connsiteX112" fmla="*/ 69850 w 10095599"/>
              <a:gd name="connsiteY112" fmla="*/ 1676400 h 6858000"/>
              <a:gd name="connsiteX113" fmla="*/ 50800 w 10095599"/>
              <a:gd name="connsiteY113" fmla="*/ 1639888 h 6858000"/>
              <a:gd name="connsiteX114" fmla="*/ 34925 w 10095599"/>
              <a:gd name="connsiteY114" fmla="*/ 1598613 h 6858000"/>
              <a:gd name="connsiteX115" fmla="*/ 20637 w 10095599"/>
              <a:gd name="connsiteY115" fmla="*/ 1552575 h 6858000"/>
              <a:gd name="connsiteX116" fmla="*/ 9525 w 10095599"/>
              <a:gd name="connsiteY116" fmla="*/ 1500188 h 6858000"/>
              <a:gd name="connsiteX117" fmla="*/ 1587 w 10095599"/>
              <a:gd name="connsiteY117" fmla="*/ 1439863 h 6858000"/>
              <a:gd name="connsiteX118" fmla="*/ 0 w 10095599"/>
              <a:gd name="connsiteY118" fmla="*/ 1371600 h 6858000"/>
              <a:gd name="connsiteX119" fmla="*/ 1587 w 10095599"/>
              <a:gd name="connsiteY119" fmla="*/ 1303338 h 6858000"/>
              <a:gd name="connsiteX120" fmla="*/ 9525 w 10095599"/>
              <a:gd name="connsiteY120" fmla="*/ 1243013 h 6858000"/>
              <a:gd name="connsiteX121" fmla="*/ 20637 w 10095599"/>
              <a:gd name="connsiteY121" fmla="*/ 1190625 h 6858000"/>
              <a:gd name="connsiteX122" fmla="*/ 34925 w 10095599"/>
              <a:gd name="connsiteY122" fmla="*/ 1144588 h 6858000"/>
              <a:gd name="connsiteX123" fmla="*/ 50800 w 10095599"/>
              <a:gd name="connsiteY123" fmla="*/ 1103313 h 6858000"/>
              <a:gd name="connsiteX124" fmla="*/ 69850 w 10095599"/>
              <a:gd name="connsiteY124" fmla="*/ 1066800 h 6858000"/>
              <a:gd name="connsiteX125" fmla="*/ 88900 w 10095599"/>
              <a:gd name="connsiteY125" fmla="*/ 1028700 h 6858000"/>
              <a:gd name="connsiteX126" fmla="*/ 107950 w 10095599"/>
              <a:gd name="connsiteY126" fmla="*/ 990600 h 6858000"/>
              <a:gd name="connsiteX127" fmla="*/ 123825 w 10095599"/>
              <a:gd name="connsiteY127" fmla="*/ 954088 h 6858000"/>
              <a:gd name="connsiteX128" fmla="*/ 139700 w 10095599"/>
              <a:gd name="connsiteY128" fmla="*/ 912813 h 6858000"/>
              <a:gd name="connsiteX129" fmla="*/ 155575 w 10095599"/>
              <a:gd name="connsiteY129" fmla="*/ 866775 h 6858000"/>
              <a:gd name="connsiteX130" fmla="*/ 166687 w 10095599"/>
              <a:gd name="connsiteY130" fmla="*/ 814388 h 6858000"/>
              <a:gd name="connsiteX131" fmla="*/ 173037 w 10095599"/>
              <a:gd name="connsiteY131" fmla="*/ 754063 h 6858000"/>
              <a:gd name="connsiteX132" fmla="*/ 176212 w 10095599"/>
              <a:gd name="connsiteY132" fmla="*/ 685800 h 6858000"/>
              <a:gd name="connsiteX133" fmla="*/ 173037 w 10095599"/>
              <a:gd name="connsiteY133" fmla="*/ 617538 h 6858000"/>
              <a:gd name="connsiteX134" fmla="*/ 166687 w 10095599"/>
              <a:gd name="connsiteY134" fmla="*/ 557213 h 6858000"/>
              <a:gd name="connsiteX135" fmla="*/ 155575 w 10095599"/>
              <a:gd name="connsiteY135" fmla="*/ 504825 h 6858000"/>
              <a:gd name="connsiteX136" fmla="*/ 139700 w 10095599"/>
              <a:gd name="connsiteY136" fmla="*/ 458788 h 6858000"/>
              <a:gd name="connsiteX137" fmla="*/ 123825 w 10095599"/>
              <a:gd name="connsiteY137" fmla="*/ 417513 h 6858000"/>
              <a:gd name="connsiteX138" fmla="*/ 107950 w 10095599"/>
              <a:gd name="connsiteY138" fmla="*/ 381000 h 6858000"/>
              <a:gd name="connsiteX139" fmla="*/ 88900 w 10095599"/>
              <a:gd name="connsiteY139" fmla="*/ 342900 h 6858000"/>
              <a:gd name="connsiteX140" fmla="*/ 69850 w 10095599"/>
              <a:gd name="connsiteY140" fmla="*/ 304800 h 6858000"/>
              <a:gd name="connsiteX141" fmla="*/ 50800 w 10095599"/>
              <a:gd name="connsiteY141" fmla="*/ 268288 h 6858000"/>
              <a:gd name="connsiteX142" fmla="*/ 34925 w 10095599"/>
              <a:gd name="connsiteY142" fmla="*/ 227013 h 6858000"/>
              <a:gd name="connsiteX143" fmla="*/ 20637 w 10095599"/>
              <a:gd name="connsiteY143" fmla="*/ 180975 h 6858000"/>
              <a:gd name="connsiteX144" fmla="*/ 9525 w 10095599"/>
              <a:gd name="connsiteY144" fmla="*/ 128588 h 6858000"/>
              <a:gd name="connsiteX145" fmla="*/ 1587 w 10095599"/>
              <a:gd name="connsiteY145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0095599" h="6858000">
                <a:moveTo>
                  <a:pt x="0" y="0"/>
                </a:moveTo>
                <a:lnTo>
                  <a:pt x="7448352" y="0"/>
                </a:lnTo>
                <a:lnTo>
                  <a:pt x="9446485" y="0"/>
                </a:lnTo>
                <a:lnTo>
                  <a:pt x="10095599" y="0"/>
                </a:lnTo>
                <a:lnTo>
                  <a:pt x="10095599" y="6858000"/>
                </a:lnTo>
                <a:lnTo>
                  <a:pt x="9446485" y="6858000"/>
                </a:lnTo>
                <a:lnTo>
                  <a:pt x="7448352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FEECA9F-1B2A-3F4D-920E-973FD10C0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221" y="662400"/>
            <a:ext cx="6474279" cy="11132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44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Chaining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7F326-4504-5D45-AA51-408984CB365A}"/>
              </a:ext>
            </a:extLst>
          </p:cNvPr>
          <p:cNvSpPr txBox="1"/>
          <p:nvPr/>
        </p:nvSpPr>
        <p:spPr>
          <a:xfrm>
            <a:off x="683568" y="2060848"/>
            <a:ext cx="81981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Separate Chaining </a:t>
            </a:r>
            <a:r>
              <a:rPr lang="en-US" dirty="0"/>
              <a:t>- A scheme in which each position in the hash table has a list to handle collisions. Each position may be just a link to the list (direct chaining) or may be an item and a link, essentially, the head of a list. In the latter, one item is in the table, and other colliding items are in the list.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Direct Chaining </a:t>
            </a:r>
            <a:r>
              <a:rPr lang="en-US" dirty="0"/>
              <a:t>- A collision resolution scheme in which the hash table is an array of links to lists. Each list holds all the items with the same hash value.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discuss “chaining” as a generic concept and leave the “direct” and “separate” to an implementation “choice”.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BFEECA9F-1B2A-3F4D-920E-973FD10C0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980728"/>
            <a:ext cx="6474279" cy="11132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44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Collision Resolution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98983-67E7-A244-A592-3D4581355937}"/>
              </a:ext>
            </a:extLst>
          </p:cNvPr>
          <p:cNvSpPr txBox="1"/>
          <p:nvPr/>
        </p:nvSpPr>
        <p:spPr>
          <a:xfrm>
            <a:off x="2879812" y="2888940"/>
            <a:ext cx="2662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09150082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96817CF-C3CD-4D61-B837-5AA969D69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B9EC6CC4-13EB-4749-BB55-C377E4F6F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774621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88597D4-F59F-437D-9049-E852DF689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774621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B9E730FE-23AF-D643-8B35-3064A73F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00" y="662399"/>
            <a:ext cx="4496990" cy="149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44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Probing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248E2E5-FC33-4EDF-9119-E1D8A61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64368" cy="6858000"/>
            <a:chOff x="-13043" y="0"/>
            <a:chExt cx="885825" cy="6858000"/>
          </a:xfrm>
        </p:grpSpPr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E96175EA-5A58-462A-B6AF-5F575F918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3043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DE22DF26-7486-4229-BBD6-5A95765C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3043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5060" name="Text Box 8">
            <a:extLst>
              <a:ext uri="{FF2B5EF4-FFF2-40B4-BE49-F238E27FC236}">
                <a16:creationId xmlns:a16="http://schemas.microsoft.com/office/drawing/2014/main" id="{C4D5D196-F906-BA46-A36F-01C23DF32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57" y="2286000"/>
            <a:ext cx="4476205" cy="384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i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Linear probing </a:t>
            </a: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resolves collisions by finding the very next available empty location.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It does this by using a </a:t>
            </a:r>
            <a:r>
              <a:rPr lang="en-US" altLang="en-US" sz="1700" b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probe sequence </a:t>
            </a: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that looks at </a:t>
            </a:r>
            <a:r>
              <a:rPr lang="en-US" altLang="en-US" sz="1700" b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every</a:t>
            </a: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 slot, until one is empty.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Could result in </a:t>
            </a:r>
            <a:r>
              <a:rPr lang="en-US" altLang="en-US" sz="1700" b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primary clustering</a:t>
            </a: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.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chemeClr val="tx1">
                  <a:alpha val="60000"/>
                </a:schemeClr>
              </a:solidFill>
              <a:latin typeface="+mn-lt"/>
            </a:endParaRPr>
          </a:p>
          <a:p>
            <a:pPr marL="0"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chemeClr val="tx1">
                  <a:alpha val="60000"/>
                </a:schemeClr>
              </a:solidFill>
              <a:latin typeface="+mn-lt"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93AC81A-1AC1-7C48-B673-EF124645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039" y="643469"/>
            <a:ext cx="2290541" cy="55710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765C2D8-B6D3-614A-83AA-1D96E9656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Probing </a:t>
            </a:r>
            <a:r>
              <a:rPr lang="en-US" altLang="en-US" sz="1300" dirty="0"/>
              <a:t>(example)</a:t>
            </a:r>
          </a:p>
        </p:txBody>
      </p:sp>
      <p:sp>
        <p:nvSpPr>
          <p:cNvPr id="40962" name="Text Box 3">
            <a:extLst>
              <a:ext uri="{FF2B5EF4-FFF2-40B4-BE49-F238E27FC236}">
                <a16:creationId xmlns:a16="http://schemas.microsoft.com/office/drawing/2014/main" id="{4493043F-3F88-3747-9F72-4931A7C2A64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024437" y="928688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4" name="Text Box 18">
            <a:extLst>
              <a:ext uri="{FF2B5EF4-FFF2-40B4-BE49-F238E27FC236}">
                <a16:creationId xmlns:a16="http://schemas.microsoft.com/office/drawing/2014/main" id="{6BBD36C3-2DE8-FC42-9B14-F3E12804B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85" y="1904961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M = 9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BC5E3ABA-35FC-B546-B75B-02AABAC04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08163"/>
            <a:ext cx="2411412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12</a:t>
            </a:r>
          </a:p>
          <a:p>
            <a:pPr lvl="0">
              <a:spcBef>
                <a:spcPct val="50000"/>
              </a:spcBef>
              <a:buClrTx/>
              <a:buSzTx/>
              <a:buNone/>
            </a:pPr>
            <a:r>
              <a:rPr lang="en-US" altLang="en-US" sz="1800" dirty="0"/>
              <a:t>h(12 mod 9) = </a:t>
            </a:r>
            <a:r>
              <a:rPr lang="en-US" altLang="en-US" sz="1800" dirty="0">
                <a:solidFill>
                  <a:srgbClr val="000000"/>
                </a:solidFill>
              </a:rPr>
              <a:t>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h(10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h(13 mod 9) = 4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19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h(19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28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h(28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F4EEFB7-AABE-0149-9E96-1A9443EE5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70861"/>
              </p:ext>
            </p:extLst>
          </p:nvPr>
        </p:nvGraphicFramePr>
        <p:xfrm>
          <a:off x="1965746" y="1974448"/>
          <a:ext cx="587375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77740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D8A08844-3C98-B54B-9D88-8BF7F4B17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78592"/>
              </p:ext>
            </p:extLst>
          </p:nvPr>
        </p:nvGraphicFramePr>
        <p:xfrm>
          <a:off x="1619672" y="1974448"/>
          <a:ext cx="346867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628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3CA9811-91D6-7340-8EB5-C8F30F7AC3F7}"/>
              </a:ext>
            </a:extLst>
          </p:cNvPr>
          <p:cNvSpPr/>
          <p:nvPr/>
        </p:nvSpPr>
        <p:spPr>
          <a:xfrm>
            <a:off x="6710912" y="180816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12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ED7964-4092-7F41-81E4-6D266818E4B2}"/>
              </a:ext>
            </a:extLst>
          </p:cNvPr>
          <p:cNvSpPr/>
          <p:nvPr/>
        </p:nvSpPr>
        <p:spPr>
          <a:xfrm>
            <a:off x="6710912" y="26406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10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6F579-E2F2-564C-8AEE-325C9E9A53E4}"/>
              </a:ext>
            </a:extLst>
          </p:cNvPr>
          <p:cNvSpPr/>
          <p:nvPr/>
        </p:nvSpPr>
        <p:spPr>
          <a:xfrm>
            <a:off x="6710912" y="346233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1132F-D385-5F45-AC5C-35A772EDC110}"/>
              </a:ext>
            </a:extLst>
          </p:cNvPr>
          <p:cNvSpPr/>
          <p:nvPr/>
        </p:nvSpPr>
        <p:spPr>
          <a:xfrm>
            <a:off x="6710912" y="50996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28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7EC500-116D-E04C-A537-515AF9E7C6BB}"/>
              </a:ext>
            </a:extLst>
          </p:cNvPr>
          <p:cNvSpPr/>
          <p:nvPr/>
        </p:nvSpPr>
        <p:spPr>
          <a:xfrm>
            <a:off x="6722075" y="428098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19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66FCE-0E11-2B41-8243-7433E08B9F29}"/>
              </a:ext>
            </a:extLst>
          </p:cNvPr>
          <p:cNvSpPr txBox="1"/>
          <p:nvPr/>
        </p:nvSpPr>
        <p:spPr>
          <a:xfrm>
            <a:off x="2898291" y="199282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4A44D2-A705-C947-BD97-D7576402E05E}"/>
              </a:ext>
            </a:extLst>
          </p:cNvPr>
          <p:cNvSpPr/>
          <p:nvPr/>
        </p:nvSpPr>
        <p:spPr>
          <a:xfrm>
            <a:off x="2078626" y="236216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19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637F5-6A7D-8C4C-898F-1BEAC49D85F5}"/>
              </a:ext>
            </a:extLst>
          </p:cNvPr>
          <p:cNvSpPr/>
          <p:nvPr/>
        </p:nvSpPr>
        <p:spPr>
          <a:xfrm>
            <a:off x="2457145" y="236216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50504 0.1833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-0.50504 -0.0379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-0.50504 -0.0002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59259E-6 L -0.47413 -0.2798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68" y="-1386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3.7037E-6 C 0.03333 0.01643 0.03368 0.03333 0.02829 0.04236 C 0.02309 0.05139 0.01198 0.05254 0.00121 0.05393 " pathEditMode="relative" rAng="0" ptsTypes="AAA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-0.47292 -0.39907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6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C 0.00244 0.00185 0.00469 0.00463 0.0073 0.00602 C 0.02188 0.01366 0.00955 0.00254 0.01771 0.01065 C 0.01823 0.01204 0.01893 0.01366 0.01893 0.01528 C 0.01893 0.01666 0.01945 0.03796 0.01685 0.04583 C 0.01615 0.04745 0.01563 0.0493 0.01476 0.05046 C 0.01285 0.05301 0.01077 0.05579 0.00834 0.05671 C 0.00087 0.05949 0.00556 0.05787 -0.00624 0.05972 C 0.00105 0.0669 -0.00138 0.06273 0.00209 0.07037 C 0.004 0.0787 0.00365 0.075 0.00209 0.08889 C 0.00191 0.09028 0.00174 0.09236 0.00105 0.09329 C 0.00018 0.09444 -0.00104 0.09444 -0.00208 0.09491 C -0.00711 0.09977 -0.00399 0.09745 -0.01146 0.10116 L -0.01459 0.10254 C -0.01232 0.10301 -0.00972 0.10347 -0.00729 0.10416 C -0.00624 0.1044 -0.00503 0.10463 -0.00416 0.10555 C -0.00329 0.10671 -0.00295 0.10903 -0.00208 0.11018 C -0.00121 0.11157 5E-6 0.11204 0.00105 0.11342 C 0.00417 0.1169 0.00435 0.11805 0.00643 0.12245 C 0.00591 0.13102 0.00764 0.14051 0.00313 0.14699 C 0.0007 0.15069 -0.00312 0.15162 -0.00624 0.15324 L -0.00937 0.15463 C -0.0106 0.15579 -0.01459 0.15856 -0.01354 0.16227 C -0.01303 0.16412 -0.01146 0.16435 -0.0106 0.16551 C -0.0092 0.1669 -0.00815 0.16829 -0.00729 0.17014 C -0.00572 0.17291 -0.00312 0.17916 -0.00312 0.1794 C -0.00277 0.18079 -0.00208 0.18217 -0.00208 0.18379 C -0.00208 0.19606 -0.00156 0.20301 -0.00729 0.21134 C -0.00834 0.21296 -0.00902 0.21504 -0.0106 0.21597 C -0.0125 0.21759 -0.01666 0.21921 -0.01666 0.21944 C -0.03803 0.21759 -0.03073 0.21759 -0.03855 0.21759 " pathEditMode="relative" rAng="0" ptsTypes="AAAAAAAAAAAAAAAAAAAAAAAAAAAAAAA">
                                      <p:cBhvr>
                                        <p:cTn id="9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9" grpId="2"/>
      <p:bldP spid="9" grpId="3"/>
      <p:bldP spid="10" grpId="0"/>
      <p:bldP spid="10" grpId="1"/>
      <p:bldP spid="10" grpId="2"/>
      <p:bldP spid="11" grpId="0"/>
      <p:bldP spid="11" grpId="1"/>
      <p:bldP spid="11" grpId="2"/>
      <p:bldP spid="11" grpId="3"/>
      <p:bldP spid="2" grpId="0"/>
      <p:bldP spid="2" grpId="1"/>
      <p:bldP spid="4" grpId="0"/>
      <p:bldP spid="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A96817CF-C3CD-4D61-B837-5AA969D69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B9EC6CC4-13EB-4749-BB55-C377E4F6F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774621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88597D4-F59F-437D-9049-E852DF689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774621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337FAE76-7985-3D40-AA74-BDA30063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00" y="662399"/>
            <a:ext cx="4496990" cy="149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44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Quadratic Probing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248E2E5-FC33-4EDF-9119-E1D8A61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64368" cy="6858000"/>
            <a:chOff x="-13043" y="0"/>
            <a:chExt cx="885825" cy="6858000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96175EA-5A58-462A-B6AF-5F575F918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3043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DE22DF26-7486-4229-BBD6-5A95765C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3043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4820" name="Text Box 5">
            <a:extLst>
              <a:ext uri="{FF2B5EF4-FFF2-40B4-BE49-F238E27FC236}">
                <a16:creationId xmlns:a16="http://schemas.microsoft.com/office/drawing/2014/main" id="{4FD5D255-2375-4440-96EB-93B6939BE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57" y="2286000"/>
            <a:ext cx="4476205" cy="384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Quadratic probing resolves collisions by finding using a probe sequence that increases in distance every time it encounters an occupied spot. </a:t>
            </a:r>
          </a:p>
          <a:p>
            <a:pPr marL="117475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The space between places in the sequence increases quadratically. </a:t>
            </a:r>
          </a:p>
          <a:p>
            <a:pPr marL="860425" lvl="1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(h(K) + i</a:t>
            </a:r>
            <a:r>
              <a:rPr lang="en-US" altLang="en-US" sz="1700" baseline="300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2</a:t>
            </a: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) mod m</a:t>
            </a:r>
            <a:endParaRPr lang="en-US" altLang="en-US" sz="1700" baseline="30000" dirty="0">
              <a:solidFill>
                <a:schemeClr val="tx1">
                  <a:alpha val="60000"/>
                </a:schemeClr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This probe sequence could result in </a:t>
            </a:r>
            <a:r>
              <a:rPr lang="en-US" altLang="en-US" sz="1700" b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secondary clustering</a:t>
            </a: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3" name="Picture 2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A2C9E9A4-82BB-F045-9A9B-E3787285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963" y="643469"/>
            <a:ext cx="1406692" cy="55710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">
            <a:extLst>
              <a:ext uri="{FF2B5EF4-FFF2-40B4-BE49-F238E27FC236}">
                <a16:creationId xmlns:a16="http://schemas.microsoft.com/office/drawing/2014/main" id="{198EC084-589A-0442-B61E-A7FDCE01E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33178625-A8FE-6247-963C-4F8C6A66C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>
                <a:solidFill>
                  <a:schemeClr val="tx2"/>
                </a:solidFill>
                <a:latin typeface="Arial Black" panose="020B0604020202020204" pitchFamily="34" charset="0"/>
              </a:rPr>
              <a:t>Double Hashing</a:t>
            </a:r>
          </a:p>
        </p:txBody>
      </p:sp>
      <p:sp>
        <p:nvSpPr>
          <p:cNvPr id="48131" name="Text Box 4">
            <a:extLst>
              <a:ext uri="{FF2B5EF4-FFF2-40B4-BE49-F238E27FC236}">
                <a16:creationId xmlns:a16="http://schemas.microsoft.com/office/drawing/2014/main" id="{0F6AE09B-F093-5543-928B-7CEE28551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8132" name="Text Box 5">
            <a:extLst>
              <a:ext uri="{FF2B5EF4-FFF2-40B4-BE49-F238E27FC236}">
                <a16:creationId xmlns:a16="http://schemas.microsoft.com/office/drawing/2014/main" id="{55159C1D-702E-A54A-AF8D-8908B785B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73802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A method of </a:t>
            </a:r>
            <a:r>
              <a:rPr lang="en-US" altLang="en-US" sz="1800" i="1" dirty="0"/>
              <a:t>open addressing</a:t>
            </a:r>
            <a:r>
              <a:rPr lang="en-US" altLang="en-US" sz="1800" dirty="0"/>
              <a:t> for a </a:t>
            </a:r>
            <a:r>
              <a:rPr lang="en-US" altLang="en-US" sz="1800" i="1" dirty="0"/>
              <a:t>hash table</a:t>
            </a:r>
            <a:r>
              <a:rPr lang="en-US" altLang="en-US" sz="1800" dirty="0"/>
              <a:t> in which a </a:t>
            </a:r>
            <a:r>
              <a:rPr lang="en-US" altLang="en-US" sz="1800" i="1" dirty="0"/>
              <a:t>collision</a:t>
            </a:r>
            <a:r>
              <a:rPr lang="en-US" altLang="en-US" sz="1800" dirty="0"/>
              <a:t> is resolved by searching the table for an empty place at intervals given by a </a:t>
            </a:r>
            <a:r>
              <a:rPr lang="en-US" altLang="en-US" sz="1800" b="1" dirty="0"/>
              <a:t>different hash function</a:t>
            </a:r>
            <a:r>
              <a:rPr lang="en-US" altLang="en-US" sz="1800" dirty="0"/>
              <a:t>, thus minimizing </a:t>
            </a:r>
            <a:r>
              <a:rPr lang="en-US" altLang="en-US" sz="1800" i="1" dirty="0"/>
              <a:t>clustering</a:t>
            </a:r>
            <a:r>
              <a:rPr lang="en-US" altLang="en-US" sz="1800" dirty="0"/>
              <a:t>.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The computed hash value should change for every collision in a </a:t>
            </a:r>
            <a:r>
              <a:rPr lang="en-US" altLang="en-US" sz="1800" b="1" dirty="0"/>
              <a:t>probe sequence</a:t>
            </a:r>
            <a:r>
              <a:rPr lang="en-US" altLang="en-US" sz="1800" dirty="0"/>
              <a:t>, so you don’t continuously hash to the same location.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Helps with secondary clustering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2">
            <a:extLst>
              <a:ext uri="{FF2B5EF4-FFF2-40B4-BE49-F238E27FC236}">
                <a16:creationId xmlns:a16="http://schemas.microsoft.com/office/drawing/2014/main" id="{9F193D65-F6DC-354F-9D7E-17BAFF274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6AAAE7B7-A13B-3B4A-A0F2-320E00595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>
                <a:solidFill>
                  <a:schemeClr val="tx2"/>
                </a:solidFill>
                <a:latin typeface="Arial Black" panose="020B0604020202020204" pitchFamily="34" charset="0"/>
              </a:rPr>
              <a:t>Pseudo Random Probing</a:t>
            </a:r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id="{BCCB49C5-6929-5F4E-A796-BD46F8FDA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9BB6C242-52A3-8D4D-8894-93ACE2E87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276475"/>
            <a:ext cx="7453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You tell me….</a:t>
            </a:r>
            <a:endParaRPr lang="en-US" altLang="en-US" sz="1800" baseline="30000"/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 baseline="3000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765C2D8-B6D3-614A-83AA-1D96E9656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Chaining </a:t>
            </a:r>
            <a:r>
              <a:rPr lang="en-US" altLang="en-US" sz="1300" dirty="0"/>
              <a:t>(collision resolution)</a:t>
            </a:r>
          </a:p>
        </p:txBody>
      </p:sp>
      <p:sp>
        <p:nvSpPr>
          <p:cNvPr id="40962" name="Text Box 3">
            <a:extLst>
              <a:ext uri="{FF2B5EF4-FFF2-40B4-BE49-F238E27FC236}">
                <a16:creationId xmlns:a16="http://schemas.microsoft.com/office/drawing/2014/main" id="{4493043F-3F88-3747-9F72-4931A7C2A64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024437" y="928688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4" name="Text Box 18">
            <a:extLst>
              <a:ext uri="{FF2B5EF4-FFF2-40B4-BE49-F238E27FC236}">
                <a16:creationId xmlns:a16="http://schemas.microsoft.com/office/drawing/2014/main" id="{6BBD36C3-2DE8-FC42-9B14-F3E12804B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0021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 = 9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BC5E3ABA-35FC-B546-B75B-02AABAC04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08163"/>
            <a:ext cx="2411412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12</a:t>
            </a:r>
          </a:p>
          <a:p>
            <a:pPr lvl="0">
              <a:spcBef>
                <a:spcPct val="50000"/>
              </a:spcBef>
              <a:buClrTx/>
              <a:buSzTx/>
              <a:buNone/>
            </a:pPr>
            <a:r>
              <a:rPr lang="en-US" altLang="en-US" sz="1800" dirty="0"/>
              <a:t>h(12 mod 9) = </a:t>
            </a:r>
            <a:r>
              <a:rPr lang="en-US" altLang="en-US" sz="1800" dirty="0">
                <a:solidFill>
                  <a:srgbClr val="000000"/>
                </a:solidFill>
              </a:rPr>
              <a:t>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h(10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h(13 mod 9) = 4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19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h(19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28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h(28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F4EEFB7-AABE-0149-9E96-1A9443EE5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59293"/>
              </p:ext>
            </p:extLst>
          </p:nvPr>
        </p:nvGraphicFramePr>
        <p:xfrm>
          <a:off x="1965746" y="1974448"/>
          <a:ext cx="587375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77740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D8A08844-3C98-B54B-9D88-8BF7F4B17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46004"/>
              </p:ext>
            </p:extLst>
          </p:nvPr>
        </p:nvGraphicFramePr>
        <p:xfrm>
          <a:off x="1619672" y="1974448"/>
          <a:ext cx="346867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0</a:t>
                      </a:r>
                    </a:p>
                  </a:txBody>
                  <a:tcPr anchor="ctr"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1</a:t>
                      </a:r>
                    </a:p>
                  </a:txBody>
                  <a:tcPr anchor="ctr"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2</a:t>
                      </a:r>
                    </a:p>
                  </a:txBody>
                  <a:tcPr anchor="ctr"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3</a:t>
                      </a:r>
                    </a:p>
                  </a:txBody>
                  <a:tcPr anchor="ctr"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4</a:t>
                      </a:r>
                    </a:p>
                  </a:txBody>
                  <a:tcPr anchor="ctr"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5</a:t>
                      </a:r>
                    </a:p>
                  </a:txBody>
                  <a:tcPr anchor="ctr"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6</a:t>
                      </a:r>
                    </a:p>
                  </a:txBody>
                  <a:tcPr anchor="ctr"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7</a:t>
                      </a:r>
                    </a:p>
                  </a:txBody>
                  <a:tcPr anchor="ctr"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8</a:t>
                      </a:r>
                    </a:p>
                  </a:txBody>
                  <a:tcPr anchor="ctr"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628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3CA9811-91D6-7340-8EB5-C8F30F7AC3F7}"/>
              </a:ext>
            </a:extLst>
          </p:cNvPr>
          <p:cNvSpPr/>
          <p:nvPr/>
        </p:nvSpPr>
        <p:spPr>
          <a:xfrm>
            <a:off x="6710912" y="180816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12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ED7964-4092-7F41-81E4-6D266818E4B2}"/>
              </a:ext>
            </a:extLst>
          </p:cNvPr>
          <p:cNvSpPr/>
          <p:nvPr/>
        </p:nvSpPr>
        <p:spPr>
          <a:xfrm>
            <a:off x="6710912" y="26406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10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6F579-E2F2-564C-8AEE-325C9E9A53E4}"/>
              </a:ext>
            </a:extLst>
          </p:cNvPr>
          <p:cNvSpPr/>
          <p:nvPr/>
        </p:nvSpPr>
        <p:spPr>
          <a:xfrm>
            <a:off x="6710912" y="346233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1132F-D385-5F45-AC5C-35A772EDC110}"/>
              </a:ext>
            </a:extLst>
          </p:cNvPr>
          <p:cNvSpPr/>
          <p:nvPr/>
        </p:nvSpPr>
        <p:spPr>
          <a:xfrm>
            <a:off x="6710912" y="50996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28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7EC500-116D-E04C-A537-515AF9E7C6BB}"/>
              </a:ext>
            </a:extLst>
          </p:cNvPr>
          <p:cNvSpPr/>
          <p:nvPr/>
        </p:nvSpPr>
        <p:spPr>
          <a:xfrm>
            <a:off x="6722075" y="428098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19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66FCE-0E11-2B41-8243-7433E08B9F29}"/>
              </a:ext>
            </a:extLst>
          </p:cNvPr>
          <p:cNvSpPr txBox="1"/>
          <p:nvPr/>
        </p:nvSpPr>
        <p:spPr>
          <a:xfrm>
            <a:off x="2898291" y="199282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collision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A69131-752A-E14A-932D-38AAE4F89319}"/>
              </a:ext>
            </a:extLst>
          </p:cNvPr>
          <p:cNvGrpSpPr/>
          <p:nvPr/>
        </p:nvGrpSpPr>
        <p:grpSpPr>
          <a:xfrm>
            <a:off x="2606919" y="2370084"/>
            <a:ext cx="770954" cy="369332"/>
            <a:chOff x="3400992" y="4697523"/>
            <a:chExt cx="770954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82D868-AF6B-FA44-B4C6-D4CCD4A162C9}"/>
                </a:ext>
              </a:extLst>
            </p:cNvPr>
            <p:cNvCxnSpPr/>
            <p:nvPr/>
          </p:nvCxnSpPr>
          <p:spPr bwMode="auto">
            <a:xfrm>
              <a:off x="3400992" y="4880906"/>
              <a:ext cx="37892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0F3E5F-A741-D846-AD16-80782AC107CD}"/>
                </a:ext>
              </a:extLst>
            </p:cNvPr>
            <p:cNvSpPr/>
            <p:nvPr/>
          </p:nvSpPr>
          <p:spPr>
            <a:xfrm>
              <a:off x="3730800" y="4697523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19</a:t>
              </a:r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861C5B-E943-834B-90B7-80D6A8682A6D}"/>
              </a:ext>
            </a:extLst>
          </p:cNvPr>
          <p:cNvGrpSpPr/>
          <p:nvPr/>
        </p:nvGrpSpPr>
        <p:grpSpPr>
          <a:xfrm>
            <a:off x="3322204" y="2387938"/>
            <a:ext cx="770954" cy="369332"/>
            <a:chOff x="3400992" y="4697523"/>
            <a:chExt cx="770954" cy="36933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190C5C-9286-7843-A72C-BC4CF412F1AE}"/>
                </a:ext>
              </a:extLst>
            </p:cNvPr>
            <p:cNvCxnSpPr/>
            <p:nvPr/>
          </p:nvCxnSpPr>
          <p:spPr bwMode="auto">
            <a:xfrm>
              <a:off x="3400992" y="4880906"/>
              <a:ext cx="37892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A64CF18-C972-0646-AD31-16F14C051483}"/>
                </a:ext>
              </a:extLst>
            </p:cNvPr>
            <p:cNvSpPr/>
            <p:nvPr/>
          </p:nvSpPr>
          <p:spPr>
            <a:xfrm>
              <a:off x="3730800" y="4697523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28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50504 0.1833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-0.50504 -0.0379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-0.50504 -0.0002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0695 -0.26875 " pathEditMode="relative" ptsTypes="AA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215 -0.39931 " pathEditMode="relative" ptsTypes="AA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xit" presetSubtype="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11" grpId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7B730BC-B9B7-44AF-9C1F-18798A91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BEA00D-3D81-4954-A11A-1E1A06543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9143997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C59F35D-3AEE-407C-8DA7-F495CB9B5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24842" y="591688"/>
            <a:ext cx="1819155" cy="5347085"/>
          </a:xfrm>
          <a:custGeom>
            <a:avLst/>
            <a:gdLst>
              <a:gd name="connsiteX0" fmla="*/ 2425541 w 2425541"/>
              <a:gd name="connsiteY0" fmla="*/ 0 h 5347085"/>
              <a:gd name="connsiteX1" fmla="*/ 2425541 w 2425541"/>
              <a:gd name="connsiteY1" fmla="*/ 5347085 h 5347085"/>
              <a:gd name="connsiteX2" fmla="*/ 2392586 w 2425541"/>
              <a:gd name="connsiteY2" fmla="*/ 5333903 h 5347085"/>
              <a:gd name="connsiteX3" fmla="*/ 2338684 w 2425541"/>
              <a:gd name="connsiteY3" fmla="*/ 5319993 h 5347085"/>
              <a:gd name="connsiteX4" fmla="*/ 2284781 w 2425541"/>
              <a:gd name="connsiteY4" fmla="*/ 5313037 h 5347085"/>
              <a:gd name="connsiteX5" fmla="*/ 2227401 w 2425541"/>
              <a:gd name="connsiteY5" fmla="*/ 5313037 h 5347085"/>
              <a:gd name="connsiteX6" fmla="*/ 2168282 w 2425541"/>
              <a:gd name="connsiteY6" fmla="*/ 5316515 h 5347085"/>
              <a:gd name="connsiteX7" fmla="*/ 2109162 w 2425541"/>
              <a:gd name="connsiteY7" fmla="*/ 5323470 h 5347085"/>
              <a:gd name="connsiteX8" fmla="*/ 2050043 w 2425541"/>
              <a:gd name="connsiteY8" fmla="*/ 5332164 h 5347085"/>
              <a:gd name="connsiteX9" fmla="*/ 1990924 w 2425541"/>
              <a:gd name="connsiteY9" fmla="*/ 5339119 h 5347085"/>
              <a:gd name="connsiteX10" fmla="*/ 1931805 w 2425541"/>
              <a:gd name="connsiteY10" fmla="*/ 5344336 h 5347085"/>
              <a:gd name="connsiteX11" fmla="*/ 1876163 w 2425541"/>
              <a:gd name="connsiteY11" fmla="*/ 5342597 h 5347085"/>
              <a:gd name="connsiteX12" fmla="*/ 1822261 w 2425541"/>
              <a:gd name="connsiteY12" fmla="*/ 5335642 h 5347085"/>
              <a:gd name="connsiteX13" fmla="*/ 1770097 w 2425541"/>
              <a:gd name="connsiteY13" fmla="*/ 5319993 h 5347085"/>
              <a:gd name="connsiteX14" fmla="*/ 1726627 w 2425541"/>
              <a:gd name="connsiteY14" fmla="*/ 5297388 h 5347085"/>
              <a:gd name="connsiteX15" fmla="*/ 1684896 w 2425541"/>
              <a:gd name="connsiteY15" fmla="*/ 5267829 h 5347085"/>
              <a:gd name="connsiteX16" fmla="*/ 1648381 w 2425541"/>
              <a:gd name="connsiteY16" fmla="*/ 5233053 h 5347085"/>
              <a:gd name="connsiteX17" fmla="*/ 1611866 w 2425541"/>
              <a:gd name="connsiteY17" fmla="*/ 5193060 h 5347085"/>
              <a:gd name="connsiteX18" fmla="*/ 1578829 w 2425541"/>
              <a:gd name="connsiteY18" fmla="*/ 5151329 h 5347085"/>
              <a:gd name="connsiteX19" fmla="*/ 1545792 w 2425541"/>
              <a:gd name="connsiteY19" fmla="*/ 5107859 h 5347085"/>
              <a:gd name="connsiteX20" fmla="*/ 1512755 w 2425541"/>
              <a:gd name="connsiteY20" fmla="*/ 5064389 h 5347085"/>
              <a:gd name="connsiteX21" fmla="*/ 1479717 w 2425541"/>
              <a:gd name="connsiteY21" fmla="*/ 5022658 h 5347085"/>
              <a:gd name="connsiteX22" fmla="*/ 1444942 w 2425541"/>
              <a:gd name="connsiteY22" fmla="*/ 4982666 h 5347085"/>
              <a:gd name="connsiteX23" fmla="*/ 1404949 w 2425541"/>
              <a:gd name="connsiteY23" fmla="*/ 4947890 h 5347085"/>
              <a:gd name="connsiteX24" fmla="*/ 1366696 w 2425541"/>
              <a:gd name="connsiteY24" fmla="*/ 4916591 h 5347085"/>
              <a:gd name="connsiteX25" fmla="*/ 1323226 w 2425541"/>
              <a:gd name="connsiteY25" fmla="*/ 4892248 h 5347085"/>
              <a:gd name="connsiteX26" fmla="*/ 1276278 w 2425541"/>
              <a:gd name="connsiteY26" fmla="*/ 4871383 h 5347085"/>
              <a:gd name="connsiteX27" fmla="*/ 1225853 w 2425541"/>
              <a:gd name="connsiteY27" fmla="*/ 4853995 h 5347085"/>
              <a:gd name="connsiteX28" fmla="*/ 1173689 w 2425541"/>
              <a:gd name="connsiteY28" fmla="*/ 4838346 h 5347085"/>
              <a:gd name="connsiteX29" fmla="*/ 1121525 w 2425541"/>
              <a:gd name="connsiteY29" fmla="*/ 4824435 h 5347085"/>
              <a:gd name="connsiteX30" fmla="*/ 1067622 w 2425541"/>
              <a:gd name="connsiteY30" fmla="*/ 4810525 h 5347085"/>
              <a:gd name="connsiteX31" fmla="*/ 1017197 w 2425541"/>
              <a:gd name="connsiteY31" fmla="*/ 4794876 h 5347085"/>
              <a:gd name="connsiteX32" fmla="*/ 966772 w 2425541"/>
              <a:gd name="connsiteY32" fmla="*/ 4777488 h 5347085"/>
              <a:gd name="connsiteX33" fmla="*/ 919824 w 2425541"/>
              <a:gd name="connsiteY33" fmla="*/ 4756622 h 5347085"/>
              <a:gd name="connsiteX34" fmla="*/ 878093 w 2425541"/>
              <a:gd name="connsiteY34" fmla="*/ 4730540 h 5347085"/>
              <a:gd name="connsiteX35" fmla="*/ 839840 w 2425541"/>
              <a:gd name="connsiteY35" fmla="*/ 4699242 h 5347085"/>
              <a:gd name="connsiteX36" fmla="*/ 808541 w 2425541"/>
              <a:gd name="connsiteY36" fmla="*/ 4660988 h 5347085"/>
              <a:gd name="connsiteX37" fmla="*/ 782459 w 2425541"/>
              <a:gd name="connsiteY37" fmla="*/ 4619257 h 5347085"/>
              <a:gd name="connsiteX38" fmla="*/ 761594 w 2425541"/>
              <a:gd name="connsiteY38" fmla="*/ 4572309 h 5347085"/>
              <a:gd name="connsiteX39" fmla="*/ 744206 w 2425541"/>
              <a:gd name="connsiteY39" fmla="*/ 4521884 h 5347085"/>
              <a:gd name="connsiteX40" fmla="*/ 728556 w 2425541"/>
              <a:gd name="connsiteY40" fmla="*/ 4471459 h 5347085"/>
              <a:gd name="connsiteX41" fmla="*/ 714646 w 2425541"/>
              <a:gd name="connsiteY41" fmla="*/ 4417556 h 5347085"/>
              <a:gd name="connsiteX42" fmla="*/ 700736 w 2425541"/>
              <a:gd name="connsiteY42" fmla="*/ 4365393 h 5347085"/>
              <a:gd name="connsiteX43" fmla="*/ 685087 w 2425541"/>
              <a:gd name="connsiteY43" fmla="*/ 4313229 h 5347085"/>
              <a:gd name="connsiteX44" fmla="*/ 667699 w 2425541"/>
              <a:gd name="connsiteY44" fmla="*/ 4262803 h 5347085"/>
              <a:gd name="connsiteX45" fmla="*/ 646833 w 2425541"/>
              <a:gd name="connsiteY45" fmla="*/ 4215856 h 5347085"/>
              <a:gd name="connsiteX46" fmla="*/ 622490 w 2425541"/>
              <a:gd name="connsiteY46" fmla="*/ 4172386 h 5347085"/>
              <a:gd name="connsiteX47" fmla="*/ 591191 w 2425541"/>
              <a:gd name="connsiteY47" fmla="*/ 4134132 h 5347085"/>
              <a:gd name="connsiteX48" fmla="*/ 556416 w 2425541"/>
              <a:gd name="connsiteY48" fmla="*/ 4094140 h 5347085"/>
              <a:gd name="connsiteX49" fmla="*/ 516423 w 2425541"/>
              <a:gd name="connsiteY49" fmla="*/ 4059364 h 5347085"/>
              <a:gd name="connsiteX50" fmla="*/ 472953 w 2425541"/>
              <a:gd name="connsiteY50" fmla="*/ 4026327 h 5347085"/>
              <a:gd name="connsiteX51" fmla="*/ 429483 w 2425541"/>
              <a:gd name="connsiteY51" fmla="*/ 3993290 h 5347085"/>
              <a:gd name="connsiteX52" fmla="*/ 386013 w 2425541"/>
              <a:gd name="connsiteY52" fmla="*/ 3960253 h 5347085"/>
              <a:gd name="connsiteX53" fmla="*/ 344282 w 2425541"/>
              <a:gd name="connsiteY53" fmla="*/ 3927215 h 5347085"/>
              <a:gd name="connsiteX54" fmla="*/ 304290 w 2425541"/>
              <a:gd name="connsiteY54" fmla="*/ 3890701 h 5347085"/>
              <a:gd name="connsiteX55" fmla="*/ 269514 w 2425541"/>
              <a:gd name="connsiteY55" fmla="*/ 3854186 h 5347085"/>
              <a:gd name="connsiteX56" fmla="*/ 239954 w 2425541"/>
              <a:gd name="connsiteY56" fmla="*/ 3812455 h 5347085"/>
              <a:gd name="connsiteX57" fmla="*/ 217350 w 2425541"/>
              <a:gd name="connsiteY57" fmla="*/ 3768985 h 5347085"/>
              <a:gd name="connsiteX58" fmla="*/ 201701 w 2425541"/>
              <a:gd name="connsiteY58" fmla="*/ 3716821 h 5347085"/>
              <a:gd name="connsiteX59" fmla="*/ 194745 w 2425541"/>
              <a:gd name="connsiteY59" fmla="*/ 3662918 h 5347085"/>
              <a:gd name="connsiteX60" fmla="*/ 193007 w 2425541"/>
              <a:gd name="connsiteY60" fmla="*/ 3607277 h 5347085"/>
              <a:gd name="connsiteX61" fmla="*/ 198223 w 2425541"/>
              <a:gd name="connsiteY61" fmla="*/ 3548157 h 5347085"/>
              <a:gd name="connsiteX62" fmla="*/ 205178 w 2425541"/>
              <a:gd name="connsiteY62" fmla="*/ 3489038 h 5347085"/>
              <a:gd name="connsiteX63" fmla="*/ 213872 w 2425541"/>
              <a:gd name="connsiteY63" fmla="*/ 3429919 h 5347085"/>
              <a:gd name="connsiteX64" fmla="*/ 220827 w 2425541"/>
              <a:gd name="connsiteY64" fmla="*/ 3370800 h 5347085"/>
              <a:gd name="connsiteX65" fmla="*/ 224305 w 2425541"/>
              <a:gd name="connsiteY65" fmla="*/ 3311681 h 5347085"/>
              <a:gd name="connsiteX66" fmla="*/ 224305 w 2425541"/>
              <a:gd name="connsiteY66" fmla="*/ 3254301 h 5347085"/>
              <a:gd name="connsiteX67" fmla="*/ 217350 w 2425541"/>
              <a:gd name="connsiteY67" fmla="*/ 3200398 h 5347085"/>
              <a:gd name="connsiteX68" fmla="*/ 203439 w 2425541"/>
              <a:gd name="connsiteY68" fmla="*/ 3146495 h 5347085"/>
              <a:gd name="connsiteX69" fmla="*/ 182574 w 2425541"/>
              <a:gd name="connsiteY69" fmla="*/ 3096070 h 5347085"/>
              <a:gd name="connsiteX70" fmla="*/ 156492 w 2425541"/>
              <a:gd name="connsiteY70" fmla="*/ 3043906 h 5347085"/>
              <a:gd name="connsiteX71" fmla="*/ 126932 w 2425541"/>
              <a:gd name="connsiteY71" fmla="*/ 2991742 h 5347085"/>
              <a:gd name="connsiteX72" fmla="*/ 95634 w 2425541"/>
              <a:gd name="connsiteY72" fmla="*/ 2939578 h 5347085"/>
              <a:gd name="connsiteX73" fmla="*/ 66074 w 2425541"/>
              <a:gd name="connsiteY73" fmla="*/ 2889153 h 5347085"/>
              <a:gd name="connsiteX74" fmla="*/ 39992 w 2425541"/>
              <a:gd name="connsiteY74" fmla="*/ 2835250 h 5347085"/>
              <a:gd name="connsiteX75" fmla="*/ 19127 w 2425541"/>
              <a:gd name="connsiteY75" fmla="*/ 2783086 h 5347085"/>
              <a:gd name="connsiteX76" fmla="*/ 5216 w 2425541"/>
              <a:gd name="connsiteY76" fmla="*/ 2729184 h 5347085"/>
              <a:gd name="connsiteX77" fmla="*/ 0 w 2425541"/>
              <a:gd name="connsiteY77" fmla="*/ 2673542 h 5347085"/>
              <a:gd name="connsiteX78" fmla="*/ 5216 w 2425541"/>
              <a:gd name="connsiteY78" fmla="*/ 2617901 h 5347085"/>
              <a:gd name="connsiteX79" fmla="*/ 19127 w 2425541"/>
              <a:gd name="connsiteY79" fmla="*/ 2563998 h 5347085"/>
              <a:gd name="connsiteX80" fmla="*/ 39992 w 2425541"/>
              <a:gd name="connsiteY80" fmla="*/ 2511834 h 5347085"/>
              <a:gd name="connsiteX81" fmla="*/ 66074 w 2425541"/>
              <a:gd name="connsiteY81" fmla="*/ 2457931 h 5347085"/>
              <a:gd name="connsiteX82" fmla="*/ 95634 w 2425541"/>
              <a:gd name="connsiteY82" fmla="*/ 2407506 h 5347085"/>
              <a:gd name="connsiteX83" fmla="*/ 126932 w 2425541"/>
              <a:gd name="connsiteY83" fmla="*/ 2355342 h 5347085"/>
              <a:gd name="connsiteX84" fmla="*/ 156492 w 2425541"/>
              <a:gd name="connsiteY84" fmla="*/ 2303178 h 5347085"/>
              <a:gd name="connsiteX85" fmla="*/ 182574 w 2425541"/>
              <a:gd name="connsiteY85" fmla="*/ 2251015 h 5347085"/>
              <a:gd name="connsiteX86" fmla="*/ 203439 w 2425541"/>
              <a:gd name="connsiteY86" fmla="*/ 2200589 h 5347085"/>
              <a:gd name="connsiteX87" fmla="*/ 217350 w 2425541"/>
              <a:gd name="connsiteY87" fmla="*/ 2146687 h 5347085"/>
              <a:gd name="connsiteX88" fmla="*/ 224305 w 2425541"/>
              <a:gd name="connsiteY88" fmla="*/ 2092784 h 5347085"/>
              <a:gd name="connsiteX89" fmla="*/ 224305 w 2425541"/>
              <a:gd name="connsiteY89" fmla="*/ 2035403 h 5347085"/>
              <a:gd name="connsiteX90" fmla="*/ 220827 w 2425541"/>
              <a:gd name="connsiteY90" fmla="*/ 1976284 h 5347085"/>
              <a:gd name="connsiteX91" fmla="*/ 213872 w 2425541"/>
              <a:gd name="connsiteY91" fmla="*/ 1917165 h 5347085"/>
              <a:gd name="connsiteX92" fmla="*/ 205178 w 2425541"/>
              <a:gd name="connsiteY92" fmla="*/ 1858046 h 5347085"/>
              <a:gd name="connsiteX93" fmla="*/ 198223 w 2425541"/>
              <a:gd name="connsiteY93" fmla="*/ 1798927 h 5347085"/>
              <a:gd name="connsiteX94" fmla="*/ 193007 w 2425541"/>
              <a:gd name="connsiteY94" fmla="*/ 1739808 h 5347085"/>
              <a:gd name="connsiteX95" fmla="*/ 194745 w 2425541"/>
              <a:gd name="connsiteY95" fmla="*/ 1684166 h 5347085"/>
              <a:gd name="connsiteX96" fmla="*/ 201701 w 2425541"/>
              <a:gd name="connsiteY96" fmla="*/ 1630263 h 5347085"/>
              <a:gd name="connsiteX97" fmla="*/ 217350 w 2425541"/>
              <a:gd name="connsiteY97" fmla="*/ 1578100 h 5347085"/>
              <a:gd name="connsiteX98" fmla="*/ 239954 w 2425541"/>
              <a:gd name="connsiteY98" fmla="*/ 1534630 h 5347085"/>
              <a:gd name="connsiteX99" fmla="*/ 269514 w 2425541"/>
              <a:gd name="connsiteY99" fmla="*/ 1492898 h 5347085"/>
              <a:gd name="connsiteX100" fmla="*/ 304290 w 2425541"/>
              <a:gd name="connsiteY100" fmla="*/ 1456384 h 5347085"/>
              <a:gd name="connsiteX101" fmla="*/ 344282 w 2425541"/>
              <a:gd name="connsiteY101" fmla="*/ 1419869 h 5347085"/>
              <a:gd name="connsiteX102" fmla="*/ 386013 w 2425541"/>
              <a:gd name="connsiteY102" fmla="*/ 1386832 h 5347085"/>
              <a:gd name="connsiteX103" fmla="*/ 429483 w 2425541"/>
              <a:gd name="connsiteY103" fmla="*/ 1353795 h 5347085"/>
              <a:gd name="connsiteX104" fmla="*/ 472953 w 2425541"/>
              <a:gd name="connsiteY104" fmla="*/ 1320757 h 5347085"/>
              <a:gd name="connsiteX105" fmla="*/ 516423 w 2425541"/>
              <a:gd name="connsiteY105" fmla="*/ 1287720 h 5347085"/>
              <a:gd name="connsiteX106" fmla="*/ 556416 w 2425541"/>
              <a:gd name="connsiteY106" fmla="*/ 1252944 h 5347085"/>
              <a:gd name="connsiteX107" fmla="*/ 591191 w 2425541"/>
              <a:gd name="connsiteY107" fmla="*/ 1212952 h 5347085"/>
              <a:gd name="connsiteX108" fmla="*/ 622490 w 2425541"/>
              <a:gd name="connsiteY108" fmla="*/ 1174698 h 5347085"/>
              <a:gd name="connsiteX109" fmla="*/ 646833 w 2425541"/>
              <a:gd name="connsiteY109" fmla="*/ 1131229 h 5347085"/>
              <a:gd name="connsiteX110" fmla="*/ 667699 w 2425541"/>
              <a:gd name="connsiteY110" fmla="*/ 1084281 h 5347085"/>
              <a:gd name="connsiteX111" fmla="*/ 685087 w 2425541"/>
              <a:gd name="connsiteY111" fmla="*/ 1033856 h 5347085"/>
              <a:gd name="connsiteX112" fmla="*/ 700736 w 2425541"/>
              <a:gd name="connsiteY112" fmla="*/ 981692 h 5347085"/>
              <a:gd name="connsiteX113" fmla="*/ 714646 w 2425541"/>
              <a:gd name="connsiteY113" fmla="*/ 929528 h 5347085"/>
              <a:gd name="connsiteX114" fmla="*/ 728556 w 2425541"/>
              <a:gd name="connsiteY114" fmla="*/ 875625 h 5347085"/>
              <a:gd name="connsiteX115" fmla="*/ 744206 w 2425541"/>
              <a:gd name="connsiteY115" fmla="*/ 825200 h 5347085"/>
              <a:gd name="connsiteX116" fmla="*/ 761594 w 2425541"/>
              <a:gd name="connsiteY116" fmla="*/ 774775 h 5347085"/>
              <a:gd name="connsiteX117" fmla="*/ 782459 w 2425541"/>
              <a:gd name="connsiteY117" fmla="*/ 727827 h 5347085"/>
              <a:gd name="connsiteX118" fmla="*/ 808541 w 2425541"/>
              <a:gd name="connsiteY118" fmla="*/ 686096 h 5347085"/>
              <a:gd name="connsiteX119" fmla="*/ 839840 w 2425541"/>
              <a:gd name="connsiteY119" fmla="*/ 647843 h 5347085"/>
              <a:gd name="connsiteX120" fmla="*/ 878093 w 2425541"/>
              <a:gd name="connsiteY120" fmla="*/ 616544 h 5347085"/>
              <a:gd name="connsiteX121" fmla="*/ 919824 w 2425541"/>
              <a:gd name="connsiteY121" fmla="*/ 590462 h 5347085"/>
              <a:gd name="connsiteX122" fmla="*/ 966772 w 2425541"/>
              <a:gd name="connsiteY122" fmla="*/ 569597 h 5347085"/>
              <a:gd name="connsiteX123" fmla="*/ 1017197 w 2425541"/>
              <a:gd name="connsiteY123" fmla="*/ 552209 h 5347085"/>
              <a:gd name="connsiteX124" fmla="*/ 1067622 w 2425541"/>
              <a:gd name="connsiteY124" fmla="*/ 536560 h 5347085"/>
              <a:gd name="connsiteX125" fmla="*/ 1121525 w 2425541"/>
              <a:gd name="connsiteY125" fmla="*/ 522649 h 5347085"/>
              <a:gd name="connsiteX126" fmla="*/ 1173689 w 2425541"/>
              <a:gd name="connsiteY126" fmla="*/ 508739 h 5347085"/>
              <a:gd name="connsiteX127" fmla="*/ 1225853 w 2425541"/>
              <a:gd name="connsiteY127" fmla="*/ 493090 h 5347085"/>
              <a:gd name="connsiteX128" fmla="*/ 1276278 w 2425541"/>
              <a:gd name="connsiteY128" fmla="*/ 475702 h 5347085"/>
              <a:gd name="connsiteX129" fmla="*/ 1323226 w 2425541"/>
              <a:gd name="connsiteY129" fmla="*/ 454836 h 5347085"/>
              <a:gd name="connsiteX130" fmla="*/ 1366696 w 2425541"/>
              <a:gd name="connsiteY130" fmla="*/ 430493 h 5347085"/>
              <a:gd name="connsiteX131" fmla="*/ 1404949 w 2425541"/>
              <a:gd name="connsiteY131" fmla="*/ 399195 h 5347085"/>
              <a:gd name="connsiteX132" fmla="*/ 1444942 w 2425541"/>
              <a:gd name="connsiteY132" fmla="*/ 364419 h 5347085"/>
              <a:gd name="connsiteX133" fmla="*/ 1479717 w 2425541"/>
              <a:gd name="connsiteY133" fmla="*/ 324426 h 5347085"/>
              <a:gd name="connsiteX134" fmla="*/ 1512755 w 2425541"/>
              <a:gd name="connsiteY134" fmla="*/ 282695 h 5347085"/>
              <a:gd name="connsiteX135" fmla="*/ 1545792 w 2425541"/>
              <a:gd name="connsiteY135" fmla="*/ 239225 h 5347085"/>
              <a:gd name="connsiteX136" fmla="*/ 1578829 w 2425541"/>
              <a:gd name="connsiteY136" fmla="*/ 195755 h 5347085"/>
              <a:gd name="connsiteX137" fmla="*/ 1611866 w 2425541"/>
              <a:gd name="connsiteY137" fmla="*/ 154024 h 5347085"/>
              <a:gd name="connsiteX138" fmla="*/ 1648381 w 2425541"/>
              <a:gd name="connsiteY138" fmla="*/ 114032 h 5347085"/>
              <a:gd name="connsiteX139" fmla="*/ 1684896 w 2425541"/>
              <a:gd name="connsiteY139" fmla="*/ 79256 h 5347085"/>
              <a:gd name="connsiteX140" fmla="*/ 1726627 w 2425541"/>
              <a:gd name="connsiteY140" fmla="*/ 49696 h 5347085"/>
              <a:gd name="connsiteX141" fmla="*/ 1770097 w 2425541"/>
              <a:gd name="connsiteY141" fmla="*/ 27092 h 5347085"/>
              <a:gd name="connsiteX142" fmla="*/ 1822261 w 2425541"/>
              <a:gd name="connsiteY142" fmla="*/ 11443 h 5347085"/>
              <a:gd name="connsiteX143" fmla="*/ 1876163 w 2425541"/>
              <a:gd name="connsiteY143" fmla="*/ 4487 h 5347085"/>
              <a:gd name="connsiteX144" fmla="*/ 1931805 w 2425541"/>
              <a:gd name="connsiteY144" fmla="*/ 2749 h 5347085"/>
              <a:gd name="connsiteX145" fmla="*/ 1990924 w 2425541"/>
              <a:gd name="connsiteY145" fmla="*/ 7965 h 5347085"/>
              <a:gd name="connsiteX146" fmla="*/ 2050043 w 2425541"/>
              <a:gd name="connsiteY146" fmla="*/ 14920 h 5347085"/>
              <a:gd name="connsiteX147" fmla="*/ 2109162 w 2425541"/>
              <a:gd name="connsiteY147" fmla="*/ 23614 h 5347085"/>
              <a:gd name="connsiteX148" fmla="*/ 2168282 w 2425541"/>
              <a:gd name="connsiteY148" fmla="*/ 30569 h 5347085"/>
              <a:gd name="connsiteX149" fmla="*/ 2227401 w 2425541"/>
              <a:gd name="connsiteY149" fmla="*/ 34047 h 5347085"/>
              <a:gd name="connsiteX150" fmla="*/ 2284781 w 2425541"/>
              <a:gd name="connsiteY150" fmla="*/ 34047 h 5347085"/>
              <a:gd name="connsiteX151" fmla="*/ 2338684 w 2425541"/>
              <a:gd name="connsiteY151" fmla="*/ 27092 h 5347085"/>
              <a:gd name="connsiteX152" fmla="*/ 2392586 w 2425541"/>
              <a:gd name="connsiteY152" fmla="*/ 13181 h 534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425541" h="5347085">
                <a:moveTo>
                  <a:pt x="2425541" y="0"/>
                </a:moveTo>
                <a:lnTo>
                  <a:pt x="2425541" y="5347085"/>
                </a:lnTo>
                <a:lnTo>
                  <a:pt x="2392586" y="5333903"/>
                </a:lnTo>
                <a:lnTo>
                  <a:pt x="2338684" y="5319993"/>
                </a:lnTo>
                <a:lnTo>
                  <a:pt x="2284781" y="5313037"/>
                </a:lnTo>
                <a:lnTo>
                  <a:pt x="2227401" y="5313037"/>
                </a:lnTo>
                <a:lnTo>
                  <a:pt x="2168282" y="5316515"/>
                </a:lnTo>
                <a:lnTo>
                  <a:pt x="2109162" y="5323470"/>
                </a:lnTo>
                <a:lnTo>
                  <a:pt x="2050043" y="5332164"/>
                </a:lnTo>
                <a:lnTo>
                  <a:pt x="1990924" y="5339119"/>
                </a:lnTo>
                <a:lnTo>
                  <a:pt x="1931805" y="5344336"/>
                </a:lnTo>
                <a:lnTo>
                  <a:pt x="1876163" y="5342597"/>
                </a:lnTo>
                <a:lnTo>
                  <a:pt x="1822261" y="5335642"/>
                </a:lnTo>
                <a:lnTo>
                  <a:pt x="1770097" y="5319993"/>
                </a:lnTo>
                <a:lnTo>
                  <a:pt x="1726627" y="5297388"/>
                </a:lnTo>
                <a:lnTo>
                  <a:pt x="1684896" y="5267829"/>
                </a:lnTo>
                <a:lnTo>
                  <a:pt x="1648381" y="5233053"/>
                </a:lnTo>
                <a:lnTo>
                  <a:pt x="1611866" y="5193060"/>
                </a:lnTo>
                <a:lnTo>
                  <a:pt x="1578829" y="5151329"/>
                </a:lnTo>
                <a:lnTo>
                  <a:pt x="1545792" y="5107859"/>
                </a:lnTo>
                <a:lnTo>
                  <a:pt x="1512755" y="5064389"/>
                </a:lnTo>
                <a:lnTo>
                  <a:pt x="1479717" y="5022658"/>
                </a:lnTo>
                <a:lnTo>
                  <a:pt x="1444942" y="4982666"/>
                </a:lnTo>
                <a:lnTo>
                  <a:pt x="1404949" y="4947890"/>
                </a:lnTo>
                <a:lnTo>
                  <a:pt x="1366696" y="4916591"/>
                </a:lnTo>
                <a:lnTo>
                  <a:pt x="1323226" y="4892248"/>
                </a:lnTo>
                <a:lnTo>
                  <a:pt x="1276278" y="4871383"/>
                </a:lnTo>
                <a:lnTo>
                  <a:pt x="1225853" y="4853995"/>
                </a:lnTo>
                <a:lnTo>
                  <a:pt x="1173689" y="4838346"/>
                </a:lnTo>
                <a:lnTo>
                  <a:pt x="1121525" y="4824435"/>
                </a:lnTo>
                <a:lnTo>
                  <a:pt x="1067622" y="4810525"/>
                </a:lnTo>
                <a:lnTo>
                  <a:pt x="1017197" y="4794876"/>
                </a:lnTo>
                <a:lnTo>
                  <a:pt x="966772" y="4777488"/>
                </a:lnTo>
                <a:lnTo>
                  <a:pt x="919824" y="4756622"/>
                </a:lnTo>
                <a:lnTo>
                  <a:pt x="878093" y="4730540"/>
                </a:lnTo>
                <a:lnTo>
                  <a:pt x="839840" y="4699242"/>
                </a:lnTo>
                <a:lnTo>
                  <a:pt x="808541" y="4660988"/>
                </a:lnTo>
                <a:lnTo>
                  <a:pt x="782459" y="4619257"/>
                </a:lnTo>
                <a:lnTo>
                  <a:pt x="761594" y="4572309"/>
                </a:lnTo>
                <a:lnTo>
                  <a:pt x="744206" y="4521884"/>
                </a:lnTo>
                <a:lnTo>
                  <a:pt x="728556" y="4471459"/>
                </a:lnTo>
                <a:lnTo>
                  <a:pt x="714646" y="4417556"/>
                </a:lnTo>
                <a:lnTo>
                  <a:pt x="700736" y="4365393"/>
                </a:lnTo>
                <a:lnTo>
                  <a:pt x="685087" y="4313229"/>
                </a:lnTo>
                <a:lnTo>
                  <a:pt x="667699" y="4262803"/>
                </a:lnTo>
                <a:lnTo>
                  <a:pt x="646833" y="4215856"/>
                </a:lnTo>
                <a:lnTo>
                  <a:pt x="622490" y="4172386"/>
                </a:lnTo>
                <a:lnTo>
                  <a:pt x="591191" y="4134132"/>
                </a:lnTo>
                <a:lnTo>
                  <a:pt x="556416" y="4094140"/>
                </a:lnTo>
                <a:lnTo>
                  <a:pt x="516423" y="4059364"/>
                </a:lnTo>
                <a:lnTo>
                  <a:pt x="472953" y="4026327"/>
                </a:lnTo>
                <a:lnTo>
                  <a:pt x="429483" y="3993290"/>
                </a:lnTo>
                <a:lnTo>
                  <a:pt x="386013" y="3960253"/>
                </a:lnTo>
                <a:lnTo>
                  <a:pt x="344282" y="3927215"/>
                </a:lnTo>
                <a:lnTo>
                  <a:pt x="304290" y="3890701"/>
                </a:lnTo>
                <a:lnTo>
                  <a:pt x="269514" y="3854186"/>
                </a:lnTo>
                <a:lnTo>
                  <a:pt x="239954" y="3812455"/>
                </a:lnTo>
                <a:lnTo>
                  <a:pt x="217350" y="3768985"/>
                </a:lnTo>
                <a:lnTo>
                  <a:pt x="201701" y="3716821"/>
                </a:lnTo>
                <a:lnTo>
                  <a:pt x="194745" y="3662918"/>
                </a:lnTo>
                <a:lnTo>
                  <a:pt x="193007" y="3607277"/>
                </a:lnTo>
                <a:lnTo>
                  <a:pt x="198223" y="3548157"/>
                </a:lnTo>
                <a:lnTo>
                  <a:pt x="205178" y="3489038"/>
                </a:lnTo>
                <a:lnTo>
                  <a:pt x="213872" y="3429919"/>
                </a:lnTo>
                <a:lnTo>
                  <a:pt x="220827" y="3370800"/>
                </a:lnTo>
                <a:lnTo>
                  <a:pt x="224305" y="3311681"/>
                </a:lnTo>
                <a:lnTo>
                  <a:pt x="224305" y="3254301"/>
                </a:lnTo>
                <a:lnTo>
                  <a:pt x="217350" y="3200398"/>
                </a:lnTo>
                <a:lnTo>
                  <a:pt x="203439" y="3146495"/>
                </a:lnTo>
                <a:lnTo>
                  <a:pt x="182574" y="3096070"/>
                </a:lnTo>
                <a:lnTo>
                  <a:pt x="156492" y="3043906"/>
                </a:lnTo>
                <a:lnTo>
                  <a:pt x="126932" y="2991742"/>
                </a:lnTo>
                <a:lnTo>
                  <a:pt x="95634" y="2939578"/>
                </a:lnTo>
                <a:lnTo>
                  <a:pt x="66074" y="2889153"/>
                </a:lnTo>
                <a:lnTo>
                  <a:pt x="39992" y="2835250"/>
                </a:lnTo>
                <a:lnTo>
                  <a:pt x="19127" y="2783086"/>
                </a:lnTo>
                <a:lnTo>
                  <a:pt x="5216" y="2729184"/>
                </a:lnTo>
                <a:lnTo>
                  <a:pt x="0" y="2673542"/>
                </a:lnTo>
                <a:lnTo>
                  <a:pt x="5216" y="2617901"/>
                </a:lnTo>
                <a:lnTo>
                  <a:pt x="19127" y="2563998"/>
                </a:lnTo>
                <a:lnTo>
                  <a:pt x="39992" y="2511834"/>
                </a:lnTo>
                <a:lnTo>
                  <a:pt x="66074" y="2457931"/>
                </a:lnTo>
                <a:lnTo>
                  <a:pt x="95634" y="2407506"/>
                </a:lnTo>
                <a:lnTo>
                  <a:pt x="126932" y="2355342"/>
                </a:lnTo>
                <a:lnTo>
                  <a:pt x="156492" y="2303178"/>
                </a:lnTo>
                <a:lnTo>
                  <a:pt x="182574" y="2251015"/>
                </a:lnTo>
                <a:lnTo>
                  <a:pt x="203439" y="2200589"/>
                </a:lnTo>
                <a:lnTo>
                  <a:pt x="217350" y="2146687"/>
                </a:lnTo>
                <a:lnTo>
                  <a:pt x="224305" y="2092784"/>
                </a:lnTo>
                <a:lnTo>
                  <a:pt x="224305" y="2035403"/>
                </a:lnTo>
                <a:lnTo>
                  <a:pt x="220827" y="1976284"/>
                </a:lnTo>
                <a:lnTo>
                  <a:pt x="213872" y="1917165"/>
                </a:lnTo>
                <a:lnTo>
                  <a:pt x="205178" y="1858046"/>
                </a:lnTo>
                <a:lnTo>
                  <a:pt x="198223" y="1798927"/>
                </a:lnTo>
                <a:lnTo>
                  <a:pt x="193007" y="1739808"/>
                </a:lnTo>
                <a:lnTo>
                  <a:pt x="194745" y="1684166"/>
                </a:lnTo>
                <a:lnTo>
                  <a:pt x="201701" y="1630263"/>
                </a:lnTo>
                <a:lnTo>
                  <a:pt x="217350" y="1578100"/>
                </a:lnTo>
                <a:lnTo>
                  <a:pt x="239954" y="1534630"/>
                </a:lnTo>
                <a:lnTo>
                  <a:pt x="269514" y="1492898"/>
                </a:lnTo>
                <a:lnTo>
                  <a:pt x="304290" y="1456384"/>
                </a:lnTo>
                <a:lnTo>
                  <a:pt x="344282" y="1419869"/>
                </a:lnTo>
                <a:lnTo>
                  <a:pt x="386013" y="1386832"/>
                </a:lnTo>
                <a:lnTo>
                  <a:pt x="429483" y="1353795"/>
                </a:lnTo>
                <a:lnTo>
                  <a:pt x="472953" y="1320757"/>
                </a:lnTo>
                <a:lnTo>
                  <a:pt x="516423" y="1287720"/>
                </a:lnTo>
                <a:lnTo>
                  <a:pt x="556416" y="1252944"/>
                </a:lnTo>
                <a:lnTo>
                  <a:pt x="591191" y="1212952"/>
                </a:lnTo>
                <a:lnTo>
                  <a:pt x="622490" y="1174698"/>
                </a:lnTo>
                <a:lnTo>
                  <a:pt x="646833" y="1131229"/>
                </a:lnTo>
                <a:lnTo>
                  <a:pt x="667699" y="1084281"/>
                </a:lnTo>
                <a:lnTo>
                  <a:pt x="685087" y="1033856"/>
                </a:lnTo>
                <a:lnTo>
                  <a:pt x="700736" y="981692"/>
                </a:lnTo>
                <a:lnTo>
                  <a:pt x="714646" y="929528"/>
                </a:lnTo>
                <a:lnTo>
                  <a:pt x="728556" y="875625"/>
                </a:lnTo>
                <a:lnTo>
                  <a:pt x="744206" y="825200"/>
                </a:lnTo>
                <a:lnTo>
                  <a:pt x="761594" y="774775"/>
                </a:lnTo>
                <a:lnTo>
                  <a:pt x="782459" y="727827"/>
                </a:lnTo>
                <a:lnTo>
                  <a:pt x="808541" y="686096"/>
                </a:lnTo>
                <a:lnTo>
                  <a:pt x="839840" y="647843"/>
                </a:lnTo>
                <a:lnTo>
                  <a:pt x="878093" y="616544"/>
                </a:lnTo>
                <a:lnTo>
                  <a:pt x="919824" y="590462"/>
                </a:lnTo>
                <a:lnTo>
                  <a:pt x="966772" y="569597"/>
                </a:lnTo>
                <a:lnTo>
                  <a:pt x="1017197" y="552209"/>
                </a:lnTo>
                <a:lnTo>
                  <a:pt x="1067622" y="536560"/>
                </a:lnTo>
                <a:lnTo>
                  <a:pt x="1121525" y="522649"/>
                </a:lnTo>
                <a:lnTo>
                  <a:pt x="1173689" y="508739"/>
                </a:lnTo>
                <a:lnTo>
                  <a:pt x="1225853" y="493090"/>
                </a:lnTo>
                <a:lnTo>
                  <a:pt x="1276278" y="475702"/>
                </a:lnTo>
                <a:lnTo>
                  <a:pt x="1323226" y="454836"/>
                </a:lnTo>
                <a:lnTo>
                  <a:pt x="1366696" y="430493"/>
                </a:lnTo>
                <a:lnTo>
                  <a:pt x="1404949" y="399195"/>
                </a:lnTo>
                <a:lnTo>
                  <a:pt x="1444942" y="364419"/>
                </a:lnTo>
                <a:lnTo>
                  <a:pt x="1479717" y="324426"/>
                </a:lnTo>
                <a:lnTo>
                  <a:pt x="1512755" y="282695"/>
                </a:lnTo>
                <a:lnTo>
                  <a:pt x="1545792" y="239225"/>
                </a:lnTo>
                <a:lnTo>
                  <a:pt x="1578829" y="195755"/>
                </a:lnTo>
                <a:lnTo>
                  <a:pt x="1611866" y="154024"/>
                </a:lnTo>
                <a:lnTo>
                  <a:pt x="1648381" y="114032"/>
                </a:lnTo>
                <a:lnTo>
                  <a:pt x="1684896" y="79256"/>
                </a:lnTo>
                <a:lnTo>
                  <a:pt x="1726627" y="49696"/>
                </a:lnTo>
                <a:lnTo>
                  <a:pt x="1770097" y="27092"/>
                </a:lnTo>
                <a:lnTo>
                  <a:pt x="1822261" y="11443"/>
                </a:lnTo>
                <a:lnTo>
                  <a:pt x="1876163" y="4487"/>
                </a:lnTo>
                <a:lnTo>
                  <a:pt x="1931805" y="2749"/>
                </a:lnTo>
                <a:lnTo>
                  <a:pt x="1990924" y="7965"/>
                </a:lnTo>
                <a:lnTo>
                  <a:pt x="2050043" y="14920"/>
                </a:lnTo>
                <a:lnTo>
                  <a:pt x="2109162" y="23614"/>
                </a:lnTo>
                <a:lnTo>
                  <a:pt x="2168282" y="30569"/>
                </a:lnTo>
                <a:lnTo>
                  <a:pt x="2227401" y="34047"/>
                </a:lnTo>
                <a:lnTo>
                  <a:pt x="2284781" y="34047"/>
                </a:lnTo>
                <a:lnTo>
                  <a:pt x="2338684" y="27092"/>
                </a:lnTo>
                <a:lnTo>
                  <a:pt x="2392586" y="1318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2C3FE3A-8087-4BDC-BF2B-462E8D8F6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24842" y="591688"/>
            <a:ext cx="1819155" cy="5347085"/>
          </a:xfrm>
          <a:custGeom>
            <a:avLst/>
            <a:gdLst>
              <a:gd name="connsiteX0" fmla="*/ 2425541 w 2425541"/>
              <a:gd name="connsiteY0" fmla="*/ 0 h 5347085"/>
              <a:gd name="connsiteX1" fmla="*/ 2425541 w 2425541"/>
              <a:gd name="connsiteY1" fmla="*/ 5347085 h 5347085"/>
              <a:gd name="connsiteX2" fmla="*/ 2392586 w 2425541"/>
              <a:gd name="connsiteY2" fmla="*/ 5333903 h 5347085"/>
              <a:gd name="connsiteX3" fmla="*/ 2338684 w 2425541"/>
              <a:gd name="connsiteY3" fmla="*/ 5319993 h 5347085"/>
              <a:gd name="connsiteX4" fmla="*/ 2284781 w 2425541"/>
              <a:gd name="connsiteY4" fmla="*/ 5313037 h 5347085"/>
              <a:gd name="connsiteX5" fmla="*/ 2227401 w 2425541"/>
              <a:gd name="connsiteY5" fmla="*/ 5313037 h 5347085"/>
              <a:gd name="connsiteX6" fmla="*/ 2168282 w 2425541"/>
              <a:gd name="connsiteY6" fmla="*/ 5316515 h 5347085"/>
              <a:gd name="connsiteX7" fmla="*/ 2109162 w 2425541"/>
              <a:gd name="connsiteY7" fmla="*/ 5323470 h 5347085"/>
              <a:gd name="connsiteX8" fmla="*/ 2050043 w 2425541"/>
              <a:gd name="connsiteY8" fmla="*/ 5332164 h 5347085"/>
              <a:gd name="connsiteX9" fmla="*/ 1990924 w 2425541"/>
              <a:gd name="connsiteY9" fmla="*/ 5339119 h 5347085"/>
              <a:gd name="connsiteX10" fmla="*/ 1931805 w 2425541"/>
              <a:gd name="connsiteY10" fmla="*/ 5344336 h 5347085"/>
              <a:gd name="connsiteX11" fmla="*/ 1876163 w 2425541"/>
              <a:gd name="connsiteY11" fmla="*/ 5342597 h 5347085"/>
              <a:gd name="connsiteX12" fmla="*/ 1822261 w 2425541"/>
              <a:gd name="connsiteY12" fmla="*/ 5335642 h 5347085"/>
              <a:gd name="connsiteX13" fmla="*/ 1770097 w 2425541"/>
              <a:gd name="connsiteY13" fmla="*/ 5319993 h 5347085"/>
              <a:gd name="connsiteX14" fmla="*/ 1726627 w 2425541"/>
              <a:gd name="connsiteY14" fmla="*/ 5297388 h 5347085"/>
              <a:gd name="connsiteX15" fmla="*/ 1684896 w 2425541"/>
              <a:gd name="connsiteY15" fmla="*/ 5267829 h 5347085"/>
              <a:gd name="connsiteX16" fmla="*/ 1648381 w 2425541"/>
              <a:gd name="connsiteY16" fmla="*/ 5233053 h 5347085"/>
              <a:gd name="connsiteX17" fmla="*/ 1611866 w 2425541"/>
              <a:gd name="connsiteY17" fmla="*/ 5193060 h 5347085"/>
              <a:gd name="connsiteX18" fmla="*/ 1578829 w 2425541"/>
              <a:gd name="connsiteY18" fmla="*/ 5151329 h 5347085"/>
              <a:gd name="connsiteX19" fmla="*/ 1545792 w 2425541"/>
              <a:gd name="connsiteY19" fmla="*/ 5107859 h 5347085"/>
              <a:gd name="connsiteX20" fmla="*/ 1512755 w 2425541"/>
              <a:gd name="connsiteY20" fmla="*/ 5064389 h 5347085"/>
              <a:gd name="connsiteX21" fmla="*/ 1479717 w 2425541"/>
              <a:gd name="connsiteY21" fmla="*/ 5022658 h 5347085"/>
              <a:gd name="connsiteX22" fmla="*/ 1444942 w 2425541"/>
              <a:gd name="connsiteY22" fmla="*/ 4982666 h 5347085"/>
              <a:gd name="connsiteX23" fmla="*/ 1404949 w 2425541"/>
              <a:gd name="connsiteY23" fmla="*/ 4947890 h 5347085"/>
              <a:gd name="connsiteX24" fmla="*/ 1366696 w 2425541"/>
              <a:gd name="connsiteY24" fmla="*/ 4916591 h 5347085"/>
              <a:gd name="connsiteX25" fmla="*/ 1323226 w 2425541"/>
              <a:gd name="connsiteY25" fmla="*/ 4892248 h 5347085"/>
              <a:gd name="connsiteX26" fmla="*/ 1276278 w 2425541"/>
              <a:gd name="connsiteY26" fmla="*/ 4871383 h 5347085"/>
              <a:gd name="connsiteX27" fmla="*/ 1225853 w 2425541"/>
              <a:gd name="connsiteY27" fmla="*/ 4853995 h 5347085"/>
              <a:gd name="connsiteX28" fmla="*/ 1173689 w 2425541"/>
              <a:gd name="connsiteY28" fmla="*/ 4838346 h 5347085"/>
              <a:gd name="connsiteX29" fmla="*/ 1121525 w 2425541"/>
              <a:gd name="connsiteY29" fmla="*/ 4824435 h 5347085"/>
              <a:gd name="connsiteX30" fmla="*/ 1067622 w 2425541"/>
              <a:gd name="connsiteY30" fmla="*/ 4810525 h 5347085"/>
              <a:gd name="connsiteX31" fmla="*/ 1017197 w 2425541"/>
              <a:gd name="connsiteY31" fmla="*/ 4794876 h 5347085"/>
              <a:gd name="connsiteX32" fmla="*/ 966772 w 2425541"/>
              <a:gd name="connsiteY32" fmla="*/ 4777488 h 5347085"/>
              <a:gd name="connsiteX33" fmla="*/ 919824 w 2425541"/>
              <a:gd name="connsiteY33" fmla="*/ 4756622 h 5347085"/>
              <a:gd name="connsiteX34" fmla="*/ 878093 w 2425541"/>
              <a:gd name="connsiteY34" fmla="*/ 4730540 h 5347085"/>
              <a:gd name="connsiteX35" fmla="*/ 839840 w 2425541"/>
              <a:gd name="connsiteY35" fmla="*/ 4699242 h 5347085"/>
              <a:gd name="connsiteX36" fmla="*/ 808541 w 2425541"/>
              <a:gd name="connsiteY36" fmla="*/ 4660988 h 5347085"/>
              <a:gd name="connsiteX37" fmla="*/ 782459 w 2425541"/>
              <a:gd name="connsiteY37" fmla="*/ 4619257 h 5347085"/>
              <a:gd name="connsiteX38" fmla="*/ 761594 w 2425541"/>
              <a:gd name="connsiteY38" fmla="*/ 4572309 h 5347085"/>
              <a:gd name="connsiteX39" fmla="*/ 744206 w 2425541"/>
              <a:gd name="connsiteY39" fmla="*/ 4521884 h 5347085"/>
              <a:gd name="connsiteX40" fmla="*/ 728556 w 2425541"/>
              <a:gd name="connsiteY40" fmla="*/ 4471459 h 5347085"/>
              <a:gd name="connsiteX41" fmla="*/ 714646 w 2425541"/>
              <a:gd name="connsiteY41" fmla="*/ 4417556 h 5347085"/>
              <a:gd name="connsiteX42" fmla="*/ 700736 w 2425541"/>
              <a:gd name="connsiteY42" fmla="*/ 4365393 h 5347085"/>
              <a:gd name="connsiteX43" fmla="*/ 685087 w 2425541"/>
              <a:gd name="connsiteY43" fmla="*/ 4313229 h 5347085"/>
              <a:gd name="connsiteX44" fmla="*/ 667699 w 2425541"/>
              <a:gd name="connsiteY44" fmla="*/ 4262803 h 5347085"/>
              <a:gd name="connsiteX45" fmla="*/ 646833 w 2425541"/>
              <a:gd name="connsiteY45" fmla="*/ 4215856 h 5347085"/>
              <a:gd name="connsiteX46" fmla="*/ 622490 w 2425541"/>
              <a:gd name="connsiteY46" fmla="*/ 4172386 h 5347085"/>
              <a:gd name="connsiteX47" fmla="*/ 591191 w 2425541"/>
              <a:gd name="connsiteY47" fmla="*/ 4134132 h 5347085"/>
              <a:gd name="connsiteX48" fmla="*/ 556416 w 2425541"/>
              <a:gd name="connsiteY48" fmla="*/ 4094140 h 5347085"/>
              <a:gd name="connsiteX49" fmla="*/ 516423 w 2425541"/>
              <a:gd name="connsiteY49" fmla="*/ 4059364 h 5347085"/>
              <a:gd name="connsiteX50" fmla="*/ 472953 w 2425541"/>
              <a:gd name="connsiteY50" fmla="*/ 4026327 h 5347085"/>
              <a:gd name="connsiteX51" fmla="*/ 429483 w 2425541"/>
              <a:gd name="connsiteY51" fmla="*/ 3993290 h 5347085"/>
              <a:gd name="connsiteX52" fmla="*/ 386013 w 2425541"/>
              <a:gd name="connsiteY52" fmla="*/ 3960253 h 5347085"/>
              <a:gd name="connsiteX53" fmla="*/ 344282 w 2425541"/>
              <a:gd name="connsiteY53" fmla="*/ 3927215 h 5347085"/>
              <a:gd name="connsiteX54" fmla="*/ 304290 w 2425541"/>
              <a:gd name="connsiteY54" fmla="*/ 3890701 h 5347085"/>
              <a:gd name="connsiteX55" fmla="*/ 269514 w 2425541"/>
              <a:gd name="connsiteY55" fmla="*/ 3854186 h 5347085"/>
              <a:gd name="connsiteX56" fmla="*/ 239954 w 2425541"/>
              <a:gd name="connsiteY56" fmla="*/ 3812455 h 5347085"/>
              <a:gd name="connsiteX57" fmla="*/ 217350 w 2425541"/>
              <a:gd name="connsiteY57" fmla="*/ 3768985 h 5347085"/>
              <a:gd name="connsiteX58" fmla="*/ 201701 w 2425541"/>
              <a:gd name="connsiteY58" fmla="*/ 3716821 h 5347085"/>
              <a:gd name="connsiteX59" fmla="*/ 194745 w 2425541"/>
              <a:gd name="connsiteY59" fmla="*/ 3662918 h 5347085"/>
              <a:gd name="connsiteX60" fmla="*/ 193007 w 2425541"/>
              <a:gd name="connsiteY60" fmla="*/ 3607277 h 5347085"/>
              <a:gd name="connsiteX61" fmla="*/ 198223 w 2425541"/>
              <a:gd name="connsiteY61" fmla="*/ 3548157 h 5347085"/>
              <a:gd name="connsiteX62" fmla="*/ 205178 w 2425541"/>
              <a:gd name="connsiteY62" fmla="*/ 3489038 h 5347085"/>
              <a:gd name="connsiteX63" fmla="*/ 213872 w 2425541"/>
              <a:gd name="connsiteY63" fmla="*/ 3429919 h 5347085"/>
              <a:gd name="connsiteX64" fmla="*/ 220827 w 2425541"/>
              <a:gd name="connsiteY64" fmla="*/ 3370800 h 5347085"/>
              <a:gd name="connsiteX65" fmla="*/ 224305 w 2425541"/>
              <a:gd name="connsiteY65" fmla="*/ 3311681 h 5347085"/>
              <a:gd name="connsiteX66" fmla="*/ 224305 w 2425541"/>
              <a:gd name="connsiteY66" fmla="*/ 3254301 h 5347085"/>
              <a:gd name="connsiteX67" fmla="*/ 217350 w 2425541"/>
              <a:gd name="connsiteY67" fmla="*/ 3200398 h 5347085"/>
              <a:gd name="connsiteX68" fmla="*/ 203439 w 2425541"/>
              <a:gd name="connsiteY68" fmla="*/ 3146495 h 5347085"/>
              <a:gd name="connsiteX69" fmla="*/ 182574 w 2425541"/>
              <a:gd name="connsiteY69" fmla="*/ 3096070 h 5347085"/>
              <a:gd name="connsiteX70" fmla="*/ 156492 w 2425541"/>
              <a:gd name="connsiteY70" fmla="*/ 3043906 h 5347085"/>
              <a:gd name="connsiteX71" fmla="*/ 126932 w 2425541"/>
              <a:gd name="connsiteY71" fmla="*/ 2991742 h 5347085"/>
              <a:gd name="connsiteX72" fmla="*/ 95634 w 2425541"/>
              <a:gd name="connsiteY72" fmla="*/ 2939578 h 5347085"/>
              <a:gd name="connsiteX73" fmla="*/ 66074 w 2425541"/>
              <a:gd name="connsiteY73" fmla="*/ 2889153 h 5347085"/>
              <a:gd name="connsiteX74" fmla="*/ 39992 w 2425541"/>
              <a:gd name="connsiteY74" fmla="*/ 2835250 h 5347085"/>
              <a:gd name="connsiteX75" fmla="*/ 19127 w 2425541"/>
              <a:gd name="connsiteY75" fmla="*/ 2783086 h 5347085"/>
              <a:gd name="connsiteX76" fmla="*/ 5216 w 2425541"/>
              <a:gd name="connsiteY76" fmla="*/ 2729184 h 5347085"/>
              <a:gd name="connsiteX77" fmla="*/ 0 w 2425541"/>
              <a:gd name="connsiteY77" fmla="*/ 2673542 h 5347085"/>
              <a:gd name="connsiteX78" fmla="*/ 5216 w 2425541"/>
              <a:gd name="connsiteY78" fmla="*/ 2617901 h 5347085"/>
              <a:gd name="connsiteX79" fmla="*/ 19127 w 2425541"/>
              <a:gd name="connsiteY79" fmla="*/ 2563998 h 5347085"/>
              <a:gd name="connsiteX80" fmla="*/ 39992 w 2425541"/>
              <a:gd name="connsiteY80" fmla="*/ 2511834 h 5347085"/>
              <a:gd name="connsiteX81" fmla="*/ 66074 w 2425541"/>
              <a:gd name="connsiteY81" fmla="*/ 2457931 h 5347085"/>
              <a:gd name="connsiteX82" fmla="*/ 95634 w 2425541"/>
              <a:gd name="connsiteY82" fmla="*/ 2407506 h 5347085"/>
              <a:gd name="connsiteX83" fmla="*/ 126932 w 2425541"/>
              <a:gd name="connsiteY83" fmla="*/ 2355342 h 5347085"/>
              <a:gd name="connsiteX84" fmla="*/ 156492 w 2425541"/>
              <a:gd name="connsiteY84" fmla="*/ 2303178 h 5347085"/>
              <a:gd name="connsiteX85" fmla="*/ 182574 w 2425541"/>
              <a:gd name="connsiteY85" fmla="*/ 2251015 h 5347085"/>
              <a:gd name="connsiteX86" fmla="*/ 203439 w 2425541"/>
              <a:gd name="connsiteY86" fmla="*/ 2200589 h 5347085"/>
              <a:gd name="connsiteX87" fmla="*/ 217350 w 2425541"/>
              <a:gd name="connsiteY87" fmla="*/ 2146687 h 5347085"/>
              <a:gd name="connsiteX88" fmla="*/ 224305 w 2425541"/>
              <a:gd name="connsiteY88" fmla="*/ 2092784 h 5347085"/>
              <a:gd name="connsiteX89" fmla="*/ 224305 w 2425541"/>
              <a:gd name="connsiteY89" fmla="*/ 2035403 h 5347085"/>
              <a:gd name="connsiteX90" fmla="*/ 220827 w 2425541"/>
              <a:gd name="connsiteY90" fmla="*/ 1976284 h 5347085"/>
              <a:gd name="connsiteX91" fmla="*/ 213872 w 2425541"/>
              <a:gd name="connsiteY91" fmla="*/ 1917165 h 5347085"/>
              <a:gd name="connsiteX92" fmla="*/ 205178 w 2425541"/>
              <a:gd name="connsiteY92" fmla="*/ 1858046 h 5347085"/>
              <a:gd name="connsiteX93" fmla="*/ 198223 w 2425541"/>
              <a:gd name="connsiteY93" fmla="*/ 1798927 h 5347085"/>
              <a:gd name="connsiteX94" fmla="*/ 193007 w 2425541"/>
              <a:gd name="connsiteY94" fmla="*/ 1739808 h 5347085"/>
              <a:gd name="connsiteX95" fmla="*/ 194745 w 2425541"/>
              <a:gd name="connsiteY95" fmla="*/ 1684166 h 5347085"/>
              <a:gd name="connsiteX96" fmla="*/ 201701 w 2425541"/>
              <a:gd name="connsiteY96" fmla="*/ 1630263 h 5347085"/>
              <a:gd name="connsiteX97" fmla="*/ 217350 w 2425541"/>
              <a:gd name="connsiteY97" fmla="*/ 1578100 h 5347085"/>
              <a:gd name="connsiteX98" fmla="*/ 239954 w 2425541"/>
              <a:gd name="connsiteY98" fmla="*/ 1534630 h 5347085"/>
              <a:gd name="connsiteX99" fmla="*/ 269514 w 2425541"/>
              <a:gd name="connsiteY99" fmla="*/ 1492898 h 5347085"/>
              <a:gd name="connsiteX100" fmla="*/ 304290 w 2425541"/>
              <a:gd name="connsiteY100" fmla="*/ 1456384 h 5347085"/>
              <a:gd name="connsiteX101" fmla="*/ 344282 w 2425541"/>
              <a:gd name="connsiteY101" fmla="*/ 1419869 h 5347085"/>
              <a:gd name="connsiteX102" fmla="*/ 386013 w 2425541"/>
              <a:gd name="connsiteY102" fmla="*/ 1386832 h 5347085"/>
              <a:gd name="connsiteX103" fmla="*/ 429483 w 2425541"/>
              <a:gd name="connsiteY103" fmla="*/ 1353795 h 5347085"/>
              <a:gd name="connsiteX104" fmla="*/ 472953 w 2425541"/>
              <a:gd name="connsiteY104" fmla="*/ 1320757 h 5347085"/>
              <a:gd name="connsiteX105" fmla="*/ 516423 w 2425541"/>
              <a:gd name="connsiteY105" fmla="*/ 1287720 h 5347085"/>
              <a:gd name="connsiteX106" fmla="*/ 556416 w 2425541"/>
              <a:gd name="connsiteY106" fmla="*/ 1252944 h 5347085"/>
              <a:gd name="connsiteX107" fmla="*/ 591191 w 2425541"/>
              <a:gd name="connsiteY107" fmla="*/ 1212952 h 5347085"/>
              <a:gd name="connsiteX108" fmla="*/ 622490 w 2425541"/>
              <a:gd name="connsiteY108" fmla="*/ 1174698 h 5347085"/>
              <a:gd name="connsiteX109" fmla="*/ 646833 w 2425541"/>
              <a:gd name="connsiteY109" fmla="*/ 1131229 h 5347085"/>
              <a:gd name="connsiteX110" fmla="*/ 667699 w 2425541"/>
              <a:gd name="connsiteY110" fmla="*/ 1084281 h 5347085"/>
              <a:gd name="connsiteX111" fmla="*/ 685087 w 2425541"/>
              <a:gd name="connsiteY111" fmla="*/ 1033856 h 5347085"/>
              <a:gd name="connsiteX112" fmla="*/ 700736 w 2425541"/>
              <a:gd name="connsiteY112" fmla="*/ 981692 h 5347085"/>
              <a:gd name="connsiteX113" fmla="*/ 714646 w 2425541"/>
              <a:gd name="connsiteY113" fmla="*/ 929528 h 5347085"/>
              <a:gd name="connsiteX114" fmla="*/ 728556 w 2425541"/>
              <a:gd name="connsiteY114" fmla="*/ 875625 h 5347085"/>
              <a:gd name="connsiteX115" fmla="*/ 744206 w 2425541"/>
              <a:gd name="connsiteY115" fmla="*/ 825200 h 5347085"/>
              <a:gd name="connsiteX116" fmla="*/ 761594 w 2425541"/>
              <a:gd name="connsiteY116" fmla="*/ 774775 h 5347085"/>
              <a:gd name="connsiteX117" fmla="*/ 782459 w 2425541"/>
              <a:gd name="connsiteY117" fmla="*/ 727827 h 5347085"/>
              <a:gd name="connsiteX118" fmla="*/ 808541 w 2425541"/>
              <a:gd name="connsiteY118" fmla="*/ 686096 h 5347085"/>
              <a:gd name="connsiteX119" fmla="*/ 839840 w 2425541"/>
              <a:gd name="connsiteY119" fmla="*/ 647843 h 5347085"/>
              <a:gd name="connsiteX120" fmla="*/ 878093 w 2425541"/>
              <a:gd name="connsiteY120" fmla="*/ 616544 h 5347085"/>
              <a:gd name="connsiteX121" fmla="*/ 919824 w 2425541"/>
              <a:gd name="connsiteY121" fmla="*/ 590462 h 5347085"/>
              <a:gd name="connsiteX122" fmla="*/ 966772 w 2425541"/>
              <a:gd name="connsiteY122" fmla="*/ 569597 h 5347085"/>
              <a:gd name="connsiteX123" fmla="*/ 1017197 w 2425541"/>
              <a:gd name="connsiteY123" fmla="*/ 552209 h 5347085"/>
              <a:gd name="connsiteX124" fmla="*/ 1067622 w 2425541"/>
              <a:gd name="connsiteY124" fmla="*/ 536560 h 5347085"/>
              <a:gd name="connsiteX125" fmla="*/ 1121525 w 2425541"/>
              <a:gd name="connsiteY125" fmla="*/ 522649 h 5347085"/>
              <a:gd name="connsiteX126" fmla="*/ 1173689 w 2425541"/>
              <a:gd name="connsiteY126" fmla="*/ 508739 h 5347085"/>
              <a:gd name="connsiteX127" fmla="*/ 1225853 w 2425541"/>
              <a:gd name="connsiteY127" fmla="*/ 493090 h 5347085"/>
              <a:gd name="connsiteX128" fmla="*/ 1276278 w 2425541"/>
              <a:gd name="connsiteY128" fmla="*/ 475702 h 5347085"/>
              <a:gd name="connsiteX129" fmla="*/ 1323226 w 2425541"/>
              <a:gd name="connsiteY129" fmla="*/ 454836 h 5347085"/>
              <a:gd name="connsiteX130" fmla="*/ 1366696 w 2425541"/>
              <a:gd name="connsiteY130" fmla="*/ 430493 h 5347085"/>
              <a:gd name="connsiteX131" fmla="*/ 1404949 w 2425541"/>
              <a:gd name="connsiteY131" fmla="*/ 399195 h 5347085"/>
              <a:gd name="connsiteX132" fmla="*/ 1444942 w 2425541"/>
              <a:gd name="connsiteY132" fmla="*/ 364419 h 5347085"/>
              <a:gd name="connsiteX133" fmla="*/ 1479717 w 2425541"/>
              <a:gd name="connsiteY133" fmla="*/ 324426 h 5347085"/>
              <a:gd name="connsiteX134" fmla="*/ 1512755 w 2425541"/>
              <a:gd name="connsiteY134" fmla="*/ 282695 h 5347085"/>
              <a:gd name="connsiteX135" fmla="*/ 1545792 w 2425541"/>
              <a:gd name="connsiteY135" fmla="*/ 239225 h 5347085"/>
              <a:gd name="connsiteX136" fmla="*/ 1578829 w 2425541"/>
              <a:gd name="connsiteY136" fmla="*/ 195755 h 5347085"/>
              <a:gd name="connsiteX137" fmla="*/ 1611866 w 2425541"/>
              <a:gd name="connsiteY137" fmla="*/ 154024 h 5347085"/>
              <a:gd name="connsiteX138" fmla="*/ 1648381 w 2425541"/>
              <a:gd name="connsiteY138" fmla="*/ 114032 h 5347085"/>
              <a:gd name="connsiteX139" fmla="*/ 1684896 w 2425541"/>
              <a:gd name="connsiteY139" fmla="*/ 79256 h 5347085"/>
              <a:gd name="connsiteX140" fmla="*/ 1726627 w 2425541"/>
              <a:gd name="connsiteY140" fmla="*/ 49696 h 5347085"/>
              <a:gd name="connsiteX141" fmla="*/ 1770097 w 2425541"/>
              <a:gd name="connsiteY141" fmla="*/ 27092 h 5347085"/>
              <a:gd name="connsiteX142" fmla="*/ 1822261 w 2425541"/>
              <a:gd name="connsiteY142" fmla="*/ 11443 h 5347085"/>
              <a:gd name="connsiteX143" fmla="*/ 1876163 w 2425541"/>
              <a:gd name="connsiteY143" fmla="*/ 4487 h 5347085"/>
              <a:gd name="connsiteX144" fmla="*/ 1931805 w 2425541"/>
              <a:gd name="connsiteY144" fmla="*/ 2749 h 5347085"/>
              <a:gd name="connsiteX145" fmla="*/ 1990924 w 2425541"/>
              <a:gd name="connsiteY145" fmla="*/ 7965 h 5347085"/>
              <a:gd name="connsiteX146" fmla="*/ 2050043 w 2425541"/>
              <a:gd name="connsiteY146" fmla="*/ 14920 h 5347085"/>
              <a:gd name="connsiteX147" fmla="*/ 2109162 w 2425541"/>
              <a:gd name="connsiteY147" fmla="*/ 23614 h 5347085"/>
              <a:gd name="connsiteX148" fmla="*/ 2168282 w 2425541"/>
              <a:gd name="connsiteY148" fmla="*/ 30569 h 5347085"/>
              <a:gd name="connsiteX149" fmla="*/ 2227401 w 2425541"/>
              <a:gd name="connsiteY149" fmla="*/ 34047 h 5347085"/>
              <a:gd name="connsiteX150" fmla="*/ 2284781 w 2425541"/>
              <a:gd name="connsiteY150" fmla="*/ 34047 h 5347085"/>
              <a:gd name="connsiteX151" fmla="*/ 2338684 w 2425541"/>
              <a:gd name="connsiteY151" fmla="*/ 27092 h 5347085"/>
              <a:gd name="connsiteX152" fmla="*/ 2392586 w 2425541"/>
              <a:gd name="connsiteY152" fmla="*/ 13181 h 534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425541" h="5347085">
                <a:moveTo>
                  <a:pt x="2425541" y="0"/>
                </a:moveTo>
                <a:lnTo>
                  <a:pt x="2425541" y="5347085"/>
                </a:lnTo>
                <a:lnTo>
                  <a:pt x="2392586" y="5333903"/>
                </a:lnTo>
                <a:lnTo>
                  <a:pt x="2338684" y="5319993"/>
                </a:lnTo>
                <a:lnTo>
                  <a:pt x="2284781" y="5313037"/>
                </a:lnTo>
                <a:lnTo>
                  <a:pt x="2227401" y="5313037"/>
                </a:lnTo>
                <a:lnTo>
                  <a:pt x="2168282" y="5316515"/>
                </a:lnTo>
                <a:lnTo>
                  <a:pt x="2109162" y="5323470"/>
                </a:lnTo>
                <a:lnTo>
                  <a:pt x="2050043" y="5332164"/>
                </a:lnTo>
                <a:lnTo>
                  <a:pt x="1990924" y="5339119"/>
                </a:lnTo>
                <a:lnTo>
                  <a:pt x="1931805" y="5344336"/>
                </a:lnTo>
                <a:lnTo>
                  <a:pt x="1876163" y="5342597"/>
                </a:lnTo>
                <a:lnTo>
                  <a:pt x="1822261" y="5335642"/>
                </a:lnTo>
                <a:lnTo>
                  <a:pt x="1770097" y="5319993"/>
                </a:lnTo>
                <a:lnTo>
                  <a:pt x="1726627" y="5297388"/>
                </a:lnTo>
                <a:lnTo>
                  <a:pt x="1684896" y="5267829"/>
                </a:lnTo>
                <a:lnTo>
                  <a:pt x="1648381" y="5233053"/>
                </a:lnTo>
                <a:lnTo>
                  <a:pt x="1611866" y="5193060"/>
                </a:lnTo>
                <a:lnTo>
                  <a:pt x="1578829" y="5151329"/>
                </a:lnTo>
                <a:lnTo>
                  <a:pt x="1545792" y="5107859"/>
                </a:lnTo>
                <a:lnTo>
                  <a:pt x="1512755" y="5064389"/>
                </a:lnTo>
                <a:lnTo>
                  <a:pt x="1479717" y="5022658"/>
                </a:lnTo>
                <a:lnTo>
                  <a:pt x="1444942" y="4982666"/>
                </a:lnTo>
                <a:lnTo>
                  <a:pt x="1404949" y="4947890"/>
                </a:lnTo>
                <a:lnTo>
                  <a:pt x="1366696" y="4916591"/>
                </a:lnTo>
                <a:lnTo>
                  <a:pt x="1323226" y="4892248"/>
                </a:lnTo>
                <a:lnTo>
                  <a:pt x="1276278" y="4871383"/>
                </a:lnTo>
                <a:lnTo>
                  <a:pt x="1225853" y="4853995"/>
                </a:lnTo>
                <a:lnTo>
                  <a:pt x="1173689" y="4838346"/>
                </a:lnTo>
                <a:lnTo>
                  <a:pt x="1121525" y="4824435"/>
                </a:lnTo>
                <a:lnTo>
                  <a:pt x="1067622" y="4810525"/>
                </a:lnTo>
                <a:lnTo>
                  <a:pt x="1017197" y="4794876"/>
                </a:lnTo>
                <a:lnTo>
                  <a:pt x="966772" y="4777488"/>
                </a:lnTo>
                <a:lnTo>
                  <a:pt x="919824" y="4756622"/>
                </a:lnTo>
                <a:lnTo>
                  <a:pt x="878093" y="4730540"/>
                </a:lnTo>
                <a:lnTo>
                  <a:pt x="839840" y="4699242"/>
                </a:lnTo>
                <a:lnTo>
                  <a:pt x="808541" y="4660988"/>
                </a:lnTo>
                <a:lnTo>
                  <a:pt x="782459" y="4619257"/>
                </a:lnTo>
                <a:lnTo>
                  <a:pt x="761594" y="4572309"/>
                </a:lnTo>
                <a:lnTo>
                  <a:pt x="744206" y="4521884"/>
                </a:lnTo>
                <a:lnTo>
                  <a:pt x="728556" y="4471459"/>
                </a:lnTo>
                <a:lnTo>
                  <a:pt x="714646" y="4417556"/>
                </a:lnTo>
                <a:lnTo>
                  <a:pt x="700736" y="4365393"/>
                </a:lnTo>
                <a:lnTo>
                  <a:pt x="685087" y="4313229"/>
                </a:lnTo>
                <a:lnTo>
                  <a:pt x="667699" y="4262803"/>
                </a:lnTo>
                <a:lnTo>
                  <a:pt x="646833" y="4215856"/>
                </a:lnTo>
                <a:lnTo>
                  <a:pt x="622490" y="4172386"/>
                </a:lnTo>
                <a:lnTo>
                  <a:pt x="591191" y="4134132"/>
                </a:lnTo>
                <a:lnTo>
                  <a:pt x="556416" y="4094140"/>
                </a:lnTo>
                <a:lnTo>
                  <a:pt x="516423" y="4059364"/>
                </a:lnTo>
                <a:lnTo>
                  <a:pt x="472953" y="4026327"/>
                </a:lnTo>
                <a:lnTo>
                  <a:pt x="429483" y="3993290"/>
                </a:lnTo>
                <a:lnTo>
                  <a:pt x="386013" y="3960253"/>
                </a:lnTo>
                <a:lnTo>
                  <a:pt x="344282" y="3927215"/>
                </a:lnTo>
                <a:lnTo>
                  <a:pt x="304290" y="3890701"/>
                </a:lnTo>
                <a:lnTo>
                  <a:pt x="269514" y="3854186"/>
                </a:lnTo>
                <a:lnTo>
                  <a:pt x="239954" y="3812455"/>
                </a:lnTo>
                <a:lnTo>
                  <a:pt x="217350" y="3768985"/>
                </a:lnTo>
                <a:lnTo>
                  <a:pt x="201701" y="3716821"/>
                </a:lnTo>
                <a:lnTo>
                  <a:pt x="194745" y="3662918"/>
                </a:lnTo>
                <a:lnTo>
                  <a:pt x="193007" y="3607277"/>
                </a:lnTo>
                <a:lnTo>
                  <a:pt x="198223" y="3548157"/>
                </a:lnTo>
                <a:lnTo>
                  <a:pt x="205178" y="3489038"/>
                </a:lnTo>
                <a:lnTo>
                  <a:pt x="213872" y="3429919"/>
                </a:lnTo>
                <a:lnTo>
                  <a:pt x="220827" y="3370800"/>
                </a:lnTo>
                <a:lnTo>
                  <a:pt x="224305" y="3311681"/>
                </a:lnTo>
                <a:lnTo>
                  <a:pt x="224305" y="3254301"/>
                </a:lnTo>
                <a:lnTo>
                  <a:pt x="217350" y="3200398"/>
                </a:lnTo>
                <a:lnTo>
                  <a:pt x="203439" y="3146495"/>
                </a:lnTo>
                <a:lnTo>
                  <a:pt x="182574" y="3096070"/>
                </a:lnTo>
                <a:lnTo>
                  <a:pt x="156492" y="3043906"/>
                </a:lnTo>
                <a:lnTo>
                  <a:pt x="126932" y="2991742"/>
                </a:lnTo>
                <a:lnTo>
                  <a:pt x="95634" y="2939578"/>
                </a:lnTo>
                <a:lnTo>
                  <a:pt x="66074" y="2889153"/>
                </a:lnTo>
                <a:lnTo>
                  <a:pt x="39992" y="2835250"/>
                </a:lnTo>
                <a:lnTo>
                  <a:pt x="19127" y="2783086"/>
                </a:lnTo>
                <a:lnTo>
                  <a:pt x="5216" y="2729184"/>
                </a:lnTo>
                <a:lnTo>
                  <a:pt x="0" y="2673542"/>
                </a:lnTo>
                <a:lnTo>
                  <a:pt x="5216" y="2617901"/>
                </a:lnTo>
                <a:lnTo>
                  <a:pt x="19127" y="2563998"/>
                </a:lnTo>
                <a:lnTo>
                  <a:pt x="39992" y="2511834"/>
                </a:lnTo>
                <a:lnTo>
                  <a:pt x="66074" y="2457931"/>
                </a:lnTo>
                <a:lnTo>
                  <a:pt x="95634" y="2407506"/>
                </a:lnTo>
                <a:lnTo>
                  <a:pt x="126932" y="2355342"/>
                </a:lnTo>
                <a:lnTo>
                  <a:pt x="156492" y="2303178"/>
                </a:lnTo>
                <a:lnTo>
                  <a:pt x="182574" y="2251015"/>
                </a:lnTo>
                <a:lnTo>
                  <a:pt x="203439" y="2200589"/>
                </a:lnTo>
                <a:lnTo>
                  <a:pt x="217350" y="2146687"/>
                </a:lnTo>
                <a:lnTo>
                  <a:pt x="224305" y="2092784"/>
                </a:lnTo>
                <a:lnTo>
                  <a:pt x="224305" y="2035403"/>
                </a:lnTo>
                <a:lnTo>
                  <a:pt x="220827" y="1976284"/>
                </a:lnTo>
                <a:lnTo>
                  <a:pt x="213872" y="1917165"/>
                </a:lnTo>
                <a:lnTo>
                  <a:pt x="205178" y="1858046"/>
                </a:lnTo>
                <a:lnTo>
                  <a:pt x="198223" y="1798927"/>
                </a:lnTo>
                <a:lnTo>
                  <a:pt x="193007" y="1739808"/>
                </a:lnTo>
                <a:lnTo>
                  <a:pt x="194745" y="1684166"/>
                </a:lnTo>
                <a:lnTo>
                  <a:pt x="201701" y="1630263"/>
                </a:lnTo>
                <a:lnTo>
                  <a:pt x="217350" y="1578100"/>
                </a:lnTo>
                <a:lnTo>
                  <a:pt x="239954" y="1534630"/>
                </a:lnTo>
                <a:lnTo>
                  <a:pt x="269514" y="1492898"/>
                </a:lnTo>
                <a:lnTo>
                  <a:pt x="304290" y="1456384"/>
                </a:lnTo>
                <a:lnTo>
                  <a:pt x="344282" y="1419869"/>
                </a:lnTo>
                <a:lnTo>
                  <a:pt x="386013" y="1386832"/>
                </a:lnTo>
                <a:lnTo>
                  <a:pt x="429483" y="1353795"/>
                </a:lnTo>
                <a:lnTo>
                  <a:pt x="472953" y="1320757"/>
                </a:lnTo>
                <a:lnTo>
                  <a:pt x="516423" y="1287720"/>
                </a:lnTo>
                <a:lnTo>
                  <a:pt x="556416" y="1252944"/>
                </a:lnTo>
                <a:lnTo>
                  <a:pt x="591191" y="1212952"/>
                </a:lnTo>
                <a:lnTo>
                  <a:pt x="622490" y="1174698"/>
                </a:lnTo>
                <a:lnTo>
                  <a:pt x="646833" y="1131229"/>
                </a:lnTo>
                <a:lnTo>
                  <a:pt x="667699" y="1084281"/>
                </a:lnTo>
                <a:lnTo>
                  <a:pt x="685087" y="1033856"/>
                </a:lnTo>
                <a:lnTo>
                  <a:pt x="700736" y="981692"/>
                </a:lnTo>
                <a:lnTo>
                  <a:pt x="714646" y="929528"/>
                </a:lnTo>
                <a:lnTo>
                  <a:pt x="728556" y="875625"/>
                </a:lnTo>
                <a:lnTo>
                  <a:pt x="744206" y="825200"/>
                </a:lnTo>
                <a:lnTo>
                  <a:pt x="761594" y="774775"/>
                </a:lnTo>
                <a:lnTo>
                  <a:pt x="782459" y="727827"/>
                </a:lnTo>
                <a:lnTo>
                  <a:pt x="808541" y="686096"/>
                </a:lnTo>
                <a:lnTo>
                  <a:pt x="839840" y="647843"/>
                </a:lnTo>
                <a:lnTo>
                  <a:pt x="878093" y="616544"/>
                </a:lnTo>
                <a:lnTo>
                  <a:pt x="919824" y="590462"/>
                </a:lnTo>
                <a:lnTo>
                  <a:pt x="966772" y="569597"/>
                </a:lnTo>
                <a:lnTo>
                  <a:pt x="1017197" y="552209"/>
                </a:lnTo>
                <a:lnTo>
                  <a:pt x="1067622" y="536560"/>
                </a:lnTo>
                <a:lnTo>
                  <a:pt x="1121525" y="522649"/>
                </a:lnTo>
                <a:lnTo>
                  <a:pt x="1173689" y="508739"/>
                </a:lnTo>
                <a:lnTo>
                  <a:pt x="1225853" y="493090"/>
                </a:lnTo>
                <a:lnTo>
                  <a:pt x="1276278" y="475702"/>
                </a:lnTo>
                <a:lnTo>
                  <a:pt x="1323226" y="454836"/>
                </a:lnTo>
                <a:lnTo>
                  <a:pt x="1366696" y="430493"/>
                </a:lnTo>
                <a:lnTo>
                  <a:pt x="1404949" y="399195"/>
                </a:lnTo>
                <a:lnTo>
                  <a:pt x="1444942" y="364419"/>
                </a:lnTo>
                <a:lnTo>
                  <a:pt x="1479717" y="324426"/>
                </a:lnTo>
                <a:lnTo>
                  <a:pt x="1512755" y="282695"/>
                </a:lnTo>
                <a:lnTo>
                  <a:pt x="1545792" y="239225"/>
                </a:lnTo>
                <a:lnTo>
                  <a:pt x="1578829" y="195755"/>
                </a:lnTo>
                <a:lnTo>
                  <a:pt x="1611866" y="154024"/>
                </a:lnTo>
                <a:lnTo>
                  <a:pt x="1648381" y="114032"/>
                </a:lnTo>
                <a:lnTo>
                  <a:pt x="1684896" y="79256"/>
                </a:lnTo>
                <a:lnTo>
                  <a:pt x="1726627" y="49696"/>
                </a:lnTo>
                <a:lnTo>
                  <a:pt x="1770097" y="27092"/>
                </a:lnTo>
                <a:lnTo>
                  <a:pt x="1822261" y="11443"/>
                </a:lnTo>
                <a:lnTo>
                  <a:pt x="1876163" y="4487"/>
                </a:lnTo>
                <a:lnTo>
                  <a:pt x="1931805" y="2749"/>
                </a:lnTo>
                <a:lnTo>
                  <a:pt x="1990924" y="7965"/>
                </a:lnTo>
                <a:lnTo>
                  <a:pt x="2050043" y="14920"/>
                </a:lnTo>
                <a:lnTo>
                  <a:pt x="2109162" y="23614"/>
                </a:lnTo>
                <a:lnTo>
                  <a:pt x="2168282" y="30569"/>
                </a:lnTo>
                <a:lnTo>
                  <a:pt x="2227401" y="34047"/>
                </a:lnTo>
                <a:lnTo>
                  <a:pt x="2284781" y="34047"/>
                </a:lnTo>
                <a:lnTo>
                  <a:pt x="2338684" y="27092"/>
                </a:lnTo>
                <a:lnTo>
                  <a:pt x="2392586" y="1318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5ADDCC05-7290-0F40-BD88-A409AAD58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7" y="662400"/>
            <a:ext cx="6753345" cy="11132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</a:t>
            </a:r>
          </a:p>
        </p:txBody>
      </p:sp>
      <p:sp>
        <p:nvSpPr>
          <p:cNvPr id="44033" name="Text Box 2">
            <a:extLst>
              <a:ext uri="{FF2B5EF4-FFF2-40B4-BE49-F238E27FC236}">
                <a16:creationId xmlns:a16="http://schemas.microsoft.com/office/drawing/2014/main" id="{A49D55F5-527F-E34B-891B-16322566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60" y="1904956"/>
            <a:ext cx="6174001" cy="38430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635000" indent="-1778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20800" indent="-1778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92150" indent="-28575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The tendency for entries in a </a:t>
            </a:r>
            <a:r>
              <a:rPr lang="en-US" altLang="en-US" sz="1700" i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hash table</a:t>
            </a: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 which uses </a:t>
            </a:r>
            <a:r>
              <a:rPr lang="en-US" altLang="en-US" sz="1700" i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open addressing</a:t>
            </a: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 to be stored together (in close proximity), even when the table has ample empty space to spread them out. </a:t>
            </a:r>
            <a:b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</a:br>
            <a:endParaRPr lang="en-US" altLang="en-US" sz="1700" dirty="0">
              <a:solidFill>
                <a:schemeClr val="tx1">
                  <a:alpha val="60000"/>
                </a:schemeClr>
              </a:solidFill>
              <a:latin typeface="+mn-lt"/>
            </a:endParaRPr>
          </a:p>
          <a:p>
            <a:pPr marL="692150" indent="-28575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Primary Clustering</a:t>
            </a:r>
            <a:r>
              <a:rPr lang="en-US" altLang="en-US" sz="18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 - The tendency for some collision resolution schemes to create long runs of filled slots at the hash functions initial choice to place a value in the table. </a:t>
            </a:r>
            <a:r>
              <a:rPr lang="en-US" altLang="en-US" sz="1800" i="1" dirty="0">
                <a:solidFill>
                  <a:srgbClr val="B553FF">
                    <a:alpha val="60000"/>
                  </a:srgbClr>
                </a:solidFill>
                <a:latin typeface="+mn-lt"/>
              </a:rPr>
              <a:t>Happens with linear probing.</a:t>
            </a:r>
            <a:br>
              <a:rPr lang="en-US" altLang="en-US" sz="1800" i="1" dirty="0">
                <a:solidFill>
                  <a:srgbClr val="9A7AAB">
                    <a:alpha val="60000"/>
                  </a:srgbClr>
                </a:solidFill>
                <a:latin typeface="+mn-lt"/>
              </a:rPr>
            </a:br>
            <a:endParaRPr lang="en-US" altLang="en-US" sz="1800" i="1" dirty="0">
              <a:solidFill>
                <a:srgbClr val="9A7AAB">
                  <a:alpha val="60000"/>
                </a:srgbClr>
              </a:solidFill>
              <a:latin typeface="+mn-lt"/>
            </a:endParaRPr>
          </a:p>
          <a:p>
            <a:pPr marL="692150" indent="-28575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Secondary Clustering</a:t>
            </a:r>
            <a:r>
              <a:rPr lang="en-US" altLang="en-US" sz="18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 – The same as primary clustering, but not at a hash functions first choice, usually second or third choice. </a:t>
            </a:r>
            <a:r>
              <a:rPr lang="en-US" altLang="en-US" sz="1800" i="1" dirty="0">
                <a:solidFill>
                  <a:srgbClr val="B553FF">
                    <a:alpha val="60000"/>
                  </a:srgbClr>
                </a:solidFill>
                <a:latin typeface="+mn-lt"/>
              </a:rPr>
              <a:t>Happens with Quadratic Probing or Double Hashing.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59DF1B92-8EE7-4A4D-94BF-A16D25453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78904"/>
              </p:ext>
            </p:extLst>
          </p:nvPr>
        </p:nvGraphicFramePr>
        <p:xfrm>
          <a:off x="6934422" y="2556585"/>
          <a:ext cx="587375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77740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D2B6CCAE-8D58-E344-A5FB-52D95B89C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19184"/>
              </p:ext>
            </p:extLst>
          </p:nvPr>
        </p:nvGraphicFramePr>
        <p:xfrm>
          <a:off x="6588348" y="2556585"/>
          <a:ext cx="346867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62810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70F14360-0128-5649-A052-25F6DE257532}"/>
              </a:ext>
            </a:extLst>
          </p:cNvPr>
          <p:cNvSpPr/>
          <p:nvPr/>
        </p:nvSpPr>
        <p:spPr bwMode="auto">
          <a:xfrm rot="10800000">
            <a:off x="7523384" y="2895011"/>
            <a:ext cx="587376" cy="1908213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00FEA-BAF1-2D4D-AB92-916C0C0E690B}"/>
              </a:ext>
            </a:extLst>
          </p:cNvPr>
          <p:cNvSpPr txBox="1"/>
          <p:nvPr/>
        </p:nvSpPr>
        <p:spPr>
          <a:xfrm>
            <a:off x="8110760" y="364180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">
            <a:extLst>
              <a:ext uri="{FF2B5EF4-FFF2-40B4-BE49-F238E27FC236}">
                <a16:creationId xmlns:a16="http://schemas.microsoft.com/office/drawing/2014/main" id="{BEC714BD-108D-F549-9E05-6701AB57E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61CBEC93-6CDC-0C44-B3C9-AFBC6BC48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 dirty="0">
                <a:solidFill>
                  <a:schemeClr val="tx2"/>
                </a:solidFill>
                <a:latin typeface="Arial Black" panose="020B0604020202020204" pitchFamily="34" charset="0"/>
              </a:rPr>
              <a:t>Hash Functions</a:t>
            </a:r>
          </a:p>
        </p:txBody>
      </p:sp>
      <p:sp>
        <p:nvSpPr>
          <p:cNvPr id="51203" name="Text Box 4">
            <a:extLst>
              <a:ext uri="{FF2B5EF4-FFF2-40B4-BE49-F238E27FC236}">
                <a16:creationId xmlns:a16="http://schemas.microsoft.com/office/drawing/2014/main" id="{AFB1E1CB-D092-5D4F-ACFD-99FE9BFDB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04" name="Text Box 5">
            <a:extLst>
              <a:ext uri="{FF2B5EF4-FFF2-40B4-BE49-F238E27FC236}">
                <a16:creationId xmlns:a16="http://schemas.microsoft.com/office/drawing/2014/main" id="{C78695E6-EA9D-3B42-B858-B68BD7B89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738028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4675" indent="-117475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3275" indent="-117475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What makes a good hash function?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300" dirty="0"/>
              <a:t>Any key is as likely to hash to any of the </a:t>
            </a:r>
            <a:r>
              <a:rPr lang="en-US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… m </a:t>
            </a:r>
            <a:r>
              <a:rPr lang="en-US" altLang="en-US" sz="1300" dirty="0"/>
              <a:t>slots as any other.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300" dirty="0"/>
              <a:t>This means even keys that are very similar will hash to widely different locations.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Types of functions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Perfect Hash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Use key value as index 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Interpret keys as numbers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Direct Access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Multiplication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Division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Cryptographic: 1 Way Hash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It’s kind of like encrypting, accept you cannot </a:t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>
                <a:latin typeface="+mn-lt"/>
              </a:rPr>
              <a:t>“un-encrypt” the value </a:t>
            </a:r>
            <a:r>
              <a:rPr lang="en-US" altLang="en-US" sz="2400" dirty="0">
                <a:latin typeface="+mn-lt"/>
                <a:sym typeface="Wingdings" pitchFamily="2" charset="2"/>
              </a:rPr>
              <a:t>?? </a:t>
            </a:r>
            <a:r>
              <a:rPr lang="en-US" altLang="en-US" sz="1400" dirty="0">
                <a:latin typeface="+mn-lt"/>
                <a:sym typeface="Wingdings" pitchFamily="2" charset="2"/>
              </a:rPr>
              <a:t>(what?)</a:t>
            </a:r>
            <a:endParaRPr lang="en-US" altLang="en-US" sz="1400" dirty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You can use 1 way encryption functions for things like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</a:pPr>
            <a:r>
              <a:rPr lang="en-US" altLang="en-US" sz="1900" dirty="0">
                <a:latin typeface="+mn-lt"/>
              </a:rPr>
              <a:t>Authentication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</a:pPr>
            <a:r>
              <a:rPr lang="en-US" altLang="en-US" sz="1900" dirty="0">
                <a:latin typeface="+mn-lt"/>
              </a:rPr>
              <a:t>Digital Signatures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</a:pPr>
            <a:r>
              <a:rPr lang="en-US" altLang="en-US" sz="1900" dirty="0">
                <a:latin typeface="+mn-lt"/>
              </a:rPr>
              <a:t>Fingerprinting 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</a:pPr>
            <a:r>
              <a:rPr lang="en-US" altLang="en-US" sz="1900" dirty="0">
                <a:latin typeface="+mn-lt"/>
              </a:rPr>
              <a:t>And more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Some common functions are MD5, SHA-1 , SHA-2 and </a:t>
            </a:r>
            <a:r>
              <a:rPr lang="en-US" altLang="en-US" sz="2400" b="1" dirty="0">
                <a:latin typeface="+mn-lt"/>
              </a:rPr>
              <a:t>many</a:t>
            </a:r>
            <a:r>
              <a:rPr lang="en-US" altLang="en-US" sz="2400" dirty="0">
                <a:latin typeface="+mn-lt"/>
              </a:rPr>
              <a:t> more.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765451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2">
            <a:extLst>
              <a:ext uri="{FF2B5EF4-FFF2-40B4-BE49-F238E27FC236}">
                <a16:creationId xmlns:a16="http://schemas.microsoft.com/office/drawing/2014/main" id="{8D8530E5-4462-4843-B344-6B340A166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9FFBD363-548A-5C45-A64E-8C34CF3F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>
                <a:solidFill>
                  <a:schemeClr val="tx2"/>
                </a:solidFill>
                <a:latin typeface="Arial Black" panose="020B0604020202020204" pitchFamily="34" charset="0"/>
              </a:rPr>
              <a:t>Perfect Hashing</a:t>
            </a:r>
          </a:p>
        </p:txBody>
      </p:sp>
      <p:sp>
        <p:nvSpPr>
          <p:cNvPr id="52227" name="Text Box 4">
            <a:extLst>
              <a:ext uri="{FF2B5EF4-FFF2-40B4-BE49-F238E27FC236}">
                <a16:creationId xmlns:a16="http://schemas.microsoft.com/office/drawing/2014/main" id="{0E9E24AF-BCB9-8345-A62C-0056B79D6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64" name="Text Box 5">
            <a:extLst>
              <a:ext uri="{FF2B5EF4-FFF2-40B4-BE49-F238E27FC236}">
                <a16:creationId xmlns:a16="http://schemas.microsoft.com/office/drawing/2014/main" id="{2C2D4020-C93E-7C46-99C9-5DA27AB48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73802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</a:t>
            </a:r>
            <a:r>
              <a:rPr lang="en-US" altLang="en-US" b="1" i="1" dirty="0"/>
              <a:t>hash function</a:t>
            </a:r>
            <a:r>
              <a:rPr lang="en-US" altLang="en-US" b="1" dirty="0"/>
              <a:t> </a:t>
            </a:r>
            <a:r>
              <a:rPr lang="en-US" altLang="en-US" dirty="0"/>
              <a:t>that maps each different </a:t>
            </a:r>
            <a:r>
              <a:rPr lang="en-US" altLang="en-US" b="1" i="1" dirty="0"/>
              <a:t>key</a:t>
            </a:r>
            <a:r>
              <a:rPr lang="en-US" altLang="en-US" dirty="0"/>
              <a:t> to a distinct integer.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Usually, all possible keys must be known beforehand. 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en-US" dirty="0"/>
              <a:t>    A </a:t>
            </a:r>
            <a:r>
              <a:rPr lang="en-US" altLang="en-US" b="1" i="1" dirty="0"/>
              <a:t>hash table</a:t>
            </a:r>
            <a:r>
              <a:rPr lang="en-US" altLang="en-US" b="1" dirty="0"/>
              <a:t> </a:t>
            </a:r>
            <a:r>
              <a:rPr lang="en-US" altLang="en-US" dirty="0"/>
              <a:t>that uses a perfect hash has no </a:t>
            </a:r>
            <a:r>
              <a:rPr lang="en-US" altLang="en-US" b="1" i="1" dirty="0"/>
              <a:t>collisions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2">
            <a:extLst>
              <a:ext uri="{FF2B5EF4-FFF2-40B4-BE49-F238E27FC236}">
                <a16:creationId xmlns:a16="http://schemas.microsoft.com/office/drawing/2014/main" id="{EE34E1D8-AD10-DD45-9B16-C8CF30C3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808163"/>
            <a:ext cx="8316913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 dirty="0"/>
              <a:t>Interpreting Keys as Numbers</a:t>
            </a:r>
          </a:p>
          <a:p>
            <a:pPr lvl="1" eaLnBrk="1" hangingPunct="1">
              <a:spcBef>
                <a:spcPct val="50000"/>
              </a:spcBef>
              <a:buClrTx/>
              <a:buSzTx/>
            </a:pPr>
            <a:r>
              <a:rPr lang="en-US" altLang="en-US" sz="1500" dirty="0"/>
              <a:t>Use Ascii value of each letter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Example: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Jones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J = ascii(J) =   74 +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o = ascii(o) = 111 +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n = ascii(n) = 110+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e = ascii(e) = 101 +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s = ascii(s) = 115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1600" dirty="0"/>
              <a:t>hash value =  511 % (size of array)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84555543-1A7E-3C47-AF9E-B0183274F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dirty="0">
                <a:solidFill>
                  <a:schemeClr val="tx2"/>
                </a:solidFill>
                <a:latin typeface="Arial Black" panose="020B0604020202020204" pitchFamily="34" charset="0"/>
              </a:rPr>
              <a:t>Strings To Numbers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2">
            <a:extLst>
              <a:ext uri="{FF2B5EF4-FFF2-40B4-BE49-F238E27FC236}">
                <a16:creationId xmlns:a16="http://schemas.microsoft.com/office/drawing/2014/main" id="{034313D7-0084-8F4C-A449-F6652DB29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96988" y="1957388"/>
            <a:ext cx="8316913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DF8078DD-ED18-5441-AF6B-03AFF45D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55299" name="Text Box 4">
            <a:extLst>
              <a:ext uri="{FF2B5EF4-FFF2-40B4-BE49-F238E27FC236}">
                <a16:creationId xmlns:a16="http://schemas.microsoft.com/office/drawing/2014/main" id="{699FA0D5-C8A3-3D47-9213-104484CC3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5300" name="Text Box 5">
            <a:extLst>
              <a:ext uri="{FF2B5EF4-FFF2-40B4-BE49-F238E27FC236}">
                <a16:creationId xmlns:a16="http://schemas.microsoft.com/office/drawing/2014/main" id="{E32B0CD0-3013-2147-8B69-9E69EC840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638425"/>
            <a:ext cx="7380287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Convert a key to a natural number using </a:t>
            </a:r>
            <a:r>
              <a:rPr lang="en-US" altLang="en-US" sz="1800" b="1" i="1" dirty="0"/>
              <a:t>radix-128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400" dirty="0">
                <a:latin typeface="Courier" pitchFamily="2" charset="0"/>
              </a:rPr>
              <a:t>k = </a:t>
            </a:r>
            <a:r>
              <a:rPr lang="en-US" altLang="en-US" sz="1400" dirty="0" err="1">
                <a:latin typeface="Courier" pitchFamily="2" charset="0"/>
              </a:rPr>
              <a:t>mgr</a:t>
            </a:r>
            <a:r>
              <a:rPr lang="en-US" altLang="en-US" sz="1400" dirty="0">
                <a:latin typeface="Courier" pitchFamily="2" charset="0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400" dirty="0" err="1">
                <a:latin typeface="Courier" pitchFamily="2" charset="0"/>
              </a:rPr>
              <a:t>mgr</a:t>
            </a:r>
            <a:r>
              <a:rPr lang="en-US" altLang="en-US" sz="1400" dirty="0">
                <a:latin typeface="Courier" pitchFamily="2" charset="0"/>
              </a:rPr>
              <a:t> = ascii(m)*128</a:t>
            </a:r>
            <a:r>
              <a:rPr lang="en-US" altLang="en-US" sz="1400" baseline="30000" dirty="0">
                <a:latin typeface="Courier" pitchFamily="2" charset="0"/>
              </a:rPr>
              <a:t>^0</a:t>
            </a:r>
            <a:r>
              <a:rPr lang="en-US" altLang="en-US" sz="1400" dirty="0">
                <a:latin typeface="Courier" pitchFamily="2" charset="0"/>
              </a:rPr>
              <a:t> + ascii(g)*128</a:t>
            </a:r>
            <a:r>
              <a:rPr lang="en-US" altLang="en-US" sz="1400" baseline="30000" dirty="0">
                <a:latin typeface="Courier" pitchFamily="2" charset="0"/>
              </a:rPr>
              <a:t>^1</a:t>
            </a:r>
            <a:r>
              <a:rPr lang="en-US" altLang="en-US" sz="1400" dirty="0">
                <a:latin typeface="Courier" pitchFamily="2" charset="0"/>
              </a:rPr>
              <a:t> + ascii(r)*128</a:t>
            </a:r>
            <a:r>
              <a:rPr lang="en-US" altLang="en-US" sz="1400" baseline="30000" dirty="0">
                <a:latin typeface="Courier" pitchFamily="2" charset="0"/>
              </a:rPr>
              <a:t>^2</a:t>
            </a:r>
            <a:r>
              <a:rPr lang="en-US" altLang="en-US" sz="1400" dirty="0">
                <a:latin typeface="Courier" pitchFamily="2" charset="0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400" dirty="0">
                <a:latin typeface="Courier" pitchFamily="2" charset="0"/>
              </a:rPr>
              <a:t>h(k) = h(</a:t>
            </a:r>
            <a:r>
              <a:rPr lang="en-US" altLang="en-US" sz="1400" dirty="0" err="1">
                <a:latin typeface="Courier" pitchFamily="2" charset="0"/>
              </a:rPr>
              <a:t>mgr</a:t>
            </a:r>
            <a:r>
              <a:rPr lang="en-US" altLang="en-US" sz="1400" dirty="0">
                <a:latin typeface="Courier" pitchFamily="2" charset="0"/>
              </a:rPr>
              <a:t>) = 109*1 + 103*128 + 114*16384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400" dirty="0"/>
              <a:t> = 1881069 (maybe)  :)</a:t>
            </a:r>
          </a:p>
        </p:txBody>
      </p:sp>
      <p:sp>
        <p:nvSpPr>
          <p:cNvPr id="55301" name="Rectangle 1">
            <a:extLst>
              <a:ext uri="{FF2B5EF4-FFF2-40B4-BE49-F238E27FC236}">
                <a16:creationId xmlns:a16="http://schemas.microsoft.com/office/drawing/2014/main" id="{15C63C4B-35C6-DC43-9AB8-E5E528F2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26177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Interpret Keys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2">
            <a:extLst>
              <a:ext uri="{FF2B5EF4-FFF2-40B4-BE49-F238E27FC236}">
                <a16:creationId xmlns:a16="http://schemas.microsoft.com/office/drawing/2014/main" id="{9541EBE5-76EA-0943-9320-F31CC0F94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50564FA4-1D23-8F45-8162-38E2E657C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56323" name="Text Box 4">
            <a:extLst>
              <a:ext uri="{FF2B5EF4-FFF2-40B4-BE49-F238E27FC236}">
                <a16:creationId xmlns:a16="http://schemas.microsoft.com/office/drawing/2014/main" id="{10373EF8-067B-C340-8F05-AFD1F0F27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6324" name="Text Box 5">
            <a:extLst>
              <a:ext uri="{FF2B5EF4-FFF2-40B4-BE49-F238E27FC236}">
                <a16:creationId xmlns:a16="http://schemas.microsoft.com/office/drawing/2014/main" id="{67A8B2C9-FA08-BC4D-9CD9-8D3616F5B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546350"/>
            <a:ext cx="7380287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Use a data value as index to the table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Not always possible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C473EF44-EE87-3B40-AF51-D72AA23F7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2546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Direct Access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2">
            <a:extLst>
              <a:ext uri="{FF2B5EF4-FFF2-40B4-BE49-F238E27FC236}">
                <a16:creationId xmlns:a16="http://schemas.microsoft.com/office/drawing/2014/main" id="{8AD73474-A74F-704B-961F-25CF7B6EF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2A09E421-B1F1-7C40-B58E-C78C42F33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57347" name="Text Box 4">
            <a:extLst>
              <a:ext uri="{FF2B5EF4-FFF2-40B4-BE49-F238E27FC236}">
                <a16:creationId xmlns:a16="http://schemas.microsoft.com/office/drawing/2014/main" id="{BB5EC286-C2DB-2546-8429-C20EA8444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7348" name="Rectangle 7">
            <a:extLst>
              <a:ext uri="{FF2B5EF4-FFF2-40B4-BE49-F238E27FC236}">
                <a16:creationId xmlns:a16="http://schemas.microsoft.com/office/drawing/2014/main" id="{F11B6937-B0C1-6347-AACA-697AD460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1516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Division</a:t>
            </a:r>
            <a:endParaRPr lang="en-US" altLang="en-US" sz="2800" b="1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DBBE49FD-251E-9B46-B4B1-39325667E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560638"/>
            <a:ext cx="7380287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h(k) = k mod m </a:t>
            </a:r>
            <a:r>
              <a:rPr lang="en-US" altLang="en-US" sz="1800" dirty="0"/>
              <a:t>where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800" dirty="0"/>
              <a:t> is the key value and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800" dirty="0"/>
              <a:t> is the table size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Try to avoid certain values of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800" dirty="0"/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800" dirty="0"/>
              <a:t> should not be a power of 2, since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2</a:t>
            </a:r>
            <a:r>
              <a:rPr lang="en-US" altLang="en-US" sz="1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^p</a:t>
            </a:r>
            <a:r>
              <a:rPr lang="en-US" altLang="en-US" sz="1800" dirty="0"/>
              <a:t>, then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h(k) </a:t>
            </a:r>
            <a:r>
              <a:rPr lang="en-US" altLang="en-US" sz="1800" dirty="0"/>
              <a:t>is just the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800" dirty="0"/>
              <a:t> lowest-order bits of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800" dirty="0"/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Powers of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800" dirty="0"/>
              <a:t> should also be avoided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Tables with sizes that are primes not to close to powers of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800" dirty="0"/>
              <a:t> are good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2">
            <a:extLst>
              <a:ext uri="{FF2B5EF4-FFF2-40B4-BE49-F238E27FC236}">
                <a16:creationId xmlns:a16="http://schemas.microsoft.com/office/drawing/2014/main" id="{D4FB5B62-70EF-354F-9C30-D628C326F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CF878915-5338-6048-BEE7-8E63A8BB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58371" name="Text Box 4">
            <a:extLst>
              <a:ext uri="{FF2B5EF4-FFF2-40B4-BE49-F238E27FC236}">
                <a16:creationId xmlns:a16="http://schemas.microsoft.com/office/drawing/2014/main" id="{F22389F5-7D50-AC48-A1E9-CBABE4B96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8372" name="Rectangle 7">
            <a:extLst>
              <a:ext uri="{FF2B5EF4-FFF2-40B4-BE49-F238E27FC236}">
                <a16:creationId xmlns:a16="http://schemas.microsoft.com/office/drawing/2014/main" id="{4184A48D-B3F1-FD4D-A5EF-D52C38ECC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1516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Division</a:t>
            </a:r>
            <a:endParaRPr lang="en-US" altLang="en-US" sz="2800" b="1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0CFD7A06-0EE0-2C4D-9995-81001E06B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7380287" cy="25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4675" indent="-117475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Example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dirty="0"/>
              <a:t>n = 2000 character strings where each character has 8 bits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dirty="0"/>
              <a:t>We don’t mind searching average of 3 elements in a search so we set hash table size m = 701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dirty="0"/>
              <a:t>701 is chosen because it is a prime near 2000/3 but not close to a power of 2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dirty="0"/>
              <a:t>2000/3 is the load factor or </a:t>
            </a:r>
            <a:r>
              <a:rPr lang="en-US" altLang="en-US" sz="1800" b="1" i="1" dirty="0" err="1"/>
              <a:t>ƛ</a:t>
            </a:r>
            <a:endParaRPr lang="en-US" altLang="en-US" sz="1800" b="1" i="1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2">
            <a:extLst>
              <a:ext uri="{FF2B5EF4-FFF2-40B4-BE49-F238E27FC236}">
                <a16:creationId xmlns:a16="http://schemas.microsoft.com/office/drawing/2014/main" id="{C0DB16C3-6C96-4441-B615-54C78826B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A81EFE0E-C779-8C4E-9BE1-AC18864F7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59395" name="Text Box 4">
            <a:extLst>
              <a:ext uri="{FF2B5EF4-FFF2-40B4-BE49-F238E27FC236}">
                <a16:creationId xmlns:a16="http://schemas.microsoft.com/office/drawing/2014/main" id="{E5089345-4B4C-AD47-86F1-200B03DAC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9396" name="Rectangle 7">
            <a:extLst>
              <a:ext uri="{FF2B5EF4-FFF2-40B4-BE49-F238E27FC236}">
                <a16:creationId xmlns:a16="http://schemas.microsoft.com/office/drawing/2014/main" id="{A3F63B7C-B7C7-DC4B-86E7-49D1A38BB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2486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Multiplication</a:t>
            </a:r>
          </a:p>
        </p:txBody>
      </p:sp>
      <p:sp>
        <p:nvSpPr>
          <p:cNvPr id="59397" name="Text Box 2">
            <a:extLst>
              <a:ext uri="{FF2B5EF4-FFF2-40B4-BE49-F238E27FC236}">
                <a16:creationId xmlns:a16="http://schemas.microsoft.com/office/drawing/2014/main" id="{6F164407-1341-D341-B9CF-A7F3EA99B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089150"/>
            <a:ext cx="831691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9398" name="Text Box 4">
            <a:extLst>
              <a:ext uri="{FF2B5EF4-FFF2-40B4-BE49-F238E27FC236}">
                <a16:creationId xmlns:a16="http://schemas.microsoft.com/office/drawing/2014/main" id="{0A425AA8-C1A6-A944-AB4D-4B34F5F02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486025"/>
            <a:ext cx="7453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9399" name="Text Box 5">
            <a:extLst>
              <a:ext uri="{FF2B5EF4-FFF2-40B4-BE49-F238E27FC236}">
                <a16:creationId xmlns:a16="http://schemas.microsoft.com/office/drawing/2014/main" id="{0DF195B5-A48A-934C-B54D-9CCE45378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378075"/>
            <a:ext cx="7380287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dirty="0"/>
              <a:t>Formal Definition: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h(k) = floor(m(k A (mod 1)))</a:t>
            </a:r>
            <a:r>
              <a:rPr lang="en-US" altLang="en-US" sz="1800" dirty="0"/>
              <a:t>, where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800" dirty="0"/>
              <a:t> is usually an integer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800" dirty="0"/>
              <a:t> and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800" dirty="0"/>
              <a:t> is an irrational number (or an approximation thereto)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&lt; A &lt; 1</a:t>
            </a:r>
            <a:r>
              <a:rPr lang="en-US" altLang="en-US" sz="1800" dirty="0"/>
              <a:t>. The modulo 1 operation removes the integer part of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× A</a:t>
            </a:r>
            <a:r>
              <a:rPr lang="en-US" altLang="en-US" sz="1800" dirty="0"/>
              <a:t>.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Example: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0.61803399 </a:t>
            </a:r>
            <a:br>
              <a:rPr lang="en-US" altLang="en-US" sz="1800" dirty="0"/>
            </a:br>
            <a:r>
              <a:rPr lang="en-US" altLang="en-US" sz="1800" dirty="0"/>
              <a:t>          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19</a:t>
            </a:r>
            <a:br>
              <a:rPr lang="en-US" altLang="en-US" sz="1800" dirty="0"/>
            </a:br>
            <a:r>
              <a:rPr lang="en-US" altLang="en-US" sz="1800" dirty="0"/>
              <a:t>          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7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floor(19(7*0.61803399(mod 1)))</a:t>
            </a:r>
            <a:r>
              <a:rPr lang="en-US" altLang="en-US" sz="1800" dirty="0"/>
              <a:t>        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floor(6.19852067)        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9400" name="Line 6">
            <a:extLst>
              <a:ext uri="{FF2B5EF4-FFF2-40B4-BE49-F238E27FC236}">
                <a16:creationId xmlns:a16="http://schemas.microsoft.com/office/drawing/2014/main" id="{09861131-7A25-FD47-B773-7796E204B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5157788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7">
            <a:extLst>
              <a:ext uri="{FF2B5EF4-FFF2-40B4-BE49-F238E27FC236}">
                <a16:creationId xmlns:a16="http://schemas.microsoft.com/office/drawing/2014/main" id="{2245CE16-9750-1248-A9BB-31E3CEC8A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5" y="4754563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A65F07C7-56F7-2342-9FC6-219265660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5859463"/>
            <a:ext cx="678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hlinkClick r:id="rId2"/>
              </a:rPr>
              <a:t>Example</a:t>
            </a:r>
            <a:r>
              <a:rPr lang="en-US" altLang="en-US" sz="1800" dirty="0"/>
              <a:t> (not of perfect hashing)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2">
            <a:extLst>
              <a:ext uri="{FF2B5EF4-FFF2-40B4-BE49-F238E27FC236}">
                <a16:creationId xmlns:a16="http://schemas.microsoft.com/office/drawing/2014/main" id="{9A767227-EB58-D04C-AB33-F6BB5218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483EB76-D398-AE47-B743-124F7E96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60419" name="Text Box 4">
            <a:extLst>
              <a:ext uri="{FF2B5EF4-FFF2-40B4-BE49-F238E27FC236}">
                <a16:creationId xmlns:a16="http://schemas.microsoft.com/office/drawing/2014/main" id="{B40A2ACC-6633-C24C-9EB6-ABD37A64C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0420" name="Rectangle 7">
            <a:extLst>
              <a:ext uri="{FF2B5EF4-FFF2-40B4-BE49-F238E27FC236}">
                <a16:creationId xmlns:a16="http://schemas.microsoft.com/office/drawing/2014/main" id="{D6B066B2-7D2D-6448-AD9F-C755BB06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1604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Elf Hash</a:t>
            </a:r>
          </a:p>
        </p:txBody>
      </p:sp>
      <p:sp>
        <p:nvSpPr>
          <p:cNvPr id="60421" name="Text Box 2">
            <a:extLst>
              <a:ext uri="{FF2B5EF4-FFF2-40B4-BE49-F238E27FC236}">
                <a16:creationId xmlns:a16="http://schemas.microsoft.com/office/drawing/2014/main" id="{733C6915-870B-DA4F-A246-C4E4D1B20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089150"/>
            <a:ext cx="831691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60422" name="Text Box 4">
            <a:extLst>
              <a:ext uri="{FF2B5EF4-FFF2-40B4-BE49-F238E27FC236}">
                <a16:creationId xmlns:a16="http://schemas.microsoft.com/office/drawing/2014/main" id="{9D19403A-4DA1-AC4F-8CA5-1111F1A5A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486025"/>
            <a:ext cx="7453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0423" name="Text Box 5">
            <a:extLst>
              <a:ext uri="{FF2B5EF4-FFF2-40B4-BE49-F238E27FC236}">
                <a16:creationId xmlns:a16="http://schemas.microsoft.com/office/drawing/2014/main" id="{7B23978B-6706-C14B-A4F5-C2B6836E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8101012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/*---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ElfHash</a:t>
            </a: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----------------------------------------------------------------- *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The published hash algorithm used in the UNIX ELF format * for object files. Accepts a pointer to a string to be hashed * and returns an unsigned long.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*-------------------------------------------------------------------------*/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long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ElfHash</a:t>
            </a:r>
            <a:r>
              <a:rPr lang="en-US" altLang="en-US" sz="1200" dirty="0">
                <a:latin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unsigned char </a:t>
            </a:r>
            <a:r>
              <a:rPr lang="en-US" altLang="en-US" sz="1200" dirty="0">
                <a:latin typeface="Courier New" panose="02070309020205020404" pitchFamily="49" charset="0"/>
              </a:rPr>
              <a:t>*name) {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unsigned long </a:t>
            </a:r>
            <a:r>
              <a:rPr lang="en-US" altLang="en-US" sz="1200" dirty="0">
                <a:latin typeface="Courier New" panose="02070309020205020404" pitchFamily="49" charset="0"/>
              </a:rPr>
              <a:t>h=0, g;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200" dirty="0">
                <a:latin typeface="Courier New" panose="02070309020205020404" pitchFamily="49" charset="0"/>
              </a:rPr>
              <a:t> (*name) {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h = (h &lt;&lt; 4) + *name++;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200" dirty="0">
                <a:latin typeface="Courier New" panose="02070309020205020404" pitchFamily="49" charset="0"/>
              </a:rPr>
              <a:t> (g = h &amp; 0xF0000000)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 h ^= g &gt;&gt; 24; h &amp;= ~g;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h;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60424" name="Rectangle 1">
            <a:extLst>
              <a:ext uri="{FF2B5EF4-FFF2-40B4-BE49-F238E27FC236}">
                <a16:creationId xmlns:a16="http://schemas.microsoft.com/office/drawing/2014/main" id="{3EB9D5DA-8106-3B43-8C7C-437F684EF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5856288"/>
            <a:ext cx="2160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hlinkClick r:id="rId2"/>
              </a:rPr>
              <a:t>Bitwise Operators</a:t>
            </a:r>
            <a:endParaRPr lang="en-US" altLang="en-US" sz="140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2">
            <a:extLst>
              <a:ext uri="{FF2B5EF4-FFF2-40B4-BE49-F238E27FC236}">
                <a16:creationId xmlns:a16="http://schemas.microsoft.com/office/drawing/2014/main" id="{9A767227-EB58-D04C-AB33-F6BB5218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483EB76-D398-AE47-B743-124F7E96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60419" name="Text Box 4">
            <a:extLst>
              <a:ext uri="{FF2B5EF4-FFF2-40B4-BE49-F238E27FC236}">
                <a16:creationId xmlns:a16="http://schemas.microsoft.com/office/drawing/2014/main" id="{B40A2ACC-6633-C24C-9EB6-ABD37A64C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0420" name="Rectangle 7">
            <a:extLst>
              <a:ext uri="{FF2B5EF4-FFF2-40B4-BE49-F238E27FC236}">
                <a16:creationId xmlns:a16="http://schemas.microsoft.com/office/drawing/2014/main" id="{D6B066B2-7D2D-6448-AD9F-C755BB06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3949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 Black" panose="020B0604020202020204" pitchFamily="34" charset="0"/>
              </a:rPr>
              <a:t>Jenkins One at a Time</a:t>
            </a:r>
          </a:p>
        </p:txBody>
      </p:sp>
      <p:sp>
        <p:nvSpPr>
          <p:cNvPr id="60421" name="Text Box 2">
            <a:extLst>
              <a:ext uri="{FF2B5EF4-FFF2-40B4-BE49-F238E27FC236}">
                <a16:creationId xmlns:a16="http://schemas.microsoft.com/office/drawing/2014/main" id="{733C6915-870B-DA4F-A246-C4E4D1B20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089150"/>
            <a:ext cx="831691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60422" name="Text Box 4">
            <a:extLst>
              <a:ext uri="{FF2B5EF4-FFF2-40B4-BE49-F238E27FC236}">
                <a16:creationId xmlns:a16="http://schemas.microsoft.com/office/drawing/2014/main" id="{9D19403A-4DA1-AC4F-8CA5-1111F1A5A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486025"/>
            <a:ext cx="7453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0423" name="Text Box 5">
            <a:extLst>
              <a:ext uri="{FF2B5EF4-FFF2-40B4-BE49-F238E27FC236}">
                <a16:creationId xmlns:a16="http://schemas.microsoft.com/office/drawing/2014/main" id="{7B23978B-6706-C14B-A4F5-C2B6836E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8101012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/*---</a:t>
            </a:r>
            <a:r>
              <a:rPr lang="en-US" dirty="0"/>
              <a:t>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Jenkins's 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</a:rPr>
              <a:t>one_at_a_time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-------------------------------------------- */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uint32_t </a:t>
            </a:r>
            <a:r>
              <a:rPr lang="en-US" altLang="en-US" sz="1200" dirty="0" err="1">
                <a:latin typeface="Courier New" panose="02070309020205020404" pitchFamily="49" charset="0"/>
              </a:rPr>
              <a:t>jenkins_one_at_a_time_hash</a:t>
            </a:r>
            <a:r>
              <a:rPr lang="en-US" altLang="en-US" sz="1200" dirty="0">
                <a:latin typeface="Courier New" panose="02070309020205020404" pitchFamily="49" charset="0"/>
              </a:rPr>
              <a:t>(const uint8_t* key, </a:t>
            </a:r>
            <a:r>
              <a:rPr lang="en-US" altLang="en-US" sz="1200" dirty="0" err="1">
                <a:latin typeface="Courier New" panose="02070309020205020404" pitchFamily="49" charset="0"/>
              </a:rPr>
              <a:t>size_t</a:t>
            </a:r>
            <a:r>
              <a:rPr lang="en-US" altLang="en-US" sz="1200" dirty="0">
                <a:latin typeface="Courier New" panose="02070309020205020404" pitchFamily="49" charset="0"/>
              </a:rPr>
              <a:t> length){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= 0;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uint32_t </a:t>
            </a:r>
            <a:r>
              <a:rPr lang="en-US" altLang="en-US" sz="1200" dirty="0">
                <a:latin typeface="Courier New" panose="02070309020205020404" pitchFamily="49" charset="0"/>
              </a:rPr>
              <a:t>hash = 0;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200" dirty="0">
                <a:latin typeface="Courier New" panose="02070309020205020404" pitchFamily="49" charset="0"/>
              </a:rPr>
              <a:t> (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!= length) {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    hash += key[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++];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    hash += hash &lt;&lt; 10;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    hash ^= hash &gt;&gt; 6;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}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hash += hash &lt;&lt; 3;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hash ^= hash &gt;&gt; 11;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hash += hash &lt;&lt; 15;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200" dirty="0">
                <a:latin typeface="Courier New" panose="02070309020205020404" pitchFamily="49" charset="0"/>
              </a:rPr>
              <a:t> hash;  </a:t>
            </a:r>
            <a:b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  <a:endParaRPr lang="en-US" altLang="en-US" sz="1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1737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2">
            <a:extLst>
              <a:ext uri="{FF2B5EF4-FFF2-40B4-BE49-F238E27FC236}">
                <a16:creationId xmlns:a16="http://schemas.microsoft.com/office/drawing/2014/main" id="{2C34C93A-D397-924A-A00D-85F0BA244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C049AC02-C361-7E46-A4D0-5305F0657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 dirty="0">
                <a:solidFill>
                  <a:schemeClr val="tx2"/>
                </a:solidFill>
                <a:latin typeface="Arial Black" panose="020B0604020202020204" pitchFamily="34" charset="0"/>
              </a:rPr>
              <a:t>Special-purpose hash functions</a:t>
            </a:r>
          </a:p>
        </p:txBody>
      </p:sp>
      <p:sp>
        <p:nvSpPr>
          <p:cNvPr id="61443" name="Text Box 4">
            <a:extLst>
              <a:ext uri="{FF2B5EF4-FFF2-40B4-BE49-F238E27FC236}">
                <a16:creationId xmlns:a16="http://schemas.microsoft.com/office/drawing/2014/main" id="{E044EFB1-2003-BA41-A9A5-BF806B999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444" name="Text Box 6">
            <a:extLst>
              <a:ext uri="{FF2B5EF4-FFF2-40B4-BE49-F238E27FC236}">
                <a16:creationId xmlns:a16="http://schemas.microsoft.com/office/drawing/2014/main" id="{FE7E58F5-B32B-9E43-AB71-7ECE3393A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097088"/>
            <a:ext cx="7453313" cy="338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In many such cases, one can design a special-purpose (heuristic) hash function that yield many fewer collisions than a good general-purpose hash function.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For example, suppose that the input data are file names such as 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FILE0000.dat, FILE0001.dat, FILE0002.dat</a:t>
            </a:r>
            <a:r>
              <a:rPr lang="en-US" altLang="en-US" dirty="0"/>
              <a:t>, etc., with mostly sequential numbers. For such data, a function that extracts the numeric part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 of the file name and returns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would be nearly optimal.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Needless to say, a function that is exceptionally good for a specific kind of data may have dismal performance on data with different distribution.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Cryptographic: 1 Way Hash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53565F-B4F5-734D-95FE-5246FA37D74F}"/>
              </a:ext>
            </a:extLst>
          </p:cNvPr>
          <p:cNvSpPr txBox="1"/>
          <p:nvPr/>
        </p:nvSpPr>
        <p:spPr>
          <a:xfrm>
            <a:off x="684212" y="2636912"/>
            <a:ext cx="8172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 register at a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using a 1-way hash (sha-1 for example) and saved in a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go log in at that website.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hashed password gets compared to the value in the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they match, you have just authenticated.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E8228-ED1B-4047-8D05-20C9EB8D1534}"/>
              </a:ext>
            </a:extLst>
          </p:cNvPr>
          <p:cNvSpPr txBox="1"/>
          <p:nvPr/>
        </p:nvSpPr>
        <p:spPr>
          <a:xfrm>
            <a:off x="323528" y="5027462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'5baa61e4c9b93f3f0682250b6cf8331b7ee68fd8'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F0348222-1DF8-C94E-9B83-628039D28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347" y="1800279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08844F-AD4B-E140-A6AC-2458A8D218A5}"/>
              </a:ext>
            </a:extLst>
          </p:cNvPr>
          <p:cNvSpPr txBox="1"/>
          <p:nvPr/>
        </p:nvSpPr>
        <p:spPr>
          <a:xfrm>
            <a:off x="1614166" y="502746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‘password’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91951-E40C-BD49-80A9-49C98EDD74F0}"/>
              </a:ext>
            </a:extLst>
          </p:cNvPr>
          <p:cNvSpPr/>
          <p:nvPr/>
        </p:nvSpPr>
        <p:spPr bwMode="auto">
          <a:xfrm>
            <a:off x="1043608" y="2674757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7CB47-C851-7540-9B40-293532D7BAB4}"/>
              </a:ext>
            </a:extLst>
          </p:cNvPr>
          <p:cNvSpPr/>
          <p:nvPr/>
        </p:nvSpPr>
        <p:spPr bwMode="auto">
          <a:xfrm>
            <a:off x="1043608" y="2962132"/>
            <a:ext cx="7488832" cy="538876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269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6" presetClass="emp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16 -0.37801 " pathEditMode="relative" ptsTypes="AA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3" grpId="2"/>
      <p:bldP spid="3" grpId="3"/>
      <p:bldP spid="6" grpId="0"/>
      <p:bldP spid="6" grpId="1"/>
      <p:bldP spid="9" grpId="1" animBg="1"/>
      <p:bldP spid="9" grpId="2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4ADDE4-BA91-F14E-AFFE-0E89DDF23806}"/>
              </a:ext>
            </a:extLst>
          </p:cNvPr>
          <p:cNvSpPr/>
          <p:nvPr/>
        </p:nvSpPr>
        <p:spPr>
          <a:xfrm>
            <a:off x="539552" y="2690336"/>
            <a:ext cx="8604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Char char="•"/>
            </a:pPr>
            <a:r>
              <a:rPr lang="en-US" altLang="en-US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List of hash functions from Wikipedia (cryptographic, non-cryptographic, checksums, etc).</a:t>
            </a:r>
            <a:endParaRPr lang="en-US" altLang="en-US" sz="1600" dirty="0">
              <a:solidFill>
                <a:srgbClr val="0070C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en-US" sz="1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Hash Function definition and examples on Wikipedia</a:t>
            </a:r>
            <a:endParaRPr lang="en-US" altLang="en-US" sz="16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AA7FB-53D0-8749-B3B2-E665856048DF}"/>
              </a:ext>
            </a:extLst>
          </p:cNvPr>
          <p:cNvSpPr txBox="1"/>
          <p:nvPr/>
        </p:nvSpPr>
        <p:spPr>
          <a:xfrm>
            <a:off x="1007604" y="1160748"/>
            <a:ext cx="40590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i="1" dirty="0">
                <a:solidFill>
                  <a:schemeClr val="tx2"/>
                </a:solidFill>
                <a:latin typeface="Arial Black" panose="020B0604020202020204" pitchFamily="34" charset="0"/>
              </a:rPr>
              <a:t>Some Resources</a:t>
            </a:r>
          </a:p>
        </p:txBody>
      </p:sp>
    </p:spTree>
    <p:extLst>
      <p:ext uri="{BB962C8B-B14F-4D97-AF65-F5344CB8AC3E}">
        <p14:creationId xmlns:p14="http://schemas.microsoft.com/office/powerpoint/2010/main" val="30224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Cryptographic: 1 Way Hash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53565F-B4F5-734D-95FE-5246FA37D74F}"/>
              </a:ext>
            </a:extLst>
          </p:cNvPr>
          <p:cNvSpPr txBox="1"/>
          <p:nvPr/>
        </p:nvSpPr>
        <p:spPr>
          <a:xfrm>
            <a:off x="684212" y="2636912"/>
            <a:ext cx="8172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 register at a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using a 1-way hash (sha-1 for example) and saved in a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go log in at that website.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hashed password gets compared to the value in the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they match, you have just authenticated.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F0348222-1DF8-C94E-9B83-628039D28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347" y="1800279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3CD632-E69C-0A41-861B-C0EA7DB83098}"/>
              </a:ext>
            </a:extLst>
          </p:cNvPr>
          <p:cNvSpPr/>
          <p:nvPr/>
        </p:nvSpPr>
        <p:spPr bwMode="auto">
          <a:xfrm>
            <a:off x="1043608" y="3797247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2AC037-74C6-7942-B541-7D5565DF29D1}"/>
              </a:ext>
            </a:extLst>
          </p:cNvPr>
          <p:cNvSpPr/>
          <p:nvPr/>
        </p:nvSpPr>
        <p:spPr>
          <a:xfrm>
            <a:off x="7216738" y="2575088"/>
            <a:ext cx="1539618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'5baa61e4c9b93f3f0682250b6cf8331b7ee68fd8</a:t>
            </a:r>
            <a:endParaRPr lang="en-US" sz="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8BE52-6D55-AC46-872B-6F53A0DF821C}"/>
              </a:ext>
            </a:extLst>
          </p:cNvPr>
          <p:cNvSpPr/>
          <p:nvPr/>
        </p:nvSpPr>
        <p:spPr bwMode="auto">
          <a:xfrm>
            <a:off x="1051408" y="3509872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8844F-AD4B-E140-A6AC-2458A8D218A5}"/>
              </a:ext>
            </a:extLst>
          </p:cNvPr>
          <p:cNvSpPr txBox="1"/>
          <p:nvPr/>
        </p:nvSpPr>
        <p:spPr>
          <a:xfrm>
            <a:off x="1331640" y="4961003"/>
            <a:ext cx="1172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54E6AD-828B-6C4F-9F87-6D5F0CD7C6FB}"/>
              </a:ext>
            </a:extLst>
          </p:cNvPr>
          <p:cNvSpPr/>
          <p:nvPr/>
        </p:nvSpPr>
        <p:spPr bwMode="auto">
          <a:xfrm>
            <a:off x="1357354" y="5000927"/>
            <a:ext cx="1172116" cy="2894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EFFEDD-79EF-2943-9085-64AC23878AA7}"/>
              </a:ext>
            </a:extLst>
          </p:cNvPr>
          <p:cNvCxnSpPr>
            <a:cxnSpLocks/>
          </p:cNvCxnSpPr>
          <p:nvPr/>
        </p:nvCxnSpPr>
        <p:spPr bwMode="auto">
          <a:xfrm flipH="1">
            <a:off x="2503756" y="4961003"/>
            <a:ext cx="11436" cy="3693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B56B09-8140-7148-8DCE-0C2E06AEDC01}"/>
              </a:ext>
            </a:extLst>
          </p:cNvPr>
          <p:cNvSpPr txBox="1"/>
          <p:nvPr/>
        </p:nvSpPr>
        <p:spPr>
          <a:xfrm>
            <a:off x="251520" y="4961003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'5baa61e4c9b93f3f0682250b6cf8331b7ee68fd8'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0387-D566-DD46-83BF-1985625E0C75}"/>
              </a:ext>
            </a:extLst>
          </p:cNvPr>
          <p:cNvSpPr/>
          <p:nvPr/>
        </p:nvSpPr>
        <p:spPr bwMode="auto">
          <a:xfrm>
            <a:off x="1046584" y="4080201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53CE3E-3EAC-DE48-9CAC-D5C3BE008993}"/>
              </a:ext>
            </a:extLst>
          </p:cNvPr>
          <p:cNvSpPr txBox="1"/>
          <p:nvPr/>
        </p:nvSpPr>
        <p:spPr>
          <a:xfrm>
            <a:off x="2667937" y="4973751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'5baa61e4c9b93f3f0682250b6cf8331b7ee68fd8'</a:t>
            </a:r>
          </a:p>
        </p:txBody>
      </p:sp>
    </p:spTree>
    <p:extLst>
      <p:ext uri="{BB962C8B-B14F-4D97-AF65-F5344CB8AC3E}">
        <p14:creationId xmlns:p14="http://schemas.microsoft.com/office/powerpoint/2010/main" val="1270789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424 0 " pathEditMode="relative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174 0.36574 " pathEditMode="relative" ptsTypes="AA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4" grpId="0"/>
      <p:bldP spid="4" grpId="1"/>
      <p:bldP spid="4" grpId="2"/>
      <p:bldP spid="13" grpId="1" animBg="1"/>
      <p:bldP spid="6" grpId="0" animBg="1"/>
      <p:bldP spid="6" grpId="1" animBg="1"/>
      <p:bldP spid="7" grpId="0" animBg="1"/>
      <p:bldP spid="7" grpId="1" animBg="1"/>
      <p:bldP spid="7" grpId="2" animBg="1"/>
      <p:bldP spid="20" grpId="0"/>
      <p:bldP spid="21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Cryptographic: 1 Way Hash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53565F-B4F5-734D-95FE-5246FA37D74F}"/>
              </a:ext>
            </a:extLst>
          </p:cNvPr>
          <p:cNvSpPr txBox="1"/>
          <p:nvPr/>
        </p:nvSpPr>
        <p:spPr>
          <a:xfrm>
            <a:off x="684212" y="2636912"/>
            <a:ext cx="8172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 register at a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using a 1-way hash (sha-1 for example) and saved in a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go log in at that website.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hashed password gets compared to the value in the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they match, you have just authenticated.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F0348222-1DF8-C94E-9B83-628039D28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347" y="1800279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54E6AD-828B-6C4F-9F87-6D5F0CD7C6FB}"/>
              </a:ext>
            </a:extLst>
          </p:cNvPr>
          <p:cNvSpPr/>
          <p:nvPr/>
        </p:nvSpPr>
        <p:spPr bwMode="auto">
          <a:xfrm>
            <a:off x="1357354" y="5000927"/>
            <a:ext cx="1172116" cy="2894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B56B09-8140-7148-8DCE-0C2E06AEDC01}"/>
              </a:ext>
            </a:extLst>
          </p:cNvPr>
          <p:cNvSpPr txBox="1"/>
          <p:nvPr/>
        </p:nvSpPr>
        <p:spPr>
          <a:xfrm>
            <a:off x="179512" y="4936257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'5baa61e4c9b93f3f0682250b6cf8331b7ee68fd8'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0387-D566-DD46-83BF-1985625E0C75}"/>
              </a:ext>
            </a:extLst>
          </p:cNvPr>
          <p:cNvSpPr/>
          <p:nvPr/>
        </p:nvSpPr>
        <p:spPr bwMode="auto">
          <a:xfrm>
            <a:off x="1046584" y="4080201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9D0265-C415-9A42-B81B-0DE9D2ACCD9A}"/>
              </a:ext>
            </a:extLst>
          </p:cNvPr>
          <p:cNvSpPr txBox="1"/>
          <p:nvPr/>
        </p:nvSpPr>
        <p:spPr>
          <a:xfrm>
            <a:off x="2951820" y="4936257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'5baa61e4c9b93f3f0682250b6cf8331b7ee68fd8'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C6354A-7583-D442-B854-326ADEF0098E}"/>
              </a:ext>
            </a:extLst>
          </p:cNvPr>
          <p:cNvSpPr/>
          <p:nvPr/>
        </p:nvSpPr>
        <p:spPr bwMode="auto">
          <a:xfrm>
            <a:off x="1053084" y="4357899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25868DE1-D047-824C-8A5C-3AA794976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2246" y="46452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13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17674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12604 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E98F955-21A3-8341-BDED-B4A74F5CA89B}"/>
              </a:ext>
            </a:extLst>
          </p:cNvPr>
          <p:cNvSpPr/>
          <p:nvPr/>
        </p:nvSpPr>
        <p:spPr bwMode="auto">
          <a:xfrm rot="16200000" flipH="1">
            <a:off x="5289091" y="2678398"/>
            <a:ext cx="464433" cy="5210983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BD57AA12-1A8B-D44F-983B-797B5452E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52814"/>
              </p:ext>
            </p:extLst>
          </p:nvPr>
        </p:nvGraphicFramePr>
        <p:xfrm>
          <a:off x="2909024" y="2669394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Source </a:t>
                      </a:r>
                    </a:p>
                    <a:p>
                      <a:pPr algn="ctr"/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</a:p>
                    <a:p>
                      <a:pPr algn="ctr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Packet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2F57F677-FD08-C443-8DB5-11F7617ED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59172"/>
              </p:ext>
            </p:extLst>
          </p:nvPr>
        </p:nvGraphicFramePr>
        <p:xfrm>
          <a:off x="5547653" y="2669394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0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DE653F-B697-CE48-8FBC-070AC55D1D08}"/>
              </a:ext>
            </a:extLst>
          </p:cNvPr>
          <p:cNvSpPr txBox="1"/>
          <p:nvPr/>
        </p:nvSpPr>
        <p:spPr>
          <a:xfrm>
            <a:off x="271053" y="257706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Given a simplified</a:t>
            </a:r>
          </a:p>
          <a:p>
            <a:r>
              <a:rPr lang="en-US" dirty="0"/>
              <a:t>    Internet packet. 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8AF96343-F62C-EF42-80E5-FA70C2AC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23558"/>
              </p:ext>
            </p:extLst>
          </p:nvPr>
        </p:nvGraphicFramePr>
        <p:xfrm>
          <a:off x="2909023" y="3723416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22.34.223.45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120.52.201.17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6AF549EC-3E7E-DF49-9A32-D546791FC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17573"/>
              </p:ext>
            </p:extLst>
          </p:nvPr>
        </p:nvGraphicFramePr>
        <p:xfrm>
          <a:off x="5547652" y="3723416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0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10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6CEFCAC-35E1-E94C-898C-E8A65C13E50A}"/>
              </a:ext>
            </a:extLst>
          </p:cNvPr>
          <p:cNvSpPr txBox="1"/>
          <p:nvPr/>
        </p:nvSpPr>
        <p:spPr>
          <a:xfrm>
            <a:off x="271053" y="3723416"/>
            <a:ext cx="23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Add specific info. </a:t>
            </a:r>
          </a:p>
        </p:txBody>
      </p: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2FA30C8F-8A00-204A-9F69-D0C028ED7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31853"/>
              </p:ext>
            </p:extLst>
          </p:nvPr>
        </p:nvGraphicFramePr>
        <p:xfrm>
          <a:off x="2909023" y="4592771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22.34.223.45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120.52.201.17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47D44B01-FCAE-854E-911E-8422E1432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73332"/>
              </p:ext>
            </p:extLst>
          </p:nvPr>
        </p:nvGraphicFramePr>
        <p:xfrm>
          <a:off x="5547652" y="4592771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0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10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8C66704-690A-4443-9EBE-FEEDD91FAFE6}"/>
              </a:ext>
            </a:extLst>
          </p:cNvPr>
          <p:cNvSpPr txBox="1"/>
          <p:nvPr/>
        </p:nvSpPr>
        <p:spPr>
          <a:xfrm>
            <a:off x="271053" y="459277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Calculate Checksum.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E1291D-A737-744B-A60E-AD2C9CB67CA3}"/>
              </a:ext>
            </a:extLst>
          </p:cNvPr>
          <p:cNvSpPr/>
          <p:nvPr/>
        </p:nvSpPr>
        <p:spPr>
          <a:xfrm>
            <a:off x="2874482" y="5539361"/>
            <a:ext cx="5346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0a26bcabd165ccd467505e4a066a2afc5856aaf6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45A0DE-A4EF-6849-8ED6-FE9F62C6EA09}"/>
              </a:ext>
            </a:extLst>
          </p:cNvPr>
          <p:cNvSpPr/>
          <p:nvPr/>
        </p:nvSpPr>
        <p:spPr bwMode="auto">
          <a:xfrm>
            <a:off x="341280" y="2542988"/>
            <a:ext cx="7879542" cy="71876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49952D-AF2B-FB4E-A2A6-FFB74A44B796}"/>
              </a:ext>
            </a:extLst>
          </p:cNvPr>
          <p:cNvSpPr/>
          <p:nvPr/>
        </p:nvSpPr>
        <p:spPr bwMode="auto">
          <a:xfrm>
            <a:off x="341280" y="3657707"/>
            <a:ext cx="7879542" cy="71876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63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46" grpId="0"/>
      <p:bldP spid="49" grpId="0"/>
      <p:bldP spid="50" grpId="0"/>
      <p:bldP spid="51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E98F955-21A3-8341-BDED-B4A74F5CA89B}"/>
              </a:ext>
            </a:extLst>
          </p:cNvPr>
          <p:cNvSpPr/>
          <p:nvPr/>
        </p:nvSpPr>
        <p:spPr bwMode="auto">
          <a:xfrm rot="16200000" flipH="1">
            <a:off x="5289091" y="2678398"/>
            <a:ext cx="464433" cy="5210983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BD57AA12-1A8B-D44F-983B-797B5452EAE6}"/>
              </a:ext>
            </a:extLst>
          </p:cNvPr>
          <p:cNvGraphicFramePr>
            <a:graphicFrameLocks noGrp="1"/>
          </p:cNvGraphicFramePr>
          <p:nvPr/>
        </p:nvGraphicFramePr>
        <p:xfrm>
          <a:off x="2909024" y="2669394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Source </a:t>
                      </a:r>
                    </a:p>
                    <a:p>
                      <a:pPr algn="ctr"/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</a:p>
                    <a:p>
                      <a:pPr algn="ctr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Packet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2F57F677-FD08-C443-8DB5-11F7617ED394}"/>
              </a:ext>
            </a:extLst>
          </p:cNvPr>
          <p:cNvGraphicFramePr>
            <a:graphicFrameLocks noGrp="1"/>
          </p:cNvGraphicFramePr>
          <p:nvPr/>
        </p:nvGraphicFramePr>
        <p:xfrm>
          <a:off x="5547653" y="2669394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0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DE653F-B697-CE48-8FBC-070AC55D1D08}"/>
              </a:ext>
            </a:extLst>
          </p:cNvPr>
          <p:cNvSpPr txBox="1"/>
          <p:nvPr/>
        </p:nvSpPr>
        <p:spPr>
          <a:xfrm>
            <a:off x="271053" y="257706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Given a simplified</a:t>
            </a:r>
          </a:p>
          <a:p>
            <a:r>
              <a:rPr lang="en-US" dirty="0"/>
              <a:t>    Internet packet. 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8AF96343-F62C-EF42-80E5-FA70C2AC7B23}"/>
              </a:ext>
            </a:extLst>
          </p:cNvPr>
          <p:cNvGraphicFramePr>
            <a:graphicFrameLocks noGrp="1"/>
          </p:cNvGraphicFramePr>
          <p:nvPr/>
        </p:nvGraphicFramePr>
        <p:xfrm>
          <a:off x="2909023" y="3723416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22.34.223.45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120.52.201.17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6AF549EC-3E7E-DF49-9A32-D546791FC245}"/>
              </a:ext>
            </a:extLst>
          </p:cNvPr>
          <p:cNvGraphicFramePr>
            <a:graphicFrameLocks noGrp="1"/>
          </p:cNvGraphicFramePr>
          <p:nvPr/>
        </p:nvGraphicFramePr>
        <p:xfrm>
          <a:off x="5547652" y="3723416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0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10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6CEFCAC-35E1-E94C-898C-E8A65C13E50A}"/>
              </a:ext>
            </a:extLst>
          </p:cNvPr>
          <p:cNvSpPr txBox="1"/>
          <p:nvPr/>
        </p:nvSpPr>
        <p:spPr>
          <a:xfrm>
            <a:off x="271053" y="3723416"/>
            <a:ext cx="23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Add specific info. </a:t>
            </a:r>
          </a:p>
        </p:txBody>
      </p: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2FA30C8F-8A00-204A-9F69-D0C028ED78AA}"/>
              </a:ext>
            </a:extLst>
          </p:cNvPr>
          <p:cNvGraphicFramePr>
            <a:graphicFrameLocks noGrp="1"/>
          </p:cNvGraphicFramePr>
          <p:nvPr/>
        </p:nvGraphicFramePr>
        <p:xfrm>
          <a:off x="2909023" y="4592771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22.34.223.45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120.52.201.17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47D44B01-FCAE-854E-911E-8422E1432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47612"/>
              </p:ext>
            </p:extLst>
          </p:nvPr>
        </p:nvGraphicFramePr>
        <p:xfrm>
          <a:off x="5547652" y="4592771"/>
          <a:ext cx="2624748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1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10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8C66704-690A-4443-9EBE-FEEDD91FAFE6}"/>
              </a:ext>
            </a:extLst>
          </p:cNvPr>
          <p:cNvSpPr txBox="1"/>
          <p:nvPr/>
        </p:nvSpPr>
        <p:spPr>
          <a:xfrm>
            <a:off x="271053" y="459277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Calculate Checksum.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45A0DE-A4EF-6849-8ED6-FE9F62C6EA09}"/>
              </a:ext>
            </a:extLst>
          </p:cNvPr>
          <p:cNvSpPr/>
          <p:nvPr/>
        </p:nvSpPr>
        <p:spPr bwMode="auto">
          <a:xfrm>
            <a:off x="341280" y="2542988"/>
            <a:ext cx="7879542" cy="71876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1B2DD300-EDBB-D743-B754-64EAFFFFF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737876"/>
              </p:ext>
            </p:extLst>
          </p:nvPr>
        </p:nvGraphicFramePr>
        <p:xfrm>
          <a:off x="5547652" y="4592771"/>
          <a:ext cx="3380832" cy="4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74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74220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589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05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9FE1291D-A737-744B-A60E-AD2C9CB67CA3}"/>
              </a:ext>
            </a:extLst>
          </p:cNvPr>
          <p:cNvSpPr/>
          <p:nvPr/>
        </p:nvSpPr>
        <p:spPr>
          <a:xfrm>
            <a:off x="2874482" y="5539361"/>
            <a:ext cx="5346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0a26bcabd165ccd467505e4a066a2afc5856aaf6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49952D-AF2B-FB4E-A2A6-FFB74A44B796}"/>
              </a:ext>
            </a:extLst>
          </p:cNvPr>
          <p:cNvSpPr/>
          <p:nvPr/>
        </p:nvSpPr>
        <p:spPr bwMode="auto">
          <a:xfrm>
            <a:off x="341280" y="3657707"/>
            <a:ext cx="7879542" cy="71876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35952"/>
              </p:ext>
            </p:extLst>
          </p:nvPr>
        </p:nvGraphicFramePr>
        <p:xfrm>
          <a:off x="5533352" y="4592771"/>
          <a:ext cx="3380832" cy="4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74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74220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589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05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20" name="Text Box 3">
            <a:extLst>
              <a:ext uri="{FF2B5EF4-FFF2-40B4-BE49-F238E27FC236}">
                <a16:creationId xmlns:a16="http://schemas.microsoft.com/office/drawing/2014/main" id="{0C82E175-F5E4-8143-AE74-3DA80A4C4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343231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00093 L 0.31805 -0.125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90" y="-63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</p:bld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2996</TotalTime>
  <Words>3567</Words>
  <Application>Microsoft Macintosh PowerPoint</Application>
  <PresentationFormat>On-screen Show (4:3)</PresentationFormat>
  <Paragraphs>503</Paragraphs>
  <Slides>50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Arial Black</vt:lpstr>
      <vt:lpstr>Calibri</vt:lpstr>
      <vt:lpstr>Courier</vt:lpstr>
      <vt:lpstr>Courier New</vt:lpstr>
      <vt:lpstr>Times New Roman</vt:lpstr>
      <vt:lpstr>Wingdings</vt:lpstr>
      <vt:lpstr>Studio</vt:lpstr>
      <vt:lpstr>Hashing</vt:lpstr>
      <vt:lpstr>Hashing – What is it?</vt:lpstr>
      <vt:lpstr> Some Uses of Hashing</vt:lpstr>
      <vt:lpstr>Cryptographic: 1 Way Hash</vt:lpstr>
      <vt:lpstr>Cryptographic: 1 Way Hash</vt:lpstr>
      <vt:lpstr>Cryptographic: 1 Way Hash</vt:lpstr>
      <vt:lpstr>Cryptographic: 1 Way Hash</vt:lpstr>
      <vt:lpstr>Error Correction</vt:lpstr>
      <vt:lpstr>Error Correction</vt:lpstr>
      <vt:lpstr>Error Correction</vt:lpstr>
      <vt:lpstr>Error Correction</vt:lpstr>
      <vt:lpstr>Error Correction</vt:lpstr>
      <vt:lpstr>Error Correction</vt:lpstr>
      <vt:lpstr>Check For Changes</vt:lpstr>
      <vt:lpstr>Check For Changes</vt:lpstr>
      <vt:lpstr>1-Way Hashing != Hash Table</vt:lpstr>
      <vt:lpstr>Hash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Collision</vt:lpstr>
      <vt:lpstr>Collisions</vt:lpstr>
      <vt:lpstr>Collision Resolution</vt:lpstr>
      <vt:lpstr>Open Addressing</vt:lpstr>
      <vt:lpstr>Chaining</vt:lpstr>
      <vt:lpstr>PowerPoint Presentation</vt:lpstr>
      <vt:lpstr>PowerPoint Presentation</vt:lpstr>
      <vt:lpstr>PowerPoint Presentation</vt:lpstr>
      <vt:lpstr>Linear Probing (example)</vt:lpstr>
      <vt:lpstr>PowerPoint Presentation</vt:lpstr>
      <vt:lpstr>PowerPoint Presentation</vt:lpstr>
      <vt:lpstr>PowerPoint Presentation</vt:lpstr>
      <vt:lpstr>Chaining (collision resolution)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Saswati Sarkar</dc:creator>
  <cp:lastModifiedBy>Griffin, Terry</cp:lastModifiedBy>
  <cp:revision>236</cp:revision>
  <dcterms:created xsi:type="dcterms:W3CDTF">2001-02-19T14:36:47Z</dcterms:created>
  <dcterms:modified xsi:type="dcterms:W3CDTF">2021-02-20T05:49:19Z</dcterms:modified>
</cp:coreProperties>
</file>