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268" r:id="rId6"/>
    <p:sldId id="258" r:id="rId7"/>
    <p:sldId id="288" r:id="rId8"/>
    <p:sldId id="286" r:id="rId9"/>
    <p:sldId id="315" r:id="rId10"/>
    <p:sldId id="260" r:id="rId11"/>
    <p:sldId id="262" r:id="rId12"/>
    <p:sldId id="259" r:id="rId13"/>
    <p:sldId id="261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7" r:id="rId35"/>
    <p:sldId id="285" r:id="rId36"/>
  </p:sldIdLst>
  <p:sldSz cx="9144000" cy="5143500"/>
  <p:notesSz cx="6858000" cy="9144000"/>
  <p:embeddedFontLst>
    <p:embeddedFont>
      <p:font typeface="Oswald"/>
      <p:regular r:id="rId40"/>
    </p:embeddedFont>
    <p:embeddedFont>
      <p:font typeface="Source Sans Pro" panose="020B0503030403020204"/>
      <p:regular r:id="rId41"/>
    </p:embeddedFont>
    <p:embeddedFont>
      <p:font typeface="Tahoma" panose="020B0604030504040204" charset="0"/>
      <p:regular r:id="rId42"/>
      <p:bold r:id="rId43"/>
    </p:embeddedFont>
    <p:embeddedFont>
      <p:font typeface="Montserrat" panose="0000050000000000000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DBF8"/>
    <a:srgbClr val="BDF32E"/>
    <a:srgbClr val="32D8C0"/>
    <a:srgbClr val="3C78D8"/>
    <a:srgbClr val="00CEF6"/>
    <a:srgbClr val="A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90161B-6F23-4F03-9EE7-C4F28CCEACF4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ed75ccf_0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ed75ccf_0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ed75ccf_010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ed75ccf_0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5ed75ccf_013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5ed75ccf_0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616f3966_184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616f3966_184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73d5cce05c_0_5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73d5cce05c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Since domain Experts are already well versed in their problem and have a clear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about what data can be used to solve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since they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are expert’s in their fields they have intuition on what attributes and augmentation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of attributes can help solve the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11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4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5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6"/>
          <p:cNvSpPr txBox="1"/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6"/>
          <p:cNvSpPr txBox="1"/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6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0" name="Google Shape;250;p7"/>
          <p:cNvSpPr txBox="1"/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1" name="Google Shape;251;p7"/>
          <p:cNvSpPr txBox="1"/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7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8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/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9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0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 panose="020B0503030403020204"/>
              <a:buChar char="◉"/>
              <a:defRPr sz="20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◉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■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●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○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■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●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○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■"/>
              <a:defRPr sz="18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hyperlink" Target="http://www.google.com/sheets/abou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fontsquirrel.com/fonts/source-sans-pro" TargetMode="External"/><Relationship Id="rId1" Type="http://schemas.openxmlformats.org/officeDocument/2006/relationships/hyperlink" Target="https://www.fontsquirrel.com/fonts/oswal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twitter.com/googledocs/status/730087240156643328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hyperlink" Target="https://www.slidescarnival.com/?utm_source=templ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840740" y="3773170"/>
            <a:ext cx="7617460" cy="1159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 smtClean="0">
                <a:latin typeface="Tahoma" panose="020B0604030504040204" charset="0"/>
                <a:sym typeface="+mn-ea"/>
              </a:rPr>
              <a:t>    </a:t>
            </a:r>
            <a:r>
              <a:rPr lang="en-US" sz="3600" dirty="0" smtClean="0">
                <a:latin typeface="Tahoma" panose="020B0604030504040204" charset="0"/>
                <a:sym typeface="+mn-ea"/>
              </a:rPr>
              <a:t>Analysis Involving Collation of Data Science </a:t>
            </a:r>
            <a:r>
              <a:rPr lang="en-IN" altLang="en-US" sz="3600" dirty="0" smtClean="0">
                <a:latin typeface="Tahoma" panose="020B0604030504040204" charset="0"/>
                <a:sym typeface="+mn-ea"/>
              </a:rPr>
              <a:t>Algorithms</a:t>
            </a:r>
            <a:br>
              <a:rPr lang="en-US" sz="3600" dirty="0" smtClean="0">
                <a:latin typeface="Tahoma" panose="020B0604030504040204" charset="0"/>
                <a:sym typeface="+mn-ea"/>
              </a:rPr>
            </a:br>
            <a:br>
              <a:rPr lang="en-US" sz="3600" dirty="0" smtClean="0">
                <a:latin typeface="Tahoma" panose="020B0604030504040204" charset="0"/>
                <a:sym typeface="+mn-ea"/>
              </a:rPr>
            </a:br>
            <a:endParaRPr lang="en-US" sz="3600" dirty="0" smtClean="0">
              <a:latin typeface="Tahoma" panose="020B0604030504040204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Transition headline</a:t>
            </a:r>
            <a:endParaRPr lang="en-GB"/>
          </a:p>
        </p:txBody>
      </p:sp>
      <p:sp>
        <p:nvSpPr>
          <p:cNvPr id="486" name="Google Shape;486;p16"/>
          <p:cNvSpPr txBox="1"/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start with the first set of slides</a:t>
            </a:r>
            <a:endParaRPr lang="en-GB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SLIDE </a:t>
            </a:r>
            <a:r>
              <a:rPr lang="en-GB">
                <a:solidFill>
                  <a:srgbClr val="3C78D8"/>
                </a:solidFill>
              </a:rPr>
              <a:t>TITLE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/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Here you have a list of items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And some text</a:t>
            </a:r>
            <a:endParaRPr lang="en-GB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GB"/>
              <a:t>But remember not to overload your slides with content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Your audience will listen to you or read the content, but won’t do both. </a:t>
            </a:r>
            <a:endParaRPr lang="en-GB"/>
          </a:p>
        </p:txBody>
      </p:sp>
      <p:sp>
        <p:nvSpPr>
          <p:cNvPr id="501" name="Google Shape;501;p18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milk and fresh snow, the color produced by the combination of all the colors of the visible spectrum.</a:t>
            </a:r>
            <a:endParaRPr lang="en-GB"/>
          </a:p>
        </p:txBody>
      </p:sp>
      <p:sp>
        <p:nvSpPr>
          <p:cNvPr id="524" name="Google Shape;524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ALSO </a:t>
            </a:r>
            <a:r>
              <a:rPr lang="en-GB">
                <a:solidFill>
                  <a:srgbClr val="3C78D8"/>
                </a:solidFill>
              </a:rPr>
              <a:t>SPLIT</a:t>
            </a:r>
            <a:r>
              <a:rPr lang="en-GB"/>
              <a:t> YOUR CONTENT</a:t>
            </a:r>
            <a:endParaRPr lang="en-GB"/>
          </a:p>
        </p:txBody>
      </p:sp>
      <p:sp>
        <p:nvSpPr>
          <p:cNvPr id="525" name="Google Shape;525;p20"/>
          <p:cNvSpPr txBox="1"/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coal, ebony, and of outer space. It is the darkest color, the result of the absence of or complete absorption of light.</a:t>
            </a:r>
            <a:endParaRPr lang="en-GB"/>
          </a:p>
        </p:txBody>
      </p:sp>
      <p:sp>
        <p:nvSpPr>
          <p:cNvPr id="526" name="Google Shape;526;p20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>
                <a:solidFill>
                  <a:srgbClr val="3C78D8"/>
                </a:solidFill>
              </a:rPr>
              <a:t>TWO OR THREE</a:t>
            </a:r>
            <a:r>
              <a:rPr lang="en-GB"/>
              <a:t> COLUMNS</a:t>
            </a:r>
            <a:endParaRPr lang="en-GB"/>
          </a:p>
        </p:txBody>
      </p:sp>
      <p:sp>
        <p:nvSpPr>
          <p:cNvPr id="532" name="Google Shape;532;p21"/>
          <p:cNvSpPr txBox="1"/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gold, butter and ripe lemons. In the spectrum of visible light, yellow is found between green and orange.</a:t>
            </a:r>
            <a:endParaRPr lang="en-GB"/>
          </a:p>
        </p:txBody>
      </p:sp>
      <p:sp>
        <p:nvSpPr>
          <p:cNvPr id="533" name="Google Shape;533;p21"/>
          <p:cNvSpPr txBox="1"/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colour of the clear sky and the deep sea. It is located between violet and green on the optical spectrum.</a:t>
            </a:r>
            <a:endParaRPr lang="en-GB"/>
          </a:p>
        </p:txBody>
      </p:sp>
      <p:sp>
        <p:nvSpPr>
          <p:cNvPr id="534" name="Google Shape;534;p21"/>
          <p:cNvSpPr txBox="1"/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the color of blood, and because of this it has historically been associated with sacrifice, danger and courage.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21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>
                <a:solidFill>
                  <a:srgbClr val="3C78D8"/>
                </a:solidFill>
              </a:rPr>
              <a:t>PICTURE</a:t>
            </a:r>
            <a:r>
              <a:rPr lang="en-GB"/>
              <a:t> IS WORTH A THOUSAND WORDS</a:t>
            </a:r>
            <a:endParaRPr lang="en-GB"/>
          </a:p>
        </p:txBody>
      </p:sp>
      <p:sp>
        <p:nvSpPr>
          <p:cNvPr id="541" name="Google Shape;541;p22"/>
          <p:cNvSpPr txBox="1"/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/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/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</a:t>
            </a:r>
            <a:r>
              <a:rPr lang="en-GB">
                <a:solidFill>
                  <a:srgbClr val="3C78D8"/>
                </a:solidFill>
              </a:rPr>
              <a:t>CHARTS</a:t>
            </a:r>
            <a:r>
              <a:rPr lang="en-GB"/>
              <a:t> TO EXPLAIN YOUR IDEAS</a:t>
            </a:r>
            <a:endParaRPr lang="en-GB"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24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</a:t>
            </a:r>
            <a:r>
              <a:rPr lang="en-GB">
                <a:solidFill>
                  <a:srgbClr val="3C78D8"/>
                </a:solidFill>
              </a:rPr>
              <a:t>TABLES</a:t>
            </a:r>
            <a:r>
              <a:rPr lang="en-GB"/>
              <a:t> TO COMPARE DATA</a:t>
            </a:r>
            <a:endParaRPr lang="en-GB"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6099200" cy="3000000"/>
        </p:xfrm>
        <a:graphic>
          <a:graphicData uri="http://schemas.openxmlformats.org/drawingml/2006/table">
            <a:tbl>
              <a:tblPr>
                <a:noFill/>
                <a:tableStyleId>{0690161B-6F23-4F03-9EE7-C4F28CCEACF4}</a:tableStyleId>
              </a:tblPr>
              <a:tblGrid>
                <a:gridCol w="1524800"/>
                <a:gridCol w="1524800"/>
                <a:gridCol w="1524800"/>
                <a:gridCol w="1524800"/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C78D8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C78D8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3C78D8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28324A"/>
                          </a:solidFill>
                          <a:latin typeface="Source Sans Pro" panose="020B0503030403020204"/>
                          <a:ea typeface="Source Sans Pro" panose="020B0503030403020204"/>
                          <a:cs typeface="Source Sans Pro" panose="020B0503030403020204"/>
                          <a:sym typeface="Source Sans Pro" panose="020B0503030403020204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 panose="020B0503030403020204"/>
                        <a:ea typeface="Source Sans Pro" panose="020B0503030403020204"/>
                        <a:cs typeface="Source Sans Pro" panose="020B0503030403020204"/>
                        <a:sym typeface="Source Sans Pro" panose="020B0503030403020204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26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4" name="Google Shape;654;p27"/>
          <p:cNvSpPr txBox="1"/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 lang="en-GB"/>
          </a:p>
        </p:txBody>
      </p:sp>
      <p:sp>
        <p:nvSpPr>
          <p:cNvPr id="655" name="Google Shape;655;p27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our office</a:t>
            </a:r>
            <a:endParaRPr sz="80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56" name="Google Shape;656;p27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27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27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p27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27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27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2" name="Google Shape;662;p27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/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/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Characteristics of good </a:t>
            </a:r>
            <a:r>
              <a:rPr lang="en-IN" altLang="en-GB">
                <a:solidFill>
                  <a:srgbClr val="3C78D8"/>
                </a:solidFill>
              </a:rPr>
              <a:t>ML</a:t>
            </a:r>
            <a:r>
              <a:rPr lang="en-IN" altLang="en-GB"/>
              <a:t> Algorithm</a:t>
            </a:r>
            <a:endParaRPr lang="en-IN" altLang="en-GB"/>
          </a:p>
        </p:txBody>
      </p:sp>
      <p:sp>
        <p:nvSpPr>
          <p:cNvPr id="695" name="Google Shape;695;p31"/>
          <p:cNvSpPr txBox="1"/>
          <p:nvPr>
            <p:ph type="body" idx="1"/>
          </p:nvPr>
        </p:nvSpPr>
        <p:spPr>
          <a:xfrm>
            <a:off x="4047490" y="882650"/>
            <a:ext cx="2227580" cy="41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/>
              <a:t>Data Preparation Capabilities</a:t>
            </a:r>
            <a:endParaRPr lang="en-IN" sz="1100"/>
          </a:p>
        </p:txBody>
      </p:sp>
      <p:sp>
        <p:nvSpPr>
          <p:cNvPr id="696" name="Google Shape;696;p31"/>
          <p:cNvSpPr txBox="1"/>
          <p:nvPr>
            <p:ph type="body" idx="2"/>
          </p:nvPr>
        </p:nvSpPr>
        <p:spPr>
          <a:xfrm>
            <a:off x="4048125" y="1569085"/>
            <a:ext cx="2227580" cy="530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/>
              <a:t>Algorithms Basic And Advanced</a:t>
            </a:r>
            <a:endParaRPr lang="en-IN" sz="1100"/>
          </a:p>
        </p:txBody>
      </p:sp>
      <p:sp>
        <p:nvSpPr>
          <p:cNvPr id="697" name="Google Shape;697;p31"/>
          <p:cNvSpPr txBox="1"/>
          <p:nvPr>
            <p:ph type="body" idx="3"/>
          </p:nvPr>
        </p:nvSpPr>
        <p:spPr>
          <a:xfrm>
            <a:off x="4048125" y="3315970"/>
            <a:ext cx="222758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/>
              <a:t>Ensemble modelling</a:t>
            </a:r>
            <a:endParaRPr lang="en-IN" sz="1100"/>
          </a:p>
        </p:txBody>
      </p:sp>
      <p:sp>
        <p:nvSpPr>
          <p:cNvPr id="698" name="Google Shape;698;p31"/>
          <p:cNvSpPr txBox="1"/>
          <p:nvPr>
            <p:ph type="body" idx="1"/>
          </p:nvPr>
        </p:nvSpPr>
        <p:spPr>
          <a:xfrm>
            <a:off x="4048125" y="2776855"/>
            <a:ext cx="2227580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/>
              <a:t>Scalability</a:t>
            </a:r>
            <a:endParaRPr lang="en-IN" sz="1100"/>
          </a:p>
        </p:txBody>
      </p:sp>
      <p:sp>
        <p:nvSpPr>
          <p:cNvPr id="699" name="Google Shape;699;p31"/>
          <p:cNvSpPr txBox="1"/>
          <p:nvPr>
            <p:ph type="body" idx="2"/>
          </p:nvPr>
        </p:nvSpPr>
        <p:spPr>
          <a:xfrm>
            <a:off x="4048125" y="2216785"/>
            <a:ext cx="2527300" cy="480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00" b="1"/>
              <a:t>Automation and Iterative Properties</a:t>
            </a:r>
            <a:endParaRPr lang="en-IN" sz="1100"/>
          </a:p>
        </p:txBody>
      </p:sp>
      <p:sp>
        <p:nvSpPr>
          <p:cNvPr id="700" name="Google Shape;700;p31"/>
          <p:cNvSpPr txBox="1"/>
          <p:nvPr>
            <p:ph type="body" idx="3"/>
          </p:nvPr>
        </p:nvSpPr>
        <p:spPr>
          <a:xfrm>
            <a:off x="2950210" y="1402715"/>
            <a:ext cx="599440" cy="55118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C78D8"/>
                </a:solidFill>
                <a:sym typeface="Source Sans Pro" panose="020B0503030403020204"/>
              </a:rPr>
              <a:t>📖</a:t>
            </a:r>
            <a:endParaRPr lang="en-GB" sz="3200">
              <a:solidFill>
                <a:srgbClr val="3C78D8"/>
              </a:solidFill>
              <a:sym typeface="Source Sans Pro" panose="020B0503030403020204"/>
            </a:endParaRPr>
          </a:p>
        </p:txBody>
      </p:sp>
      <p:sp>
        <p:nvSpPr>
          <p:cNvPr id="722" name="Google Shape;722;p31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37" name="Google Shape;837;p40"/>
          <p:cNvGrpSpPr/>
          <p:nvPr/>
        </p:nvGrpSpPr>
        <p:grpSpPr>
          <a:xfrm>
            <a:off x="3038033" y="882788"/>
            <a:ext cx="347107" cy="420111"/>
            <a:chOff x="584925" y="922575"/>
            <a:chExt cx="415200" cy="502525"/>
          </a:xfrm>
          <a:solidFill>
            <a:srgbClr val="AFF000"/>
          </a:solidFill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2" name="Google Shape;942;p40"/>
          <p:cNvGrpSpPr/>
          <p:nvPr/>
        </p:nvGrpSpPr>
        <p:grpSpPr>
          <a:xfrm>
            <a:off x="3049198" y="2216624"/>
            <a:ext cx="427781" cy="316489"/>
            <a:chOff x="5255200" y="3006475"/>
            <a:chExt cx="511700" cy="378575"/>
          </a:xfrm>
          <a:solidFill>
            <a:srgbClr val="3C78D8"/>
          </a:solidFill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3073651" y="2776557"/>
            <a:ext cx="352207" cy="333836"/>
            <a:chOff x="5300400" y="3670175"/>
            <a:chExt cx="421300" cy="399325"/>
          </a:xfrm>
          <a:solidFill>
            <a:srgbClr val="00CEF6"/>
          </a:solidFill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3043824" y="3372133"/>
            <a:ext cx="451252" cy="432860"/>
            <a:chOff x="5241175" y="4959100"/>
            <a:chExt cx="539775" cy="517775"/>
          </a:xfrm>
          <a:solidFill>
            <a:srgbClr val="BDF32E"/>
          </a:solidFill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/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89,526,124</a:t>
            </a:r>
            <a:r>
              <a:rPr lang="en-GB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/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/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100</a:t>
            </a:r>
            <a:r>
              <a:rPr lang="en-GB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/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/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185,244 </a:t>
            </a:r>
            <a:r>
              <a:rPr lang="en-GB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/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</a:t>
            </a:r>
            <a:r>
              <a:rPr lang="en-GB">
                <a:solidFill>
                  <a:srgbClr val="3C78D8"/>
                </a:solidFill>
              </a:rPr>
              <a:t>PROCESS</a:t>
            </a:r>
            <a:r>
              <a:rPr lang="en-GB"/>
              <a:t> IS EASY</a:t>
            </a:r>
            <a:endParaRPr lang="en-GB"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first</a:t>
            </a:r>
            <a:endParaRPr b="1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second</a:t>
            </a:r>
            <a:endParaRPr b="1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last</a:t>
            </a:r>
            <a:endParaRPr b="1">
              <a:solidFill>
                <a:srgbClr val="FFFFFF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89" name="Google Shape;689;p30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CEF6"/>
                </a:solidFill>
              </a:rPr>
              <a:t>You can copy&amp;paste graphs from </a:t>
            </a:r>
            <a:r>
              <a:rPr lang="en-GB" b="1" u="sng">
                <a:solidFill>
                  <a:srgbClr val="00CEF6"/>
                </a:solidFill>
                <a:hlinkClick r:id="rId1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3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33"/>
          <p:cNvSpPr txBox="1"/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Show and explain your web, app or software projects using these gadget templates.</a:t>
            </a:r>
            <a:endParaRPr lang="en-GB"/>
          </a:p>
        </p:txBody>
      </p:sp>
      <p:sp>
        <p:nvSpPr>
          <p:cNvPr id="736" name="Google Shape;736;p33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37" name="Google Shape;737;p33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3" name="Google Shape;743;p3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44" name="Google Shape;744;p34"/>
          <p:cNvSpPr txBox="1"/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Show and explain your web, app or software projects using these gadget templates.</a:t>
            </a:r>
            <a:endParaRPr lang="en-GB"/>
          </a:p>
        </p:txBody>
      </p:sp>
      <p:sp>
        <p:nvSpPr>
          <p:cNvPr id="745" name="Google Shape;745;p34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5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51" name="Google Shape;751;p3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52" name="Google Shape;752;p35"/>
          <p:cNvSpPr txBox="1"/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Show and explain your web, app or software projects using these gadget templates.</a:t>
            </a:r>
            <a:endParaRPr lang="en-GB"/>
          </a:p>
        </p:txBody>
      </p:sp>
      <p:sp>
        <p:nvSpPr>
          <p:cNvPr id="753" name="Google Shape;753;p35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4073423" y="1047226"/>
            <a:ext cx="4632560" cy="36065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4267277" y="1238744"/>
            <a:ext cx="4244700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60" name="Google Shape;760;p36"/>
          <p:cNvSpPr txBox="1"/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Show and explain your web, app or software projects using these gadget templates.</a:t>
            </a:r>
            <a:endParaRPr lang="en-GB"/>
          </a:p>
        </p:txBody>
      </p:sp>
      <p:sp>
        <p:nvSpPr>
          <p:cNvPr id="761" name="Google Shape;761;p36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/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/>
              <a:t>THANKS!</a:t>
            </a:r>
            <a:endParaRPr sz="10000"/>
          </a:p>
        </p:txBody>
      </p:sp>
      <p:sp>
        <p:nvSpPr>
          <p:cNvPr id="767" name="Google Shape;767;p37"/>
          <p:cNvSpPr txBox="1"/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You can find me at</a:t>
            </a:r>
            <a:endParaRPr lang="en-GB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@username / user@mail.me</a:t>
            </a:r>
            <a:endParaRPr lang="en-GB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68" name="Google Shape;768;p37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774" name="Google Shape;774;p38"/>
          <p:cNvSpPr txBox="1"/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-GB" sz="2400">
                <a:solidFill>
                  <a:srgbClr val="28324A"/>
                </a:solidFill>
              </a:rPr>
              <a:t>Presentation template by </a:t>
            </a:r>
            <a:r>
              <a:rPr lang="en-GB" sz="2400" u="sng">
                <a:solidFill>
                  <a:srgbClr val="28324A"/>
                </a:solidFill>
                <a:hlinkClick r:id="rId1"/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-GB" sz="2400">
                <a:solidFill>
                  <a:srgbClr val="28324A"/>
                </a:solidFill>
              </a:rPr>
              <a:t>Photographs by </a:t>
            </a:r>
            <a:r>
              <a:rPr lang="en-GB" sz="2400" u="sng">
                <a:solidFill>
                  <a:srgbClr val="28324A"/>
                </a:solidFill>
                <a:hlinkClick r:id="rId2"/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75" name="Google Shape;775;p38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DESIGN</a:t>
            </a:r>
            <a:endParaRPr lang="en-GB"/>
          </a:p>
        </p:txBody>
      </p:sp>
      <p:sp>
        <p:nvSpPr>
          <p:cNvPr id="781" name="Google Shape;781;p39"/>
          <p:cNvSpPr txBox="1"/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GB" sz="1400"/>
              <a:t>Titles: </a:t>
            </a:r>
            <a:r>
              <a:rPr lang="en-GB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-GB" sz="1400"/>
              <a:t>Body copy: </a:t>
            </a:r>
            <a:r>
              <a:rPr lang="en-GB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You can download the fonts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3468BC"/>
                </a:solidFill>
                <a:hlinkClick r:id="rId1"/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3468BC"/>
                </a:solidFill>
                <a:hlinkClick r:id="rId2"/>
              </a:rPr>
              <a:t>https://www.fontsquirrel.com/fonts/source-sans-pro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Sky blue </a:t>
            </a:r>
            <a:r>
              <a:rPr lang="en-GB" sz="1400" b="1">
                <a:solidFill>
                  <a:srgbClr val="00CEF6"/>
                </a:solidFill>
              </a:rPr>
              <a:t>#00cef6</a:t>
            </a:r>
            <a:r>
              <a:rPr lang="en-GB" sz="1400" b="1">
                <a:solidFill>
                  <a:srgbClr val="3D85C6"/>
                </a:solidFill>
              </a:rPr>
              <a:t> </a:t>
            </a:r>
            <a:r>
              <a:rPr lang="en-GB" sz="1400"/>
              <a:t>/ Bright green </a:t>
            </a:r>
            <a:r>
              <a:rPr lang="en-GB" sz="1400" b="1">
                <a:solidFill>
                  <a:srgbClr val="AFF000"/>
                </a:solidFill>
              </a:rPr>
              <a:t>#aff000</a:t>
            </a:r>
            <a:r>
              <a:rPr lang="en-GB" sz="1400" b="1">
                <a:solidFill>
                  <a:srgbClr val="3D85C6"/>
                </a:solidFill>
              </a:rPr>
              <a:t> </a:t>
            </a:r>
            <a:r>
              <a:rPr lang="en-GB" sz="1400"/>
              <a:t>/ Blue  </a:t>
            </a:r>
            <a:r>
              <a:rPr lang="en-GB" sz="1400" b="1">
                <a:solidFill>
                  <a:srgbClr val="3C78D8"/>
                </a:solidFill>
              </a:rPr>
              <a:t>#3c78d8</a:t>
            </a:r>
            <a:r>
              <a:rPr lang="en-GB" sz="1400" b="1">
                <a:solidFill>
                  <a:srgbClr val="3D85C6"/>
                </a:solidFill>
              </a:rPr>
              <a:t> </a:t>
            </a:r>
            <a:r>
              <a:rPr lang="en-GB" sz="1400"/>
              <a:t>/ Dark blue  </a:t>
            </a:r>
            <a:r>
              <a:rPr lang="en-GB" sz="1400" b="1">
                <a:solidFill>
                  <a:srgbClr val="28324A"/>
                </a:solidFill>
              </a:rPr>
              <a:t>#28324a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00CEF6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rgbClr val="00CEF6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83" name="Google Shape;783;p39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Solution</a:t>
            </a:r>
            <a:endParaRPr lang="en-IN" sz="1000" b="0" i="0" u="none" strike="noStrike" cap="none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3F3F3F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Determine features and data that will help in solution</a:t>
              </a:r>
              <a:endParaRPr lang="en-IN" sz="1100" b="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rgbClr val="00CEF6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Domain Experts</a:t>
              </a:r>
              <a:endParaRPr lang="en-IN" sz="1800" b="0" i="0" u="none" strike="noStrike" cap="none">
                <a:solidFill>
                  <a:srgbClr val="00CEF6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3F3F3F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Solve problems and outsource for more solutions</a:t>
              </a:r>
              <a:endParaRPr lang="en-IN" sz="1100" b="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rgbClr val="28324A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ML Experts</a:t>
              </a:r>
              <a:endParaRPr lang="en-IN"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3F3F3F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 Find questions to be asked for problem solution </a:t>
              </a:r>
              <a:endParaRPr lang="en-IN" sz="1100" b="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rgbClr val="8EC400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Domain Experts</a:t>
              </a:r>
              <a:endParaRPr lang="en-IN" sz="1800" b="0" i="0" u="none" strike="noStrike" cap="none">
                <a:solidFill>
                  <a:srgbClr val="8EC400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3F3F3F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Number of solutions are found out</a:t>
              </a:r>
              <a:endParaRPr lang="en-IN" sz="1100" b="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rgbClr val="3468BC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Competitions</a:t>
              </a:r>
              <a:endParaRPr lang="en-IN" sz="1800" b="0" i="0" u="none" strike="noStrike" cap="none">
                <a:solidFill>
                  <a:srgbClr val="3468BC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1" name="Google Shape;641;p25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69" name="Google Shape;469;p14"/>
          <p:cNvSpPr txBox="1"/>
          <p:nvPr/>
        </p:nvSpPr>
        <p:spPr>
          <a:xfrm>
            <a:off x="1172210" y="6961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4DBF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What is going on in industry today?</a:t>
            </a:r>
            <a:endParaRPr lang="en-GB">
              <a:solidFill>
                <a:srgbClr val="44DBF8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 b="1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SlidesCarnival icons are editable shapes</a:t>
            </a: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. 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 panose="020B0503030403020204"/>
              <a:buChar char="●"/>
            </a:pP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 panose="020B0503030403020204"/>
              <a:buChar char="●"/>
            </a:pP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 panose="020B0503030403020204"/>
              <a:buChar char="●"/>
            </a:pP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Isn’t that nice? :)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Examples:</a:t>
            </a: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072" name="Google Shape;1072;p40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CEF6"/>
                </a:solidFill>
              </a:rPr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How? Follow Google instructions </a:t>
            </a:r>
            <a:r>
              <a:rPr lang="en-GB" u="sng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  <a:hlinkClick r:id="rId1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✋👆👉👍👤👦👧👨👩👪💃🏃💑❤😂😉😋😒😭👶😸🐟🍒🍔💣📌📖🔨🎃🎈🎨🏈🏰🌏🔌🔑</a:t>
            </a:r>
            <a:r>
              <a:rPr lang="en-GB" sz="2400">
                <a:solidFill>
                  <a:srgbClr val="FFFFFF"/>
                </a:solidFill>
                <a:highlight>
                  <a:srgbClr val="8EC400"/>
                </a:highlight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080" name="Google Shape;1080;p41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CEF6"/>
                </a:solidFill>
              </a:rPr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42">
            <a:hlinkClick r:id="rId1"/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1087" name="Google Shape;108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8" name="Google Shape;108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9" name="Google Shape;108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1" name="Google Shape;109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2" name="Google Shape;109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093" name="Google Shape;109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4" name="Google Shape;109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5" name="Google Shape;109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7" name="Google Shape;109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8" name="Google Shape;109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0000500000000000000"/>
                    <a:ea typeface="Montserrat" panose="00000500000000000000"/>
                    <a:cs typeface="Montserrat" panose="00000500000000000000"/>
                    <a:sym typeface="Montserrat" panose="00000500000000000000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endParaRPr>
              </a:p>
            </p:txBody>
          </p:sp>
          <p:sp>
            <p:nvSpPr>
              <p:cNvPr id="1099" name="Google Shape;109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00" name="Google Shape;1100;p42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0"/>
              <a:t>Solution</a:t>
            </a:r>
            <a:endParaRPr lang="en-IN" sz="10000"/>
          </a:p>
        </p:txBody>
      </p:sp>
      <p:sp>
        <p:nvSpPr>
          <p:cNvPr id="479" name="Google Shape;479;p15"/>
          <p:cNvSpPr txBox="1"/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altLang="en-GB"/>
              <a:t>G</a:t>
            </a:r>
            <a:r>
              <a:rPr lang="en-GB"/>
              <a:t>uiding them in choosing the right set </a:t>
            </a:r>
            <a:r>
              <a:rPr lang="en-IN" altLang="en-GB"/>
              <a:t>of</a:t>
            </a:r>
            <a:r>
              <a:rPr lang="en-GB"/>
              <a:t> algorithm’s which will help the</a:t>
            </a:r>
            <a:r>
              <a:rPr lang="en-IN" altLang="en-GB"/>
              <a:t>m </a:t>
            </a:r>
            <a:r>
              <a:rPr lang="en-GB"/>
              <a:t>continue with a focused learning </a:t>
            </a:r>
            <a:r>
              <a:rPr lang="en-IN" altLang="en-GB"/>
              <a:t>with </a:t>
            </a:r>
            <a:r>
              <a:rPr lang="en-GB"/>
              <a:t>a smaller sample of algorithms and proceed with the </a:t>
            </a:r>
            <a:endParaRPr lang="en-GB"/>
          </a:p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GB"/>
              <a:t>experimentation of algorithms.</a:t>
            </a:r>
            <a:endParaRPr lang="en-GB"/>
          </a:p>
        </p:txBody>
      </p:sp>
      <p:sp>
        <p:nvSpPr>
          <p:cNvPr id="480" name="Google Shape;480;p15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1573213" y="1220629"/>
          <a:ext cx="6435725" cy="2366645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228340"/>
                <a:gridCol w="3207385"/>
              </a:tblGrid>
              <a:tr h="274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STATISTIC</a:t>
                      </a:r>
                      <a:endParaRPr lang="en-US" sz="1050" dirty="0"/>
                    </a:p>
                  </a:txBody>
                  <a:tcPr marL="68580" marR="68580" marT="34290" marB="34290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CRITERION</a:t>
                      </a:r>
                      <a:endParaRPr lang="en-US" sz="1050" dirty="0"/>
                    </a:p>
                  </a:txBody>
                  <a:tcPr marL="68580" marR="68580" marT="34290" marB="34290">
                    <a:solidFill>
                      <a:srgbClr val="3C78D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R-Squared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Higher the better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Adj R-Squared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BDF3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Higher the better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BDF32E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Std. Error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Closer to zero the better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050" dirty="0">
                          <a:solidFill>
                            <a:schemeClr val="bg1"/>
                          </a:solidFill>
                        </a:rPr>
                        <a:t>MAE(Mean Absolute error)</a:t>
                      </a:r>
                      <a:endParaRPr lang="en-I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BDF3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050" dirty="0" smtClean="0">
                          <a:solidFill>
                            <a:schemeClr val="bg1"/>
                          </a:solidFill>
                        </a:rPr>
                        <a:t>Lower the better</a:t>
                      </a:r>
                      <a:endParaRPr lang="en-IN" alt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BDF32E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050">
                          <a:solidFill>
                            <a:schemeClr val="bg1"/>
                          </a:solidFill>
                        </a:rPr>
                        <a:t>RMSE(Root Mean Square Error)</a:t>
                      </a:r>
                      <a:endParaRPr lang="en-IN" alt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Lower the better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MSE (Mean squared error)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BDF32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Lower the better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BDF32E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Min_Max Accuracy =&gt; mean(min(actual, predicted)/max(actual, predicted))</a:t>
                      </a:r>
                      <a:endParaRPr lang="en-US" sz="105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Higher the better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32D8C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081405" y="765398"/>
            <a:ext cx="741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How to know which regression model is best fit for the data?</a:t>
            </a: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1073785" y="55005"/>
            <a:ext cx="6996600" cy="715800"/>
          </a:xfrm>
        </p:spPr>
        <p:txBody>
          <a:bodyPr/>
          <a:p>
            <a:r>
              <a:rPr lang="en-IN" altLang="en-US" sz="2800"/>
              <a:t>INNOVATION</a:t>
            </a:r>
            <a:endParaRPr lang="en-IN" altLang="en-US" sz="2800"/>
          </a:p>
        </p:txBody>
      </p:sp>
      <p:sp>
        <p:nvSpPr>
          <p:cNvPr id="4" name="Text Placeholder 3"/>
          <p:cNvSpPr/>
          <p:nvPr>
            <p:ph type="body" idx="1"/>
          </p:nvPr>
        </p:nvSpPr>
        <p:spPr>
          <a:xfrm>
            <a:off x="1073945" y="850565"/>
            <a:ext cx="6996600" cy="1922100"/>
          </a:xfrm>
        </p:spPr>
        <p:txBody>
          <a:bodyPr/>
          <a:p>
            <a:r>
              <a:rPr lang="en-IN" altLang="en-US">
                <a:sym typeface="+mn-ea"/>
              </a:rPr>
              <a:t>We include </a:t>
            </a:r>
            <a:endParaRPr lang="en-IN" altLang="en-US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sym typeface="+mn-ea"/>
              </a:rPr>
              <a:t>Regression </a:t>
            </a:r>
            <a:endParaRPr lang="en-IN" altLang="en-US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sym typeface="+mn-ea"/>
              </a:rPr>
              <a:t>Clustering</a:t>
            </a:r>
            <a:endParaRPr lang="en-IN" altLang="en-US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sym typeface="+mn-ea"/>
              </a:rPr>
              <a:t>Classification</a:t>
            </a:r>
            <a:endParaRPr lang="en-IN" altLang="en-US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IN" altLang="en-US">
                <a:sym typeface="+mn-ea"/>
              </a:rPr>
              <a:t>Dimensionality reduction </a:t>
            </a:r>
            <a:endParaRPr lang="en-IN" altLang="en-US"/>
          </a:p>
          <a:p>
            <a:endParaRPr lang="en-US"/>
          </a:p>
          <a:p>
            <a:r>
              <a:rPr lang="en-IN" altLang="en-US">
                <a:sym typeface="+mn-ea"/>
              </a:rPr>
              <a:t>Provide a Web Application that will help narrow down the list of algorithms by feature extraction from the provided dataset</a:t>
            </a:r>
            <a:endParaRPr lang="en-IN" altLang="en-US"/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endParaRPr lang="en-I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itle 2"/>
          <p:cNvSpPr/>
          <p:nvPr/>
        </p:nvSpPr>
        <p:spPr>
          <a:xfrm>
            <a:off x="1073785" y="550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altLang="en-US" sz="2800"/>
              <a:t>TOOLS USED</a:t>
            </a:r>
            <a:endParaRPr lang="en-IN" altLang="en-US" sz="2800"/>
          </a:p>
        </p:txBody>
      </p:sp>
      <p:sp>
        <p:nvSpPr>
          <p:cNvPr id="7" name="Text Placeholder 3"/>
          <p:cNvSpPr/>
          <p:nvPr/>
        </p:nvSpPr>
        <p:spPr>
          <a:xfrm>
            <a:off x="1378585" y="532765"/>
            <a:ext cx="7178040" cy="3965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 panose="020B0503030403020204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 panose="020B0503030403020204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01600" indent="0">
              <a:buNone/>
            </a:pPr>
            <a:endParaRPr lang="en-IN" altLang="en-US"/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r>
              <a:rPr lang="en-IN" altLang="en-US">
                <a:sym typeface="+mn-ea"/>
              </a:rPr>
              <a:t>JUPYTER NOTEBOOK			</a:t>
            </a:r>
            <a:r>
              <a:rPr lang="en-IN" altLang="en-US">
                <a:sym typeface="+mn-ea"/>
              </a:rPr>
              <a:t>R STUDIO</a:t>
            </a: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r>
              <a:rPr lang="en-IN" altLang="en-US">
                <a:sym typeface="+mn-ea"/>
              </a:rPr>
              <a:t>PYTHON				</a:t>
            </a:r>
            <a:r>
              <a:rPr lang="en-IN" altLang="en-US">
                <a:sym typeface="+mn-ea"/>
              </a:rPr>
              <a:t>R-PROGRAMMING</a:t>
            </a: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>
              <a:sym typeface="+mn-ea"/>
            </a:endParaRPr>
          </a:p>
          <a:p>
            <a:pPr marL="101600" indent="0">
              <a:buNone/>
            </a:pPr>
            <a:endParaRPr lang="en-IN" altLang="en-US"/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endParaRPr lang="en-IN" altLang="en-US"/>
          </a:p>
        </p:txBody>
      </p:sp>
      <p:pic>
        <p:nvPicPr>
          <p:cNvPr id="9" name="Picture 8" descr="518px-Jupyte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194435"/>
            <a:ext cx="619125" cy="717550"/>
          </a:xfrm>
          <a:prstGeom prst="rect">
            <a:avLst/>
          </a:prstGeom>
        </p:spPr>
      </p:pic>
      <p:pic>
        <p:nvPicPr>
          <p:cNvPr id="10" name="Picture 9" descr="1024px-Python-logo-notext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2778125"/>
            <a:ext cx="610235" cy="610235"/>
          </a:xfrm>
          <a:prstGeom prst="rect">
            <a:avLst/>
          </a:prstGeom>
        </p:spPr>
      </p:pic>
      <p:pic>
        <p:nvPicPr>
          <p:cNvPr id="11" name="Picture 10" descr="R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80" y="2828290"/>
            <a:ext cx="850900" cy="560070"/>
          </a:xfrm>
          <a:prstGeom prst="rect">
            <a:avLst/>
          </a:prstGeom>
        </p:spPr>
      </p:pic>
      <p:pic>
        <p:nvPicPr>
          <p:cNvPr id="12" name="Picture 11" descr="RStudio-Logo-Fl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80" y="1389380"/>
            <a:ext cx="932815" cy="3276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/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More data beats</a:t>
            </a:r>
            <a:endParaRPr lang="en-IN" altLang="en-GB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clever algorithms </a:t>
            </a:r>
            <a:endParaRPr lang="en-IN" altLang="en-GB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but better data</a:t>
            </a:r>
            <a:endParaRPr lang="en-IN" altLang="en-GB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beats more data.</a:t>
            </a:r>
            <a:endParaRPr lang="en-IN" altLang="en-GB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/>
              <a:t>-Peter Norvig</a:t>
            </a:r>
            <a:endParaRPr lang="en-IN" altLang="en-GB"/>
          </a:p>
        </p:txBody>
      </p:sp>
      <p:sp>
        <p:nvSpPr>
          <p:cNvPr id="494" name="Google Shape;494;p17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0"/>
              <a:t>THANK YOU</a:t>
            </a:r>
            <a:endParaRPr lang="en-IN" sz="9000"/>
          </a:p>
        </p:txBody>
      </p:sp>
      <p:sp>
        <p:nvSpPr>
          <p:cNvPr id="507" name="Google Shape;507;p19"/>
          <p:cNvSpPr txBox="1"/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8" name="Google Shape;518;p19"/>
          <p:cNvSpPr txBox="1"/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685728" y="1059856"/>
            <a:ext cx="992505" cy="733425"/>
            <a:chOff x="7227043" y="626988"/>
            <a:chExt cx="1187207" cy="877302"/>
          </a:xfrm>
          <a:solidFill>
            <a:srgbClr val="3C78D8"/>
          </a:solidFill>
        </p:grpSpPr>
        <p:sp>
          <p:nvSpPr>
            <p:cNvPr id="943" name="Google Shape;943;p40"/>
            <p:cNvSpPr/>
            <p:nvPr/>
          </p:nvSpPr>
          <p:spPr>
            <a:xfrm>
              <a:off x="7227043" y="790295"/>
              <a:ext cx="675257" cy="71399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7903060" y="626988"/>
              <a:ext cx="511190" cy="463337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4824</Words>
  <Application>WPS Presentation</Application>
  <PresentationFormat/>
  <Paragraphs>365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SimSun</vt:lpstr>
      <vt:lpstr>Wingdings</vt:lpstr>
      <vt:lpstr>Arial</vt:lpstr>
      <vt:lpstr>Oswald</vt:lpstr>
      <vt:lpstr>Source Sans Pro</vt:lpstr>
      <vt:lpstr>Tahoma</vt:lpstr>
      <vt:lpstr>Calibri</vt:lpstr>
      <vt:lpstr>Wingdings</vt:lpstr>
      <vt:lpstr>Microsoft YaHei</vt:lpstr>
      <vt:lpstr>Arial Unicode MS</vt:lpstr>
      <vt:lpstr>Montserrat</vt:lpstr>
      <vt:lpstr>Microsoft JhengHei</vt:lpstr>
      <vt:lpstr>Arimo</vt:lpstr>
      <vt:lpstr>Bahnschrift Light Condensed</vt:lpstr>
      <vt:lpstr>Bahnschrift SemiBold Condensed</vt:lpstr>
      <vt:lpstr>Bahnschrift SemiLight Condensed</vt:lpstr>
      <vt:lpstr>DejaVu Sans Light</vt:lpstr>
      <vt:lpstr>Franklin Gothic Medium</vt:lpstr>
      <vt:lpstr>Quince template</vt:lpstr>
      <vt:lpstr>    Analysis Involving Collation of Data Science Algorithms  </vt:lpstr>
      <vt:lpstr>Characteristics of good ML Algorithm</vt:lpstr>
      <vt:lpstr>PowerPoint 演示文稿</vt:lpstr>
      <vt:lpstr>Solution</vt:lpstr>
      <vt:lpstr>PowerPoint 演示文稿</vt:lpstr>
      <vt:lpstr>INNOVATION</vt:lpstr>
      <vt:lpstr>INNOVATION</vt:lpstr>
      <vt:lpstr>PowerPoint 演示文稿</vt:lpstr>
      <vt:lpstr>BIG CONCEPT</vt:lpstr>
      <vt:lpstr>Transition headline</vt:lpstr>
      <vt:lpstr>THIS IS A SLIDE TITLE</vt:lpstr>
      <vt:lpstr>YOU CAN ALSO SPLIT YOUR CONTENT</vt:lpstr>
      <vt:lpstr>IN TWO OR THREE COLUMNS</vt:lpstr>
      <vt:lpstr>A PICTURE IS WORTH A THOUSAND WORDS</vt:lpstr>
      <vt:lpstr>USE BIG IMAGE.</vt:lpstr>
      <vt:lpstr>USE CHARTS TO EXPLAIN YOUR IDEAS</vt:lpstr>
      <vt:lpstr>AND TABLES TO COMPARE DATA</vt:lpstr>
      <vt:lpstr>MAPS</vt:lpstr>
      <vt:lpstr>89,526,124</vt:lpstr>
      <vt:lpstr>185,244 users</vt:lpstr>
      <vt:lpstr>OUR PROCESS IS EASY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Analysis Involving Collation of Data Science Algorithms  </dc:title>
  <dc:creator/>
  <cp:lastModifiedBy>NAVJEET</cp:lastModifiedBy>
  <cp:revision>5</cp:revision>
  <dcterms:created xsi:type="dcterms:W3CDTF">2020-02-15T07:25:00Z</dcterms:created>
  <dcterms:modified xsi:type="dcterms:W3CDTF">2020-02-17T13:50:59Z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