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0.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1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5.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theme/theme16.xml" ContentType="application/vnd.openxmlformats-officedocument.theme+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2"/>
    <p:sldMasterId id="2147483688" r:id="rId3"/>
    <p:sldMasterId id="2147483708" r:id="rId4"/>
    <p:sldMasterId id="2147483728" r:id="rId5"/>
    <p:sldMasterId id="2147483748" r:id="rId6"/>
    <p:sldMasterId id="2147483768" r:id="rId7"/>
    <p:sldMasterId id="2147483788" r:id="rId8"/>
    <p:sldMasterId id="2147483808" r:id="rId9"/>
    <p:sldMasterId id="2147483828" r:id="rId10"/>
    <p:sldMasterId id="2147483848" r:id="rId11"/>
    <p:sldMasterId id="2147483868" r:id="rId12"/>
    <p:sldMasterId id="2147483888" r:id="rId13"/>
    <p:sldMasterId id="2147483908" r:id="rId14"/>
    <p:sldMasterId id="2147483928" r:id="rId15"/>
    <p:sldMasterId id="2147483948" r:id="rId16"/>
    <p:sldMasterId id="2147483968" r:id="rId17"/>
  </p:sldMasterIdLst>
  <p:notesMasterIdLst>
    <p:notesMasterId r:id="rId43"/>
  </p:notesMasterIdLst>
  <p:handoutMasterIdLst>
    <p:handoutMasterId r:id="rId44"/>
  </p:handoutMasterIdLst>
  <p:sldIdLst>
    <p:sldId id="256" r:id="rId18"/>
    <p:sldId id="266" r:id="rId19"/>
    <p:sldId id="303" r:id="rId20"/>
    <p:sldId id="304" r:id="rId21"/>
    <p:sldId id="273" r:id="rId22"/>
    <p:sldId id="322" r:id="rId23"/>
    <p:sldId id="257" r:id="rId24"/>
    <p:sldId id="272" r:id="rId25"/>
    <p:sldId id="264" r:id="rId26"/>
    <p:sldId id="324" r:id="rId27"/>
    <p:sldId id="325" r:id="rId28"/>
    <p:sldId id="343" r:id="rId29"/>
    <p:sldId id="329" r:id="rId30"/>
    <p:sldId id="287" r:id="rId31"/>
    <p:sldId id="277" r:id="rId32"/>
    <p:sldId id="293" r:id="rId33"/>
    <p:sldId id="321" r:id="rId34"/>
    <p:sldId id="278" r:id="rId35"/>
    <p:sldId id="348" r:id="rId36"/>
    <p:sldId id="301" r:id="rId37"/>
    <p:sldId id="302" r:id="rId38"/>
    <p:sldId id="299" r:id="rId39"/>
    <p:sldId id="285" r:id="rId40"/>
    <p:sldId id="286" r:id="rId41"/>
    <p:sldId id="36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varScale="1">
        <p:scale>
          <a:sx n="76" d="100"/>
          <a:sy n="76" d="100"/>
        </p:scale>
        <p:origin x="540" y="13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197222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14171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p>
          <a:p>
            <a:r>
              <a:rPr lang="en-IN" altLang="en-US" dirty="0"/>
              <a:t>ankur-9to14</a:t>
            </a:r>
          </a:p>
          <a:p>
            <a:r>
              <a:rPr lang="en-IN" altLang="en-US" dirty="0"/>
              <a:t>navjeet-15to25</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402436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87520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92847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48822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141718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417059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724791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4.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4.png"/></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4.pn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png"/></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png"/></Relationships>
</file>

<file path=ppt/slideLayouts/_rels/slideLayout2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4.png"/></Relationships>
</file>

<file path=ppt/slideLayouts/_rels/slideLayout3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image" Target="../media/image1.png"/><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theme" Target="../theme/theme1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image" Target="../media/image1.png"/><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theme" Target="../theme/theme11.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image" Target="../media/image1.png"/><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theme" Target="../theme/theme12.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slideLayout" Target="../slideLayouts/slideLayout241.xml"/><Relationship Id="rId18" Type="http://schemas.openxmlformats.org/officeDocument/2006/relationships/slideLayout" Target="../slideLayouts/slideLayout246.xml"/><Relationship Id="rId3" Type="http://schemas.openxmlformats.org/officeDocument/2006/relationships/slideLayout" Target="../slideLayouts/slideLayout231.xml"/><Relationship Id="rId21" Type="http://schemas.openxmlformats.org/officeDocument/2006/relationships/image" Target="../media/image1.png"/><Relationship Id="rId7" Type="http://schemas.openxmlformats.org/officeDocument/2006/relationships/slideLayout" Target="../slideLayouts/slideLayout235.xml"/><Relationship Id="rId12" Type="http://schemas.openxmlformats.org/officeDocument/2006/relationships/slideLayout" Target="../slideLayouts/slideLayout240.xml"/><Relationship Id="rId17" Type="http://schemas.openxmlformats.org/officeDocument/2006/relationships/slideLayout" Target="../slideLayouts/slideLayout245.xml"/><Relationship Id="rId2" Type="http://schemas.openxmlformats.org/officeDocument/2006/relationships/slideLayout" Target="../slideLayouts/slideLayout230.xml"/><Relationship Id="rId16" Type="http://schemas.openxmlformats.org/officeDocument/2006/relationships/slideLayout" Target="../slideLayouts/slideLayout244.xml"/><Relationship Id="rId20" Type="http://schemas.openxmlformats.org/officeDocument/2006/relationships/theme" Target="../theme/theme13.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slideLayout" Target="../slideLayouts/slideLayout243.xml"/><Relationship Id="rId10" Type="http://schemas.openxmlformats.org/officeDocument/2006/relationships/slideLayout" Target="../slideLayouts/slideLayout238.xml"/><Relationship Id="rId19" Type="http://schemas.openxmlformats.org/officeDocument/2006/relationships/slideLayout" Target="../slideLayouts/slideLayout247.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slideLayout" Target="../slideLayouts/slideLayout2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slideLayout" Target="../slideLayouts/slideLayout260.xml"/><Relationship Id="rId18" Type="http://schemas.openxmlformats.org/officeDocument/2006/relationships/slideLayout" Target="../slideLayouts/slideLayout265.xml"/><Relationship Id="rId3" Type="http://schemas.openxmlformats.org/officeDocument/2006/relationships/slideLayout" Target="../slideLayouts/slideLayout250.xml"/><Relationship Id="rId21" Type="http://schemas.openxmlformats.org/officeDocument/2006/relationships/image" Target="../media/image1.png"/><Relationship Id="rId7" Type="http://schemas.openxmlformats.org/officeDocument/2006/relationships/slideLayout" Target="../slideLayouts/slideLayout254.xml"/><Relationship Id="rId12" Type="http://schemas.openxmlformats.org/officeDocument/2006/relationships/slideLayout" Target="../slideLayouts/slideLayout259.xml"/><Relationship Id="rId17" Type="http://schemas.openxmlformats.org/officeDocument/2006/relationships/slideLayout" Target="../slideLayouts/slideLayout264.xml"/><Relationship Id="rId2" Type="http://schemas.openxmlformats.org/officeDocument/2006/relationships/slideLayout" Target="../slideLayouts/slideLayout249.xml"/><Relationship Id="rId16" Type="http://schemas.openxmlformats.org/officeDocument/2006/relationships/slideLayout" Target="../slideLayouts/slideLayout263.xml"/><Relationship Id="rId20" Type="http://schemas.openxmlformats.org/officeDocument/2006/relationships/theme" Target="../theme/theme14.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5" Type="http://schemas.openxmlformats.org/officeDocument/2006/relationships/slideLayout" Target="../slideLayouts/slideLayout262.xml"/><Relationship Id="rId10" Type="http://schemas.openxmlformats.org/officeDocument/2006/relationships/slideLayout" Target="../slideLayouts/slideLayout257.xml"/><Relationship Id="rId19" Type="http://schemas.openxmlformats.org/officeDocument/2006/relationships/slideLayout" Target="../slideLayouts/slideLayout266.xml"/><Relationship Id="rId4" Type="http://schemas.openxmlformats.org/officeDocument/2006/relationships/slideLayout" Target="../slideLayouts/slideLayout251.xml"/><Relationship Id="rId9" Type="http://schemas.openxmlformats.org/officeDocument/2006/relationships/slideLayout" Target="../slideLayouts/slideLayout256.xml"/><Relationship Id="rId14" Type="http://schemas.openxmlformats.org/officeDocument/2006/relationships/slideLayout" Target="../slideLayouts/slideLayout26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4.xml"/><Relationship Id="rId13" Type="http://schemas.openxmlformats.org/officeDocument/2006/relationships/slideLayout" Target="../slideLayouts/slideLayout279.xml"/><Relationship Id="rId18" Type="http://schemas.openxmlformats.org/officeDocument/2006/relationships/slideLayout" Target="../slideLayouts/slideLayout284.xml"/><Relationship Id="rId3" Type="http://schemas.openxmlformats.org/officeDocument/2006/relationships/slideLayout" Target="../slideLayouts/slideLayout269.xml"/><Relationship Id="rId21" Type="http://schemas.openxmlformats.org/officeDocument/2006/relationships/image" Target="../media/image1.png"/><Relationship Id="rId7" Type="http://schemas.openxmlformats.org/officeDocument/2006/relationships/slideLayout" Target="../slideLayouts/slideLayout273.xml"/><Relationship Id="rId12" Type="http://schemas.openxmlformats.org/officeDocument/2006/relationships/slideLayout" Target="../slideLayouts/slideLayout278.xml"/><Relationship Id="rId17" Type="http://schemas.openxmlformats.org/officeDocument/2006/relationships/slideLayout" Target="../slideLayouts/slideLayout283.xml"/><Relationship Id="rId2" Type="http://schemas.openxmlformats.org/officeDocument/2006/relationships/slideLayout" Target="../slideLayouts/slideLayout268.xml"/><Relationship Id="rId16" Type="http://schemas.openxmlformats.org/officeDocument/2006/relationships/slideLayout" Target="../slideLayouts/slideLayout282.xml"/><Relationship Id="rId20" Type="http://schemas.openxmlformats.org/officeDocument/2006/relationships/theme" Target="../theme/theme15.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5" Type="http://schemas.openxmlformats.org/officeDocument/2006/relationships/slideLayout" Target="../slideLayouts/slideLayout281.xml"/><Relationship Id="rId10" Type="http://schemas.openxmlformats.org/officeDocument/2006/relationships/slideLayout" Target="../slideLayouts/slideLayout276.xml"/><Relationship Id="rId19" Type="http://schemas.openxmlformats.org/officeDocument/2006/relationships/slideLayout" Target="../slideLayouts/slideLayout285.xml"/><Relationship Id="rId4" Type="http://schemas.openxmlformats.org/officeDocument/2006/relationships/slideLayout" Target="../slideLayouts/slideLayout270.xml"/><Relationship Id="rId9" Type="http://schemas.openxmlformats.org/officeDocument/2006/relationships/slideLayout" Target="../slideLayouts/slideLayout275.xml"/><Relationship Id="rId14" Type="http://schemas.openxmlformats.org/officeDocument/2006/relationships/slideLayout" Target="../slideLayouts/slideLayout2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slideLayout" Target="../slideLayouts/slideLayout298.xml"/><Relationship Id="rId18" Type="http://schemas.openxmlformats.org/officeDocument/2006/relationships/slideLayout" Target="../slideLayouts/slideLayout303.xml"/><Relationship Id="rId3" Type="http://schemas.openxmlformats.org/officeDocument/2006/relationships/slideLayout" Target="../slideLayouts/slideLayout288.xml"/><Relationship Id="rId21" Type="http://schemas.openxmlformats.org/officeDocument/2006/relationships/image" Target="../media/image1.png"/><Relationship Id="rId7" Type="http://schemas.openxmlformats.org/officeDocument/2006/relationships/slideLayout" Target="../slideLayouts/slideLayout292.xml"/><Relationship Id="rId12" Type="http://schemas.openxmlformats.org/officeDocument/2006/relationships/slideLayout" Target="../slideLayouts/slideLayout297.xml"/><Relationship Id="rId17" Type="http://schemas.openxmlformats.org/officeDocument/2006/relationships/slideLayout" Target="../slideLayouts/slideLayout302.xml"/><Relationship Id="rId2" Type="http://schemas.openxmlformats.org/officeDocument/2006/relationships/slideLayout" Target="../slideLayouts/slideLayout287.xml"/><Relationship Id="rId16" Type="http://schemas.openxmlformats.org/officeDocument/2006/relationships/slideLayout" Target="../slideLayouts/slideLayout301.xml"/><Relationship Id="rId20" Type="http://schemas.openxmlformats.org/officeDocument/2006/relationships/theme" Target="../theme/theme16.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5" Type="http://schemas.openxmlformats.org/officeDocument/2006/relationships/slideLayout" Target="../slideLayouts/slideLayout300.xml"/><Relationship Id="rId10" Type="http://schemas.openxmlformats.org/officeDocument/2006/relationships/slideLayout" Target="../slideLayouts/slideLayout295.xml"/><Relationship Id="rId19" Type="http://schemas.openxmlformats.org/officeDocument/2006/relationships/slideLayout" Target="../slideLayouts/slideLayout304.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slideLayout" Target="../slideLayouts/slideLayout29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312.xml"/><Relationship Id="rId13" Type="http://schemas.openxmlformats.org/officeDocument/2006/relationships/slideLayout" Target="../slideLayouts/slideLayout317.xml"/><Relationship Id="rId18" Type="http://schemas.openxmlformats.org/officeDocument/2006/relationships/slideLayout" Target="../slideLayouts/slideLayout322.xml"/><Relationship Id="rId3" Type="http://schemas.openxmlformats.org/officeDocument/2006/relationships/slideLayout" Target="../slideLayouts/slideLayout307.xml"/><Relationship Id="rId21" Type="http://schemas.openxmlformats.org/officeDocument/2006/relationships/image" Target="../media/image1.png"/><Relationship Id="rId7" Type="http://schemas.openxmlformats.org/officeDocument/2006/relationships/slideLayout" Target="../slideLayouts/slideLayout311.xml"/><Relationship Id="rId12" Type="http://schemas.openxmlformats.org/officeDocument/2006/relationships/slideLayout" Target="../slideLayouts/slideLayout316.xml"/><Relationship Id="rId17" Type="http://schemas.openxmlformats.org/officeDocument/2006/relationships/slideLayout" Target="../slideLayouts/slideLayout321.xml"/><Relationship Id="rId2" Type="http://schemas.openxmlformats.org/officeDocument/2006/relationships/slideLayout" Target="../slideLayouts/slideLayout306.xml"/><Relationship Id="rId16" Type="http://schemas.openxmlformats.org/officeDocument/2006/relationships/slideLayout" Target="../slideLayouts/slideLayout320.xml"/><Relationship Id="rId20" Type="http://schemas.openxmlformats.org/officeDocument/2006/relationships/theme" Target="../theme/theme17.xml"/><Relationship Id="rId1" Type="http://schemas.openxmlformats.org/officeDocument/2006/relationships/slideLayout" Target="../slideLayouts/slideLayout305.xml"/><Relationship Id="rId6" Type="http://schemas.openxmlformats.org/officeDocument/2006/relationships/slideLayout" Target="../slideLayouts/slideLayout310.xml"/><Relationship Id="rId11" Type="http://schemas.openxmlformats.org/officeDocument/2006/relationships/slideLayout" Target="../slideLayouts/slideLayout315.xml"/><Relationship Id="rId5" Type="http://schemas.openxmlformats.org/officeDocument/2006/relationships/slideLayout" Target="../slideLayouts/slideLayout309.xml"/><Relationship Id="rId15" Type="http://schemas.openxmlformats.org/officeDocument/2006/relationships/slideLayout" Target="../slideLayouts/slideLayout319.xml"/><Relationship Id="rId10" Type="http://schemas.openxmlformats.org/officeDocument/2006/relationships/slideLayout" Target="../slideLayouts/slideLayout314.xml"/><Relationship Id="rId19" Type="http://schemas.openxmlformats.org/officeDocument/2006/relationships/slideLayout" Target="../slideLayouts/slideLayout323.xml"/><Relationship Id="rId4" Type="http://schemas.openxmlformats.org/officeDocument/2006/relationships/slideLayout" Target="../slideLayouts/slideLayout308.xml"/><Relationship Id="rId9" Type="http://schemas.openxmlformats.org/officeDocument/2006/relationships/slideLayout" Target="../slideLayouts/slideLayout313.xml"/><Relationship Id="rId14" Type="http://schemas.openxmlformats.org/officeDocument/2006/relationships/slideLayout" Target="../slideLayouts/slideLayout3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6.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image" Target="../media/image1.png"/><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21" Type="http://schemas.openxmlformats.org/officeDocument/2006/relationships/image" Target="../media/image1.png"/><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theme" Target="../theme/theme8.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image" Target="../media/image1.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theme" Target="../theme/theme9.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23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1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3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5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4.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5.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r>
              <a:rPr lang="en-US" dirty="0" smtClean="0">
                <a:latin typeface="Tahoma" panose="020B0604030504040204" charset="0"/>
              </a:rPr>
              <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7500" lnSpcReduction="10000"/>
          </a:bodyPr>
          <a:lstStyle/>
          <a:p>
            <a:r>
              <a:rPr lang="en-IN" altLang="en-US" sz="2800" dirty="0"/>
              <a:t>ANKUR YADAV</a:t>
            </a:r>
          </a:p>
          <a:p>
            <a:r>
              <a:rPr lang="en-IN" altLang="en-US" sz="2800" dirty="0"/>
              <a:t>ADITYA TARI</a:t>
            </a:r>
          </a:p>
          <a:p>
            <a:r>
              <a:rPr lang="en-IN" altLang="en-US" sz="2800" dirty="0"/>
              <a:t>NAVJEET PATTALI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 Approach</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lstStyle/>
          <a:p>
            <a:pPr marL="285750" indent="-285750">
              <a:buFont typeface="Arial" panose="020B0604020202020204" pitchFamily="34" charset="0"/>
              <a:buChar char="•"/>
            </a:pPr>
            <a:r>
              <a:rPr lang="en-US" sz="2000" dirty="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dirty="0"/>
              <a:t>.</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Some problems are very specific and require a unique </a:t>
            </a:r>
            <a:r>
              <a:rPr lang="en-US" sz="2000" dirty="0" err="1"/>
              <a:t>approac</a:t>
            </a:r>
            <a:r>
              <a:rPr lang="en-IN" altLang="en-US" sz="2000" dirty="0" smtClean="0"/>
              <a:t>h.</a:t>
            </a:r>
            <a:endParaRPr lang="en-IN" altLang="en-US" sz="2000" dirty="0"/>
          </a:p>
          <a:p>
            <a:pPr marL="285750" indent="-285750">
              <a:buFont typeface="Arial" panose="020B0604020202020204" pitchFamily="34" charset="0"/>
              <a:buChar char="•"/>
            </a:pPr>
            <a:endParaRPr lang="en-IN" altLang="en-US" sz="2000" dirty="0">
              <a:sym typeface="+mn-ea"/>
            </a:endParaRPr>
          </a:p>
          <a:p>
            <a:pPr marL="285750" indent="-285750">
              <a:buFont typeface="Arial" panose="020B0604020202020204" pitchFamily="34" charset="0"/>
              <a:buChar char="•"/>
            </a:pPr>
            <a:r>
              <a:rPr lang="en-IN" altLang="en-US" sz="2000" dirty="0">
                <a:sym typeface="+mn-ea"/>
              </a:rPr>
              <a:t>While some other problems are very open and need a trial &amp; error approach.</a:t>
            </a:r>
          </a:p>
          <a:p>
            <a:pPr marL="285750" indent="-285750">
              <a:buFont typeface="Arial" panose="020B0604020202020204" pitchFamily="34" charset="0"/>
              <a:buChar char="•"/>
            </a:pPr>
            <a:endParaRPr lang="en-IN" altLang="en-US" sz="2000" dirty="0"/>
          </a:p>
          <a:p>
            <a:pPr marL="285750" indent="-285750">
              <a:buFont typeface="Arial" panose="020B0604020202020204" pitchFamily="34" charset="0"/>
              <a:buChar char="•"/>
            </a:pPr>
            <a:endParaRPr lang="en-IN" altLang="en-US" sz="2000" dirty="0"/>
          </a:p>
          <a:p>
            <a:pPr marL="285750" indent="-285750">
              <a:buFont typeface="Arial" panose="020B0604020202020204" pitchFamily="34" charset="0"/>
              <a:buChar char="•"/>
            </a:pPr>
            <a:endParaRPr lang="en-IN" altLang="en-US" sz="2000" dirty="0"/>
          </a:p>
          <a:p>
            <a:pPr marL="285750" indent="-285750">
              <a:buFont typeface="Arial" panose="020B0604020202020204" pitchFamily="34" charset="0"/>
              <a:buChar char="•"/>
            </a:pPr>
            <a:endParaRPr lang="en-I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4.1 Approach to Project</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lstStyle/>
          <a:p>
            <a:r>
              <a:rPr lang="en-US" b="1"/>
              <a:t>Categorize the problem</a:t>
            </a:r>
            <a:r>
              <a:rPr lang="en-IN" altLang="en-US" b="1"/>
              <a:t>:</a:t>
            </a:r>
          </a:p>
          <a:p>
            <a:endParaRPr lang="en-US" b="1"/>
          </a:p>
          <a:p>
            <a:r>
              <a:rPr lang="en-US" b="1"/>
              <a:t>1) </a:t>
            </a:r>
            <a:r>
              <a:rPr lang="en-US" b="1" u="sng"/>
              <a:t>Categorize by input:</a:t>
            </a:r>
            <a:endParaRPr lang="en-US" sz="1600"/>
          </a:p>
          <a:p>
            <a:r>
              <a:rPr lang="en-US"/>
              <a:t>•If you have labelled data, it’s a supervised learning problem.</a:t>
            </a:r>
          </a:p>
          <a:p>
            <a:r>
              <a:rPr lang="en-US"/>
              <a:t>•If you have unlabelled data and want to find structure, it’s an unsupervised learning problem.</a:t>
            </a:r>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dirty="0">
                <a:sym typeface="+mn-ea"/>
              </a:rPr>
              <a:t>4.2 Prerequisites Before Choosing the Algorithms</a:t>
            </a:r>
          </a:p>
        </p:txBody>
      </p:sp>
      <p:sp>
        <p:nvSpPr>
          <p:cNvPr id="3" name="Content Placeholder 2"/>
          <p:cNvSpPr>
            <a:spLocks noGrp="1"/>
          </p:cNvSpPr>
          <p:nvPr>
            <p:ph idx="1"/>
          </p:nvPr>
        </p:nvSpPr>
        <p:spPr>
          <a:xfrm>
            <a:off x="1117600" y="2174240"/>
            <a:ext cx="10633710" cy="3705860"/>
          </a:xfrm>
        </p:spPr>
        <p:txBody>
          <a:bodyPr>
            <a:noAutofit/>
          </a:bodyPr>
          <a:lstStyle/>
          <a:p>
            <a:pPr marL="0" indent="0" algn="just">
              <a:buNone/>
            </a:pPr>
            <a:r>
              <a:rPr lang="en-US" sz="1600" b="1" u="sng" dirty="0"/>
              <a:t>Clean data</a:t>
            </a:r>
            <a:endParaRPr lang="en-US" sz="1400" b="1" dirty="0"/>
          </a:p>
          <a:p>
            <a:pPr marL="457200" indent="-457200" algn="just">
              <a:buFont typeface="+mj-lt"/>
              <a:buAutoNum type="romanLcPeriod"/>
            </a:pPr>
            <a:r>
              <a:rPr lang="en-IN" altLang="en-US" sz="1600" b="1" dirty="0"/>
              <a:t>Dealing with missing data</a:t>
            </a:r>
          </a:p>
          <a:p>
            <a:pPr marL="457200" indent="-457200" algn="just">
              <a:buFont typeface="+mj-lt"/>
              <a:buAutoNum type="romanLcPeriod"/>
            </a:pPr>
            <a:r>
              <a:rPr lang="en-IN" altLang="en-US" sz="1600" b="1" dirty="0"/>
              <a:t>Choose what to do with outliers</a:t>
            </a:r>
          </a:p>
          <a:p>
            <a:pPr marL="457200" indent="-457200" algn="just">
              <a:buFont typeface="+mj-lt"/>
              <a:buAutoNum type="romanLcPeriod"/>
            </a:pPr>
            <a:r>
              <a:rPr lang="en-IN" altLang="en-US" sz="1600" b="1" dirty="0"/>
              <a:t>Aggregate the data that needs to be aggregated.</a:t>
            </a:r>
            <a:endParaRPr lang="en-IN" altLang="en-US" sz="1200" b="1" dirty="0"/>
          </a:p>
          <a:p>
            <a:pPr marL="0" indent="0" algn="just">
              <a:buFont typeface="+mj-lt"/>
              <a:buNone/>
            </a:pPr>
            <a:endParaRPr lang="en-IN" altLang="en-US" sz="1600" b="1" dirty="0"/>
          </a:p>
          <a:p>
            <a:pPr marL="0" indent="0" algn="just">
              <a:buFont typeface="+mj-lt"/>
              <a:buNone/>
            </a:pPr>
            <a:r>
              <a:rPr lang="en-IN" altLang="en-US" sz="1600" b="1" u="sng" dirty="0"/>
              <a:t>Augment Data</a:t>
            </a:r>
            <a:endParaRPr lang="en-IN" altLang="en-US" sz="1600" b="1" dirty="0"/>
          </a:p>
          <a:p>
            <a:pPr marL="0" indent="0" algn="just">
              <a:buFont typeface="+mj-lt"/>
              <a:buNone/>
            </a:pPr>
            <a:r>
              <a:rPr lang="en-IN" altLang="en-US" sz="1600" b="1" dirty="0"/>
              <a:t>1) Feature engineering is the process of going from raw data to data that </a:t>
            </a:r>
            <a:r>
              <a:rPr lang="en-IN" altLang="en-US" sz="1600" b="1" dirty="0" err="1"/>
              <a:t>isready</a:t>
            </a:r>
            <a:r>
              <a:rPr lang="en-IN" altLang="en-US" sz="1600" b="1" dirty="0"/>
              <a:t> for </a:t>
            </a:r>
            <a:r>
              <a:rPr lang="en-IN" altLang="en-US" sz="1600" b="1" dirty="0" smtClean="0"/>
              <a:t>modelling</a:t>
            </a:r>
            <a:r>
              <a:rPr lang="en-IN" altLang="en-US" sz="1600" b="1" dirty="0"/>
              <a:t>. It can serve multiple purposes:</a:t>
            </a:r>
          </a:p>
          <a:p>
            <a:pPr algn="just"/>
            <a:r>
              <a:rPr lang="en-IN" altLang="en-US" sz="1600" b="1" dirty="0"/>
              <a:t>Make the models easier to interpret (e.g. binning)</a:t>
            </a:r>
          </a:p>
          <a:p>
            <a:pPr algn="just"/>
            <a:r>
              <a:rPr lang="en-IN" altLang="en-US" sz="1600" b="1" dirty="0"/>
              <a:t>Capture more complex relationships (e.g. NNs)</a:t>
            </a:r>
          </a:p>
          <a:p>
            <a:pPr algn="just"/>
            <a:r>
              <a:rPr lang="en-IN" altLang="en-US" sz="1600" b="1" dirty="0"/>
              <a:t>Reduce data redundancy and dimensionality (e.g. PCA)</a:t>
            </a:r>
          </a:p>
          <a:p>
            <a:pPr algn="just"/>
            <a:r>
              <a:rPr lang="en-IN" altLang="en-US" sz="1600" b="1" dirty="0"/>
              <a:t>Rescale variables (e.g. standardizing or normalizing)</a:t>
            </a:r>
          </a:p>
          <a:p>
            <a:pPr marL="0" indent="0" algn="just">
              <a:buFont typeface="+mj-lt"/>
              <a:buNone/>
            </a:pPr>
            <a:r>
              <a:rPr lang="en-IN" altLang="en-US" sz="1600" b="1" dirty="0"/>
              <a:t>2) Different models may have different feature engineering requirements. Some have built in feature  engineering</a:t>
            </a:r>
          </a:p>
          <a:p>
            <a:pPr marL="0" indent="0" algn="just">
              <a:buNone/>
            </a:pPr>
            <a:endParaRPr lang="en-IN" altLang="en-US" sz="1600" b="1"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4.3 Algorithms</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lstStyle/>
          <a:p>
            <a:pPr indent="0">
              <a:buFont typeface="Arial" panose="020B0604020202020204" pitchFamily="34" charset="0"/>
              <a:buNone/>
            </a:pPr>
            <a:r>
              <a:rPr lang="en-US" sz="2000" b="1" u="sng" dirty="0"/>
              <a:t>Understand your constraints</a:t>
            </a:r>
            <a:r>
              <a:rPr lang="en-IN" altLang="en-US" sz="2000" b="1" u="sng" dirty="0"/>
              <a:t>:</a:t>
            </a:r>
            <a:endParaRPr lang="en-IN" altLang="en-US" dirty="0"/>
          </a:p>
          <a:p>
            <a:pPr marL="285750" indent="-285750">
              <a:buFont typeface="Arial" panose="020B0604020202020204" pitchFamily="34" charset="0"/>
              <a:buChar char="•"/>
            </a:pPr>
            <a:r>
              <a:rPr lang="en-US" dirty="0"/>
              <a:t>What is your data storage capacity?</a:t>
            </a:r>
            <a:endParaRPr lang="en-IN" altLang="en-US" dirty="0"/>
          </a:p>
          <a:p>
            <a:pPr marL="285750" indent="-285750">
              <a:buFont typeface="Arial" panose="020B0604020202020204" pitchFamily="34" charset="0"/>
              <a:buChar char="•"/>
            </a:pPr>
            <a:r>
              <a:rPr lang="en-US" dirty="0"/>
              <a:t>Does the prediction have to be fast</a:t>
            </a:r>
            <a:r>
              <a:rPr lang="en-IN" altLang="en-US" dirty="0"/>
              <a:t>?</a:t>
            </a:r>
          </a:p>
          <a:p>
            <a:pPr marL="285750" indent="-285750">
              <a:buFont typeface="Arial" panose="020B0604020202020204" pitchFamily="34" charset="0"/>
              <a:buChar char="•"/>
            </a:pPr>
            <a:r>
              <a:rPr lang="en-US" dirty="0"/>
              <a:t>Does the learning have to be fast? </a:t>
            </a:r>
          </a:p>
          <a:p>
            <a:pPr indent="0">
              <a:buFont typeface="Arial" panose="020B0604020202020204" pitchFamily="34" charset="0"/>
              <a:buNone/>
            </a:pPr>
            <a:endParaRPr lang="en-US" dirty="0"/>
          </a:p>
          <a:p>
            <a:pPr indent="0">
              <a:buFont typeface="Arial" panose="020B0604020202020204" pitchFamily="34" charset="0"/>
              <a:buNone/>
            </a:pPr>
            <a:r>
              <a:rPr lang="en-US" dirty="0"/>
              <a:t> Than we compare the performance of different algorithms for </a:t>
            </a:r>
            <a:r>
              <a:rPr lang="en-US" dirty="0" smtClean="0"/>
              <a:t>selected</a:t>
            </a:r>
            <a:r>
              <a:rPr lang="en-US" dirty="0" smtClean="0"/>
              <a:t> </a:t>
            </a:r>
            <a:r>
              <a:rPr lang="en-US" dirty="0"/>
              <a:t>problem </a:t>
            </a:r>
            <a:r>
              <a:rPr lang="en-US" dirty="0" smtClean="0"/>
              <a:t>and the</a:t>
            </a:r>
            <a:r>
              <a:rPr lang="en-US" dirty="0" smtClean="0"/>
              <a:t> </a:t>
            </a:r>
            <a:r>
              <a:rPr lang="en-US" dirty="0"/>
              <a:t>data-set. </a:t>
            </a:r>
            <a:r>
              <a:rPr lang="en-US" dirty="0" smtClean="0"/>
              <a:t>Then, </a:t>
            </a:r>
            <a:r>
              <a:rPr lang="en-US" dirty="0" smtClean="0"/>
              <a:t>we </a:t>
            </a:r>
            <a:r>
              <a:rPr lang="en-US" dirty="0"/>
              <a:t>discuss the reasons to use algorithms for different applications. </a:t>
            </a:r>
          </a:p>
          <a:p>
            <a:pPr indent="0">
              <a:buFont typeface="Arial" panose="020B0604020202020204" pitchFamily="34" charset="0"/>
              <a:buNone/>
            </a:pPr>
            <a:r>
              <a:rPr lang="en-US" dirty="0"/>
              <a:t>We also present numerical results with comparisons. </a:t>
            </a:r>
          </a:p>
          <a:p>
            <a:pPr indent="0">
              <a:buFont typeface="Arial" panose="020B0604020202020204" pitchFamily="34" charset="0"/>
              <a:buNone/>
            </a:pPr>
            <a:r>
              <a:rPr lang="en-US" dirty="0"/>
              <a:t>This study will help people in deciding the most suitable algorithm for their application and provide a solution.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4.4 METRICS</a:t>
            </a:r>
          </a:p>
        </p:txBody>
      </p:sp>
      <p:sp>
        <p:nvSpPr>
          <p:cNvPr id="3" name="Content Placeholder 2"/>
          <p:cNvSpPr>
            <a:spLocks noGrp="1"/>
          </p:cNvSpPr>
          <p:nvPr>
            <p:ph idx="1"/>
          </p:nvPr>
        </p:nvSpPr>
        <p:spPr>
          <a:xfrm>
            <a:off x="1080770" y="2161540"/>
            <a:ext cx="10670540" cy="3702685"/>
          </a:xfrm>
        </p:spPr>
        <p:txBody>
          <a:bodyPr>
            <a:normAutofit/>
          </a:bodyPr>
          <a:lstStyle/>
          <a:p>
            <a:r>
              <a:rPr lang="en-US" sz="2000"/>
              <a:t>Each machine learning model is trying to solve a problem with a different objective using a different dataset and hence, it is important to understand the context before choosing a metric.</a:t>
            </a:r>
          </a:p>
          <a:p>
            <a:pPr marL="0" indent="0">
              <a:buNone/>
            </a:pPr>
            <a:r>
              <a:rPr lang="en-US" sz="2000"/>
              <a:t> </a:t>
            </a:r>
          </a:p>
          <a:p>
            <a:r>
              <a:rPr lang="en-US" sz="2000" b="1"/>
              <a:t>Regression Metrics</a:t>
            </a:r>
            <a:r>
              <a:rPr lang="en-IN" altLang="en-US" sz="2000" b="1"/>
              <a:t>:</a:t>
            </a:r>
            <a:endParaRPr lang="en-US" sz="2000"/>
          </a:p>
          <a:p>
            <a:pPr marL="457200" indent="-457200">
              <a:buFont typeface="+mj-lt"/>
              <a:buAutoNum type="romanLcPeriod"/>
            </a:pPr>
            <a:r>
              <a:rPr lang="en-US" sz="2000"/>
              <a:t> Mean Squared Error (MSE)</a:t>
            </a:r>
          </a:p>
          <a:p>
            <a:pPr marL="457200" indent="-457200">
              <a:buFont typeface="+mj-lt"/>
              <a:buAutoNum type="romanLcPeriod"/>
            </a:pPr>
            <a:r>
              <a:rPr lang="en-US" sz="2000"/>
              <a:t> Root Mean Squared Error (RMSE)</a:t>
            </a:r>
          </a:p>
          <a:p>
            <a:pPr marL="457200" indent="-457200">
              <a:buFont typeface="+mj-lt"/>
              <a:buAutoNum type="romanLcPeriod"/>
            </a:pPr>
            <a:r>
              <a:rPr lang="en-US" sz="2000"/>
              <a:t> Mean Absolute Error (MAE)</a:t>
            </a:r>
          </a:p>
          <a:p>
            <a:pPr marL="457200" indent="-457200">
              <a:buFont typeface="+mj-lt"/>
              <a:buAutoNum type="romanLcPeriod"/>
            </a:pPr>
            <a:r>
              <a:rPr lang="en-US" sz="2000"/>
              <a:t> R Squared (R²)</a:t>
            </a:r>
            <a:endParaRPr lang="en-US"/>
          </a:p>
          <a:p>
            <a:pPr marL="0" indent="0">
              <a:buFont typeface="+mj-lt"/>
              <a:buNone/>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b="0" dirty="0"/>
              <a:t>Confusion Matrix</a:t>
            </a:r>
          </a:p>
        </p:txBody>
      </p:sp>
      <p:sp>
        <p:nvSpPr>
          <p:cNvPr id="89" name="Text Placeholder 88"/>
          <p:cNvSpPr>
            <a:spLocks noGrp="1"/>
          </p:cNvSpPr>
          <p:nvPr>
            <p:ph type="body" sz="quarter" idx="18"/>
          </p:nvPr>
        </p:nvSpPr>
        <p:spPr/>
        <p:txBody>
          <a:bodyPr/>
          <a:lstStyle/>
          <a:p>
            <a:pPr marL="0" indent="0">
              <a:buNone/>
            </a:pPr>
            <a:r>
              <a:rPr lang="en-IN" altLang="en-US" dirty="0"/>
              <a:t>Precision &amp;Recall</a:t>
            </a:r>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7500" lnSpcReduction="1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Grp="1" noChangeAspect="1"/>
          </p:cNvPicPr>
          <p:nvPr>
            <p:ph sz="quarter" idx="20"/>
          </p:nvPr>
        </p:nvPicPr>
        <p:blipFill>
          <a:blip r:embed="rId3"/>
          <a:srcRect l="8748" t="16484" r="14808" b="29423"/>
          <a:stretch>
            <a:fillRect/>
          </a:stretch>
        </p:blipFill>
        <p:spPr>
          <a:xfrm>
            <a:off x="5384800" y="2817495"/>
            <a:ext cx="3060700" cy="2464435"/>
          </a:xfrm>
          <a:prstGeom prst="rect">
            <a:avLst/>
          </a:prstGeom>
        </p:spPr>
      </p:pic>
      <p:pic>
        <p:nvPicPr>
          <p:cNvPr id="7" name="Content Placeholder 6" descr="projectimage"/>
          <p:cNvPicPr>
            <a:picLocks noGrp="1" noChangeAspect="1"/>
          </p:cNvPicPr>
          <p:nvPr>
            <p:ph sz="quarter" idx="22"/>
          </p:nvPr>
        </p:nvPicPr>
        <p:blipFill>
          <a:blip r:embed="rId4"/>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7"/>
          <a:stretch>
            <a:fillRect/>
          </a:stretch>
        </p:blipFill>
        <p:spPr>
          <a:xfrm>
            <a:off x="2093595" y="2825750"/>
            <a:ext cx="3073400" cy="2456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p>
        </p:txBody>
      </p:sp>
      <p:sp>
        <p:nvSpPr>
          <p:cNvPr id="89" name="Text Placeholder 88"/>
          <p:cNvSpPr>
            <a:spLocks noGrp="1"/>
          </p:cNvSpPr>
          <p:nvPr>
            <p:ph type="body" sz="quarter" idx="18"/>
          </p:nvPr>
        </p:nvSpPr>
        <p:spPr/>
        <p:txBody>
          <a:bodyPr/>
          <a:lstStyle/>
          <a:p>
            <a:pPr marL="0" indent="0">
              <a:buNone/>
            </a:pPr>
            <a:r>
              <a:rPr lang="en-IN" altLang="en-US" dirty="0"/>
              <a:t>RMSE</a:t>
            </a:r>
          </a:p>
        </p:txBody>
      </p:sp>
      <p:sp>
        <p:nvSpPr>
          <p:cNvPr id="90" name="Text Placeholder 89"/>
          <p:cNvSpPr>
            <a:spLocks noGrp="1"/>
          </p:cNvSpPr>
          <p:nvPr>
            <p:ph type="body" sz="quarter" idx="19"/>
          </p:nvPr>
        </p:nvSpPr>
        <p:spPr>
          <a:xfrm>
            <a:off x="8662988" y="998855"/>
            <a:ext cx="3070225" cy="1058862"/>
          </a:xfrm>
        </p:spPr>
        <p:txBody>
          <a:bodyPr/>
          <a:lstStyle/>
          <a:p>
            <a:r>
              <a:rPr lang="en-US"/>
              <a:t>MAE</a:t>
            </a:r>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30" y="863802"/>
            <a:ext cx="952500" cy="952500"/>
          </a:xfrm>
          <a:prstGeom prst="rect">
            <a:avLst/>
          </a:prstGeom>
        </p:spPr>
      </p:pic>
      <p:sp>
        <p:nvSpPr>
          <p:cNvPr id="9" name="Content Placeholder 8"/>
          <p:cNvSpPr>
            <a:spLocks noGrp="1"/>
          </p:cNvSpPr>
          <p:nvPr>
            <p:ph sz="quarter" idx="22"/>
          </p:nvPr>
        </p:nvSpPr>
        <p:spPr>
          <a:xfrm>
            <a:off x="10965180" y="4735195"/>
            <a:ext cx="755650" cy="1075055"/>
          </a:xfrm>
        </p:spPr>
        <p:txBody>
          <a:bodyPr/>
          <a:lstStyle/>
          <a:p>
            <a:endParaRPr lang="en-US"/>
          </a:p>
        </p:txBody>
      </p:sp>
      <p:pic>
        <p:nvPicPr>
          <p:cNvPr id="10" name="Picture 9" descr="PROJECTPICS"/>
          <p:cNvPicPr>
            <a:picLocks noChangeAspect="1"/>
          </p:cNvPicPr>
          <p:nvPr/>
        </p:nvPicPr>
        <p:blipFill>
          <a:blip r:embed="rId5"/>
          <a:stretch>
            <a:fillRect/>
          </a:stretch>
        </p:blipFill>
        <p:spPr>
          <a:xfrm>
            <a:off x="2453640" y="2057400"/>
            <a:ext cx="2365375" cy="686435"/>
          </a:xfrm>
          <a:prstGeom prst="rect">
            <a:avLst/>
          </a:prstGeom>
        </p:spPr>
      </p:pic>
      <p:sp>
        <p:nvSpPr>
          <p:cNvPr id="11" name="Content Placeholder 10"/>
          <p:cNvSpPr>
            <a:spLocks noGrp="1"/>
          </p:cNvSpPr>
          <p:nvPr>
            <p:ph sz="quarter" idx="20"/>
          </p:nvPr>
        </p:nvSpPr>
        <p:spPr>
          <a:xfrm>
            <a:off x="2106295" y="2098040"/>
            <a:ext cx="3060700" cy="3731260"/>
          </a:xfrm>
        </p:spPr>
        <p:txBody>
          <a:bodyPr>
            <a:normAutofit fontScale="70000" lnSpcReduction="10000"/>
          </a:bodyPr>
          <a:lstStyle/>
          <a:p>
            <a:pPr marL="0" indent="0">
              <a:buNone/>
            </a:pPr>
            <a:endParaRPr lang="en-US"/>
          </a:p>
          <a:p>
            <a:endParaRPr lang="en-US"/>
          </a:p>
          <a:p>
            <a:r>
              <a:rPr lang="en-US"/>
              <a:t>yᵢ is the actual expected output</a:t>
            </a:r>
          </a:p>
          <a:p>
            <a:r>
              <a:rPr lang="en-US"/>
              <a:t>ŷᵢ is the model’s prediction.</a:t>
            </a:r>
          </a:p>
          <a:p>
            <a:pPr marL="0" indent="0">
              <a:buNone/>
            </a:pPr>
            <a:r>
              <a:rPr lang="en-US"/>
              <a:t>MSE basically measures average squared error of our predictions. For each point, it calculates square difference between the predictions and the target and then average those values.</a:t>
            </a:r>
          </a:p>
        </p:txBody>
      </p:sp>
      <p:sp>
        <p:nvSpPr>
          <p:cNvPr id="12" name="Text Box 11"/>
          <p:cNvSpPr txBox="1"/>
          <p:nvPr/>
        </p:nvSpPr>
        <p:spPr>
          <a:xfrm>
            <a:off x="8562340" y="2097405"/>
            <a:ext cx="3171825" cy="3969385"/>
          </a:xfrm>
          <a:prstGeom prst="rect">
            <a:avLst/>
          </a:prstGeom>
          <a:noFill/>
        </p:spPr>
        <p:txBody>
          <a:bodyPr wrap="square" rtlCol="0" anchor="t">
            <a:spAutoFit/>
          </a:bodyPr>
          <a:lstStyle/>
          <a:p>
            <a:endParaRPr lang="en-US"/>
          </a:p>
          <a:p>
            <a:endParaRPr lang="en-US"/>
          </a:p>
          <a:p>
            <a:endParaRPr lang="en-US"/>
          </a:p>
          <a:p>
            <a:r>
              <a:rPr lang="en-US"/>
              <a:t>In MAE the error is calculated as an average of absolute differences between the target values and the predictions.</a:t>
            </a:r>
          </a:p>
          <a:p>
            <a:endParaRPr lang="en-US"/>
          </a:p>
          <a:p>
            <a:r>
              <a:rPr lang="en-US"/>
              <a:t> The MAE is a linear score which means that all the individual differences are weighted equally in the average.</a:t>
            </a:r>
          </a:p>
        </p:txBody>
      </p:sp>
      <p:sp>
        <p:nvSpPr>
          <p:cNvPr id="13" name="Text Box 12"/>
          <p:cNvSpPr txBox="1"/>
          <p:nvPr/>
        </p:nvSpPr>
        <p:spPr>
          <a:xfrm>
            <a:off x="5273040" y="2496185"/>
            <a:ext cx="3289300" cy="1476375"/>
          </a:xfrm>
          <a:prstGeom prst="rect">
            <a:avLst/>
          </a:prstGeom>
          <a:noFill/>
        </p:spPr>
        <p:txBody>
          <a:bodyPr wrap="square" rtlCol="0" anchor="t">
            <a:spAutoFit/>
          </a:bodyPr>
          <a:lstStyle/>
          <a:p>
            <a:endParaRPr lang="en-US"/>
          </a:p>
          <a:p>
            <a:r>
              <a:rPr lang="en-US"/>
              <a:t>RMSE is just the square root of MSE. </a:t>
            </a:r>
          </a:p>
          <a:p>
            <a:r>
              <a:rPr lang="en-US"/>
              <a:t> </a:t>
            </a:r>
            <a:r>
              <a:rPr lang="en-IN" altLang="en-US"/>
              <a:t>provides</a:t>
            </a:r>
            <a:r>
              <a:rPr lang="en-US"/>
              <a:t> the error rate by the square root of MSE.</a:t>
            </a:r>
          </a:p>
        </p:txBody>
      </p:sp>
      <p:pic>
        <p:nvPicPr>
          <p:cNvPr id="2" name="Picture 1" descr="1_k5yhKsvTWNUJhTFvuLQclA@2x"/>
          <p:cNvPicPr>
            <a:picLocks noChangeAspect="1"/>
          </p:cNvPicPr>
          <p:nvPr/>
        </p:nvPicPr>
        <p:blipFill>
          <a:blip r:embed="rId6"/>
          <a:stretch>
            <a:fillRect/>
          </a:stretch>
        </p:blipFill>
        <p:spPr>
          <a:xfrm>
            <a:off x="8964930" y="2097405"/>
            <a:ext cx="2366010" cy="7188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lstStyle/>
                    <a:p>
                      <a:pPr>
                        <a:buNone/>
                      </a:pPr>
                      <a:r>
                        <a:rPr lang="en-US"/>
                        <a:t>STATISTIC</a:t>
                      </a:r>
                    </a:p>
                  </a:txBody>
                  <a:tcPr/>
                </a:tc>
                <a:tc>
                  <a:txBody>
                    <a:bodyPr/>
                    <a:lstStyle/>
                    <a:p>
                      <a:pPr>
                        <a:buNone/>
                      </a:pPr>
                      <a:r>
                        <a:rPr lang="en-US"/>
                        <a:t>CRITERION</a:t>
                      </a:r>
                    </a:p>
                  </a:txBody>
                  <a:tcPr/>
                </a:tc>
              </a:tr>
              <a:tr h="365760">
                <a:tc>
                  <a:txBody>
                    <a:bodyPr/>
                    <a:lstStyle/>
                    <a:p>
                      <a:pPr>
                        <a:buNone/>
                      </a:pPr>
                      <a:r>
                        <a:rPr lang="en-US"/>
                        <a:t>R-Squared</a:t>
                      </a:r>
                    </a:p>
                  </a:txBody>
                  <a:tcPr/>
                </a:tc>
                <a:tc>
                  <a:txBody>
                    <a:bodyPr/>
                    <a:lstStyle/>
                    <a:p>
                      <a:pPr>
                        <a:buNone/>
                      </a:pPr>
                      <a:r>
                        <a:rPr lang="en-US"/>
                        <a:t>Higher the better</a:t>
                      </a:r>
                    </a:p>
                  </a:txBody>
                  <a:tcPr/>
                </a:tc>
              </a:tr>
              <a:tr h="365760">
                <a:tc>
                  <a:txBody>
                    <a:bodyPr/>
                    <a:lstStyle/>
                    <a:p>
                      <a:pPr>
                        <a:buNone/>
                      </a:pPr>
                      <a:r>
                        <a:rPr lang="en-US"/>
                        <a:t>Adj R-Squared</a:t>
                      </a:r>
                    </a:p>
                  </a:txBody>
                  <a:tcPr/>
                </a:tc>
                <a:tc>
                  <a:txBody>
                    <a:bodyPr/>
                    <a:lstStyle/>
                    <a:p>
                      <a:pPr>
                        <a:buNone/>
                      </a:pPr>
                      <a:r>
                        <a:rPr lang="en-US"/>
                        <a:t>Higher the better</a:t>
                      </a:r>
                    </a:p>
                  </a:txBody>
                  <a:tcPr/>
                </a:tc>
              </a:tr>
              <a:tr h="365760">
                <a:tc>
                  <a:txBody>
                    <a:bodyPr/>
                    <a:lstStyle/>
                    <a:p>
                      <a:pPr>
                        <a:buNone/>
                      </a:pPr>
                      <a:r>
                        <a:rPr lang="en-US"/>
                        <a:t>F-Statistic</a:t>
                      </a:r>
                    </a:p>
                  </a:txBody>
                  <a:tcPr/>
                </a:tc>
                <a:tc>
                  <a:txBody>
                    <a:bodyPr/>
                    <a:lstStyle/>
                    <a:p>
                      <a:pPr>
                        <a:buNone/>
                      </a:pPr>
                      <a:r>
                        <a:rPr lang="en-US"/>
                        <a:t>Higher the better</a:t>
                      </a:r>
                    </a:p>
                  </a:txBody>
                  <a:tcPr/>
                </a:tc>
              </a:tr>
              <a:tr h="365760">
                <a:tc>
                  <a:txBody>
                    <a:bodyPr/>
                    <a:lstStyle/>
                    <a:p>
                      <a:pPr>
                        <a:buNone/>
                      </a:pPr>
                      <a:r>
                        <a:rPr lang="en-US"/>
                        <a:t>Std. Error</a:t>
                      </a:r>
                    </a:p>
                  </a:txBody>
                  <a:tcPr/>
                </a:tc>
                <a:tc>
                  <a:txBody>
                    <a:bodyPr/>
                    <a:lstStyle/>
                    <a:p>
                      <a:pPr>
                        <a:buNone/>
                      </a:pPr>
                      <a:r>
                        <a:rPr lang="en-US"/>
                        <a:t>Closer to zero the better</a:t>
                      </a:r>
                    </a:p>
                  </a:txBody>
                  <a:tcPr/>
                </a:tc>
              </a:tr>
              <a:tr h="640080">
                <a:tc>
                  <a:txBody>
                    <a:bodyPr/>
                    <a:lstStyle/>
                    <a:p>
                      <a:pPr>
                        <a:buNone/>
                      </a:pPr>
                      <a:r>
                        <a:rPr lang="en-US"/>
                        <a:t>t-statistic</a:t>
                      </a:r>
                    </a:p>
                  </a:txBody>
                  <a:tcPr/>
                </a:tc>
                <a:tc>
                  <a:txBody>
                    <a:bodyPr/>
                    <a:lstStyle/>
                    <a:p>
                      <a:pPr>
                        <a:buNone/>
                      </a:pPr>
                      <a:r>
                        <a:rPr lang="en-US"/>
                        <a:t>Should be greater 1.96 for p-value to be less than 0.05</a:t>
                      </a:r>
                    </a:p>
                  </a:txBody>
                  <a:tcPr/>
                </a:tc>
              </a:tr>
              <a:tr h="365760">
                <a:tc>
                  <a:txBody>
                    <a:bodyPr/>
                    <a:lstStyle/>
                    <a:p>
                      <a:pPr>
                        <a:buNone/>
                      </a:pPr>
                      <a:r>
                        <a:rPr lang="en-US"/>
                        <a:t>AIC</a:t>
                      </a:r>
                    </a:p>
                  </a:txBody>
                  <a:tcPr/>
                </a:tc>
                <a:tc>
                  <a:txBody>
                    <a:bodyPr/>
                    <a:lstStyle/>
                    <a:p>
                      <a:pPr>
                        <a:buNone/>
                      </a:pPr>
                      <a:r>
                        <a:rPr lang="en-US"/>
                        <a:t>Lower the better</a:t>
                      </a:r>
                    </a:p>
                  </a:txBody>
                  <a:tcPr/>
                </a:tc>
              </a:tr>
              <a:tr h="365760">
                <a:tc>
                  <a:txBody>
                    <a:bodyPr/>
                    <a:lstStyle/>
                    <a:p>
                      <a:pPr>
                        <a:buNone/>
                      </a:pPr>
                      <a:r>
                        <a:rPr lang="en-US"/>
                        <a:t>BIC</a:t>
                      </a:r>
                    </a:p>
                  </a:txBody>
                  <a:tcPr/>
                </a:tc>
                <a:tc>
                  <a:txBody>
                    <a:bodyPr/>
                    <a:lstStyle/>
                    <a:p>
                      <a:pPr>
                        <a:buNone/>
                      </a:pPr>
                      <a:r>
                        <a:rPr lang="en-US"/>
                        <a:t>Lower the better</a:t>
                      </a:r>
                    </a:p>
                  </a:txBody>
                  <a:tcPr/>
                </a:tc>
              </a:tr>
              <a:tr h="640080">
                <a:tc>
                  <a:txBody>
                    <a:bodyPr/>
                    <a:lstStyle/>
                    <a:p>
                      <a:pPr>
                        <a:buNone/>
                      </a:pPr>
                      <a:r>
                        <a:rPr lang="en-IN" altLang="en-US"/>
                        <a:t>MAE(Mean Absolute error)</a:t>
                      </a:r>
                    </a:p>
                  </a:txBody>
                  <a:tcPr/>
                </a:tc>
                <a:tc>
                  <a:txBody>
                    <a:bodyPr/>
                    <a:lstStyle/>
                    <a:p>
                      <a:pPr>
                        <a:buNone/>
                      </a:pPr>
                      <a:endParaRPr lang="en-IN" altLang="en-US"/>
                    </a:p>
                  </a:txBody>
                  <a:tcPr/>
                </a:tc>
              </a:tr>
              <a:tr h="365760">
                <a:tc>
                  <a:txBody>
                    <a:bodyPr/>
                    <a:lstStyle/>
                    <a:p>
                      <a:pPr>
                        <a:buNone/>
                      </a:pPr>
                      <a:r>
                        <a:rPr lang="en-IN" altLang="en-US"/>
                        <a:t>RMSE(Root Mean Square Error)</a:t>
                      </a:r>
                    </a:p>
                  </a:txBody>
                  <a:tcPr/>
                </a:tc>
                <a:tc>
                  <a:txBody>
                    <a:bodyPr/>
                    <a:lstStyle/>
                    <a:p>
                      <a:pPr>
                        <a:buNone/>
                      </a:pPr>
                      <a:r>
                        <a:rPr lang="en-US"/>
                        <a:t>Lower the better</a:t>
                      </a:r>
                    </a:p>
                  </a:txBody>
                  <a:tcPr/>
                </a:tc>
              </a:tr>
              <a:tr h="365760">
                <a:tc>
                  <a:txBody>
                    <a:bodyPr/>
                    <a:lstStyle/>
                    <a:p>
                      <a:pPr>
                        <a:buNone/>
                      </a:pPr>
                      <a:r>
                        <a:rPr lang="en-US"/>
                        <a:t>MSE (Mean squared error)</a:t>
                      </a:r>
                    </a:p>
                  </a:txBody>
                  <a:tcPr/>
                </a:tc>
                <a:tc>
                  <a:txBody>
                    <a:bodyPr/>
                    <a:lstStyle/>
                    <a:p>
                      <a:pPr>
                        <a:buNone/>
                      </a:pPr>
                      <a:r>
                        <a:rPr lang="en-US"/>
                        <a:t>Lower the better</a:t>
                      </a:r>
                    </a:p>
                  </a:txBody>
                  <a:tcPr/>
                </a:tc>
              </a:tr>
              <a:tr h="640080">
                <a:tc>
                  <a:txBody>
                    <a:bodyPr/>
                    <a:lstStyle/>
                    <a:p>
                      <a:pPr>
                        <a:buNone/>
                      </a:pPr>
                      <a:r>
                        <a:rPr lang="en-US"/>
                        <a:t>Min_Max Accuracy =&gt; mean(min(actual, predicted)/max(actual, predicted))</a:t>
                      </a:r>
                    </a:p>
                  </a:txBody>
                  <a:tcPr/>
                </a:tc>
                <a:tc>
                  <a:txBody>
                    <a:bodyPr/>
                    <a:lstStyle/>
                    <a:p>
                      <a:pPr>
                        <a:buNone/>
                      </a:pPr>
                      <a:r>
                        <a:rPr lang="en-US"/>
                        <a:t>Higher the better</a:t>
                      </a:r>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9448800" y="3270885"/>
            <a:ext cx="2552700" cy="1568450"/>
          </a:xfrm>
          <a:prstGeom prst="rect">
            <a:avLst/>
          </a:prstGeom>
          <a:noFill/>
        </p:spPr>
        <p:txBody>
          <a:bodyPr wrap="square" rtlCol="0">
            <a:spAutoFit/>
          </a:bodyPr>
          <a:lstStyle/>
          <a:p>
            <a:r>
              <a:rPr lang="en-US" sz="2400"/>
              <a:t>How to know which regression model is best fit for the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5. Tools Used</a:t>
            </a:r>
          </a:p>
        </p:txBody>
      </p:sp>
      <p:sp>
        <p:nvSpPr>
          <p:cNvPr id="3" name="Content Placeholder 2"/>
          <p:cNvSpPr>
            <a:spLocks noGrp="1"/>
          </p:cNvSpPr>
          <p:nvPr>
            <p:ph sz="half" idx="1"/>
          </p:nvPr>
        </p:nvSpPr>
        <p:spPr>
          <a:xfrm>
            <a:off x="680085" y="2649855"/>
            <a:ext cx="4698365" cy="3286125"/>
          </a:xfrm>
        </p:spPr>
        <p:txBody>
          <a:bodyPr>
            <a:noAutofit/>
          </a:bodyPr>
          <a:lstStyle/>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p>
        </p:txBody>
      </p:sp>
      <p:sp>
        <p:nvSpPr>
          <p:cNvPr id="4" name="Content Placeholder 3"/>
          <p:cNvSpPr>
            <a:spLocks noGrp="1"/>
          </p:cNvSpPr>
          <p:nvPr>
            <p:ph sz="half" idx="2"/>
          </p:nvPr>
        </p:nvSpPr>
        <p:spPr>
          <a:xfrm>
            <a:off x="5594350" y="2649220"/>
            <a:ext cx="4700270" cy="3286760"/>
          </a:xfrm>
        </p:spPr>
        <p:txBody>
          <a:bodyPr>
            <a:normAutofit/>
          </a:bodyPr>
          <a:lstStyle/>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10581005" y="886460"/>
            <a:ext cx="1609090" cy="829945"/>
          </a:xfrm>
          <a:prstGeom prst="rect">
            <a:avLst/>
          </a:prstGeom>
          <a:noFill/>
        </p:spPr>
        <p:txBody>
          <a:bodyPr wrap="square" rtlCol="0">
            <a:spAutoFit/>
          </a:bodyPr>
          <a:lstStyle/>
          <a:p>
            <a:pPr algn="ctr"/>
            <a:r>
              <a:rPr lang="en-IN" altLang="en-US" sz="2400"/>
              <a:t>Dataset Details</a:t>
            </a:r>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lstStyle/>
                    <a:p>
                      <a:pPr algn="ctr">
                        <a:buNone/>
                      </a:pPr>
                      <a:endParaRPr lang="en-IN" altLang="en-US"/>
                    </a:p>
                    <a:p>
                      <a:pPr algn="ctr">
                        <a:buNone/>
                      </a:pPr>
                      <a:endParaRPr lang="en-IN" altLang="en-US"/>
                    </a:p>
                    <a:p>
                      <a:pPr algn="ctr">
                        <a:buNone/>
                      </a:pPr>
                      <a:r>
                        <a:rPr lang="en-IN" altLang="en-US"/>
                        <a:t>Weather History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Movielens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Height-Weight Dataset</a:t>
                      </a:r>
                    </a:p>
                  </a:txBody>
                  <a:tcPr/>
                </a:tc>
                <a:tc>
                  <a:txBody>
                    <a:bodyPr/>
                    <a:lstStyle/>
                    <a:p>
                      <a:pPr>
                        <a:buNone/>
                      </a:pPr>
                      <a:endParaRPr lang="en-US"/>
                    </a:p>
                  </a:txBody>
                  <a:tcPr/>
                </a:tc>
              </a:tr>
            </a:tbl>
          </a:graphicData>
        </a:graphic>
      </p:graphicFrame>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4"/>
          <a:stretch>
            <a:fillRect/>
          </a:stretch>
        </p:blipFill>
        <p:spPr>
          <a:xfrm>
            <a:off x="3105150" y="2443480"/>
            <a:ext cx="5747385" cy="16979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 Introduction</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p>
          <a:p>
            <a:r>
              <a:rPr lang="en-US" sz="2000" dirty="0"/>
              <a:t> Machine learning presents many of the same challenges as otheranalytic methods; it also presents some unique challenges primarily related tocomplicated and opaque modeling algorithms.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Regression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Grp="1" noChangeAspect="1"/>
          </p:cNvPicPr>
          <p:nvPr>
            <p:ph sz="half" idx="1"/>
          </p:nvPr>
        </p:nvPicPr>
        <p:blipFill>
          <a:blip r:embed="rId3"/>
          <a:stretch>
            <a:fillRect/>
          </a:stretch>
        </p:blipFill>
        <p:spPr>
          <a:xfrm>
            <a:off x="529590" y="2749550"/>
            <a:ext cx="4671060" cy="1695450"/>
          </a:xfrm>
          <a:prstGeom prst="rect">
            <a:avLst/>
          </a:prstGeom>
        </p:spPr>
      </p:pic>
      <p:pic>
        <p:nvPicPr>
          <p:cNvPr id="7" name="Content Placeholder 6"/>
          <p:cNvPicPr>
            <a:picLocks noGrp="1" noChangeAspect="1"/>
          </p:cNvPicPr>
          <p:nvPr>
            <p:ph sz="half" idx="2"/>
          </p:nvPr>
        </p:nvPicPr>
        <p:blipFill>
          <a:blip r:embed="rId4"/>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lstStyle/>
          <a:p>
            <a:r>
              <a:rPr lang="en-IN" altLang="en-US"/>
              <a:t>Code Snippets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Recommender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Grp="1" noChangeAspect="1"/>
          </p:cNvPicPr>
          <p:nvPr>
            <p:ph sz="half" idx="1"/>
          </p:nvPr>
        </p:nvPicPr>
        <p:blipFill>
          <a:blip r:embed="rId3"/>
          <a:stretch>
            <a:fillRect/>
          </a:stretch>
        </p:blipFill>
        <p:spPr>
          <a:xfrm>
            <a:off x="443865" y="2754630"/>
            <a:ext cx="4705985" cy="2661920"/>
          </a:xfrm>
          <a:prstGeom prst="rect">
            <a:avLst/>
          </a:prstGeom>
        </p:spPr>
      </p:pic>
      <p:pic>
        <p:nvPicPr>
          <p:cNvPr id="7" name="Picture 2"/>
          <p:cNvPicPr>
            <a:picLocks noGrp="1" noChangeAspect="1"/>
          </p:cNvPicPr>
          <p:nvPr>
            <p:ph sz="half" idx="2"/>
          </p:nvPr>
        </p:nvPicPr>
        <p:blipFill>
          <a:blip r:embed="rId4"/>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lstStyle/>
          <a:p>
            <a:r>
              <a:rPr lang="en-IN" altLang="en-US"/>
              <a:t>Code Snippet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ym typeface="+mn-ea"/>
              </a:rPr>
              <a:t> COMPARISONS</a:t>
            </a:r>
            <a:r>
              <a:rPr lang="en-IN" altLang="en-US"/>
              <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lstStyle/>
                    <a:p>
                      <a:pPr algn="ctr">
                        <a:buNone/>
                      </a:pPr>
                      <a:endParaRPr lang="en-IN" altLang="en-US"/>
                    </a:p>
                    <a:p>
                      <a:pPr algn="ctr">
                        <a:buNone/>
                      </a:pPr>
                      <a:r>
                        <a:rPr lang="en-IN" altLang="en-US"/>
                        <a:t>PROBLEM</a:t>
                      </a:r>
                    </a:p>
                  </a:txBody>
                  <a:tcPr/>
                </a:tc>
                <a:tc>
                  <a:txBody>
                    <a:bodyPr/>
                    <a:lstStyle/>
                    <a:p>
                      <a:pPr algn="ctr">
                        <a:buNone/>
                      </a:pPr>
                      <a:endParaRPr lang="en-IN" altLang="en-US"/>
                    </a:p>
                    <a:p>
                      <a:pPr algn="ctr">
                        <a:buNone/>
                      </a:pPr>
                      <a:r>
                        <a:rPr lang="en-IN" altLang="en-US"/>
                        <a:t>POLYNOMIAL REGRESSION</a:t>
                      </a:r>
                    </a:p>
                  </a:txBody>
                  <a:tcPr/>
                </a:tc>
                <a:tc>
                  <a:txBody>
                    <a:bodyPr/>
                    <a:lstStyle/>
                    <a:p>
                      <a:pPr algn="ctr">
                        <a:buNone/>
                      </a:pPr>
                      <a:endParaRPr lang="en-IN" altLang="en-US"/>
                    </a:p>
                    <a:p>
                      <a:pPr algn="ctr">
                        <a:buNone/>
                      </a:pPr>
                      <a:r>
                        <a:rPr lang="en-IN" altLang="en-US"/>
                        <a:t>LINEAR REGRESSION</a:t>
                      </a:r>
                    </a:p>
                  </a:txBody>
                  <a:tcPr/>
                </a:tc>
              </a:tr>
              <a:tr h="1034415">
                <a:tc>
                  <a:txBody>
                    <a:bodyPr/>
                    <a:lstStyle/>
                    <a:p>
                      <a:pPr algn="ctr">
                        <a:buNone/>
                      </a:pPr>
                      <a:endParaRPr lang="en-IN" altLang="en-US"/>
                    </a:p>
                    <a:p>
                      <a:pPr algn="ctr">
                        <a:buNone/>
                      </a:pPr>
                      <a:r>
                        <a:rPr lang="en-IN" altLang="en-US"/>
                        <a:t>Weather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Height-Weight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Salaries Prediction</a:t>
                      </a:r>
                    </a:p>
                  </a:txBody>
                  <a:tcPr/>
                </a:tc>
                <a:tc>
                  <a:txBody>
                    <a:bodyPr/>
                    <a:lstStyle/>
                    <a:p>
                      <a:pPr>
                        <a:buNone/>
                      </a:pPr>
                      <a:endParaRPr lang="en-US"/>
                    </a:p>
                  </a:txBody>
                  <a:tcPr/>
                </a:tc>
                <a:tc>
                  <a:txBody>
                    <a:bodyPr/>
                    <a:lstStyle/>
                    <a:p>
                      <a:pPr>
                        <a:buNone/>
                      </a:pPr>
                      <a:endParaRPr lang="en-US"/>
                    </a:p>
                  </a:txBody>
                  <a:tcPr/>
                </a:tc>
              </a:tr>
            </a:tbl>
          </a:graphicData>
        </a:graphic>
      </p:graphicFrame>
      <p:pic>
        <p:nvPicPr>
          <p:cNvPr id="37" name="Content Placeholder 5"/>
          <p:cNvPicPr>
            <a:picLocks noChangeAspect="1"/>
          </p:cNvPicPr>
          <p:nvPr/>
        </p:nvPicPr>
        <p:blipFill>
          <a:blip r:embed="rId2"/>
          <a:stretch>
            <a:fillRect/>
          </a:stretch>
        </p:blipFill>
        <p:spPr>
          <a:xfrm>
            <a:off x="3785870" y="3409950"/>
            <a:ext cx="3158490" cy="786765"/>
          </a:xfrm>
          <a:prstGeom prst="rect">
            <a:avLst/>
          </a:prstGeom>
        </p:spPr>
      </p:pic>
      <p:pic>
        <p:nvPicPr>
          <p:cNvPr id="40" name="Picture 39"/>
          <p:cNvPicPr>
            <a:picLocks noChangeAspect="1"/>
          </p:cNvPicPr>
          <p:nvPr/>
        </p:nvPicPr>
        <p:blipFill>
          <a:blip r:embed="rId3"/>
          <a:stretch>
            <a:fillRect/>
          </a:stretch>
        </p:blipFill>
        <p:spPr>
          <a:xfrm>
            <a:off x="3785870" y="4417060"/>
            <a:ext cx="3158490" cy="796925"/>
          </a:xfrm>
          <a:prstGeom prst="rect">
            <a:avLst/>
          </a:prstGeom>
        </p:spPr>
      </p:pic>
      <p:pic>
        <p:nvPicPr>
          <p:cNvPr id="43" name="Picture 42"/>
          <p:cNvPicPr>
            <a:picLocks noChangeAspect="1"/>
          </p:cNvPicPr>
          <p:nvPr/>
        </p:nvPicPr>
        <p:blipFill>
          <a:blip r:embed="rId4"/>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5"/>
          <a:stretch>
            <a:fillRect/>
          </a:stretch>
        </p:blipFill>
        <p:spPr>
          <a:xfrm>
            <a:off x="7115810" y="3683000"/>
            <a:ext cx="3075305" cy="513715"/>
          </a:xfrm>
          <a:prstGeom prst="rect">
            <a:avLst/>
          </a:prstGeom>
        </p:spPr>
      </p:pic>
      <p:pic>
        <p:nvPicPr>
          <p:cNvPr id="49" name="Picture 48"/>
          <p:cNvPicPr>
            <a:picLocks noChangeAspect="1"/>
          </p:cNvPicPr>
          <p:nvPr/>
        </p:nvPicPr>
        <p:blipFill>
          <a:blip r:embed="rId6"/>
          <a:stretch>
            <a:fillRect/>
          </a:stretch>
        </p:blipFill>
        <p:spPr>
          <a:xfrm>
            <a:off x="7115810" y="3409950"/>
            <a:ext cx="3074670" cy="273050"/>
          </a:xfrm>
          <a:prstGeom prst="rect">
            <a:avLst/>
          </a:prstGeom>
        </p:spPr>
      </p:pic>
      <p:pic>
        <p:nvPicPr>
          <p:cNvPr id="11" name="Picture 10"/>
          <p:cNvPicPr>
            <a:picLocks noChangeAspect="1"/>
          </p:cNvPicPr>
          <p:nvPr/>
        </p:nvPicPr>
        <p:blipFill>
          <a:blip r:embed="rId7"/>
          <a:stretch>
            <a:fillRect/>
          </a:stretch>
        </p:blipFill>
        <p:spPr>
          <a:xfrm>
            <a:off x="7115810" y="4750435"/>
            <a:ext cx="3075305" cy="463550"/>
          </a:xfrm>
          <a:prstGeom prst="rect">
            <a:avLst/>
          </a:prstGeom>
        </p:spPr>
      </p:pic>
      <p:pic>
        <p:nvPicPr>
          <p:cNvPr id="14" name="Picture 13"/>
          <p:cNvPicPr>
            <a:picLocks noChangeAspect="1"/>
          </p:cNvPicPr>
          <p:nvPr/>
        </p:nvPicPr>
        <p:blipFill>
          <a:blip r:embed="rId8"/>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9"/>
          <a:stretch>
            <a:fillRect/>
          </a:stretch>
        </p:blipFill>
        <p:spPr>
          <a:xfrm>
            <a:off x="7115810" y="5709285"/>
            <a:ext cx="3073400" cy="518160"/>
          </a:xfrm>
          <a:prstGeom prst="rect">
            <a:avLst/>
          </a:prstGeom>
        </p:spPr>
      </p:pic>
      <p:pic>
        <p:nvPicPr>
          <p:cNvPr id="32" name="Picture 31"/>
          <p:cNvPicPr>
            <a:picLocks noChangeAspect="1"/>
          </p:cNvPicPr>
          <p:nvPr/>
        </p:nvPicPr>
        <p:blipFill>
          <a:blip r:embed="rId10"/>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lstStyle/>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1"/>
          <a:stretch>
            <a:fillRect/>
          </a:stretch>
        </p:blipFill>
        <p:spPr>
          <a:xfrm>
            <a:off x="9467850" y="5410200"/>
            <a:ext cx="721360" cy="29972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646" y="738623"/>
            <a:ext cx="9613861" cy="1080938"/>
          </a:xfrm>
        </p:spPr>
        <p:txBody>
          <a:bodyPr/>
          <a:lstStyle/>
          <a:p>
            <a:r>
              <a:rPr lang="en-IN" altLang="en-US"/>
              <a:t>COMPARISONS</a:t>
            </a:r>
          </a:p>
        </p:txBody>
      </p:sp>
      <p:sp>
        <p:nvSpPr>
          <p:cNvPr id="3" name="Content Placeholder 2"/>
          <p:cNvSpPr>
            <a:spLocks noGrp="1"/>
          </p:cNvSpPr>
          <p:nvPr>
            <p:ph idx="1"/>
          </p:nvPr>
        </p:nvSpPr>
        <p:spPr/>
        <p:txBody>
          <a:bodyPr/>
          <a:lstStyle/>
          <a:p>
            <a:endParaRPr lang="en-US"/>
          </a:p>
        </p:txBody>
      </p:sp>
      <p:pic>
        <p:nvPicPr>
          <p:cNvPr id="4" name="Picture 3" descr="PrecisionRecallPlot_MovRecomm"/>
          <p:cNvPicPr>
            <a:picLocks noChangeAspect="1"/>
          </p:cNvPicPr>
          <p:nvPr/>
        </p:nvPicPr>
        <p:blipFill>
          <a:blip r:embed="rId2"/>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3"/>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lstStyle/>
          <a:p>
            <a:r>
              <a:rPr lang="en-IN" altLang="en-US"/>
              <a:t>for movie recommender system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GRAPHS</a:t>
            </a:r>
          </a:p>
        </p:txBody>
      </p:sp>
      <p:sp>
        <p:nvSpPr>
          <p:cNvPr id="3" name="Content Placeholder 2"/>
          <p:cNvSpPr>
            <a:spLocks noGrp="1"/>
          </p:cNvSpPr>
          <p:nvPr>
            <p:ph idx="1"/>
          </p:nvPr>
        </p:nvSpPr>
        <p:spPr>
          <a:xfrm>
            <a:off x="2137410" y="2161540"/>
            <a:ext cx="2288540" cy="4468495"/>
          </a:xfrm>
        </p:spPr>
        <p:txBody>
          <a:bodyPr/>
          <a:lstStyle/>
          <a:p>
            <a:pPr marL="0" indent="0">
              <a:buNone/>
            </a:pPr>
            <a:endParaRPr lang="en-IN" altLang="en-US"/>
          </a:p>
          <a:p>
            <a:r>
              <a:rPr lang="en-IN" altLang="en-US"/>
              <a:t>Weather Prediction</a:t>
            </a:r>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p>
        </p:txBody>
      </p:sp>
      <p:pic>
        <p:nvPicPr>
          <p:cNvPr id="4" name="Picture 3" descr="weatherhist1"/>
          <p:cNvPicPr>
            <a:picLocks noChangeAspect="1"/>
          </p:cNvPicPr>
          <p:nvPr/>
        </p:nvPicPr>
        <p:blipFill>
          <a:blip r:embed="rId2"/>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3"/>
          <a:stretch>
            <a:fillRect/>
          </a:stretch>
        </p:blipFill>
        <p:spPr>
          <a:xfrm>
            <a:off x="8178800" y="1988185"/>
            <a:ext cx="3572510" cy="2373630"/>
          </a:xfrm>
          <a:prstGeom prst="rect">
            <a:avLst/>
          </a:prstGeom>
        </p:spPr>
      </p:pic>
      <p:pic>
        <p:nvPicPr>
          <p:cNvPr id="6" name="Picture 5" descr="alasries1"/>
          <p:cNvPicPr>
            <a:picLocks noChangeAspect="1"/>
          </p:cNvPicPr>
          <p:nvPr/>
        </p:nvPicPr>
        <p:blipFill>
          <a:blip r:embed="rId4"/>
          <a:srcRect t="6889"/>
          <a:stretch>
            <a:fillRect/>
          </a:stretch>
        </p:blipFill>
        <p:spPr>
          <a:xfrm>
            <a:off x="4425315" y="4361815"/>
            <a:ext cx="3753485" cy="2497455"/>
          </a:xfrm>
          <a:prstGeom prst="rect">
            <a:avLst/>
          </a:prstGeom>
        </p:spPr>
      </p:pic>
      <p:pic>
        <p:nvPicPr>
          <p:cNvPr id="7" name="Picture 6" descr="salaries2"/>
          <p:cNvPicPr>
            <a:picLocks noChangeAspect="1"/>
          </p:cNvPicPr>
          <p:nvPr/>
        </p:nvPicPr>
        <p:blipFill>
          <a:blip r:embed="rId5"/>
          <a:srcRect t="7046"/>
          <a:stretch>
            <a:fillRect/>
          </a:stretch>
        </p:blipFill>
        <p:spPr>
          <a:xfrm>
            <a:off x="7818120" y="4361815"/>
            <a:ext cx="3933190" cy="2437765"/>
          </a:xfrm>
          <a:prstGeom prst="rect">
            <a:avLst/>
          </a:prstGeom>
        </p:spPr>
      </p:pic>
      <p:sp>
        <p:nvSpPr>
          <p:cNvPr id="8" name="Text Box 7"/>
          <p:cNvSpPr txBox="1"/>
          <p:nvPr/>
        </p:nvSpPr>
        <p:spPr>
          <a:xfrm>
            <a:off x="2138045" y="1458595"/>
            <a:ext cx="4671060" cy="368300"/>
          </a:xfrm>
          <a:prstGeom prst="rect">
            <a:avLst/>
          </a:prstGeom>
          <a:noFill/>
        </p:spPr>
        <p:txBody>
          <a:bodyPr wrap="square" rtlCol="0">
            <a:spAutoFit/>
          </a:bodyPr>
          <a:lstStyle/>
          <a:p>
            <a:r>
              <a:rPr lang="en-IN" altLang="en-US"/>
              <a:t>Linear and Polynomial Regression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87600" y="2967990"/>
            <a:ext cx="6729095" cy="1014730"/>
          </a:xfrm>
          <a:prstGeom prst="rect">
            <a:avLst/>
          </a:prstGeom>
          <a:noFill/>
        </p:spPr>
        <p:txBody>
          <a:bodyPr wrap="square" rtlCol="0">
            <a:spAutoFit/>
          </a:bodyPr>
          <a:lstStyle/>
          <a:p>
            <a:pPr algn="ctr"/>
            <a:r>
              <a:rPr lang="en-IN" altLang="en-US" sz="600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1.1  Introduction To Project</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lnSpcReduction="10000"/>
          </a:bodyPr>
          <a:lstStyle/>
          <a:p>
            <a:pPr marL="285750" indent="-285750">
              <a:buFont typeface="Arial" panose="020B0604020202020204" pitchFamily="34" charset="0"/>
              <a:buChar char="•"/>
            </a:pPr>
            <a:r>
              <a:rPr lang="en-US" sz="2000">
                <a:sym typeface="+mn-ea"/>
              </a:rPr>
              <a:t>Learning from data is of interest to many disparate fields such as banking, bioinformatics, business, computer vision and education. The field of data mining uses a large collection of machine learning algorithms whose goal is to extract useful information from collected data.</a:t>
            </a:r>
            <a:endParaRPr lang="en-US" sz="2000"/>
          </a:p>
          <a:p>
            <a:pPr marL="285750" indent="-285750">
              <a:buFont typeface="Arial" panose="020B0604020202020204" pitchFamily="34" charset="0"/>
              <a:buChar char="•"/>
            </a:pPr>
            <a:r>
              <a:rPr lang="en-US" sz="2000">
                <a:sym typeface="+mn-ea"/>
              </a:rPr>
              <a:t>For any given dataset, a common question is which learning algorithm is best suited for it. </a:t>
            </a:r>
            <a:endParaRPr lang="en-US" sz="2000"/>
          </a:p>
          <a:p>
            <a:pPr marL="285750" indent="-285750">
              <a:buFont typeface="Arial" panose="020B0604020202020204" pitchFamily="34" charset="0"/>
              <a:buChar char="•"/>
            </a:pPr>
            <a:r>
              <a:rPr lang="en-IN" altLang="en-US" sz="2000">
                <a:sym typeface="+mn-ea"/>
              </a:rPr>
              <a:t>P</a:t>
            </a:r>
            <a:r>
              <a:rPr lang="en-US" sz="2000">
                <a:sym typeface="+mn-ea"/>
              </a:rPr>
              <a:t>erforming experiments with several algorithms using the data, orgetting advice from machine learning experts, can help assess which algorithms might be the best candidates, but this is not always practical</a:t>
            </a:r>
            <a:endParaRPr lang="en-US" sz="2000"/>
          </a:p>
          <a:p>
            <a:pPr marL="285750" indent="-285750">
              <a:buFont typeface="Arial" panose="020B0604020202020204" pitchFamily="34" charset="0"/>
              <a:buChar char="•"/>
            </a:pPr>
            <a:r>
              <a:rPr lang="en-US" sz="2000">
                <a:sym typeface="+mn-ea"/>
              </a:rPr>
              <a:t>Using the idea of meta-learning, we solve the problem of selecting a machine learning algorithm for a particular dataset. </a:t>
            </a:r>
            <a:endParaRPr lang="en-US" sz="2000"/>
          </a:p>
          <a:p>
            <a:pPr marL="285750" indent="-285750">
              <a:buFont typeface="Arial" panose="020B0604020202020204" pitchFamily="34" charset="0"/>
              <a:buChar char="•"/>
            </a:pPr>
            <a:r>
              <a:rPr lang="en-US" sz="2000">
                <a:sym typeface="+mn-ea"/>
              </a:rPr>
              <a:t>In this work, we represent the efficient way to deal with a non-standard format in real-world dataset to obtain training data.</a:t>
            </a:r>
            <a:endParaRPr lang="en-US" sz="2000"/>
          </a:p>
          <a:p>
            <a:pPr marL="0" indent="0">
              <a:buNone/>
            </a:pPr>
            <a:endParaRPr lang="en-US" sz="2000" dirty="0"/>
          </a:p>
          <a:p>
            <a:pPr marL="0" indent="0">
              <a:buNone/>
            </a:pPr>
            <a:endParaRPr lang="en-I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W</a:t>
            </a:r>
            <a:r>
              <a:rPr sz="2800">
                <a:sym typeface="+mn-ea"/>
              </a:rPr>
              <a:t>hat is necessary for good machine l</a:t>
            </a:r>
            <a:r>
              <a:rPr lang="en-IN" sz="2800">
                <a:sym typeface="+mn-ea"/>
              </a:rPr>
              <a:t>e</a:t>
            </a:r>
            <a:r>
              <a:rPr sz="2800">
                <a:sym typeface="+mn-ea"/>
              </a:rPr>
              <a:t>arning  algorithm</a:t>
            </a:r>
            <a:r>
              <a:rPr lang="en-IN" sz="2800">
                <a:sym typeface="+mn-ea"/>
              </a:rPr>
              <a:t>?</a:t>
            </a:r>
            <a:r>
              <a:rPr lang="en-US" b="1"/>
              <a:t/>
            </a:r>
            <a:br>
              <a:rPr lang="en-US" b="1"/>
            </a:br>
            <a:r>
              <a:rPr lang="en-IN" altLang="uk-UA" dirty="0">
                <a:latin typeface="Tahoma" panose="020B0604030504040204" charset="0"/>
                <a:sym typeface="+mn-ea"/>
              </a:rPr>
              <a:t> </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lstStyle/>
          <a:p>
            <a:pPr marL="342900" indent="-342900">
              <a:buFont typeface="Arial" panose="020B0604020202020204" pitchFamily="34" charset="0"/>
              <a:buAutoNum type="arabicPeriod"/>
            </a:pPr>
            <a:r>
              <a:rPr lang="en-US" sz="2000"/>
              <a:t>Data preparation capabilities.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1.3  </a:t>
            </a:r>
            <a:r>
              <a:rPr lang="en-US"/>
              <a:t>Types of ML Problems</a:t>
            </a:r>
            <a:br>
              <a:rPr lang="en-US"/>
            </a:br>
            <a:r>
              <a:rPr lang="en-US" sz="1200"/>
              <a:t/>
            </a:r>
            <a:br>
              <a:rPr lang="en-US" sz="1200"/>
            </a:br>
            <a:r>
              <a:rPr lang="en-IN" altLang="en-US" sz="1400"/>
              <a:t>T</a:t>
            </a:r>
            <a:r>
              <a:rPr lang="en-US" sz="1400"/>
              <a:t>here are several subclasses of ML problem based on what the prediction task looks like.</a:t>
            </a:r>
          </a:p>
        </p:txBody>
      </p:sp>
      <p:graphicFrame>
        <p:nvGraphicFramePr>
          <p:cNvPr id="6" name="Content Placeholder 5"/>
          <p:cNvGraphicFramePr>
            <a:graphicFrameLocks noGrp="1"/>
          </p:cNvGraphicFramePr>
          <p:nvPr>
            <p:ph idx="1"/>
          </p:nvPr>
        </p:nvGraphicFramePr>
        <p:xfrm>
          <a:off x="2137644" y="2161725"/>
          <a:ext cx="9614535" cy="425196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lstStyle/>
                    <a:p>
                      <a:pPr>
                        <a:buNone/>
                      </a:pPr>
                      <a:r>
                        <a:rPr lang="en-US"/>
                        <a:t>Type of ML Problem</a:t>
                      </a:r>
                    </a:p>
                  </a:txBody>
                  <a:tcPr/>
                </a:tc>
                <a:tc>
                  <a:txBody>
                    <a:bodyPr/>
                    <a:lstStyle/>
                    <a:p>
                      <a:pPr>
                        <a:buNone/>
                      </a:pPr>
                      <a:r>
                        <a:rPr lang="en-US"/>
                        <a:t>Description</a:t>
                      </a:r>
                    </a:p>
                  </a:txBody>
                  <a:tcPr/>
                </a:tc>
                <a:tc>
                  <a:txBody>
                    <a:bodyPr/>
                    <a:lstStyle/>
                    <a:p>
                      <a:pPr>
                        <a:buNone/>
                      </a:pPr>
                      <a:r>
                        <a:rPr lang="en-US"/>
                        <a:t>Example</a:t>
                      </a:r>
                    </a:p>
                  </a:txBody>
                  <a:tcPr/>
                </a:tc>
              </a:tr>
              <a:tr h="381000">
                <a:tc>
                  <a:txBody>
                    <a:bodyPr/>
                    <a:lstStyle/>
                    <a:p>
                      <a:pPr>
                        <a:buNone/>
                      </a:pPr>
                      <a:r>
                        <a:rPr lang="en-US"/>
                        <a:t>Classification </a:t>
                      </a:r>
                    </a:p>
                  </a:txBody>
                  <a:tcPr/>
                </a:tc>
                <a:tc>
                  <a:txBody>
                    <a:bodyPr/>
                    <a:lstStyle/>
                    <a:p>
                      <a:pPr>
                        <a:buNone/>
                      </a:pPr>
                      <a:r>
                        <a:rPr lang="en-US"/>
                        <a:t>Pick one of N labels </a:t>
                      </a:r>
                    </a:p>
                  </a:txBody>
                  <a:tcPr/>
                </a:tc>
                <a:tc>
                  <a:txBody>
                    <a:bodyPr/>
                    <a:lstStyle/>
                    <a:p>
                      <a:pPr>
                        <a:buNone/>
                      </a:pPr>
                      <a:r>
                        <a:rPr lang="en-US"/>
                        <a:t>Cat, dog, horse, or bear</a:t>
                      </a:r>
                    </a:p>
                  </a:txBody>
                  <a:tcPr/>
                </a:tc>
              </a:tr>
              <a:tr h="381000">
                <a:tc>
                  <a:txBody>
                    <a:bodyPr/>
                    <a:lstStyle/>
                    <a:p>
                      <a:pPr>
                        <a:buNone/>
                      </a:pPr>
                      <a:r>
                        <a:rPr lang="en-US"/>
                        <a:t>Regression </a:t>
                      </a:r>
                    </a:p>
                  </a:txBody>
                  <a:tcPr/>
                </a:tc>
                <a:tc>
                  <a:txBody>
                    <a:bodyPr/>
                    <a:lstStyle/>
                    <a:p>
                      <a:pPr>
                        <a:buNone/>
                      </a:pPr>
                      <a:r>
                        <a:rPr lang="en-US"/>
                        <a:t>Predict numerical values </a:t>
                      </a:r>
                    </a:p>
                  </a:txBody>
                  <a:tcPr/>
                </a:tc>
                <a:tc>
                  <a:txBody>
                    <a:bodyPr/>
                    <a:lstStyle/>
                    <a:p>
                      <a:pPr>
                        <a:buNone/>
                      </a:pPr>
                      <a:r>
                        <a:rPr lang="en-US"/>
                        <a:t>Click-through rate</a:t>
                      </a:r>
                    </a:p>
                  </a:txBody>
                  <a:tcPr/>
                </a:tc>
              </a:tr>
              <a:tr h="381000">
                <a:tc>
                  <a:txBody>
                    <a:bodyPr/>
                    <a:lstStyle/>
                    <a:p>
                      <a:pPr>
                        <a:buNone/>
                      </a:pPr>
                      <a:r>
                        <a:rPr lang="en-US"/>
                        <a:t>Clustering </a:t>
                      </a:r>
                    </a:p>
                  </a:txBody>
                  <a:tcPr/>
                </a:tc>
                <a:tc>
                  <a:txBody>
                    <a:bodyPr/>
                    <a:lstStyle/>
                    <a:p>
                      <a:pPr>
                        <a:buNone/>
                      </a:pPr>
                      <a:r>
                        <a:rPr lang="en-US"/>
                        <a:t>Group similar examples </a:t>
                      </a:r>
                    </a:p>
                  </a:txBody>
                  <a:tcPr/>
                </a:tc>
                <a:tc>
                  <a:txBody>
                    <a:bodyPr/>
                    <a:lstStyle/>
                    <a:p>
                      <a:pPr>
                        <a:buNone/>
                      </a:pPr>
                      <a:r>
                        <a:rPr lang="en-US"/>
                        <a:t>Most relevant documents (unsupervised)</a:t>
                      </a:r>
                    </a:p>
                  </a:txBody>
                  <a:tcPr/>
                </a:tc>
              </a:tr>
              <a:tr h="381000">
                <a:tc>
                  <a:txBody>
                    <a:bodyPr/>
                    <a:lstStyle/>
                    <a:p>
                      <a:pPr>
                        <a:buNone/>
                      </a:pPr>
                      <a:r>
                        <a:rPr lang="en-US"/>
                        <a:t>Association rule learning </a:t>
                      </a:r>
                    </a:p>
                  </a:txBody>
                  <a:tcPr/>
                </a:tc>
                <a:tc>
                  <a:txBody>
                    <a:bodyPr/>
                    <a:lstStyle/>
                    <a:p>
                      <a:pPr>
                        <a:buNone/>
                      </a:pPr>
                      <a:r>
                        <a:rPr lang="en-US"/>
                        <a:t>Infer likely association patterns in data </a:t>
                      </a:r>
                    </a:p>
                  </a:txBody>
                  <a:tcPr/>
                </a:tc>
                <a:tc>
                  <a:txBody>
                    <a:bodyPr/>
                    <a:lstStyle/>
                    <a:p>
                      <a:pPr>
                        <a:buNone/>
                      </a:pPr>
                      <a:r>
                        <a:rPr lang="en-US"/>
                        <a:t>If you buy hamburger buns, you're likely to buy hamburgers (unsupervised)</a:t>
                      </a:r>
                    </a:p>
                  </a:txBody>
                  <a:tcPr/>
                </a:tc>
              </a:tr>
              <a:tr h="381000">
                <a:tc>
                  <a:txBody>
                    <a:bodyPr/>
                    <a:lstStyle/>
                    <a:p>
                      <a:pPr>
                        <a:buNone/>
                      </a:pPr>
                      <a:r>
                        <a:rPr lang="en-US"/>
                        <a:t>Structured output </a:t>
                      </a:r>
                    </a:p>
                  </a:txBody>
                  <a:tcPr/>
                </a:tc>
                <a:tc>
                  <a:txBody>
                    <a:bodyPr/>
                    <a:lstStyle/>
                    <a:p>
                      <a:pPr>
                        <a:buNone/>
                      </a:pPr>
                      <a:r>
                        <a:rPr lang="en-US"/>
                        <a:t>Create complex output </a:t>
                      </a:r>
                    </a:p>
                  </a:txBody>
                  <a:tcPr/>
                </a:tc>
                <a:tc>
                  <a:txBody>
                    <a:bodyPr/>
                    <a:lstStyle/>
                    <a:p>
                      <a:pPr>
                        <a:buNone/>
                      </a:pPr>
                      <a:r>
                        <a:rPr lang="en-US"/>
                        <a:t>Natural language parse trees, image recognition bounding boxes</a:t>
                      </a:r>
                    </a:p>
                  </a:txBody>
                  <a:tcPr/>
                </a:tc>
              </a:tr>
              <a:tr h="381000">
                <a:tc>
                  <a:txBody>
                    <a:bodyPr/>
                    <a:lstStyle/>
                    <a:p>
                      <a:pPr>
                        <a:buNone/>
                      </a:pPr>
                      <a:r>
                        <a:rPr lang="en-US"/>
                        <a:t>Ranking </a:t>
                      </a:r>
                    </a:p>
                  </a:txBody>
                  <a:tcPr/>
                </a:tc>
                <a:tc>
                  <a:txBody>
                    <a:bodyPr/>
                    <a:lstStyle/>
                    <a:p>
                      <a:pPr>
                        <a:buNone/>
                      </a:pPr>
                      <a:r>
                        <a:rPr lang="en-US"/>
                        <a:t>Identify position on a scale or status </a:t>
                      </a:r>
                    </a:p>
                  </a:txBody>
                  <a:tcPr/>
                </a:tc>
                <a:tc>
                  <a:txBody>
                    <a:bodyPr/>
                    <a:lstStyle/>
                    <a:p>
                      <a:pPr>
                        <a:buNone/>
                      </a:pPr>
                      <a:r>
                        <a:rPr lang="en-US"/>
                        <a:t>Search result ranking</a:t>
                      </a:r>
                    </a:p>
                  </a:txBody>
                  <a:tcPr/>
                </a:tc>
              </a:tr>
            </a:tbl>
          </a:graphicData>
        </a:graphic>
      </p:graphicFrame>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1.4 Proposed Idea</a:t>
            </a:r>
            <a:r>
              <a:rPr lang="en-US"/>
              <a:t/>
            </a:r>
            <a:br>
              <a:rPr lang="en-US"/>
            </a:br>
            <a:endParaRPr lang="en-US" sz="1400"/>
          </a:p>
        </p:txBody>
      </p:sp>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a:spLocks noGrp="1"/>
          </p:cNvSpPr>
          <p:nvPr>
            <p:ph idx="1"/>
          </p:nvPr>
        </p:nvSpPr>
        <p:spPr>
          <a:xfrm>
            <a:off x="975360" y="2104390"/>
            <a:ext cx="10203815" cy="4197985"/>
          </a:xfrm>
        </p:spPr>
        <p:txBody>
          <a:bodyPr>
            <a:normAutofit/>
          </a:bodyPr>
          <a:lstStyle/>
          <a:p>
            <a:pPr>
              <a:lnSpc>
                <a:spcPct val="100000"/>
              </a:lnSpc>
            </a:pPr>
            <a:r>
              <a:rPr lang="en-US" sz="2000"/>
              <a:t>When you look at machine learning algorithms, there is no one solution or one approach that fits all.</a:t>
            </a:r>
          </a:p>
          <a:p>
            <a:pPr>
              <a:lnSpc>
                <a:spcPct val="100000"/>
              </a:lnSpc>
            </a:pPr>
            <a:r>
              <a:rPr lang="en-US" sz="2000"/>
              <a:t>There are several factors that can affect your decision to choose a machine learning algorithm</a:t>
            </a:r>
          </a:p>
          <a:p>
            <a:pPr>
              <a:lnSpc>
                <a:spcPct val="100000"/>
              </a:lnSpc>
            </a:pPr>
            <a:r>
              <a:rPr lang="en-US" sz="2000"/>
              <a:t>Some problems are very specific and require a unique approac</a:t>
            </a:r>
            <a:r>
              <a:rPr lang="en-IN" altLang="en-US" sz="2000"/>
              <a:t>h.E.g Recommender System</a:t>
            </a:r>
          </a:p>
          <a:p>
            <a:pPr>
              <a:lnSpc>
                <a:spcPct val="100000"/>
              </a:lnSpc>
            </a:pPr>
            <a:r>
              <a:rPr lang="en-IN" altLang="en-US" sz="2000"/>
              <a:t>While some other problems are very open and need a trial &amp; error approach. </a:t>
            </a:r>
          </a:p>
          <a:p>
            <a:pPr>
              <a:lnSpc>
                <a:spcPct val="100000"/>
              </a:lnSpc>
            </a:pPr>
            <a:r>
              <a:rPr lang="en-IN" altLang="en-US" sz="2000"/>
              <a:t>Supervised learning,classification and regression etc. are very open. They could be used in anomaly detection, or they could be used to build more general sorts of predictive models.</a:t>
            </a:r>
          </a:p>
          <a:p>
            <a:endParaRPr lang="en-IN"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p>
        </p:txBody>
      </p:sp>
      <p:pic>
        <p:nvPicPr>
          <p:cNvPr id="5" name="Graphic 4" descr="Purpose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3.</a:t>
            </a:r>
            <a:r>
              <a:rPr lang="en-US" dirty="0" smtClean="0">
                <a:sym typeface="+mn-ea"/>
              </a:rPr>
              <a:t>Project Objectives /</a:t>
            </a:r>
            <a:r>
              <a:rPr lang="en-US" dirty="0">
                <a:sym typeface="+mn-ea"/>
              </a:rPr>
              <a:t> </a:t>
            </a:r>
            <a:r>
              <a:rPr lang="en-IN" altLang="en-US" dirty="0">
                <a:sym typeface="+mn-ea"/>
              </a:rPr>
              <a:t>Idea</a:t>
            </a:r>
          </a:p>
        </p:txBody>
      </p:sp>
      <p:sp>
        <p:nvSpPr>
          <p:cNvPr id="3" name="Content Placeholder 2"/>
          <p:cNvSpPr>
            <a:spLocks noGrp="1"/>
          </p:cNvSpPr>
          <p:nvPr>
            <p:ph idx="1"/>
          </p:nvPr>
        </p:nvSpPr>
        <p:spPr/>
        <p:txBody>
          <a:bodyPr>
            <a:normAutofit/>
          </a:bodyPr>
          <a:lstStyle/>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p>
          <a:p>
            <a:r>
              <a:rPr lang="en-US" sz="2000" dirty="0"/>
              <a:t>Select a good model with best performance on test dataset.</a:t>
            </a:r>
          </a:p>
          <a:p>
            <a:r>
              <a:rPr lang="en-US" sz="2000" dirty="0"/>
              <a:t>Generate a ranked list of machine learning algorithms using performance measures.We then present statistical summary of the comparisons carried out</a:t>
            </a:r>
          </a:p>
          <a:p>
            <a:pPr marL="0" indent="0">
              <a:buNone/>
            </a:pPr>
            <a:endParaRPr lang="en-US" sz="200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6. </a:t>
            </a:r>
            <a:r>
              <a:rPr lang="en-US" dirty="0"/>
              <a:t>What are </a:t>
            </a:r>
            <a:r>
              <a:rPr lang="en-IN" altLang="en-US" dirty="0"/>
              <a:t>our</a:t>
            </a:r>
            <a:r>
              <a:rPr lang="en-US" dirty="0"/>
              <a:t> </a:t>
            </a:r>
            <a:r>
              <a:rPr lang="en-IN" altLang="en-US" dirty="0"/>
              <a:t>steps</a:t>
            </a:r>
            <a:r>
              <a:rPr lang="en-US" dirty="0"/>
              <a:t>?</a:t>
            </a:r>
          </a:p>
        </p:txBody>
      </p:sp>
      <p:pic>
        <p:nvPicPr>
          <p:cNvPr id="7"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2277</Words>
  <Application>Microsoft Office PowerPoint</Application>
  <PresentationFormat>Widescreen</PresentationFormat>
  <Paragraphs>276</Paragraphs>
  <Slides>25</Slides>
  <Notes>7</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25</vt:i4>
      </vt:variant>
    </vt:vector>
  </HeadingPairs>
  <TitlesOfParts>
    <vt:vector size="48" baseType="lpstr">
      <vt:lpstr>Arial</vt:lpstr>
      <vt:lpstr>Calibri</vt:lpstr>
      <vt:lpstr>Open Sans Light</vt:lpstr>
      <vt:lpstr>Segoe UI</vt:lpstr>
      <vt:lpstr>Tahoma</vt:lpstr>
      <vt:lpstr>Trebuchet MS</vt:lpstr>
      <vt:lpstr>Berlin</vt:lpstr>
      <vt:lpstr>2_Berlin</vt:lpstr>
      <vt:lpstr>3_Berlin</vt:lpstr>
      <vt:lpstr>4_Berlin</vt:lpstr>
      <vt:lpstr>5_Berlin</vt:lpstr>
      <vt:lpstr>6_Berlin</vt:lpstr>
      <vt:lpstr>10_Berlin</vt:lpstr>
      <vt:lpstr>9_Berlin</vt:lpstr>
      <vt:lpstr>11_Berlin</vt:lpstr>
      <vt:lpstr>12_Berlin</vt:lpstr>
      <vt:lpstr>13_Berlin</vt:lpstr>
      <vt:lpstr>7_Berlin</vt:lpstr>
      <vt:lpstr>14_Berlin</vt:lpstr>
      <vt:lpstr>15_Berlin</vt:lpstr>
      <vt:lpstr>16_Berlin</vt:lpstr>
      <vt:lpstr>17_Berlin</vt:lpstr>
      <vt:lpstr>19_Berlin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1.4 Proposed Idea </vt:lpstr>
      <vt:lpstr>Problem Statement</vt:lpstr>
      <vt:lpstr>3.Project Objectives / Idea</vt:lpstr>
      <vt:lpstr>6. What are our steps?</vt:lpstr>
      <vt:lpstr>4. Approach</vt:lpstr>
      <vt:lpstr>4.1 Approach to Project</vt:lpstr>
      <vt:lpstr>4.2 Prerequisites Before Choosing the Algorithms</vt:lpstr>
      <vt:lpstr>4.3 Algorithms</vt:lpstr>
      <vt:lpstr>4.4 METRICS</vt:lpstr>
      <vt:lpstr>Confusion Matrix</vt:lpstr>
      <vt:lpstr>MSE</vt:lpstr>
      <vt:lpstr>PowerPoint Presentation</vt:lpstr>
      <vt:lpstr>5. Tools Used</vt:lpstr>
      <vt:lpstr>PowerPoint Presentation</vt:lpstr>
      <vt:lpstr>Regression </vt:lpstr>
      <vt:lpstr>Recommender </vt:lpstr>
      <vt:lpstr> COMPARISONS </vt:lpstr>
      <vt:lpstr>COMPARISONS</vt:lpstr>
      <vt:lpstr>GRAPHS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cp:revision>
  <dcterms:created xsi:type="dcterms:W3CDTF">2019-09-10T05:23:00Z</dcterms:created>
  <dcterms:modified xsi:type="dcterms:W3CDTF">2020-01-09T07:06:25Z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