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8.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9.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0.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1.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2.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13.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theme/theme14.xml" ContentType="application/vnd.openxmlformats-officedocument.theme+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5.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theme/theme16.xml" ContentType="application/vnd.openxmlformats-officedocument.theme+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 id="2147483668" r:id="rId2"/>
    <p:sldMasterId id="2147483688" r:id="rId3"/>
    <p:sldMasterId id="2147483708" r:id="rId4"/>
    <p:sldMasterId id="2147483728" r:id="rId5"/>
    <p:sldMasterId id="2147483748" r:id="rId6"/>
    <p:sldMasterId id="2147483768" r:id="rId7"/>
    <p:sldMasterId id="2147483788" r:id="rId8"/>
    <p:sldMasterId id="2147483808" r:id="rId9"/>
    <p:sldMasterId id="2147483828" r:id="rId10"/>
    <p:sldMasterId id="2147483848" r:id="rId11"/>
    <p:sldMasterId id="2147483868" r:id="rId12"/>
    <p:sldMasterId id="2147483888" r:id="rId13"/>
    <p:sldMasterId id="2147483908" r:id="rId14"/>
    <p:sldMasterId id="2147483928" r:id="rId15"/>
    <p:sldMasterId id="2147483948" r:id="rId16"/>
    <p:sldMasterId id="2147483968" r:id="rId17"/>
  </p:sldMasterIdLst>
  <p:notesMasterIdLst>
    <p:notesMasterId r:id="rId43"/>
  </p:notesMasterIdLst>
  <p:handoutMasterIdLst>
    <p:handoutMasterId r:id="rId44"/>
  </p:handoutMasterIdLst>
  <p:sldIdLst>
    <p:sldId id="256" r:id="rId18"/>
    <p:sldId id="266" r:id="rId19"/>
    <p:sldId id="303" r:id="rId20"/>
    <p:sldId id="304" r:id="rId21"/>
    <p:sldId id="273" r:id="rId22"/>
    <p:sldId id="322" r:id="rId23"/>
    <p:sldId id="257" r:id="rId24"/>
    <p:sldId id="272" r:id="rId25"/>
    <p:sldId id="264" r:id="rId26"/>
    <p:sldId id="324" r:id="rId27"/>
    <p:sldId id="325" r:id="rId28"/>
    <p:sldId id="343" r:id="rId29"/>
    <p:sldId id="329" r:id="rId30"/>
    <p:sldId id="287" r:id="rId31"/>
    <p:sldId id="277" r:id="rId32"/>
    <p:sldId id="293" r:id="rId33"/>
    <p:sldId id="321" r:id="rId34"/>
    <p:sldId id="278" r:id="rId35"/>
    <p:sldId id="348" r:id="rId36"/>
    <p:sldId id="301" r:id="rId37"/>
    <p:sldId id="302" r:id="rId38"/>
    <p:sldId id="299" r:id="rId39"/>
    <p:sldId id="285" r:id="rId40"/>
    <p:sldId id="286" r:id="rId41"/>
    <p:sldId id="36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42D0B"/>
    <a:srgbClr val="76280B"/>
    <a:srgbClr val="F6BF73"/>
    <a:srgbClr val="F9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5E5076-3810-47DD-B79F-674D7AD40C01}">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678" autoAdjust="0"/>
  </p:normalViewPr>
  <p:slideViewPr>
    <p:cSldViewPr snapToGrid="0">
      <p:cViewPr>
        <p:scale>
          <a:sx n="75" d="100"/>
          <a:sy n="75" d="100"/>
        </p:scale>
        <p:origin x="540"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79820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81524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tari-1to8</a:t>
            </a:r>
          </a:p>
          <a:p>
            <a:r>
              <a:rPr lang="en-IN" altLang="en-US" dirty="0"/>
              <a:t>ankur-9to14</a:t>
            </a:r>
          </a:p>
          <a:p>
            <a:r>
              <a:rPr lang="en-IN" altLang="en-US" dirty="0"/>
              <a:t>navjeet-15to25</a:t>
            </a:r>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266515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33649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1927983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258361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411596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32868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16</a:t>
            </a:fld>
            <a:endParaRPr lang="en-US" dirty="0"/>
          </a:p>
        </p:txBody>
      </p:sp>
    </p:spTree>
    <p:extLst>
      <p:ext uri="{BB962C8B-B14F-4D97-AF65-F5344CB8AC3E}">
        <p14:creationId xmlns:p14="http://schemas.microsoft.com/office/powerpoint/2010/main" val="1483077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4.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4.png"/></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4.pn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3.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4.png"/></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4.png"/></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4.png"/></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4.png"/></Relationships>
</file>

<file path=ppt/slideLayouts/_rels/slideLayout2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29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3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4.png"/></Relationships>
</file>

<file path=ppt/slideLayouts/_rels/slideLayout3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3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4" Type="http://schemas.openxmlformats.org/officeDocument/2006/relationships/image" Target="../media/image3.png"/></Relationships>
</file>

<file path=ppt/slideLayouts/_rels/slideLayout3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7.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9" name="Graphic 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p:cNvSpPr>
            <a:spLocks noGrp="1"/>
          </p:cNvSpPr>
          <p:nvPr>
            <p:ph type="pic" sz="quarter" idx="13" hasCustomPrompt="1"/>
          </p:nvPr>
        </p:nvSpPr>
        <p:spPr>
          <a:xfrm>
            <a:off x="680321" y="386862"/>
            <a:ext cx="9614617" cy="3867638"/>
          </a:xfrm>
        </p:spPr>
        <p:txBody>
          <a:bodyPr/>
          <a:lstStyle/>
          <a:p>
            <a:r>
              <a:rPr lang="en-US" noProof="0" smtClean="0"/>
              <a:t>Click icon to add SmartArt graphic</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2" name="Graphic 1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25" name="Graphic 2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20" name="Graphic 19"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p:cNvSpPr txBox="1"/>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31" name="Graphic 3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1" name="Graphic 10"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a:fillRect/>
            </a:stretch>
          </p:blipFill>
          <p:spPr>
            <a:xfrm rot="5400000">
              <a:off x="1442081" y="2451153"/>
              <a:ext cx="3275424" cy="3606205"/>
            </a:xfrm>
            <a:prstGeom prst="rect">
              <a:avLst/>
            </a:prstGeom>
          </p:spPr>
        </p:pic>
        <p:pic>
          <p:nvPicPr>
            <p:cNvPr id="13" name="Graphic 12"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a:fillRect/>
            </a:stretch>
          </p:blipFill>
          <p:spPr bwMode="ltGray">
            <a:xfrm>
              <a:off x="8994950" y="0"/>
              <a:ext cx="3197050" cy="3421066"/>
            </a:xfrm>
            <a:prstGeom prst="rect">
              <a:avLst/>
            </a:prstGeom>
          </p:spPr>
        </p:pic>
        <p:pic>
          <p:nvPicPr>
            <p:cNvPr id="14" name="Graphic 13"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1/9/2020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3" Type="http://schemas.openxmlformats.org/officeDocument/2006/relationships/slideLayout" Target="../slideLayouts/slideLayout174.xml"/><Relationship Id="rId21" Type="http://schemas.openxmlformats.org/officeDocument/2006/relationships/image" Target="../media/image1.png"/><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theme" Target="../theme/theme10.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slideLayout" Target="../slideLayouts/slideLayout203.xml"/><Relationship Id="rId18" Type="http://schemas.openxmlformats.org/officeDocument/2006/relationships/slideLayout" Target="../slideLayouts/slideLayout208.xml"/><Relationship Id="rId3" Type="http://schemas.openxmlformats.org/officeDocument/2006/relationships/slideLayout" Target="../slideLayouts/slideLayout193.xml"/><Relationship Id="rId21" Type="http://schemas.openxmlformats.org/officeDocument/2006/relationships/image" Target="../media/image1.png"/><Relationship Id="rId7" Type="http://schemas.openxmlformats.org/officeDocument/2006/relationships/slideLayout" Target="../slideLayouts/slideLayout197.xml"/><Relationship Id="rId12" Type="http://schemas.openxmlformats.org/officeDocument/2006/relationships/slideLayout" Target="../slideLayouts/slideLayout202.xml"/><Relationship Id="rId17" Type="http://schemas.openxmlformats.org/officeDocument/2006/relationships/slideLayout" Target="../slideLayouts/slideLayout207.xml"/><Relationship Id="rId2" Type="http://schemas.openxmlformats.org/officeDocument/2006/relationships/slideLayout" Target="../slideLayouts/slideLayout192.xml"/><Relationship Id="rId16" Type="http://schemas.openxmlformats.org/officeDocument/2006/relationships/slideLayout" Target="../slideLayouts/slideLayout206.xml"/><Relationship Id="rId20" Type="http://schemas.openxmlformats.org/officeDocument/2006/relationships/theme" Target="../theme/theme11.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5" Type="http://schemas.openxmlformats.org/officeDocument/2006/relationships/slideLayout" Target="../slideLayouts/slideLayout205.xml"/><Relationship Id="rId10" Type="http://schemas.openxmlformats.org/officeDocument/2006/relationships/slideLayout" Target="../slideLayouts/slideLayout200.xml"/><Relationship Id="rId19" Type="http://schemas.openxmlformats.org/officeDocument/2006/relationships/slideLayout" Target="../slideLayouts/slideLayout209.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slideLayout" Target="../slideLayouts/slideLayout20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slideLayout" Target="../slideLayouts/slideLayout222.xml"/><Relationship Id="rId18" Type="http://schemas.openxmlformats.org/officeDocument/2006/relationships/slideLayout" Target="../slideLayouts/slideLayout227.xml"/><Relationship Id="rId3" Type="http://schemas.openxmlformats.org/officeDocument/2006/relationships/slideLayout" Target="../slideLayouts/slideLayout212.xml"/><Relationship Id="rId21" Type="http://schemas.openxmlformats.org/officeDocument/2006/relationships/image" Target="../media/image1.png"/><Relationship Id="rId7" Type="http://schemas.openxmlformats.org/officeDocument/2006/relationships/slideLayout" Target="../slideLayouts/slideLayout216.xml"/><Relationship Id="rId12" Type="http://schemas.openxmlformats.org/officeDocument/2006/relationships/slideLayout" Target="../slideLayouts/slideLayout221.xml"/><Relationship Id="rId17" Type="http://schemas.openxmlformats.org/officeDocument/2006/relationships/slideLayout" Target="../slideLayouts/slideLayout226.xml"/><Relationship Id="rId2" Type="http://schemas.openxmlformats.org/officeDocument/2006/relationships/slideLayout" Target="../slideLayouts/slideLayout211.xml"/><Relationship Id="rId16" Type="http://schemas.openxmlformats.org/officeDocument/2006/relationships/slideLayout" Target="../slideLayouts/slideLayout225.xml"/><Relationship Id="rId20" Type="http://schemas.openxmlformats.org/officeDocument/2006/relationships/theme" Target="../theme/theme12.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5" Type="http://schemas.openxmlformats.org/officeDocument/2006/relationships/slideLayout" Target="../slideLayouts/slideLayout224.xml"/><Relationship Id="rId10" Type="http://schemas.openxmlformats.org/officeDocument/2006/relationships/slideLayout" Target="../slideLayouts/slideLayout219.xml"/><Relationship Id="rId19" Type="http://schemas.openxmlformats.org/officeDocument/2006/relationships/slideLayout" Target="../slideLayouts/slideLayout228.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slideLayout" Target="../slideLayouts/slideLayout22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slideLayout" Target="../slideLayouts/slideLayout241.xml"/><Relationship Id="rId18" Type="http://schemas.openxmlformats.org/officeDocument/2006/relationships/slideLayout" Target="../slideLayouts/slideLayout246.xml"/><Relationship Id="rId3" Type="http://schemas.openxmlformats.org/officeDocument/2006/relationships/slideLayout" Target="../slideLayouts/slideLayout231.xml"/><Relationship Id="rId21" Type="http://schemas.openxmlformats.org/officeDocument/2006/relationships/image" Target="../media/image1.png"/><Relationship Id="rId7" Type="http://schemas.openxmlformats.org/officeDocument/2006/relationships/slideLayout" Target="../slideLayouts/slideLayout235.xml"/><Relationship Id="rId12" Type="http://schemas.openxmlformats.org/officeDocument/2006/relationships/slideLayout" Target="../slideLayouts/slideLayout240.xml"/><Relationship Id="rId17" Type="http://schemas.openxmlformats.org/officeDocument/2006/relationships/slideLayout" Target="../slideLayouts/slideLayout245.xml"/><Relationship Id="rId2" Type="http://schemas.openxmlformats.org/officeDocument/2006/relationships/slideLayout" Target="../slideLayouts/slideLayout230.xml"/><Relationship Id="rId16" Type="http://schemas.openxmlformats.org/officeDocument/2006/relationships/slideLayout" Target="../slideLayouts/slideLayout244.xml"/><Relationship Id="rId20" Type="http://schemas.openxmlformats.org/officeDocument/2006/relationships/theme" Target="../theme/theme13.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5" Type="http://schemas.openxmlformats.org/officeDocument/2006/relationships/slideLayout" Target="../slideLayouts/slideLayout243.xml"/><Relationship Id="rId10" Type="http://schemas.openxmlformats.org/officeDocument/2006/relationships/slideLayout" Target="../slideLayouts/slideLayout238.xml"/><Relationship Id="rId19" Type="http://schemas.openxmlformats.org/officeDocument/2006/relationships/slideLayout" Target="../slideLayouts/slideLayout247.xml"/><Relationship Id="rId4" Type="http://schemas.openxmlformats.org/officeDocument/2006/relationships/slideLayout" Target="../slideLayouts/slideLayout232.xml"/><Relationship Id="rId9" Type="http://schemas.openxmlformats.org/officeDocument/2006/relationships/slideLayout" Target="../slideLayouts/slideLayout237.xml"/><Relationship Id="rId14" Type="http://schemas.openxmlformats.org/officeDocument/2006/relationships/slideLayout" Target="../slideLayouts/slideLayout2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55.xml"/><Relationship Id="rId13" Type="http://schemas.openxmlformats.org/officeDocument/2006/relationships/slideLayout" Target="../slideLayouts/slideLayout260.xml"/><Relationship Id="rId18" Type="http://schemas.openxmlformats.org/officeDocument/2006/relationships/slideLayout" Target="../slideLayouts/slideLayout265.xml"/><Relationship Id="rId3" Type="http://schemas.openxmlformats.org/officeDocument/2006/relationships/slideLayout" Target="../slideLayouts/slideLayout250.xml"/><Relationship Id="rId21" Type="http://schemas.openxmlformats.org/officeDocument/2006/relationships/image" Target="../media/image1.png"/><Relationship Id="rId7" Type="http://schemas.openxmlformats.org/officeDocument/2006/relationships/slideLayout" Target="../slideLayouts/slideLayout254.xml"/><Relationship Id="rId12" Type="http://schemas.openxmlformats.org/officeDocument/2006/relationships/slideLayout" Target="../slideLayouts/slideLayout259.xml"/><Relationship Id="rId17" Type="http://schemas.openxmlformats.org/officeDocument/2006/relationships/slideLayout" Target="../slideLayouts/slideLayout264.xml"/><Relationship Id="rId2" Type="http://schemas.openxmlformats.org/officeDocument/2006/relationships/slideLayout" Target="../slideLayouts/slideLayout249.xml"/><Relationship Id="rId16" Type="http://schemas.openxmlformats.org/officeDocument/2006/relationships/slideLayout" Target="../slideLayouts/slideLayout263.xml"/><Relationship Id="rId20" Type="http://schemas.openxmlformats.org/officeDocument/2006/relationships/theme" Target="../theme/theme14.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5" Type="http://schemas.openxmlformats.org/officeDocument/2006/relationships/slideLayout" Target="../slideLayouts/slideLayout262.xml"/><Relationship Id="rId10" Type="http://schemas.openxmlformats.org/officeDocument/2006/relationships/slideLayout" Target="../slideLayouts/slideLayout257.xml"/><Relationship Id="rId19" Type="http://schemas.openxmlformats.org/officeDocument/2006/relationships/slideLayout" Target="../slideLayouts/slideLayout266.xml"/><Relationship Id="rId4" Type="http://schemas.openxmlformats.org/officeDocument/2006/relationships/slideLayout" Target="../slideLayouts/slideLayout251.xml"/><Relationship Id="rId9" Type="http://schemas.openxmlformats.org/officeDocument/2006/relationships/slideLayout" Target="../slideLayouts/slideLayout256.xml"/><Relationship Id="rId14" Type="http://schemas.openxmlformats.org/officeDocument/2006/relationships/slideLayout" Target="../slideLayouts/slideLayout26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74.xml"/><Relationship Id="rId13" Type="http://schemas.openxmlformats.org/officeDocument/2006/relationships/slideLayout" Target="../slideLayouts/slideLayout279.xml"/><Relationship Id="rId18" Type="http://schemas.openxmlformats.org/officeDocument/2006/relationships/slideLayout" Target="../slideLayouts/slideLayout284.xml"/><Relationship Id="rId3" Type="http://schemas.openxmlformats.org/officeDocument/2006/relationships/slideLayout" Target="../slideLayouts/slideLayout269.xml"/><Relationship Id="rId21" Type="http://schemas.openxmlformats.org/officeDocument/2006/relationships/image" Target="../media/image1.png"/><Relationship Id="rId7" Type="http://schemas.openxmlformats.org/officeDocument/2006/relationships/slideLayout" Target="../slideLayouts/slideLayout273.xml"/><Relationship Id="rId12" Type="http://schemas.openxmlformats.org/officeDocument/2006/relationships/slideLayout" Target="../slideLayouts/slideLayout278.xml"/><Relationship Id="rId17" Type="http://schemas.openxmlformats.org/officeDocument/2006/relationships/slideLayout" Target="../slideLayouts/slideLayout283.xml"/><Relationship Id="rId2" Type="http://schemas.openxmlformats.org/officeDocument/2006/relationships/slideLayout" Target="../slideLayouts/slideLayout268.xml"/><Relationship Id="rId16" Type="http://schemas.openxmlformats.org/officeDocument/2006/relationships/slideLayout" Target="../slideLayouts/slideLayout282.xml"/><Relationship Id="rId20" Type="http://schemas.openxmlformats.org/officeDocument/2006/relationships/theme" Target="../theme/theme15.xml"/><Relationship Id="rId1" Type="http://schemas.openxmlformats.org/officeDocument/2006/relationships/slideLayout" Target="../slideLayouts/slideLayout267.xml"/><Relationship Id="rId6" Type="http://schemas.openxmlformats.org/officeDocument/2006/relationships/slideLayout" Target="../slideLayouts/slideLayout272.xml"/><Relationship Id="rId11" Type="http://schemas.openxmlformats.org/officeDocument/2006/relationships/slideLayout" Target="../slideLayouts/slideLayout277.xml"/><Relationship Id="rId5" Type="http://schemas.openxmlformats.org/officeDocument/2006/relationships/slideLayout" Target="../slideLayouts/slideLayout271.xml"/><Relationship Id="rId15" Type="http://schemas.openxmlformats.org/officeDocument/2006/relationships/slideLayout" Target="../slideLayouts/slideLayout281.xml"/><Relationship Id="rId10" Type="http://schemas.openxmlformats.org/officeDocument/2006/relationships/slideLayout" Target="../slideLayouts/slideLayout276.xml"/><Relationship Id="rId19" Type="http://schemas.openxmlformats.org/officeDocument/2006/relationships/slideLayout" Target="../slideLayouts/slideLayout285.xml"/><Relationship Id="rId4" Type="http://schemas.openxmlformats.org/officeDocument/2006/relationships/slideLayout" Target="../slideLayouts/slideLayout270.xml"/><Relationship Id="rId9" Type="http://schemas.openxmlformats.org/officeDocument/2006/relationships/slideLayout" Target="../slideLayouts/slideLayout275.xml"/><Relationship Id="rId14" Type="http://schemas.openxmlformats.org/officeDocument/2006/relationships/slideLayout" Target="../slideLayouts/slideLayout28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slideLayout" Target="../slideLayouts/slideLayout298.xml"/><Relationship Id="rId18" Type="http://schemas.openxmlformats.org/officeDocument/2006/relationships/slideLayout" Target="../slideLayouts/slideLayout303.xml"/><Relationship Id="rId3" Type="http://schemas.openxmlformats.org/officeDocument/2006/relationships/slideLayout" Target="../slideLayouts/slideLayout288.xml"/><Relationship Id="rId21" Type="http://schemas.openxmlformats.org/officeDocument/2006/relationships/image" Target="../media/image1.png"/><Relationship Id="rId7" Type="http://schemas.openxmlformats.org/officeDocument/2006/relationships/slideLayout" Target="../slideLayouts/slideLayout292.xml"/><Relationship Id="rId12" Type="http://schemas.openxmlformats.org/officeDocument/2006/relationships/slideLayout" Target="../slideLayouts/slideLayout297.xml"/><Relationship Id="rId17" Type="http://schemas.openxmlformats.org/officeDocument/2006/relationships/slideLayout" Target="../slideLayouts/slideLayout302.xml"/><Relationship Id="rId2" Type="http://schemas.openxmlformats.org/officeDocument/2006/relationships/slideLayout" Target="../slideLayouts/slideLayout287.xml"/><Relationship Id="rId16" Type="http://schemas.openxmlformats.org/officeDocument/2006/relationships/slideLayout" Target="../slideLayouts/slideLayout301.xml"/><Relationship Id="rId20" Type="http://schemas.openxmlformats.org/officeDocument/2006/relationships/theme" Target="../theme/theme16.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5" Type="http://schemas.openxmlformats.org/officeDocument/2006/relationships/slideLayout" Target="../slideLayouts/slideLayout300.xml"/><Relationship Id="rId10" Type="http://schemas.openxmlformats.org/officeDocument/2006/relationships/slideLayout" Target="../slideLayouts/slideLayout295.xml"/><Relationship Id="rId19" Type="http://schemas.openxmlformats.org/officeDocument/2006/relationships/slideLayout" Target="../slideLayouts/slideLayout304.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slideLayout" Target="../slideLayouts/slideLayout29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312.xml"/><Relationship Id="rId13" Type="http://schemas.openxmlformats.org/officeDocument/2006/relationships/slideLayout" Target="../slideLayouts/slideLayout317.xml"/><Relationship Id="rId18" Type="http://schemas.openxmlformats.org/officeDocument/2006/relationships/slideLayout" Target="../slideLayouts/slideLayout322.xml"/><Relationship Id="rId3" Type="http://schemas.openxmlformats.org/officeDocument/2006/relationships/slideLayout" Target="../slideLayouts/slideLayout307.xml"/><Relationship Id="rId21" Type="http://schemas.openxmlformats.org/officeDocument/2006/relationships/image" Target="../media/image1.png"/><Relationship Id="rId7" Type="http://schemas.openxmlformats.org/officeDocument/2006/relationships/slideLayout" Target="../slideLayouts/slideLayout311.xml"/><Relationship Id="rId12" Type="http://schemas.openxmlformats.org/officeDocument/2006/relationships/slideLayout" Target="../slideLayouts/slideLayout316.xml"/><Relationship Id="rId17" Type="http://schemas.openxmlformats.org/officeDocument/2006/relationships/slideLayout" Target="../slideLayouts/slideLayout321.xml"/><Relationship Id="rId2" Type="http://schemas.openxmlformats.org/officeDocument/2006/relationships/slideLayout" Target="../slideLayouts/slideLayout306.xml"/><Relationship Id="rId16" Type="http://schemas.openxmlformats.org/officeDocument/2006/relationships/slideLayout" Target="../slideLayouts/slideLayout320.xml"/><Relationship Id="rId20" Type="http://schemas.openxmlformats.org/officeDocument/2006/relationships/theme" Target="../theme/theme17.xml"/><Relationship Id="rId1" Type="http://schemas.openxmlformats.org/officeDocument/2006/relationships/slideLayout" Target="../slideLayouts/slideLayout305.xml"/><Relationship Id="rId6" Type="http://schemas.openxmlformats.org/officeDocument/2006/relationships/slideLayout" Target="../slideLayouts/slideLayout310.xml"/><Relationship Id="rId11" Type="http://schemas.openxmlformats.org/officeDocument/2006/relationships/slideLayout" Target="../slideLayouts/slideLayout315.xml"/><Relationship Id="rId5" Type="http://schemas.openxmlformats.org/officeDocument/2006/relationships/slideLayout" Target="../slideLayouts/slideLayout309.xml"/><Relationship Id="rId15" Type="http://schemas.openxmlformats.org/officeDocument/2006/relationships/slideLayout" Target="../slideLayouts/slideLayout319.xml"/><Relationship Id="rId10" Type="http://schemas.openxmlformats.org/officeDocument/2006/relationships/slideLayout" Target="../slideLayouts/slideLayout314.xml"/><Relationship Id="rId19" Type="http://schemas.openxmlformats.org/officeDocument/2006/relationships/slideLayout" Target="../slideLayouts/slideLayout323.xml"/><Relationship Id="rId4" Type="http://schemas.openxmlformats.org/officeDocument/2006/relationships/slideLayout" Target="../slideLayouts/slideLayout308.xml"/><Relationship Id="rId9" Type="http://schemas.openxmlformats.org/officeDocument/2006/relationships/slideLayout" Target="../slideLayouts/slideLayout313.xml"/><Relationship Id="rId14" Type="http://schemas.openxmlformats.org/officeDocument/2006/relationships/slideLayout" Target="../slideLayouts/slideLayout3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png"/><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image" Target="../media/image1.png"/><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pn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6.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3" Type="http://schemas.openxmlformats.org/officeDocument/2006/relationships/slideLayout" Target="../slideLayouts/slideLayout117.xml"/><Relationship Id="rId21" Type="http://schemas.openxmlformats.org/officeDocument/2006/relationships/image" Target="../media/image1.png"/><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theme" Target="../theme/theme7.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3" Type="http://schemas.openxmlformats.org/officeDocument/2006/relationships/slideLayout" Target="../slideLayouts/slideLayout136.xml"/><Relationship Id="rId21" Type="http://schemas.openxmlformats.org/officeDocument/2006/relationships/image" Target="../media/image1.png"/><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0" Type="http://schemas.openxmlformats.org/officeDocument/2006/relationships/theme" Target="../theme/theme8.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3" Type="http://schemas.openxmlformats.org/officeDocument/2006/relationships/slideLayout" Target="../slideLayouts/slideLayout155.xml"/><Relationship Id="rId21" Type="http://schemas.openxmlformats.org/officeDocument/2006/relationships/image" Target="../media/image1.png"/><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theme" Target="../theme/theme9.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 id="2147483966" r:id="rId18"/>
    <p:sldLayoutId id="21474839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 id="21474839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1/9/2020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23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5.svg"/><Relationship Id="rId5"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14.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3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5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1.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6.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5.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5590" y="3100070"/>
            <a:ext cx="8776970" cy="1015365"/>
          </a:xfrm>
        </p:spPr>
        <p:txBody>
          <a:bodyPr anchor="ctr" anchorCtr="0"/>
          <a:lstStyle/>
          <a:p>
            <a:r>
              <a:rPr lang="en-IN" altLang="en-US" sz="4400" dirty="0" smtClean="0">
                <a:latin typeface="Tahoma" panose="020B0604030504040204" charset="0"/>
                <a:sym typeface="+mn-ea"/>
              </a:rPr>
              <a:t>    </a:t>
            </a:r>
            <a:r>
              <a:rPr lang="en-US" sz="4000" dirty="0" smtClean="0">
                <a:latin typeface="Tahoma" panose="020B0604030504040204" charset="0"/>
                <a:sym typeface="+mn-ea"/>
              </a:rPr>
              <a:t>Analysis Involving Collation of Data Science </a:t>
            </a:r>
            <a:r>
              <a:rPr lang="en-IN" altLang="en-US" sz="4000" dirty="0" smtClean="0">
                <a:latin typeface="Tahoma" panose="020B0604030504040204" charset="0"/>
                <a:sym typeface="+mn-ea"/>
              </a:rPr>
              <a:t>Algorithms</a:t>
            </a:r>
            <a:r>
              <a:rPr lang="en-US" dirty="0" smtClean="0">
                <a:latin typeface="Tahoma" panose="020B0604030504040204" charset="0"/>
              </a:rPr>
              <a:t/>
            </a:r>
            <a:br>
              <a:rPr lang="en-US" dirty="0" smtClean="0">
                <a:latin typeface="Tahoma" panose="020B0604030504040204" charset="0"/>
              </a:rPr>
            </a:br>
            <a:endParaRPr lang="en-US" sz="4400" dirty="0" smtClean="0">
              <a:latin typeface="Tahoma" panose="020B0604030504040204" charset="0"/>
              <a:sym typeface="+mn-ea"/>
            </a:endParaRPr>
          </a:p>
        </p:txBody>
      </p:sp>
      <p:sp>
        <p:nvSpPr>
          <p:cNvPr id="3" name="Subtitle 2"/>
          <p:cNvSpPr>
            <a:spLocks noGrp="1"/>
          </p:cNvSpPr>
          <p:nvPr>
            <p:ph type="subTitle" idx="1"/>
          </p:nvPr>
        </p:nvSpPr>
        <p:spPr/>
        <p:txBody>
          <a:bodyPr>
            <a:normAutofit fontScale="67500" lnSpcReduction="10000"/>
          </a:bodyPr>
          <a:lstStyle/>
          <a:p>
            <a:r>
              <a:rPr lang="en-IN" altLang="en-US" sz="2800" dirty="0"/>
              <a:t>ANKUR YADAV</a:t>
            </a:r>
          </a:p>
          <a:p>
            <a:r>
              <a:rPr lang="en-IN" altLang="en-US" sz="2800" dirty="0"/>
              <a:t>ADITYA TARI</a:t>
            </a:r>
          </a:p>
          <a:p>
            <a:r>
              <a:rPr lang="en-IN" altLang="en-US" sz="2800" dirty="0"/>
              <a:t>NAVJEET PATTALI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ym typeface="+mn-ea"/>
              </a:rPr>
              <a:t>4. Approach</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8946" y="613889"/>
            <a:ext cx="1440000" cy="1440000"/>
          </a:xfrm>
          <a:prstGeom prst="rect">
            <a:avLst/>
          </a:prstGeom>
        </p:spPr>
      </p:pic>
      <p:sp>
        <p:nvSpPr>
          <p:cNvPr id="5" name="Text Box 4"/>
          <p:cNvSpPr txBox="1"/>
          <p:nvPr/>
        </p:nvSpPr>
        <p:spPr>
          <a:xfrm>
            <a:off x="1758950" y="2161540"/>
            <a:ext cx="7659370" cy="4399915"/>
          </a:xfrm>
          <a:prstGeom prst="rect">
            <a:avLst/>
          </a:prstGeom>
          <a:noFill/>
        </p:spPr>
        <p:txBody>
          <a:bodyPr wrap="square" rtlCol="0" anchor="t">
            <a:spAutoFit/>
          </a:bodyPr>
          <a:lstStyle/>
          <a:p>
            <a:pPr marL="285750" indent="-285750">
              <a:buFont typeface="Arial" panose="020B0604020202020204" pitchFamily="34" charset="0"/>
              <a:buChar char="•"/>
            </a:pPr>
            <a:r>
              <a:rPr lang="en-US" sz="2000"/>
              <a:t>Machine learning is part art and part science. When you look at machine learning algorithms, there is no one solution or one approach that fits all. There are several factors that can affect your decision to choose a machine learning algorithm</a:t>
            </a:r>
            <a:r>
              <a:rPr lang="en-IN" altLang="en-US" sz="2000"/>
              <a:t>.</a:t>
            </a:r>
            <a:endParaRPr lang="en-US" sz="2000"/>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Some problems are very specific and require a unique approac</a:t>
            </a:r>
            <a:r>
              <a:rPr lang="en-IN" altLang="en-US" sz="2000"/>
              <a:t>h.</a:t>
            </a:r>
          </a:p>
          <a:p>
            <a:pPr marL="285750" indent="-285750">
              <a:buFont typeface="Arial" panose="020B0604020202020204" pitchFamily="34" charset="0"/>
              <a:buChar char="•"/>
            </a:pPr>
            <a:endParaRPr lang="en-IN" altLang="en-US" sz="2000">
              <a:sym typeface="+mn-ea"/>
            </a:endParaRPr>
          </a:p>
          <a:p>
            <a:pPr marL="285750" indent="-285750">
              <a:buFont typeface="Arial" panose="020B0604020202020204" pitchFamily="34" charset="0"/>
              <a:buChar char="•"/>
            </a:pPr>
            <a:r>
              <a:rPr lang="en-IN" altLang="en-US" sz="2000">
                <a:sym typeface="+mn-ea"/>
              </a:rPr>
              <a:t>While some other problems are very open and need a trial &amp; error approach.</a:t>
            </a:r>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a:p>
            <a:pPr marL="285750" indent="-285750">
              <a:buFont typeface="Arial" panose="020B0604020202020204" pitchFamily="34" charset="0"/>
              <a:buChar char="•"/>
            </a:pP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ym typeface="+mn-ea"/>
              </a:rPr>
              <a:t>4.1 Approach to Project</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8" name="Text Box 7"/>
          <p:cNvSpPr txBox="1"/>
          <p:nvPr/>
        </p:nvSpPr>
        <p:spPr>
          <a:xfrm>
            <a:off x="1727835" y="2372360"/>
            <a:ext cx="9556750" cy="4677410"/>
          </a:xfrm>
          <a:prstGeom prst="rect">
            <a:avLst/>
          </a:prstGeom>
          <a:noFill/>
        </p:spPr>
        <p:txBody>
          <a:bodyPr wrap="square" rtlCol="0" anchor="t">
            <a:spAutoFit/>
          </a:bodyPr>
          <a:lstStyle/>
          <a:p>
            <a:r>
              <a:rPr lang="en-US" b="1"/>
              <a:t>Categorize the problem</a:t>
            </a:r>
            <a:r>
              <a:rPr lang="en-IN" altLang="en-US" b="1"/>
              <a:t>:</a:t>
            </a:r>
          </a:p>
          <a:p>
            <a:endParaRPr lang="en-US" b="1"/>
          </a:p>
          <a:p>
            <a:r>
              <a:rPr lang="en-US" b="1"/>
              <a:t>1) </a:t>
            </a:r>
            <a:r>
              <a:rPr lang="en-US" b="1" u="sng"/>
              <a:t>Categorize by input:</a:t>
            </a:r>
            <a:endParaRPr lang="en-US" sz="1600"/>
          </a:p>
          <a:p>
            <a:r>
              <a:rPr lang="en-US"/>
              <a:t>•If you have labelled data, it’s a supervised learning problem.</a:t>
            </a:r>
          </a:p>
          <a:p>
            <a:r>
              <a:rPr lang="en-US"/>
              <a:t>•If you have unlabelled data and want to find structure, it’s an unsupervised learning problem.</a:t>
            </a:r>
          </a:p>
          <a:p>
            <a:r>
              <a:rPr lang="en-US"/>
              <a:t>•If you want to optimize an objective function by interacting with an environment, it’s a reinforcement learning problem</a:t>
            </a:r>
            <a:endParaRPr lang="en-US" sz="1600"/>
          </a:p>
          <a:p>
            <a:endParaRPr lang="en-US" sz="1600"/>
          </a:p>
          <a:p>
            <a:r>
              <a:rPr lang="en-US" sz="1600" b="1">
                <a:sym typeface="+mn-ea"/>
              </a:rPr>
              <a:t>2)</a:t>
            </a:r>
            <a:r>
              <a:rPr lang="en-US" sz="1600" b="1" u="sng">
                <a:sym typeface="+mn-ea"/>
              </a:rPr>
              <a:t> </a:t>
            </a:r>
            <a:r>
              <a:rPr lang="en-US" b="1" u="sng">
                <a:sym typeface="+mn-ea"/>
              </a:rPr>
              <a:t>Categorize by output.</a:t>
            </a:r>
            <a:endParaRPr lang="en-US" sz="1600"/>
          </a:p>
          <a:p>
            <a:r>
              <a:rPr lang="en-US" sz="1600">
                <a:sym typeface="+mn-ea"/>
              </a:rPr>
              <a:t>•</a:t>
            </a:r>
            <a:r>
              <a:rPr lang="en-US">
                <a:sym typeface="+mn-ea"/>
              </a:rPr>
              <a:t>If the output of your model is a number, it’s a regression problem.</a:t>
            </a:r>
            <a:endParaRPr lang="en-US"/>
          </a:p>
          <a:p>
            <a:r>
              <a:rPr lang="en-US">
                <a:sym typeface="+mn-ea"/>
              </a:rPr>
              <a:t>•If the output of your model is a class, it’s a classification problem.</a:t>
            </a:r>
            <a:endParaRPr lang="en-US"/>
          </a:p>
          <a:p>
            <a:r>
              <a:rPr lang="en-US">
                <a:sym typeface="+mn-ea"/>
              </a:rPr>
              <a:t>•If the output of your model is a set of input groups, it’s a clustering </a:t>
            </a:r>
            <a:r>
              <a:rPr lang="en-IN" altLang="en-US">
                <a:sym typeface="+mn-ea"/>
              </a:rPr>
              <a:t>pr</a:t>
            </a:r>
            <a:r>
              <a:rPr lang="en-US">
                <a:sym typeface="+mn-ea"/>
              </a:rPr>
              <a:t>oblem.</a:t>
            </a:r>
            <a:endParaRPr lang="en-US"/>
          </a:p>
          <a:p>
            <a:r>
              <a:rPr lang="en-US">
                <a:sym typeface="+mn-ea"/>
              </a:rPr>
              <a:t>•Do you want to detect an anomaly ? That’s anomaly detection</a:t>
            </a:r>
            <a:endParaRPr lang="en-US" sz="1600">
              <a:sym typeface="+mn-ea"/>
            </a:endParaRPr>
          </a:p>
          <a:p>
            <a:endParaRPr lang="en-US" sz="1600">
              <a:sym typeface="+mn-ea"/>
            </a:endParaRPr>
          </a:p>
          <a:p>
            <a:endParaRPr lang="en-US" sz="1600"/>
          </a:p>
          <a:p>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800" dirty="0">
                <a:sym typeface="+mn-ea"/>
              </a:rPr>
              <a:t>4.2 Prerequisites Before Choosing the Algorithms</a:t>
            </a:r>
          </a:p>
        </p:txBody>
      </p:sp>
      <p:sp>
        <p:nvSpPr>
          <p:cNvPr id="3" name="Content Placeholder 2"/>
          <p:cNvSpPr>
            <a:spLocks noGrp="1"/>
          </p:cNvSpPr>
          <p:nvPr>
            <p:ph idx="1"/>
          </p:nvPr>
        </p:nvSpPr>
        <p:spPr>
          <a:xfrm>
            <a:off x="1131570" y="2161540"/>
            <a:ext cx="10619740" cy="3702685"/>
          </a:xfrm>
        </p:spPr>
        <p:txBody>
          <a:bodyPr>
            <a:noAutofit/>
          </a:bodyPr>
          <a:lstStyle/>
          <a:p>
            <a:pPr marL="0" indent="0" algn="just">
              <a:buNone/>
            </a:pPr>
            <a:r>
              <a:rPr lang="en-US" sz="1600" b="1" u="sng"/>
              <a:t>Clean data</a:t>
            </a:r>
            <a:endParaRPr lang="en-US" sz="1400" b="1"/>
          </a:p>
          <a:p>
            <a:pPr marL="457200" indent="-457200" algn="just">
              <a:buFont typeface="+mj-lt"/>
              <a:buAutoNum type="romanLcPeriod"/>
            </a:pPr>
            <a:r>
              <a:rPr lang="en-IN" altLang="en-US" sz="1600" b="1"/>
              <a:t>Dealing with missing data</a:t>
            </a:r>
          </a:p>
          <a:p>
            <a:pPr marL="457200" indent="-457200" algn="just">
              <a:buFont typeface="+mj-lt"/>
              <a:buAutoNum type="romanLcPeriod"/>
            </a:pPr>
            <a:r>
              <a:rPr lang="en-IN" altLang="en-US" sz="1600" b="1"/>
              <a:t>Choose what to do with outliers</a:t>
            </a:r>
          </a:p>
          <a:p>
            <a:pPr marL="457200" indent="-457200" algn="just">
              <a:buFont typeface="+mj-lt"/>
              <a:buAutoNum type="romanLcPeriod"/>
            </a:pPr>
            <a:r>
              <a:rPr lang="en-IN" altLang="en-US" sz="1600" b="1"/>
              <a:t>Aggregate the data that needs to be aggregated.</a:t>
            </a:r>
            <a:endParaRPr lang="en-IN" altLang="en-US" sz="1200" b="1"/>
          </a:p>
          <a:p>
            <a:pPr marL="0" indent="0" algn="just">
              <a:buFont typeface="+mj-lt"/>
              <a:buNone/>
            </a:pPr>
            <a:endParaRPr lang="en-IN" altLang="en-US" sz="1600" b="1"/>
          </a:p>
          <a:p>
            <a:pPr marL="0" indent="0" algn="just">
              <a:buFont typeface="+mj-lt"/>
              <a:buNone/>
            </a:pPr>
            <a:r>
              <a:rPr lang="en-IN" altLang="en-US" sz="1600" b="1" u="sng"/>
              <a:t>Augment Data</a:t>
            </a:r>
            <a:endParaRPr lang="en-IN" altLang="en-US" sz="1600" b="1"/>
          </a:p>
          <a:p>
            <a:pPr marL="0" indent="0" algn="just">
              <a:buFont typeface="+mj-lt"/>
              <a:buNone/>
            </a:pPr>
            <a:r>
              <a:rPr lang="en-IN" altLang="en-US" sz="1600" b="1"/>
              <a:t>1) Feature engineering is the process of going from raw data to data that is ready for modeling. It can serve multiple purposes:</a:t>
            </a:r>
          </a:p>
          <a:p>
            <a:pPr algn="just"/>
            <a:r>
              <a:rPr lang="en-IN" altLang="en-US" sz="1600" b="1"/>
              <a:t>Make the models easier to interpret (e.g. binning)</a:t>
            </a:r>
          </a:p>
          <a:p>
            <a:pPr algn="just"/>
            <a:r>
              <a:rPr lang="en-IN" altLang="en-US" sz="1600" b="1"/>
              <a:t>Capture more complex relationships (e.g. NNs)</a:t>
            </a:r>
          </a:p>
          <a:p>
            <a:pPr algn="just"/>
            <a:r>
              <a:rPr lang="en-IN" altLang="en-US" sz="1600" b="1"/>
              <a:t>Reduce data redundancy and dimensionality (e.g. PCA)</a:t>
            </a:r>
          </a:p>
          <a:p>
            <a:pPr algn="just"/>
            <a:r>
              <a:rPr lang="en-IN" altLang="en-US" sz="1600" b="1"/>
              <a:t>Rescale variables (e.g. standardizing or normalizing)</a:t>
            </a:r>
          </a:p>
          <a:p>
            <a:pPr marL="0" indent="0" algn="just">
              <a:buFont typeface="+mj-lt"/>
              <a:buNone/>
            </a:pPr>
            <a:r>
              <a:rPr lang="en-IN" altLang="en-US" sz="1600" b="1"/>
              <a:t>2) Different models may have different feature engineering requirements. Some have built in feature  engineering</a:t>
            </a:r>
          </a:p>
          <a:p>
            <a:pPr marL="0" indent="0" algn="just">
              <a:buNone/>
            </a:pPr>
            <a:endParaRPr lang="en-IN" altLang="en-US" sz="1600" b="1"/>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ym typeface="+mn-ea"/>
              </a:rPr>
              <a:t>4.3 Algorithms</a:t>
            </a:r>
          </a:p>
        </p:txBody>
      </p:sp>
      <p:sp>
        <p:nvSpPr>
          <p:cNvPr id="3" name="Content Placeholder 2"/>
          <p:cNvSpPr>
            <a:spLocks noGrp="1"/>
          </p:cNvSpPr>
          <p:nvPr>
            <p:ph idx="1"/>
          </p:nvPr>
        </p:nvSpPr>
        <p:spPr/>
        <p:txBody>
          <a:bodyPr/>
          <a:lstStyle/>
          <a:p>
            <a:pPr marL="0" indent="0" algn="just">
              <a:buNone/>
            </a:pPr>
            <a:endParaRPr lang="en-US" dirty="0"/>
          </a:p>
          <a:p>
            <a:pPr marL="0" indent="0">
              <a:buNone/>
            </a:pPr>
            <a:endParaRPr lang="en-US" dirty="0"/>
          </a:p>
          <a:p>
            <a:endParaRPr lang="en-US"/>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46" y="613889"/>
            <a:ext cx="1440000" cy="1440000"/>
          </a:xfrm>
          <a:prstGeom prst="rect">
            <a:avLst/>
          </a:prstGeom>
        </p:spPr>
      </p:pic>
      <p:sp>
        <p:nvSpPr>
          <p:cNvPr id="5" name="Text Box 4"/>
          <p:cNvSpPr txBox="1"/>
          <p:nvPr/>
        </p:nvSpPr>
        <p:spPr>
          <a:xfrm>
            <a:off x="1716405" y="2496820"/>
            <a:ext cx="8553450" cy="3169285"/>
          </a:xfrm>
          <a:prstGeom prst="rect">
            <a:avLst/>
          </a:prstGeom>
          <a:noFill/>
        </p:spPr>
        <p:txBody>
          <a:bodyPr wrap="square" rtlCol="0" anchor="t">
            <a:spAutoFit/>
          </a:bodyPr>
          <a:lstStyle/>
          <a:p>
            <a:pPr indent="0">
              <a:buFont typeface="Arial" panose="020B0604020202020204" pitchFamily="34" charset="0"/>
              <a:buNone/>
            </a:pPr>
            <a:r>
              <a:rPr lang="en-US" sz="2000" b="1" u="sng"/>
              <a:t>Understand your constraints</a:t>
            </a:r>
            <a:r>
              <a:rPr lang="en-IN" altLang="en-US" sz="2000" b="1" u="sng"/>
              <a:t>:</a:t>
            </a:r>
            <a:endParaRPr lang="en-IN" altLang="en-US"/>
          </a:p>
          <a:p>
            <a:pPr marL="285750" indent="-285750">
              <a:buFont typeface="Arial" panose="020B0604020202020204" pitchFamily="34" charset="0"/>
              <a:buChar char="•"/>
            </a:pPr>
            <a:r>
              <a:rPr lang="en-US"/>
              <a:t>What is your data storage capacity?</a:t>
            </a:r>
            <a:endParaRPr lang="en-IN" altLang="en-US"/>
          </a:p>
          <a:p>
            <a:pPr marL="285750" indent="-285750">
              <a:buFont typeface="Arial" panose="020B0604020202020204" pitchFamily="34" charset="0"/>
              <a:buChar char="•"/>
            </a:pPr>
            <a:r>
              <a:rPr lang="en-US"/>
              <a:t>Does the prediction have to be fast</a:t>
            </a:r>
            <a:r>
              <a:rPr lang="en-IN" altLang="en-US"/>
              <a:t>?</a:t>
            </a:r>
          </a:p>
          <a:p>
            <a:pPr marL="285750" indent="-285750">
              <a:buFont typeface="Arial" panose="020B0604020202020204" pitchFamily="34" charset="0"/>
              <a:buChar char="•"/>
            </a:pPr>
            <a:r>
              <a:rPr lang="en-US"/>
              <a:t>Does the learning have to be fast? </a:t>
            </a:r>
          </a:p>
          <a:p>
            <a:pPr indent="0">
              <a:buFont typeface="Arial" panose="020B0604020202020204" pitchFamily="34" charset="0"/>
              <a:buNone/>
            </a:pPr>
            <a:endParaRPr lang="en-US"/>
          </a:p>
          <a:p>
            <a:pPr indent="0">
              <a:buFont typeface="Arial" panose="020B0604020202020204" pitchFamily="34" charset="0"/>
              <a:buNone/>
            </a:pPr>
            <a:r>
              <a:rPr lang="en-US"/>
              <a:t> Than we compare the performance of different algorithms for a specific problem on the same data-set. Here, we discuss the reasons to use algorithms for different applications. </a:t>
            </a:r>
          </a:p>
          <a:p>
            <a:pPr indent="0">
              <a:buFont typeface="Arial" panose="020B0604020202020204" pitchFamily="34" charset="0"/>
              <a:buNone/>
            </a:pPr>
            <a:r>
              <a:rPr lang="en-US"/>
              <a:t>We also present numerical results with comparisons. </a:t>
            </a:r>
          </a:p>
          <a:p>
            <a:pPr indent="0">
              <a:buFont typeface="Arial" panose="020B0604020202020204" pitchFamily="34" charset="0"/>
              <a:buNone/>
            </a:pPr>
            <a:r>
              <a:rPr lang="en-US"/>
              <a:t>This study will help people in deciding the most suitable algorithm for their application and provide a solution.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4.4 METRICS</a:t>
            </a:r>
          </a:p>
        </p:txBody>
      </p:sp>
      <p:sp>
        <p:nvSpPr>
          <p:cNvPr id="3" name="Content Placeholder 2"/>
          <p:cNvSpPr>
            <a:spLocks noGrp="1"/>
          </p:cNvSpPr>
          <p:nvPr>
            <p:ph idx="1"/>
          </p:nvPr>
        </p:nvSpPr>
        <p:spPr>
          <a:xfrm>
            <a:off x="1080770" y="2161540"/>
            <a:ext cx="10670540" cy="3702685"/>
          </a:xfrm>
        </p:spPr>
        <p:txBody>
          <a:bodyPr>
            <a:normAutofit/>
          </a:bodyPr>
          <a:lstStyle/>
          <a:p>
            <a:r>
              <a:rPr lang="en-US" sz="2000"/>
              <a:t>Each machine learning model is trying to solve a problem with a different objective using a different dataset and hence, it is important to understand the context before choosing a metric.</a:t>
            </a:r>
          </a:p>
          <a:p>
            <a:pPr marL="0" indent="0">
              <a:buNone/>
            </a:pPr>
            <a:r>
              <a:rPr lang="en-US" sz="2000"/>
              <a:t> </a:t>
            </a:r>
          </a:p>
          <a:p>
            <a:r>
              <a:rPr lang="en-US" sz="2000" b="1"/>
              <a:t>Regression Metrics</a:t>
            </a:r>
            <a:r>
              <a:rPr lang="en-IN" altLang="en-US" sz="2000" b="1"/>
              <a:t>:</a:t>
            </a:r>
            <a:endParaRPr lang="en-US" sz="2000"/>
          </a:p>
          <a:p>
            <a:pPr marL="457200" indent="-457200">
              <a:buFont typeface="+mj-lt"/>
              <a:buAutoNum type="romanLcPeriod"/>
            </a:pPr>
            <a:r>
              <a:rPr lang="en-US" sz="2000"/>
              <a:t> Mean Squared Error (MSE)</a:t>
            </a:r>
          </a:p>
          <a:p>
            <a:pPr marL="457200" indent="-457200">
              <a:buFont typeface="+mj-lt"/>
              <a:buAutoNum type="romanLcPeriod"/>
            </a:pPr>
            <a:r>
              <a:rPr lang="en-US" sz="2000"/>
              <a:t> Root Mean Squared Error (RMSE)</a:t>
            </a:r>
          </a:p>
          <a:p>
            <a:pPr marL="457200" indent="-457200">
              <a:buFont typeface="+mj-lt"/>
              <a:buAutoNum type="romanLcPeriod"/>
            </a:pPr>
            <a:r>
              <a:rPr lang="en-US" sz="2000"/>
              <a:t> Mean Absolute Error (MAE)</a:t>
            </a:r>
          </a:p>
          <a:p>
            <a:pPr marL="457200" indent="-457200">
              <a:buFont typeface="+mj-lt"/>
              <a:buAutoNum type="romanLcPeriod"/>
            </a:pPr>
            <a:r>
              <a:rPr lang="en-US" sz="2000"/>
              <a:t> R Squared (R²)</a:t>
            </a:r>
            <a:endParaRPr lang="en-US"/>
          </a:p>
          <a:p>
            <a:pPr marL="0" indent="0">
              <a:buFont typeface="+mj-lt"/>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b="0" dirty="0"/>
              <a:t>Confusion Matrix</a:t>
            </a:r>
          </a:p>
        </p:txBody>
      </p:sp>
      <p:sp>
        <p:nvSpPr>
          <p:cNvPr id="89" name="Text Placeholder 88"/>
          <p:cNvSpPr>
            <a:spLocks noGrp="1"/>
          </p:cNvSpPr>
          <p:nvPr>
            <p:ph type="body" sz="quarter" idx="18"/>
          </p:nvPr>
        </p:nvSpPr>
        <p:spPr/>
        <p:txBody>
          <a:bodyPr/>
          <a:lstStyle/>
          <a:p>
            <a:pPr marL="0" indent="0">
              <a:buNone/>
            </a:pPr>
            <a:r>
              <a:rPr lang="en-IN" altLang="en-US" dirty="0"/>
              <a:t>Precision &amp;Recall</a:t>
            </a:r>
          </a:p>
        </p:txBody>
      </p:sp>
      <p:sp>
        <p:nvSpPr>
          <p:cNvPr id="90" name="Text Placeholder 89"/>
          <p:cNvSpPr>
            <a:spLocks noGrp="1"/>
          </p:cNvSpPr>
          <p:nvPr>
            <p:ph type="body" sz="quarter" idx="19"/>
          </p:nvPr>
        </p:nvSpPr>
        <p:spPr>
          <a:xfrm>
            <a:off x="8662988" y="998855"/>
            <a:ext cx="3070225" cy="1058862"/>
          </a:xfrm>
        </p:spPr>
        <p:txBody>
          <a:bodyPr/>
          <a:lstStyle/>
          <a:p>
            <a:r>
              <a:rPr lang="en-US">
                <a:sym typeface="+mn-ea"/>
              </a:rPr>
              <a:t>R</a:t>
            </a:r>
            <a:r>
              <a:rPr lang="en-IN" altLang="en-US" baseline="30000">
                <a:sym typeface="+mn-ea"/>
              </a:rPr>
              <a:t>2</a:t>
            </a:r>
            <a:r>
              <a:rPr lang="en-US">
                <a:sym typeface="+mn-ea"/>
              </a:rPr>
              <a:t> Metric</a:t>
            </a:r>
            <a:endParaRPr lang="en-US"/>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fontScale="77500" lnSpcReduction="10000"/>
          </a:bodyPr>
          <a:lstStyle/>
          <a:p>
            <a:pPr marL="0" indent="0">
              <a:buNone/>
            </a:pPr>
            <a:endParaRPr lang="en-US">
              <a:sym typeface="+mn-ea"/>
            </a:endParaRPr>
          </a:p>
          <a:p>
            <a:pPr marL="0" indent="0">
              <a:buNone/>
            </a:pPr>
            <a:r>
              <a:rPr lang="en-US">
                <a:sym typeface="+mn-ea"/>
              </a:rPr>
              <a:t>The R^2 (or R Squared) metric provides an indication of the goodness of fit of a set of predictions to the actual values. In statistical literature, this measure is called the coefficient of determination.</a:t>
            </a:r>
            <a:endParaRPr lang="en-US"/>
          </a:p>
          <a:p>
            <a:pPr marL="0" indent="0">
              <a:buNone/>
            </a:pPr>
            <a:r>
              <a:rPr lang="en-US">
                <a:sym typeface="+mn-ea"/>
              </a:rPr>
              <a:t>This is a value between 0 and 1 for no-fit and perfect fit respectively.</a:t>
            </a:r>
            <a:endParaRPr lang="en-US" dirty="0"/>
          </a:p>
        </p:txBody>
      </p:sp>
      <p:pic>
        <p:nvPicPr>
          <p:cNvPr id="5" name="Content Placeholder 3"/>
          <p:cNvPicPr>
            <a:picLocks noGrp="1" noChangeAspect="1"/>
          </p:cNvPicPr>
          <p:nvPr>
            <p:ph sz="quarter" idx="20"/>
          </p:nvPr>
        </p:nvPicPr>
        <p:blipFill>
          <a:blip r:embed="rId3"/>
          <a:srcRect l="8748" t="16484" r="14808" b="29423"/>
          <a:stretch>
            <a:fillRect/>
          </a:stretch>
        </p:blipFill>
        <p:spPr>
          <a:xfrm>
            <a:off x="5384800" y="2817495"/>
            <a:ext cx="3060700" cy="2464435"/>
          </a:xfrm>
          <a:prstGeom prst="rect">
            <a:avLst/>
          </a:prstGeom>
        </p:spPr>
      </p:pic>
      <p:pic>
        <p:nvPicPr>
          <p:cNvPr id="7" name="Content Placeholder 6" descr="projectimage"/>
          <p:cNvPicPr>
            <a:picLocks noGrp="1" noChangeAspect="1"/>
          </p:cNvPicPr>
          <p:nvPr>
            <p:ph sz="quarter" idx="22"/>
          </p:nvPr>
        </p:nvPicPr>
        <p:blipFill>
          <a:blip r:embed="rId4"/>
          <a:srcRect r="37925"/>
          <a:stretch>
            <a:fillRect/>
          </a:stretch>
        </p:blipFill>
        <p:spPr>
          <a:xfrm>
            <a:off x="5384800" y="2825750"/>
            <a:ext cx="3070225" cy="2464435"/>
          </a:xfrm>
          <a:prstGeom prst="rect">
            <a:avLst/>
          </a:prstGeom>
        </p:spPr>
      </p:pic>
      <p:pic>
        <p:nvPicPr>
          <p:cNvPr id="3" name="Graphic 6" descr="Steps icon"/>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44930" y="863802"/>
            <a:ext cx="952500" cy="952500"/>
          </a:xfrm>
          <a:prstGeom prst="rect">
            <a:avLst/>
          </a:prstGeom>
        </p:spPr>
      </p:pic>
      <p:pic>
        <p:nvPicPr>
          <p:cNvPr id="2" name="Picture 1" descr="confusionmatrix"/>
          <p:cNvPicPr>
            <a:picLocks noChangeAspect="1"/>
          </p:cNvPicPr>
          <p:nvPr/>
        </p:nvPicPr>
        <p:blipFill>
          <a:blip r:embed="rId7"/>
          <a:stretch>
            <a:fillRect/>
          </a:stretch>
        </p:blipFill>
        <p:spPr>
          <a:xfrm>
            <a:off x="2093595" y="2825750"/>
            <a:ext cx="3073400" cy="2456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p:cNvSpPr>
            <a:spLocks noGrp="1"/>
          </p:cNvSpPr>
          <p:nvPr>
            <p:ph type="title"/>
          </p:nvPr>
        </p:nvSpPr>
        <p:spPr/>
        <p:txBody>
          <a:bodyPr>
            <a:normAutofit/>
          </a:bodyPr>
          <a:lstStyle/>
          <a:p>
            <a:r>
              <a:rPr lang="en-IN" altLang="en-US" dirty="0"/>
              <a:t>MSE</a:t>
            </a:r>
          </a:p>
        </p:txBody>
      </p:sp>
      <p:sp>
        <p:nvSpPr>
          <p:cNvPr id="89" name="Text Placeholder 88"/>
          <p:cNvSpPr>
            <a:spLocks noGrp="1"/>
          </p:cNvSpPr>
          <p:nvPr>
            <p:ph type="body" sz="quarter" idx="18"/>
          </p:nvPr>
        </p:nvSpPr>
        <p:spPr/>
        <p:txBody>
          <a:bodyPr/>
          <a:lstStyle/>
          <a:p>
            <a:pPr marL="0" indent="0">
              <a:buNone/>
            </a:pPr>
            <a:r>
              <a:rPr lang="en-IN" altLang="en-US" dirty="0"/>
              <a:t>RMSE</a:t>
            </a:r>
          </a:p>
        </p:txBody>
      </p:sp>
      <p:sp>
        <p:nvSpPr>
          <p:cNvPr id="90" name="Text Placeholder 89"/>
          <p:cNvSpPr>
            <a:spLocks noGrp="1"/>
          </p:cNvSpPr>
          <p:nvPr>
            <p:ph type="body" sz="quarter" idx="19"/>
          </p:nvPr>
        </p:nvSpPr>
        <p:spPr>
          <a:xfrm>
            <a:off x="8662988" y="998855"/>
            <a:ext cx="3070225" cy="1058862"/>
          </a:xfrm>
        </p:spPr>
        <p:txBody>
          <a:bodyPr/>
          <a:lstStyle/>
          <a:p>
            <a:r>
              <a:rPr lang="en-US"/>
              <a:t>MAE</a:t>
            </a:r>
          </a:p>
          <a:p>
            <a:endParaRPr lang="en-IN" altLang="en-US" dirty="0"/>
          </a:p>
        </p:txBody>
      </p:sp>
      <p:sp>
        <p:nvSpPr>
          <p:cNvPr id="34" name="Content Placeholder 33"/>
          <p:cNvSpPr>
            <a:spLocks noGrp="1"/>
          </p:cNvSpPr>
          <p:nvPr>
            <p:ph sz="quarter" idx="21"/>
          </p:nvPr>
        </p:nvSpPr>
        <p:spPr>
          <a:xfrm>
            <a:off x="8672641" y="2350226"/>
            <a:ext cx="3060802" cy="3713162"/>
          </a:xfrm>
        </p:spPr>
        <p:txBody>
          <a:bodyPr>
            <a:normAutofit/>
          </a:bodyPr>
          <a:lstStyle/>
          <a:p>
            <a:pPr marL="0" indent="0">
              <a:buNone/>
            </a:pPr>
            <a:endParaRPr lang="en-US">
              <a:sym typeface="+mn-ea"/>
            </a:endParaRPr>
          </a:p>
          <a:p>
            <a:pPr marL="0" indent="0">
              <a:buNone/>
            </a:pPr>
            <a:endParaRPr lang="en-US" dirty="0"/>
          </a:p>
        </p:txBody>
      </p:sp>
      <p:pic>
        <p:nvPicPr>
          <p:cNvPr id="3"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44930" y="863802"/>
            <a:ext cx="952500" cy="952500"/>
          </a:xfrm>
          <a:prstGeom prst="rect">
            <a:avLst/>
          </a:prstGeom>
        </p:spPr>
      </p:pic>
      <p:sp>
        <p:nvSpPr>
          <p:cNvPr id="9" name="Content Placeholder 8"/>
          <p:cNvSpPr>
            <a:spLocks noGrp="1"/>
          </p:cNvSpPr>
          <p:nvPr>
            <p:ph sz="quarter" idx="22"/>
          </p:nvPr>
        </p:nvSpPr>
        <p:spPr>
          <a:xfrm>
            <a:off x="10965180" y="4735195"/>
            <a:ext cx="755650" cy="1075055"/>
          </a:xfrm>
        </p:spPr>
        <p:txBody>
          <a:bodyPr/>
          <a:lstStyle/>
          <a:p>
            <a:endParaRPr lang="en-US"/>
          </a:p>
        </p:txBody>
      </p:sp>
      <p:pic>
        <p:nvPicPr>
          <p:cNvPr id="10" name="Picture 9" descr="PROJECTPICS"/>
          <p:cNvPicPr>
            <a:picLocks noChangeAspect="1"/>
          </p:cNvPicPr>
          <p:nvPr/>
        </p:nvPicPr>
        <p:blipFill>
          <a:blip r:embed="rId5"/>
          <a:stretch>
            <a:fillRect/>
          </a:stretch>
        </p:blipFill>
        <p:spPr>
          <a:xfrm>
            <a:off x="2453640" y="2057400"/>
            <a:ext cx="2365375" cy="686435"/>
          </a:xfrm>
          <a:prstGeom prst="rect">
            <a:avLst/>
          </a:prstGeom>
        </p:spPr>
      </p:pic>
      <p:sp>
        <p:nvSpPr>
          <p:cNvPr id="11" name="Content Placeholder 10"/>
          <p:cNvSpPr>
            <a:spLocks noGrp="1"/>
          </p:cNvSpPr>
          <p:nvPr>
            <p:ph sz="quarter" idx="20"/>
          </p:nvPr>
        </p:nvSpPr>
        <p:spPr>
          <a:xfrm>
            <a:off x="2106295" y="2098040"/>
            <a:ext cx="3060700" cy="3731260"/>
          </a:xfrm>
        </p:spPr>
        <p:txBody>
          <a:bodyPr>
            <a:normAutofit fontScale="70000" lnSpcReduction="10000"/>
          </a:bodyPr>
          <a:lstStyle/>
          <a:p>
            <a:pPr marL="0" indent="0">
              <a:buNone/>
            </a:pPr>
            <a:endParaRPr lang="en-US"/>
          </a:p>
          <a:p>
            <a:endParaRPr lang="en-US"/>
          </a:p>
          <a:p>
            <a:r>
              <a:rPr lang="en-US"/>
              <a:t>yᵢ is the actual expected output</a:t>
            </a:r>
          </a:p>
          <a:p>
            <a:r>
              <a:rPr lang="en-US"/>
              <a:t>ŷᵢ is the model’s prediction.</a:t>
            </a:r>
          </a:p>
          <a:p>
            <a:pPr marL="0" indent="0">
              <a:buNone/>
            </a:pPr>
            <a:r>
              <a:rPr lang="en-US"/>
              <a:t>MSE basically measures average squared error of our predictions. For each point, it calculates square difference between the predictions and the target and then average those values.</a:t>
            </a:r>
          </a:p>
        </p:txBody>
      </p:sp>
      <p:sp>
        <p:nvSpPr>
          <p:cNvPr id="12" name="Text Box 11"/>
          <p:cNvSpPr txBox="1"/>
          <p:nvPr/>
        </p:nvSpPr>
        <p:spPr>
          <a:xfrm>
            <a:off x="8562340" y="2097405"/>
            <a:ext cx="3171825" cy="3969385"/>
          </a:xfrm>
          <a:prstGeom prst="rect">
            <a:avLst/>
          </a:prstGeom>
          <a:noFill/>
        </p:spPr>
        <p:txBody>
          <a:bodyPr wrap="square" rtlCol="0" anchor="t">
            <a:spAutoFit/>
          </a:bodyPr>
          <a:lstStyle/>
          <a:p>
            <a:endParaRPr lang="en-US"/>
          </a:p>
          <a:p>
            <a:endParaRPr lang="en-US"/>
          </a:p>
          <a:p>
            <a:endParaRPr lang="en-US"/>
          </a:p>
          <a:p>
            <a:r>
              <a:rPr lang="en-US"/>
              <a:t>In MAE the error is calculated as an average of absolute differences between the target values and the predictions.</a:t>
            </a:r>
          </a:p>
          <a:p>
            <a:endParaRPr lang="en-US"/>
          </a:p>
          <a:p>
            <a:r>
              <a:rPr lang="en-US"/>
              <a:t> The MAE is a linear score which means that all the individual differences are weighted equally in the average.</a:t>
            </a:r>
          </a:p>
        </p:txBody>
      </p:sp>
      <p:sp>
        <p:nvSpPr>
          <p:cNvPr id="13" name="Text Box 12"/>
          <p:cNvSpPr txBox="1"/>
          <p:nvPr/>
        </p:nvSpPr>
        <p:spPr>
          <a:xfrm>
            <a:off x="5273040" y="2496185"/>
            <a:ext cx="3289300" cy="1476375"/>
          </a:xfrm>
          <a:prstGeom prst="rect">
            <a:avLst/>
          </a:prstGeom>
          <a:noFill/>
        </p:spPr>
        <p:txBody>
          <a:bodyPr wrap="square" rtlCol="0" anchor="t">
            <a:spAutoFit/>
          </a:bodyPr>
          <a:lstStyle/>
          <a:p>
            <a:endParaRPr lang="en-US"/>
          </a:p>
          <a:p>
            <a:r>
              <a:rPr lang="en-US"/>
              <a:t>RMSE is just the square root of MSE. </a:t>
            </a:r>
          </a:p>
          <a:p>
            <a:r>
              <a:rPr lang="en-US"/>
              <a:t> </a:t>
            </a:r>
            <a:r>
              <a:rPr lang="en-IN" altLang="en-US"/>
              <a:t>provides</a:t>
            </a:r>
            <a:r>
              <a:rPr lang="en-US"/>
              <a:t> the error rate by the square root of MSE.</a:t>
            </a:r>
          </a:p>
        </p:txBody>
      </p:sp>
      <p:pic>
        <p:nvPicPr>
          <p:cNvPr id="2" name="Picture 1" descr="1_k5yhKsvTWNUJhTFvuLQclA@2x"/>
          <p:cNvPicPr>
            <a:picLocks noChangeAspect="1"/>
          </p:cNvPicPr>
          <p:nvPr/>
        </p:nvPicPr>
        <p:blipFill>
          <a:blip r:embed="rId6"/>
          <a:stretch>
            <a:fillRect/>
          </a:stretch>
        </p:blipFill>
        <p:spPr>
          <a:xfrm>
            <a:off x="8964930" y="2097405"/>
            <a:ext cx="2366010" cy="718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628650" y="641985"/>
          <a:ext cx="8552180" cy="5212080"/>
        </p:xfrm>
        <a:graphic>
          <a:graphicData uri="http://schemas.openxmlformats.org/drawingml/2006/table">
            <a:tbl>
              <a:tblPr firstRow="1" bandRow="1">
                <a:tableStyleId>{125E5076-3810-47DD-B79F-674D7AD40C01}</a:tableStyleId>
              </a:tblPr>
              <a:tblGrid>
                <a:gridCol w="4276090"/>
                <a:gridCol w="4276090"/>
              </a:tblGrid>
              <a:tr h="365760">
                <a:tc>
                  <a:txBody>
                    <a:bodyPr/>
                    <a:lstStyle/>
                    <a:p>
                      <a:pPr>
                        <a:buNone/>
                      </a:pPr>
                      <a:r>
                        <a:rPr lang="en-US"/>
                        <a:t>STATISTIC</a:t>
                      </a:r>
                    </a:p>
                  </a:txBody>
                  <a:tcPr/>
                </a:tc>
                <a:tc>
                  <a:txBody>
                    <a:bodyPr/>
                    <a:lstStyle/>
                    <a:p>
                      <a:pPr>
                        <a:buNone/>
                      </a:pPr>
                      <a:r>
                        <a:rPr lang="en-US"/>
                        <a:t>CRITERION</a:t>
                      </a:r>
                    </a:p>
                  </a:txBody>
                  <a:tcPr/>
                </a:tc>
              </a:tr>
              <a:tr h="365760">
                <a:tc>
                  <a:txBody>
                    <a:bodyPr/>
                    <a:lstStyle/>
                    <a:p>
                      <a:pPr>
                        <a:buNone/>
                      </a:pPr>
                      <a:r>
                        <a:rPr lang="en-US"/>
                        <a:t>R-Squared</a:t>
                      </a:r>
                    </a:p>
                  </a:txBody>
                  <a:tcPr/>
                </a:tc>
                <a:tc>
                  <a:txBody>
                    <a:bodyPr/>
                    <a:lstStyle/>
                    <a:p>
                      <a:pPr>
                        <a:buNone/>
                      </a:pPr>
                      <a:r>
                        <a:rPr lang="en-US"/>
                        <a:t>Higher the better</a:t>
                      </a:r>
                    </a:p>
                  </a:txBody>
                  <a:tcPr/>
                </a:tc>
              </a:tr>
              <a:tr h="365760">
                <a:tc>
                  <a:txBody>
                    <a:bodyPr/>
                    <a:lstStyle/>
                    <a:p>
                      <a:pPr>
                        <a:buNone/>
                      </a:pPr>
                      <a:r>
                        <a:rPr lang="en-US"/>
                        <a:t>Adj R-Squared</a:t>
                      </a:r>
                    </a:p>
                  </a:txBody>
                  <a:tcPr/>
                </a:tc>
                <a:tc>
                  <a:txBody>
                    <a:bodyPr/>
                    <a:lstStyle/>
                    <a:p>
                      <a:pPr>
                        <a:buNone/>
                      </a:pPr>
                      <a:r>
                        <a:rPr lang="en-US"/>
                        <a:t>Higher the better</a:t>
                      </a:r>
                    </a:p>
                  </a:txBody>
                  <a:tcPr/>
                </a:tc>
              </a:tr>
              <a:tr h="365760">
                <a:tc>
                  <a:txBody>
                    <a:bodyPr/>
                    <a:lstStyle/>
                    <a:p>
                      <a:pPr>
                        <a:buNone/>
                      </a:pPr>
                      <a:r>
                        <a:rPr lang="en-US"/>
                        <a:t>F-Statistic</a:t>
                      </a:r>
                    </a:p>
                  </a:txBody>
                  <a:tcPr/>
                </a:tc>
                <a:tc>
                  <a:txBody>
                    <a:bodyPr/>
                    <a:lstStyle/>
                    <a:p>
                      <a:pPr>
                        <a:buNone/>
                      </a:pPr>
                      <a:r>
                        <a:rPr lang="en-US"/>
                        <a:t>Higher the better</a:t>
                      </a:r>
                    </a:p>
                  </a:txBody>
                  <a:tcPr/>
                </a:tc>
              </a:tr>
              <a:tr h="365760">
                <a:tc>
                  <a:txBody>
                    <a:bodyPr/>
                    <a:lstStyle/>
                    <a:p>
                      <a:pPr>
                        <a:buNone/>
                      </a:pPr>
                      <a:r>
                        <a:rPr lang="en-US"/>
                        <a:t>Std. Error</a:t>
                      </a:r>
                    </a:p>
                  </a:txBody>
                  <a:tcPr/>
                </a:tc>
                <a:tc>
                  <a:txBody>
                    <a:bodyPr/>
                    <a:lstStyle/>
                    <a:p>
                      <a:pPr>
                        <a:buNone/>
                      </a:pPr>
                      <a:r>
                        <a:rPr lang="en-US"/>
                        <a:t>Closer to zero the better</a:t>
                      </a:r>
                    </a:p>
                  </a:txBody>
                  <a:tcPr/>
                </a:tc>
              </a:tr>
              <a:tr h="640080">
                <a:tc>
                  <a:txBody>
                    <a:bodyPr/>
                    <a:lstStyle/>
                    <a:p>
                      <a:pPr>
                        <a:buNone/>
                      </a:pPr>
                      <a:r>
                        <a:rPr lang="en-US"/>
                        <a:t>t-statistic</a:t>
                      </a:r>
                    </a:p>
                  </a:txBody>
                  <a:tcPr/>
                </a:tc>
                <a:tc>
                  <a:txBody>
                    <a:bodyPr/>
                    <a:lstStyle/>
                    <a:p>
                      <a:pPr>
                        <a:buNone/>
                      </a:pPr>
                      <a:r>
                        <a:rPr lang="en-US"/>
                        <a:t>Should be greater 1.96 for p-value to be less than 0.05</a:t>
                      </a:r>
                    </a:p>
                  </a:txBody>
                  <a:tcPr/>
                </a:tc>
              </a:tr>
              <a:tr h="365760">
                <a:tc>
                  <a:txBody>
                    <a:bodyPr/>
                    <a:lstStyle/>
                    <a:p>
                      <a:pPr>
                        <a:buNone/>
                      </a:pPr>
                      <a:r>
                        <a:rPr lang="en-US"/>
                        <a:t>AIC</a:t>
                      </a:r>
                    </a:p>
                  </a:txBody>
                  <a:tcPr/>
                </a:tc>
                <a:tc>
                  <a:txBody>
                    <a:bodyPr/>
                    <a:lstStyle/>
                    <a:p>
                      <a:pPr>
                        <a:buNone/>
                      </a:pPr>
                      <a:r>
                        <a:rPr lang="en-US"/>
                        <a:t>Lower the better</a:t>
                      </a:r>
                    </a:p>
                  </a:txBody>
                  <a:tcPr/>
                </a:tc>
              </a:tr>
              <a:tr h="365760">
                <a:tc>
                  <a:txBody>
                    <a:bodyPr/>
                    <a:lstStyle/>
                    <a:p>
                      <a:pPr>
                        <a:buNone/>
                      </a:pPr>
                      <a:r>
                        <a:rPr lang="en-US"/>
                        <a:t>BIC</a:t>
                      </a:r>
                    </a:p>
                  </a:txBody>
                  <a:tcPr/>
                </a:tc>
                <a:tc>
                  <a:txBody>
                    <a:bodyPr/>
                    <a:lstStyle/>
                    <a:p>
                      <a:pPr>
                        <a:buNone/>
                      </a:pPr>
                      <a:r>
                        <a:rPr lang="en-US"/>
                        <a:t>Lower the better</a:t>
                      </a:r>
                    </a:p>
                  </a:txBody>
                  <a:tcPr/>
                </a:tc>
              </a:tr>
              <a:tr h="640080">
                <a:tc>
                  <a:txBody>
                    <a:bodyPr/>
                    <a:lstStyle/>
                    <a:p>
                      <a:pPr>
                        <a:buNone/>
                      </a:pPr>
                      <a:r>
                        <a:rPr lang="en-IN" altLang="en-US"/>
                        <a:t>MAE(Mean Absolute error)</a:t>
                      </a:r>
                    </a:p>
                  </a:txBody>
                  <a:tcPr/>
                </a:tc>
                <a:tc>
                  <a:txBody>
                    <a:bodyPr/>
                    <a:lstStyle/>
                    <a:p>
                      <a:pPr>
                        <a:buNone/>
                      </a:pPr>
                      <a:endParaRPr lang="en-IN" altLang="en-US"/>
                    </a:p>
                  </a:txBody>
                  <a:tcPr/>
                </a:tc>
              </a:tr>
              <a:tr h="365760">
                <a:tc>
                  <a:txBody>
                    <a:bodyPr/>
                    <a:lstStyle/>
                    <a:p>
                      <a:pPr>
                        <a:buNone/>
                      </a:pPr>
                      <a:r>
                        <a:rPr lang="en-IN" altLang="en-US"/>
                        <a:t>RMSE(Root Mean Square Error)</a:t>
                      </a:r>
                    </a:p>
                  </a:txBody>
                  <a:tcPr/>
                </a:tc>
                <a:tc>
                  <a:txBody>
                    <a:bodyPr/>
                    <a:lstStyle/>
                    <a:p>
                      <a:pPr>
                        <a:buNone/>
                      </a:pPr>
                      <a:r>
                        <a:rPr lang="en-US"/>
                        <a:t>Lower the better</a:t>
                      </a:r>
                    </a:p>
                  </a:txBody>
                  <a:tcPr/>
                </a:tc>
              </a:tr>
              <a:tr h="365760">
                <a:tc>
                  <a:txBody>
                    <a:bodyPr/>
                    <a:lstStyle/>
                    <a:p>
                      <a:pPr>
                        <a:buNone/>
                      </a:pPr>
                      <a:r>
                        <a:rPr lang="en-US"/>
                        <a:t>MSE (Mean squared error)</a:t>
                      </a:r>
                    </a:p>
                  </a:txBody>
                  <a:tcPr/>
                </a:tc>
                <a:tc>
                  <a:txBody>
                    <a:bodyPr/>
                    <a:lstStyle/>
                    <a:p>
                      <a:pPr>
                        <a:buNone/>
                      </a:pPr>
                      <a:r>
                        <a:rPr lang="en-US"/>
                        <a:t>Lower the better</a:t>
                      </a:r>
                    </a:p>
                  </a:txBody>
                  <a:tcPr/>
                </a:tc>
              </a:tr>
              <a:tr h="640080">
                <a:tc>
                  <a:txBody>
                    <a:bodyPr/>
                    <a:lstStyle/>
                    <a:p>
                      <a:pPr>
                        <a:buNone/>
                      </a:pPr>
                      <a:r>
                        <a:rPr lang="en-US"/>
                        <a:t>Min_Max Accuracy =&gt; mean(min(actual, predicted)/max(actual, predicted))</a:t>
                      </a:r>
                    </a:p>
                  </a:txBody>
                  <a:tcPr/>
                </a:tc>
                <a:tc>
                  <a:txBody>
                    <a:bodyPr/>
                    <a:lstStyle/>
                    <a:p>
                      <a:pPr>
                        <a:buNone/>
                      </a:pPr>
                      <a:r>
                        <a:rPr lang="en-US"/>
                        <a:t>Higher the better</a:t>
                      </a:r>
                    </a:p>
                  </a:txBody>
                  <a:tcPr/>
                </a:tc>
              </a:tr>
            </a:tbl>
          </a:graphicData>
        </a:graphic>
      </p:graphicFrame>
      <p:sp>
        <p:nvSpPr>
          <p:cNvPr id="3" name="Text Box 2"/>
          <p:cNvSpPr txBox="1"/>
          <p:nvPr/>
        </p:nvSpPr>
        <p:spPr>
          <a:xfrm>
            <a:off x="1504315" y="518160"/>
            <a:ext cx="5924550" cy="368300"/>
          </a:xfrm>
          <a:prstGeom prst="rect">
            <a:avLst/>
          </a:prstGeom>
          <a:noFill/>
        </p:spPr>
        <p:txBody>
          <a:bodyPr wrap="square" rtlCol="0">
            <a:spAutoFit/>
          </a:bodyPr>
          <a:lstStyle/>
          <a:p>
            <a:endParaRPr lang="en-US"/>
          </a:p>
        </p:txBody>
      </p:sp>
      <p:sp>
        <p:nvSpPr>
          <p:cNvPr id="4" name="Text Box 3"/>
          <p:cNvSpPr txBox="1"/>
          <p:nvPr/>
        </p:nvSpPr>
        <p:spPr>
          <a:xfrm>
            <a:off x="9448800" y="3270885"/>
            <a:ext cx="2552700" cy="1568450"/>
          </a:xfrm>
          <a:prstGeom prst="rect">
            <a:avLst/>
          </a:prstGeom>
          <a:noFill/>
        </p:spPr>
        <p:txBody>
          <a:bodyPr wrap="square" rtlCol="0">
            <a:spAutoFit/>
          </a:bodyPr>
          <a:lstStyle/>
          <a:p>
            <a:r>
              <a:rPr lang="en-US" sz="2400"/>
              <a:t>How to know which regression model is best fit for the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5. Tools Used</a:t>
            </a:r>
          </a:p>
        </p:txBody>
      </p:sp>
      <p:sp>
        <p:nvSpPr>
          <p:cNvPr id="3" name="Content Placeholder 2"/>
          <p:cNvSpPr>
            <a:spLocks noGrp="1"/>
          </p:cNvSpPr>
          <p:nvPr>
            <p:ph sz="half" idx="1"/>
          </p:nvPr>
        </p:nvSpPr>
        <p:spPr>
          <a:xfrm>
            <a:off x="680085" y="2649855"/>
            <a:ext cx="4698365" cy="3286125"/>
          </a:xfrm>
        </p:spPr>
        <p:txBody>
          <a:bodyPr>
            <a:noAutofit/>
          </a:bodyPr>
          <a:lstStyle/>
          <a:p>
            <a:pPr marL="0" indent="0">
              <a:lnSpc>
                <a:spcPct val="130000"/>
              </a:lnSpc>
              <a:buNone/>
            </a:pPr>
            <a:r>
              <a:rPr lang="en-US" sz="1800" b="1"/>
              <a:t>Jupyter notebook</a:t>
            </a:r>
            <a:r>
              <a:rPr lang="en-US" sz="1800"/>
              <a:t> is a browser-based platform that supports both programming and document works. The app is used in many styles, for instance, run partial code in the program or run a parallel system with documentation works. These benefits of Jupyter notebook make it widely used in many machine learning communities especially in education.</a:t>
            </a:r>
          </a:p>
        </p:txBody>
      </p:sp>
      <p:sp>
        <p:nvSpPr>
          <p:cNvPr id="4" name="Content Placeholder 3"/>
          <p:cNvSpPr>
            <a:spLocks noGrp="1"/>
          </p:cNvSpPr>
          <p:nvPr>
            <p:ph sz="half" idx="2"/>
          </p:nvPr>
        </p:nvSpPr>
        <p:spPr>
          <a:xfrm>
            <a:off x="5594350" y="2649220"/>
            <a:ext cx="4700270" cy="3286760"/>
          </a:xfrm>
        </p:spPr>
        <p:txBody>
          <a:bodyPr>
            <a:normAutofit/>
          </a:bodyPr>
          <a:lstStyle/>
          <a:p>
            <a:pPr marL="0" indent="0">
              <a:lnSpc>
                <a:spcPct val="120000"/>
              </a:lnSpc>
              <a:buNone/>
            </a:pPr>
            <a:r>
              <a:rPr lang="en-US" sz="1800" b="1"/>
              <a:t>RStudio </a:t>
            </a:r>
            <a:r>
              <a:rPr lang="en-US" sz="1800"/>
              <a:t>is an integrated development environment (IDE) for R, a programming language for statistical computing and graphics. The R language is widely used among statisticians and data miners for developing statistical software and data analysis. Polls, data mining surveys, and studies of scholarly literature databases show substantial increases in popularity</a:t>
            </a:r>
            <a:r>
              <a:rPr lang="en-IN" altLang="en-US" sz="1800"/>
              <a:t>.</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04315" y="518160"/>
            <a:ext cx="5924550" cy="368300"/>
          </a:xfrm>
          <a:prstGeom prst="rect">
            <a:avLst/>
          </a:prstGeom>
          <a:noFill/>
        </p:spPr>
        <p:txBody>
          <a:bodyPr wrap="square" rtlCol="0">
            <a:spAutoFit/>
          </a:bodyPr>
          <a:lstStyle/>
          <a:p>
            <a:endParaRPr lang="en-US"/>
          </a:p>
        </p:txBody>
      </p:sp>
      <p:sp>
        <p:nvSpPr>
          <p:cNvPr id="4" name="Text Box 3"/>
          <p:cNvSpPr txBox="1"/>
          <p:nvPr/>
        </p:nvSpPr>
        <p:spPr>
          <a:xfrm>
            <a:off x="10581005" y="886460"/>
            <a:ext cx="1609090" cy="829945"/>
          </a:xfrm>
          <a:prstGeom prst="rect">
            <a:avLst/>
          </a:prstGeom>
          <a:noFill/>
        </p:spPr>
        <p:txBody>
          <a:bodyPr wrap="square" rtlCol="0">
            <a:spAutoFit/>
          </a:bodyPr>
          <a:lstStyle/>
          <a:p>
            <a:pPr algn="ctr"/>
            <a:r>
              <a:rPr lang="en-IN" altLang="en-US" sz="2400"/>
              <a:t>Dataset Details</a:t>
            </a:r>
          </a:p>
        </p:txBody>
      </p:sp>
      <p:graphicFrame>
        <p:nvGraphicFramePr>
          <p:cNvPr id="5" name="Table 4"/>
          <p:cNvGraphicFramePr/>
          <p:nvPr/>
        </p:nvGraphicFramePr>
        <p:xfrm>
          <a:off x="658495" y="396875"/>
          <a:ext cx="8288655" cy="5798820"/>
        </p:xfrm>
        <a:graphic>
          <a:graphicData uri="http://schemas.openxmlformats.org/drawingml/2006/table">
            <a:tbl>
              <a:tblPr firstRow="1" bandRow="1">
                <a:tableStyleId>{125E5076-3810-47DD-B79F-674D7AD40C01}</a:tableStyleId>
              </a:tblPr>
              <a:tblGrid>
                <a:gridCol w="2334260"/>
                <a:gridCol w="5954395"/>
              </a:tblGrid>
              <a:tr h="1932940">
                <a:tc>
                  <a:txBody>
                    <a:bodyPr/>
                    <a:lstStyle/>
                    <a:p>
                      <a:pPr algn="ctr">
                        <a:buNone/>
                      </a:pPr>
                      <a:endParaRPr lang="en-IN" altLang="en-US"/>
                    </a:p>
                    <a:p>
                      <a:pPr algn="ctr">
                        <a:buNone/>
                      </a:pPr>
                      <a:endParaRPr lang="en-IN" altLang="en-US"/>
                    </a:p>
                    <a:p>
                      <a:pPr algn="ctr">
                        <a:buNone/>
                      </a:pPr>
                      <a:r>
                        <a:rPr lang="en-IN" altLang="en-US"/>
                        <a:t>Weather History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Movielens Dataset</a:t>
                      </a:r>
                    </a:p>
                  </a:txBody>
                  <a:tcPr/>
                </a:tc>
                <a:tc>
                  <a:txBody>
                    <a:bodyPr/>
                    <a:lstStyle/>
                    <a:p>
                      <a:pPr>
                        <a:buNone/>
                      </a:pPr>
                      <a:endParaRPr lang="en-US"/>
                    </a:p>
                  </a:txBody>
                  <a:tcPr/>
                </a:tc>
              </a:tr>
              <a:tr h="1932940">
                <a:tc>
                  <a:txBody>
                    <a:bodyPr/>
                    <a:lstStyle/>
                    <a:p>
                      <a:pPr algn="ctr">
                        <a:buNone/>
                      </a:pPr>
                      <a:endParaRPr lang="en-IN" altLang="en-US"/>
                    </a:p>
                    <a:p>
                      <a:pPr algn="ctr">
                        <a:buNone/>
                      </a:pPr>
                      <a:endParaRPr lang="en-IN" altLang="en-US"/>
                    </a:p>
                    <a:p>
                      <a:pPr algn="ctr">
                        <a:buNone/>
                      </a:pPr>
                      <a:r>
                        <a:rPr lang="en-IN" altLang="en-US"/>
                        <a:t>Height-Weight Dataset</a:t>
                      </a:r>
                    </a:p>
                  </a:txBody>
                  <a:tcPr/>
                </a:tc>
                <a:tc>
                  <a:txBody>
                    <a:bodyPr/>
                    <a:lstStyle/>
                    <a:p>
                      <a:pPr>
                        <a:buNone/>
                      </a:pPr>
                      <a:endParaRPr lang="en-US"/>
                    </a:p>
                  </a:txBody>
                  <a:tcPr/>
                </a:tc>
              </a:tr>
            </a:tbl>
          </a:graphicData>
        </a:graphic>
      </p:graphicFrame>
      <p:pic>
        <p:nvPicPr>
          <p:cNvPr id="10" name="Content Placeholder 9" descr="weatherHist"/>
          <p:cNvPicPr>
            <a:picLocks noChangeAspect="1"/>
          </p:cNvPicPr>
          <p:nvPr/>
        </p:nvPicPr>
        <p:blipFill>
          <a:blip r:embed="rId2"/>
          <a:stretch>
            <a:fillRect/>
          </a:stretch>
        </p:blipFill>
        <p:spPr>
          <a:xfrm>
            <a:off x="3117215" y="473075"/>
            <a:ext cx="5734685" cy="1798320"/>
          </a:xfrm>
          <a:prstGeom prst="rect">
            <a:avLst/>
          </a:prstGeom>
        </p:spPr>
      </p:pic>
      <p:pic>
        <p:nvPicPr>
          <p:cNvPr id="11" name="Picture 10" descr="height-weight"/>
          <p:cNvPicPr>
            <a:picLocks noChangeAspect="1"/>
          </p:cNvPicPr>
          <p:nvPr/>
        </p:nvPicPr>
        <p:blipFill>
          <a:blip r:embed="rId3"/>
          <a:stretch>
            <a:fillRect/>
          </a:stretch>
        </p:blipFill>
        <p:spPr>
          <a:xfrm>
            <a:off x="3102610" y="4313555"/>
            <a:ext cx="5749290" cy="1786255"/>
          </a:xfrm>
          <a:prstGeom prst="rect">
            <a:avLst/>
          </a:prstGeom>
        </p:spPr>
      </p:pic>
      <p:pic>
        <p:nvPicPr>
          <p:cNvPr id="7" name="Picture 6" descr="MoviesIDandGenre"/>
          <p:cNvPicPr>
            <a:picLocks noChangeAspect="1"/>
          </p:cNvPicPr>
          <p:nvPr/>
        </p:nvPicPr>
        <p:blipFill>
          <a:blip r:embed="rId4"/>
          <a:stretch>
            <a:fillRect/>
          </a:stretch>
        </p:blipFill>
        <p:spPr>
          <a:xfrm>
            <a:off x="3105150" y="2443480"/>
            <a:ext cx="5747385" cy="169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1. Introduction</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054225"/>
            <a:ext cx="10041255" cy="4164965"/>
          </a:xfrm>
        </p:spPr>
        <p:txBody>
          <a:bodyPr>
            <a:normAutofit/>
          </a:bodyPr>
          <a:lstStyle/>
          <a:p>
            <a:pPr marL="0" indent="0">
              <a:buNone/>
            </a:pPr>
            <a:endParaRPr lang="en-US" sz="2000" dirty="0"/>
          </a:p>
          <a:p>
            <a:r>
              <a:rPr lang="en-US" sz="2000" dirty="0"/>
              <a:t>Because of new computing technologies, machine learning today is not like machine learning of the past. It was born from pattern recognition and the theory that computers can learn without being programmed to perform specific tasks;</a:t>
            </a:r>
          </a:p>
          <a:p>
            <a:r>
              <a:rPr lang="en-IN" altLang="en-US" sz="2000" dirty="0"/>
              <a:t>R</a:t>
            </a:r>
            <a:r>
              <a:rPr lang="en-US" sz="2000" dirty="0"/>
              <a:t>esearchers interested in artificial intelligence wanted to see if computers could learn from data. The iterative aspect of machine learning is important because as models are exposed to new data, they are able to independently adapt. They learn from previous computations to produce reliable, repeatable decisions and results.</a:t>
            </a:r>
          </a:p>
          <a:p>
            <a:r>
              <a:rPr lang="en-US" sz="2000" dirty="0"/>
              <a:t> Machine learning presents many of the same challenges as otheranalytic methods; it also presents some unique challenges primarily related tocomplicated and opaque modeling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Regression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Content Placeholder 4"/>
          <p:cNvPicPr>
            <a:picLocks noGrp="1" noChangeAspect="1"/>
          </p:cNvPicPr>
          <p:nvPr>
            <p:ph sz="half" idx="1"/>
          </p:nvPr>
        </p:nvPicPr>
        <p:blipFill>
          <a:blip r:embed="rId3"/>
          <a:stretch>
            <a:fillRect/>
          </a:stretch>
        </p:blipFill>
        <p:spPr>
          <a:xfrm>
            <a:off x="529590" y="2749550"/>
            <a:ext cx="4671060" cy="1695450"/>
          </a:xfrm>
          <a:prstGeom prst="rect">
            <a:avLst/>
          </a:prstGeom>
        </p:spPr>
      </p:pic>
      <p:pic>
        <p:nvPicPr>
          <p:cNvPr id="7" name="Content Placeholder 6"/>
          <p:cNvPicPr>
            <a:picLocks noGrp="1" noChangeAspect="1"/>
          </p:cNvPicPr>
          <p:nvPr>
            <p:ph sz="half" idx="2"/>
          </p:nvPr>
        </p:nvPicPr>
        <p:blipFill>
          <a:blip r:embed="rId4"/>
          <a:srcRect b="33421"/>
          <a:stretch>
            <a:fillRect/>
          </a:stretch>
        </p:blipFill>
        <p:spPr>
          <a:xfrm>
            <a:off x="5843905" y="2749550"/>
            <a:ext cx="4568190" cy="1695450"/>
          </a:xfrm>
          <a:prstGeom prst="rect">
            <a:avLst/>
          </a:prstGeom>
        </p:spPr>
      </p:pic>
      <p:sp>
        <p:nvSpPr>
          <p:cNvPr id="8" name="Text Box 7"/>
          <p:cNvSpPr txBox="1"/>
          <p:nvPr/>
        </p:nvSpPr>
        <p:spPr>
          <a:xfrm>
            <a:off x="1291590" y="1553845"/>
            <a:ext cx="3258185" cy="368300"/>
          </a:xfrm>
          <a:prstGeom prst="rect">
            <a:avLst/>
          </a:prstGeom>
          <a:noFill/>
        </p:spPr>
        <p:txBody>
          <a:bodyPr wrap="square" rtlCol="0">
            <a:spAutoFit/>
          </a:bodyPr>
          <a:lstStyle/>
          <a:p>
            <a:r>
              <a:rPr lang="en-IN" altLang="en-US"/>
              <a:t>Code Snippets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590" y="753110"/>
            <a:ext cx="9002395" cy="1080770"/>
          </a:xfrm>
        </p:spPr>
        <p:txBody>
          <a:bodyPr/>
          <a:lstStyle/>
          <a:p>
            <a:r>
              <a:rPr lang="en-IN" altLang="en-US"/>
              <a:t>Recommender </a:t>
            </a:r>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3916" y="573249"/>
            <a:ext cx="1440000" cy="1440000"/>
          </a:xfrm>
          <a:prstGeom prst="rect">
            <a:avLst/>
          </a:prstGeom>
        </p:spPr>
      </p:pic>
      <p:pic>
        <p:nvPicPr>
          <p:cNvPr id="5" name="Picture 1"/>
          <p:cNvPicPr>
            <a:picLocks noGrp="1" noChangeAspect="1"/>
          </p:cNvPicPr>
          <p:nvPr>
            <p:ph sz="half" idx="1"/>
          </p:nvPr>
        </p:nvPicPr>
        <p:blipFill>
          <a:blip r:embed="rId3"/>
          <a:stretch>
            <a:fillRect/>
          </a:stretch>
        </p:blipFill>
        <p:spPr>
          <a:xfrm>
            <a:off x="443865" y="2754630"/>
            <a:ext cx="4705985" cy="2661920"/>
          </a:xfrm>
          <a:prstGeom prst="rect">
            <a:avLst/>
          </a:prstGeom>
        </p:spPr>
      </p:pic>
      <p:pic>
        <p:nvPicPr>
          <p:cNvPr id="7" name="Picture 2"/>
          <p:cNvPicPr>
            <a:picLocks noGrp="1" noChangeAspect="1"/>
          </p:cNvPicPr>
          <p:nvPr>
            <p:ph sz="half" idx="2"/>
          </p:nvPr>
        </p:nvPicPr>
        <p:blipFill>
          <a:blip r:embed="rId4"/>
          <a:stretch>
            <a:fillRect/>
          </a:stretch>
        </p:blipFill>
        <p:spPr>
          <a:xfrm>
            <a:off x="5535930" y="2755265"/>
            <a:ext cx="5264150" cy="2661285"/>
          </a:xfrm>
          <a:prstGeom prst="rect">
            <a:avLst/>
          </a:prstGeom>
        </p:spPr>
      </p:pic>
      <p:sp>
        <p:nvSpPr>
          <p:cNvPr id="8" name="Text Box 7"/>
          <p:cNvSpPr txBox="1"/>
          <p:nvPr/>
        </p:nvSpPr>
        <p:spPr>
          <a:xfrm>
            <a:off x="1291590" y="1553845"/>
            <a:ext cx="3272790" cy="368300"/>
          </a:xfrm>
          <a:prstGeom prst="rect">
            <a:avLst/>
          </a:prstGeom>
          <a:noFill/>
        </p:spPr>
        <p:txBody>
          <a:bodyPr wrap="square" rtlCol="0">
            <a:spAutoFit/>
          </a:bodyPr>
          <a:lstStyle/>
          <a:p>
            <a:r>
              <a:rPr lang="en-IN" altLang="en-US"/>
              <a:t>Code Snippet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sym typeface="+mn-ea"/>
              </a:rPr>
              <a:t> COMPARISONS</a:t>
            </a:r>
            <a:r>
              <a:rPr lang="en-IN" altLang="en-US"/>
              <a:t/>
            </a:r>
            <a:br>
              <a:rPr lang="en-IN" altLang="en-US"/>
            </a:br>
            <a:endParaRPr lang="en-US"/>
          </a:p>
        </p:txBody>
      </p:sp>
      <p:graphicFrame>
        <p:nvGraphicFramePr>
          <p:cNvPr id="36" name="Table 35"/>
          <p:cNvGraphicFramePr/>
          <p:nvPr/>
        </p:nvGraphicFramePr>
        <p:xfrm>
          <a:off x="338455" y="2204720"/>
          <a:ext cx="10053320" cy="4171315"/>
        </p:xfrm>
        <a:graphic>
          <a:graphicData uri="http://schemas.openxmlformats.org/drawingml/2006/table">
            <a:tbl>
              <a:tblPr firstRow="1" bandRow="1">
                <a:tableStyleId>{125E5076-3810-47DD-B79F-674D7AD40C01}</a:tableStyleId>
              </a:tblPr>
              <a:tblGrid>
                <a:gridCol w="3351107"/>
                <a:gridCol w="3351106"/>
                <a:gridCol w="3351107"/>
              </a:tblGrid>
              <a:tr h="1068070">
                <a:tc>
                  <a:txBody>
                    <a:bodyPr/>
                    <a:lstStyle/>
                    <a:p>
                      <a:pPr algn="ctr">
                        <a:buNone/>
                      </a:pPr>
                      <a:endParaRPr lang="en-IN" altLang="en-US"/>
                    </a:p>
                    <a:p>
                      <a:pPr algn="ctr">
                        <a:buNone/>
                      </a:pPr>
                      <a:r>
                        <a:rPr lang="en-IN" altLang="en-US"/>
                        <a:t>PROBLEM</a:t>
                      </a:r>
                    </a:p>
                  </a:txBody>
                  <a:tcPr/>
                </a:tc>
                <a:tc>
                  <a:txBody>
                    <a:bodyPr/>
                    <a:lstStyle/>
                    <a:p>
                      <a:pPr algn="ctr">
                        <a:buNone/>
                      </a:pPr>
                      <a:endParaRPr lang="en-IN" altLang="en-US"/>
                    </a:p>
                    <a:p>
                      <a:pPr algn="ctr">
                        <a:buNone/>
                      </a:pPr>
                      <a:r>
                        <a:rPr lang="en-IN" altLang="en-US"/>
                        <a:t>POLYNOMIAL REGRESSION</a:t>
                      </a:r>
                    </a:p>
                  </a:txBody>
                  <a:tcPr/>
                </a:tc>
                <a:tc>
                  <a:txBody>
                    <a:bodyPr/>
                    <a:lstStyle/>
                    <a:p>
                      <a:pPr algn="ctr">
                        <a:buNone/>
                      </a:pPr>
                      <a:endParaRPr lang="en-IN" altLang="en-US"/>
                    </a:p>
                    <a:p>
                      <a:pPr algn="ctr">
                        <a:buNone/>
                      </a:pPr>
                      <a:r>
                        <a:rPr lang="en-IN" altLang="en-US"/>
                        <a:t>LINEAR REGRESSION</a:t>
                      </a:r>
                    </a:p>
                  </a:txBody>
                  <a:tcPr/>
                </a:tc>
              </a:tr>
              <a:tr h="1034415">
                <a:tc>
                  <a:txBody>
                    <a:bodyPr/>
                    <a:lstStyle/>
                    <a:p>
                      <a:pPr algn="ctr">
                        <a:buNone/>
                      </a:pPr>
                      <a:endParaRPr lang="en-IN" altLang="en-US"/>
                    </a:p>
                    <a:p>
                      <a:pPr algn="ctr">
                        <a:buNone/>
                      </a:pPr>
                      <a:r>
                        <a:rPr lang="en-IN" altLang="en-US"/>
                        <a:t>Weather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Height-Weight prediction</a:t>
                      </a:r>
                    </a:p>
                  </a:txBody>
                  <a:tcPr/>
                </a:tc>
                <a:tc>
                  <a:txBody>
                    <a:bodyPr/>
                    <a:lstStyle/>
                    <a:p>
                      <a:pPr>
                        <a:buNone/>
                      </a:pPr>
                      <a:endParaRPr lang="en-US"/>
                    </a:p>
                  </a:txBody>
                  <a:tcPr/>
                </a:tc>
                <a:tc>
                  <a:txBody>
                    <a:bodyPr/>
                    <a:lstStyle/>
                    <a:p>
                      <a:pPr>
                        <a:buNone/>
                      </a:pPr>
                      <a:endParaRPr lang="en-US"/>
                    </a:p>
                  </a:txBody>
                  <a:tcPr/>
                </a:tc>
              </a:tr>
              <a:tr h="1034415">
                <a:tc>
                  <a:txBody>
                    <a:bodyPr/>
                    <a:lstStyle/>
                    <a:p>
                      <a:pPr algn="ctr">
                        <a:buNone/>
                      </a:pPr>
                      <a:endParaRPr lang="en-IN" altLang="en-US"/>
                    </a:p>
                    <a:p>
                      <a:pPr algn="ctr">
                        <a:buNone/>
                      </a:pPr>
                      <a:r>
                        <a:rPr lang="en-IN" altLang="en-US"/>
                        <a:t>Salaries Prediction</a:t>
                      </a:r>
                    </a:p>
                  </a:txBody>
                  <a:tcPr/>
                </a:tc>
                <a:tc>
                  <a:txBody>
                    <a:bodyPr/>
                    <a:lstStyle/>
                    <a:p>
                      <a:pPr>
                        <a:buNone/>
                      </a:pPr>
                      <a:endParaRPr lang="en-US"/>
                    </a:p>
                  </a:txBody>
                  <a:tcPr/>
                </a:tc>
                <a:tc>
                  <a:txBody>
                    <a:bodyPr/>
                    <a:lstStyle/>
                    <a:p>
                      <a:pPr>
                        <a:buNone/>
                      </a:pPr>
                      <a:endParaRPr lang="en-US"/>
                    </a:p>
                  </a:txBody>
                  <a:tcPr/>
                </a:tc>
              </a:tr>
            </a:tbl>
          </a:graphicData>
        </a:graphic>
      </p:graphicFrame>
      <p:pic>
        <p:nvPicPr>
          <p:cNvPr id="37" name="Content Placeholder 5"/>
          <p:cNvPicPr>
            <a:picLocks noChangeAspect="1"/>
          </p:cNvPicPr>
          <p:nvPr/>
        </p:nvPicPr>
        <p:blipFill>
          <a:blip r:embed="rId2"/>
          <a:stretch>
            <a:fillRect/>
          </a:stretch>
        </p:blipFill>
        <p:spPr>
          <a:xfrm>
            <a:off x="3785870" y="3409950"/>
            <a:ext cx="3158490" cy="786765"/>
          </a:xfrm>
          <a:prstGeom prst="rect">
            <a:avLst/>
          </a:prstGeom>
        </p:spPr>
      </p:pic>
      <p:pic>
        <p:nvPicPr>
          <p:cNvPr id="40" name="Picture 39"/>
          <p:cNvPicPr>
            <a:picLocks noChangeAspect="1"/>
          </p:cNvPicPr>
          <p:nvPr/>
        </p:nvPicPr>
        <p:blipFill>
          <a:blip r:embed="rId3"/>
          <a:stretch>
            <a:fillRect/>
          </a:stretch>
        </p:blipFill>
        <p:spPr>
          <a:xfrm>
            <a:off x="3785870" y="4417060"/>
            <a:ext cx="3158490" cy="796925"/>
          </a:xfrm>
          <a:prstGeom prst="rect">
            <a:avLst/>
          </a:prstGeom>
        </p:spPr>
      </p:pic>
      <p:pic>
        <p:nvPicPr>
          <p:cNvPr id="43" name="Picture 42"/>
          <p:cNvPicPr>
            <a:picLocks noChangeAspect="1"/>
          </p:cNvPicPr>
          <p:nvPr/>
        </p:nvPicPr>
        <p:blipFill>
          <a:blip r:embed="rId4"/>
          <a:stretch>
            <a:fillRect/>
          </a:stretch>
        </p:blipFill>
        <p:spPr>
          <a:xfrm>
            <a:off x="3785870" y="5410200"/>
            <a:ext cx="3158490" cy="761365"/>
          </a:xfrm>
          <a:prstGeom prst="rect">
            <a:avLst/>
          </a:prstGeom>
        </p:spPr>
      </p:pic>
      <p:pic>
        <p:nvPicPr>
          <p:cNvPr id="46" name="Content Placeholder 6"/>
          <p:cNvPicPr>
            <a:picLocks noChangeAspect="1"/>
          </p:cNvPicPr>
          <p:nvPr/>
        </p:nvPicPr>
        <p:blipFill>
          <a:blip r:embed="rId5"/>
          <a:stretch>
            <a:fillRect/>
          </a:stretch>
        </p:blipFill>
        <p:spPr>
          <a:xfrm>
            <a:off x="7115810" y="3683000"/>
            <a:ext cx="3075305" cy="513715"/>
          </a:xfrm>
          <a:prstGeom prst="rect">
            <a:avLst/>
          </a:prstGeom>
        </p:spPr>
      </p:pic>
      <p:pic>
        <p:nvPicPr>
          <p:cNvPr id="49" name="Picture 48"/>
          <p:cNvPicPr>
            <a:picLocks noChangeAspect="1"/>
          </p:cNvPicPr>
          <p:nvPr/>
        </p:nvPicPr>
        <p:blipFill>
          <a:blip r:embed="rId6"/>
          <a:stretch>
            <a:fillRect/>
          </a:stretch>
        </p:blipFill>
        <p:spPr>
          <a:xfrm>
            <a:off x="7115810" y="3409950"/>
            <a:ext cx="3074670" cy="273050"/>
          </a:xfrm>
          <a:prstGeom prst="rect">
            <a:avLst/>
          </a:prstGeom>
        </p:spPr>
      </p:pic>
      <p:pic>
        <p:nvPicPr>
          <p:cNvPr id="11" name="Picture 10"/>
          <p:cNvPicPr>
            <a:picLocks noChangeAspect="1"/>
          </p:cNvPicPr>
          <p:nvPr/>
        </p:nvPicPr>
        <p:blipFill>
          <a:blip r:embed="rId7"/>
          <a:stretch>
            <a:fillRect/>
          </a:stretch>
        </p:blipFill>
        <p:spPr>
          <a:xfrm>
            <a:off x="7115810" y="4750435"/>
            <a:ext cx="3075305" cy="463550"/>
          </a:xfrm>
          <a:prstGeom prst="rect">
            <a:avLst/>
          </a:prstGeom>
        </p:spPr>
      </p:pic>
      <p:pic>
        <p:nvPicPr>
          <p:cNvPr id="14" name="Picture 13"/>
          <p:cNvPicPr>
            <a:picLocks noChangeAspect="1"/>
          </p:cNvPicPr>
          <p:nvPr/>
        </p:nvPicPr>
        <p:blipFill>
          <a:blip r:embed="rId8"/>
          <a:srcRect/>
          <a:stretch>
            <a:fillRect/>
          </a:stretch>
        </p:blipFill>
        <p:spPr>
          <a:xfrm>
            <a:off x="7115810" y="4415790"/>
            <a:ext cx="3073400" cy="334645"/>
          </a:xfrm>
          <a:prstGeom prst="rect">
            <a:avLst/>
          </a:prstGeom>
        </p:spPr>
      </p:pic>
      <p:pic>
        <p:nvPicPr>
          <p:cNvPr id="23" name="Picture 22"/>
          <p:cNvPicPr>
            <a:picLocks noChangeAspect="1"/>
          </p:cNvPicPr>
          <p:nvPr/>
        </p:nvPicPr>
        <p:blipFill>
          <a:blip r:embed="rId9"/>
          <a:stretch>
            <a:fillRect/>
          </a:stretch>
        </p:blipFill>
        <p:spPr>
          <a:xfrm>
            <a:off x="7115810" y="5709285"/>
            <a:ext cx="3073400" cy="518160"/>
          </a:xfrm>
          <a:prstGeom prst="rect">
            <a:avLst/>
          </a:prstGeom>
        </p:spPr>
      </p:pic>
      <p:pic>
        <p:nvPicPr>
          <p:cNvPr id="32" name="Picture 31"/>
          <p:cNvPicPr>
            <a:picLocks noChangeAspect="1"/>
          </p:cNvPicPr>
          <p:nvPr/>
        </p:nvPicPr>
        <p:blipFill>
          <a:blip r:embed="rId10"/>
          <a:stretch>
            <a:fillRect/>
          </a:stretch>
        </p:blipFill>
        <p:spPr>
          <a:xfrm>
            <a:off x="7115810" y="5410200"/>
            <a:ext cx="2352040" cy="346710"/>
          </a:xfrm>
          <a:prstGeom prst="rect">
            <a:avLst/>
          </a:prstGeom>
        </p:spPr>
      </p:pic>
      <p:sp>
        <p:nvSpPr>
          <p:cNvPr id="16" name="Text Box 15"/>
          <p:cNvSpPr txBox="1"/>
          <p:nvPr/>
        </p:nvSpPr>
        <p:spPr>
          <a:xfrm>
            <a:off x="680085" y="1371600"/>
            <a:ext cx="7371080" cy="368300"/>
          </a:xfrm>
          <a:prstGeom prst="rect">
            <a:avLst/>
          </a:prstGeom>
          <a:noFill/>
        </p:spPr>
        <p:txBody>
          <a:bodyPr wrap="square" rtlCol="0">
            <a:spAutoFit/>
          </a:bodyPr>
          <a:lstStyle/>
          <a:p>
            <a:r>
              <a:rPr lang="en-IN" altLang="en-US">
                <a:sym typeface="+mn-ea"/>
              </a:rPr>
              <a:t>for linear regression and polynomial regression</a:t>
            </a:r>
            <a:endParaRPr lang="en-US"/>
          </a:p>
        </p:txBody>
      </p:sp>
      <p:pic>
        <p:nvPicPr>
          <p:cNvPr id="3" name="Picture 2" descr="test"/>
          <p:cNvPicPr>
            <a:picLocks noChangeAspect="1"/>
          </p:cNvPicPr>
          <p:nvPr/>
        </p:nvPicPr>
        <p:blipFill>
          <a:blip r:embed="rId11"/>
          <a:stretch>
            <a:fillRect/>
          </a:stretch>
        </p:blipFill>
        <p:spPr>
          <a:xfrm>
            <a:off x="9467850" y="5410200"/>
            <a:ext cx="721360" cy="2997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646" y="738623"/>
            <a:ext cx="9613861" cy="1080938"/>
          </a:xfrm>
        </p:spPr>
        <p:txBody>
          <a:bodyPr/>
          <a:lstStyle/>
          <a:p>
            <a:r>
              <a:rPr lang="en-IN" altLang="en-US"/>
              <a:t>COMPARISONS</a:t>
            </a:r>
          </a:p>
        </p:txBody>
      </p:sp>
      <p:sp>
        <p:nvSpPr>
          <p:cNvPr id="3" name="Content Placeholder 2"/>
          <p:cNvSpPr>
            <a:spLocks noGrp="1"/>
          </p:cNvSpPr>
          <p:nvPr>
            <p:ph idx="1"/>
          </p:nvPr>
        </p:nvSpPr>
        <p:spPr/>
        <p:txBody>
          <a:bodyPr/>
          <a:lstStyle/>
          <a:p>
            <a:endParaRPr lang="en-US"/>
          </a:p>
        </p:txBody>
      </p:sp>
      <p:pic>
        <p:nvPicPr>
          <p:cNvPr id="4" name="Picture 3" descr="PrecisionRecallPlot_MovRecomm"/>
          <p:cNvPicPr>
            <a:picLocks noChangeAspect="1"/>
          </p:cNvPicPr>
          <p:nvPr/>
        </p:nvPicPr>
        <p:blipFill>
          <a:blip r:embed="rId2"/>
          <a:stretch>
            <a:fillRect/>
          </a:stretch>
        </p:blipFill>
        <p:spPr>
          <a:xfrm>
            <a:off x="2136775" y="2160905"/>
            <a:ext cx="4908550" cy="3277870"/>
          </a:xfrm>
          <a:prstGeom prst="rect">
            <a:avLst/>
          </a:prstGeom>
        </p:spPr>
      </p:pic>
      <p:pic>
        <p:nvPicPr>
          <p:cNvPr id="5" name="Picture 4" descr="ROCPlot_MovRecomm"/>
          <p:cNvPicPr>
            <a:picLocks noChangeAspect="1"/>
          </p:cNvPicPr>
          <p:nvPr/>
        </p:nvPicPr>
        <p:blipFill>
          <a:blip r:embed="rId3"/>
          <a:stretch>
            <a:fillRect/>
          </a:stretch>
        </p:blipFill>
        <p:spPr>
          <a:xfrm>
            <a:off x="7280275" y="2161540"/>
            <a:ext cx="4471035" cy="3277235"/>
          </a:xfrm>
          <a:prstGeom prst="rect">
            <a:avLst/>
          </a:prstGeom>
        </p:spPr>
      </p:pic>
      <p:sp>
        <p:nvSpPr>
          <p:cNvPr id="7" name="Text Box 6"/>
          <p:cNvSpPr txBox="1"/>
          <p:nvPr/>
        </p:nvSpPr>
        <p:spPr>
          <a:xfrm>
            <a:off x="2137410" y="1548765"/>
            <a:ext cx="5143500" cy="368300"/>
          </a:xfrm>
          <a:prstGeom prst="rect">
            <a:avLst/>
          </a:prstGeom>
          <a:noFill/>
        </p:spPr>
        <p:txBody>
          <a:bodyPr wrap="square" rtlCol="0">
            <a:spAutoFit/>
          </a:bodyPr>
          <a:lstStyle/>
          <a:p>
            <a:r>
              <a:rPr lang="en-IN" altLang="en-US"/>
              <a:t>for movie recommender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GRAPHS</a:t>
            </a:r>
          </a:p>
        </p:txBody>
      </p:sp>
      <p:sp>
        <p:nvSpPr>
          <p:cNvPr id="3" name="Content Placeholder 2"/>
          <p:cNvSpPr>
            <a:spLocks noGrp="1"/>
          </p:cNvSpPr>
          <p:nvPr>
            <p:ph sz="half" idx="1"/>
          </p:nvPr>
        </p:nvSpPr>
        <p:spPr/>
        <p:txBody>
          <a:bodyPr/>
          <a:lstStyle/>
          <a:p>
            <a:pPr marL="0" indent="0">
              <a:buNone/>
            </a:pPr>
            <a:endParaRPr lang="en-IN" altLang="en-US"/>
          </a:p>
          <a:p>
            <a:r>
              <a:rPr lang="en-IN" altLang="en-US"/>
              <a:t>Weather Prediction</a:t>
            </a:r>
          </a:p>
          <a:p>
            <a:pPr marL="0" indent="0">
              <a:buNone/>
            </a:pP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Salary Prediction</a:t>
            </a:r>
          </a:p>
        </p:txBody>
      </p:sp>
      <p:pic>
        <p:nvPicPr>
          <p:cNvPr id="4" name="Picture 3" descr="weatherhist1"/>
          <p:cNvPicPr>
            <a:picLocks noChangeAspect="1"/>
          </p:cNvPicPr>
          <p:nvPr/>
        </p:nvPicPr>
        <p:blipFill>
          <a:blip r:embed="rId2"/>
          <a:stretch>
            <a:fillRect/>
          </a:stretch>
        </p:blipFill>
        <p:spPr>
          <a:xfrm>
            <a:off x="4606290" y="1988185"/>
            <a:ext cx="3572510" cy="2373630"/>
          </a:xfrm>
          <a:prstGeom prst="rect">
            <a:avLst/>
          </a:prstGeom>
        </p:spPr>
      </p:pic>
      <p:pic>
        <p:nvPicPr>
          <p:cNvPr id="5" name="Picture 4" descr="weatherhist2"/>
          <p:cNvPicPr>
            <a:picLocks noChangeAspect="1"/>
          </p:cNvPicPr>
          <p:nvPr/>
        </p:nvPicPr>
        <p:blipFill>
          <a:blip r:embed="rId3"/>
          <a:stretch>
            <a:fillRect/>
          </a:stretch>
        </p:blipFill>
        <p:spPr>
          <a:xfrm>
            <a:off x="8178800" y="1988185"/>
            <a:ext cx="3572510" cy="2373630"/>
          </a:xfrm>
          <a:prstGeom prst="rect">
            <a:avLst/>
          </a:prstGeom>
        </p:spPr>
      </p:pic>
      <p:sp>
        <p:nvSpPr>
          <p:cNvPr id="8" name="Text Box 7"/>
          <p:cNvSpPr txBox="1"/>
          <p:nvPr/>
        </p:nvSpPr>
        <p:spPr>
          <a:xfrm>
            <a:off x="707390" y="1465580"/>
            <a:ext cx="4671060" cy="368300"/>
          </a:xfrm>
          <a:prstGeom prst="rect">
            <a:avLst/>
          </a:prstGeom>
          <a:noFill/>
        </p:spPr>
        <p:txBody>
          <a:bodyPr wrap="square" rtlCol="0">
            <a:spAutoFit/>
          </a:bodyPr>
          <a:lstStyle/>
          <a:p>
            <a:r>
              <a:rPr lang="en-IN" altLang="en-US"/>
              <a:t>Linear and Polynomial Regression</a:t>
            </a:r>
          </a:p>
        </p:txBody>
      </p:sp>
      <p:pic>
        <p:nvPicPr>
          <p:cNvPr id="9" name="Content Placeholder 8" descr="heigght1"/>
          <p:cNvPicPr>
            <a:picLocks noGrp="1" noChangeAspect="1"/>
          </p:cNvPicPr>
          <p:nvPr>
            <p:ph sz="half" idx="2"/>
          </p:nvPr>
        </p:nvPicPr>
        <p:blipFill>
          <a:blip r:embed="rId4"/>
          <a:stretch>
            <a:fillRect/>
          </a:stretch>
        </p:blipFill>
        <p:spPr>
          <a:xfrm>
            <a:off x="4605655" y="4255770"/>
            <a:ext cx="3573145" cy="2414905"/>
          </a:xfrm>
          <a:prstGeom prst="rect">
            <a:avLst/>
          </a:prstGeom>
        </p:spPr>
      </p:pic>
      <p:pic>
        <p:nvPicPr>
          <p:cNvPr id="10" name="Picture 9" descr="height2"/>
          <p:cNvPicPr>
            <a:picLocks noChangeAspect="1"/>
          </p:cNvPicPr>
          <p:nvPr/>
        </p:nvPicPr>
        <p:blipFill>
          <a:blip r:embed="rId5"/>
          <a:srcRect t="6561"/>
          <a:stretch>
            <a:fillRect/>
          </a:stretch>
        </p:blipFill>
        <p:spPr>
          <a:xfrm>
            <a:off x="8027035" y="4323715"/>
            <a:ext cx="3724275" cy="24599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87600" y="2967990"/>
            <a:ext cx="6729095" cy="1014730"/>
          </a:xfrm>
          <a:prstGeom prst="rect">
            <a:avLst/>
          </a:prstGeom>
          <a:noFill/>
        </p:spPr>
        <p:txBody>
          <a:bodyPr wrap="square" rtlCol="0">
            <a:spAutoFit/>
          </a:bodyPr>
          <a:lstStyle/>
          <a:p>
            <a:pPr algn="ctr"/>
            <a:r>
              <a:rPr lang="en-IN" altLang="en-US" sz="60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1.1  Introduction To Project</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lnSpcReduction="10000"/>
          </a:bodyPr>
          <a:lstStyle/>
          <a:p>
            <a:pPr marL="285750" indent="-285750">
              <a:buFont typeface="Arial" panose="020B0604020202020204" pitchFamily="34" charset="0"/>
              <a:buChar char="•"/>
            </a:pPr>
            <a:r>
              <a:rPr lang="en-US" sz="2000">
                <a:sym typeface="+mn-ea"/>
              </a:rPr>
              <a:t>Learning from data is of interest to many disparate fields such as banking, bioinformatics, business, computer vision and education. The field of data mining uses a large collection of machine learning algorithms whose goal is to extract useful information from collected data.</a:t>
            </a:r>
            <a:endParaRPr lang="en-US" sz="2000"/>
          </a:p>
          <a:p>
            <a:pPr marL="285750" indent="-285750">
              <a:buFont typeface="Arial" panose="020B0604020202020204" pitchFamily="34" charset="0"/>
              <a:buChar char="•"/>
            </a:pPr>
            <a:r>
              <a:rPr lang="en-US" sz="2000">
                <a:sym typeface="+mn-ea"/>
              </a:rPr>
              <a:t>For any given dataset, a common question is which learning algorithm is best suited for it. </a:t>
            </a:r>
            <a:endParaRPr lang="en-US" sz="2000"/>
          </a:p>
          <a:p>
            <a:pPr marL="285750" indent="-285750">
              <a:buFont typeface="Arial" panose="020B0604020202020204" pitchFamily="34" charset="0"/>
              <a:buChar char="•"/>
            </a:pPr>
            <a:r>
              <a:rPr lang="en-IN" altLang="en-US" sz="2000">
                <a:sym typeface="+mn-ea"/>
              </a:rPr>
              <a:t>P</a:t>
            </a:r>
            <a:r>
              <a:rPr lang="en-US" sz="2000">
                <a:sym typeface="+mn-ea"/>
              </a:rPr>
              <a:t>erforming experiments with several algorithms using the data, orgetting advice from machine learning experts, can help assess which algorithms might be the best candidates, but this is not always practical</a:t>
            </a:r>
            <a:endParaRPr lang="en-US" sz="2000"/>
          </a:p>
          <a:p>
            <a:pPr marL="285750" indent="-285750">
              <a:buFont typeface="Arial" panose="020B0604020202020204" pitchFamily="34" charset="0"/>
              <a:buChar char="•"/>
            </a:pPr>
            <a:r>
              <a:rPr lang="en-US" sz="2000">
                <a:sym typeface="+mn-ea"/>
              </a:rPr>
              <a:t>Using the idea of meta-learning, we solve the problem of selecting a machine learning algorithm for a particular dataset. </a:t>
            </a:r>
            <a:endParaRPr lang="en-US" sz="2000"/>
          </a:p>
          <a:p>
            <a:pPr marL="285750" indent="-285750">
              <a:buFont typeface="Arial" panose="020B0604020202020204" pitchFamily="34" charset="0"/>
              <a:buChar char="•"/>
            </a:pPr>
            <a:r>
              <a:rPr lang="en-US" sz="2000">
                <a:sym typeface="+mn-ea"/>
              </a:rPr>
              <a:t>In this work, we represent the efficient way to deal with a non-standard format in real-world dataset to obtain training data.</a:t>
            </a:r>
            <a:endParaRPr lang="en-US" sz="2000"/>
          </a:p>
          <a:p>
            <a:pPr marL="0" indent="0">
              <a:buNone/>
            </a:pPr>
            <a:endParaRPr lang="en-US" sz="2000" dirty="0"/>
          </a:p>
          <a:p>
            <a:pPr marL="0" indent="0">
              <a:buNone/>
            </a:pPr>
            <a:endParaRPr lang="en-I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p:cNvSpPr>
            <a:spLocks noGrp="1"/>
          </p:cNvSpPr>
          <p:nvPr>
            <p:ph type="title"/>
          </p:nvPr>
        </p:nvSpPr>
        <p:spPr/>
        <p:txBody>
          <a:bodyPr>
            <a:normAutofit fontScale="90000"/>
          </a:bodyPr>
          <a:lstStyle/>
          <a:p>
            <a:pPr algn="l"/>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
            </a:r>
            <a:br>
              <a:rPr lang="en-IN" altLang="uk-UA" dirty="0">
                <a:latin typeface="Tahoma" panose="020B0604030504040204" charset="0"/>
                <a:sym typeface="+mn-ea"/>
              </a:rPr>
            </a:br>
            <a:r>
              <a:rPr lang="en-IN" altLang="uk-UA" dirty="0">
                <a:latin typeface="Tahoma" panose="020B0604030504040204" charset="0"/>
                <a:sym typeface="+mn-ea"/>
              </a:rPr>
              <a:t>1.2 </a:t>
            </a:r>
            <a:r>
              <a:rPr lang="en-IN" altLang="uk-UA" sz="2800" dirty="0">
                <a:latin typeface="Tahoma" panose="020B0604030504040204" charset="0"/>
                <a:sym typeface="+mn-ea"/>
              </a:rPr>
              <a:t> W</a:t>
            </a:r>
            <a:r>
              <a:rPr sz="2800">
                <a:sym typeface="+mn-ea"/>
              </a:rPr>
              <a:t>hat is necessary for good machine l</a:t>
            </a:r>
            <a:r>
              <a:rPr lang="en-IN" sz="2800">
                <a:sym typeface="+mn-ea"/>
              </a:rPr>
              <a:t>e</a:t>
            </a:r>
            <a:r>
              <a:rPr sz="2800">
                <a:sym typeface="+mn-ea"/>
              </a:rPr>
              <a:t>arning  algorithm</a:t>
            </a:r>
            <a:r>
              <a:rPr lang="en-IN" sz="2800">
                <a:sym typeface="+mn-ea"/>
              </a:rPr>
              <a:t>?</a:t>
            </a:r>
            <a:r>
              <a:rPr lang="en-US" b="1"/>
              <a:t/>
            </a:r>
            <a:br>
              <a:rPr lang="en-US" b="1"/>
            </a:br>
            <a:r>
              <a:rPr lang="en-IN" altLang="uk-UA" dirty="0">
                <a:latin typeface="Tahoma" panose="020B0604030504040204" charset="0"/>
                <a:sym typeface="+mn-ea"/>
              </a:rPr>
              <a:t> </a:t>
            </a:r>
            <a:r>
              <a:rPr lang="en-IN" altLang="uk-UA" dirty="0">
                <a:latin typeface="Tahoma" panose="020B0604030504040204" charset="0"/>
              </a:rPr>
              <a:t/>
            </a:r>
            <a:br>
              <a:rPr lang="en-IN" altLang="uk-UA" dirty="0">
                <a:latin typeface="Tahoma" panose="020B0604030504040204" charset="0"/>
              </a:rPr>
            </a:br>
            <a:endParaRPr lang="en-US" dirty="0"/>
          </a:p>
        </p:txBody>
      </p:sp>
      <p:sp>
        <p:nvSpPr>
          <p:cNvPr id="3" name="Content Placeholder 2"/>
          <p:cNvSpPr>
            <a:spLocks noGrp="1"/>
          </p:cNvSpPr>
          <p:nvPr>
            <p:ph sz="half" idx="1"/>
          </p:nvPr>
        </p:nvSpPr>
        <p:spPr>
          <a:xfrm>
            <a:off x="872490" y="2336800"/>
            <a:ext cx="10041255" cy="3882390"/>
          </a:xfrm>
        </p:spPr>
        <p:txBody>
          <a:bodyPr>
            <a:normAutofit/>
          </a:bodyPr>
          <a:lstStyle/>
          <a:p>
            <a:pPr marL="0" indent="0">
              <a:buNone/>
            </a:pPr>
            <a:endParaRPr lang="en-US" dirty="0"/>
          </a:p>
          <a:p>
            <a:pPr marL="0" indent="0">
              <a:buNone/>
            </a:pPr>
            <a:endParaRPr lang="en-IN" altLang="en-US" dirty="0"/>
          </a:p>
        </p:txBody>
      </p:sp>
      <p:sp>
        <p:nvSpPr>
          <p:cNvPr id="4" name="Text Box 3"/>
          <p:cNvSpPr txBox="1"/>
          <p:nvPr/>
        </p:nvSpPr>
        <p:spPr>
          <a:xfrm>
            <a:off x="1969770" y="2413635"/>
            <a:ext cx="5396230" cy="2861310"/>
          </a:xfrm>
          <a:prstGeom prst="rect">
            <a:avLst/>
          </a:prstGeom>
          <a:noFill/>
        </p:spPr>
        <p:txBody>
          <a:bodyPr wrap="square" rtlCol="0" anchor="t">
            <a:spAutoFit/>
          </a:bodyPr>
          <a:lstStyle/>
          <a:p>
            <a:pPr marL="342900" indent="-342900">
              <a:buFont typeface="Arial" panose="020B0604020202020204" pitchFamily="34" charset="0"/>
              <a:buAutoNum type="arabicPeriod"/>
            </a:pPr>
            <a:r>
              <a:rPr lang="en-US" sz="2000"/>
              <a:t>Data preparation capabilities.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Algorithms – basic and advanced.</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Automation and iterative processes.</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Scalability.</a:t>
            </a:r>
          </a:p>
          <a:p>
            <a:pPr marL="342900" indent="-342900">
              <a:buFont typeface="Arial" panose="020B0604020202020204" pitchFamily="34" charset="0"/>
              <a:buAutoNum type="arabicPeriod"/>
            </a:pPr>
            <a:endParaRPr lang="en-US" sz="2000"/>
          </a:p>
          <a:p>
            <a:pPr marL="342900" indent="-342900">
              <a:buFont typeface="Arial" panose="020B0604020202020204" pitchFamily="34" charset="0"/>
              <a:buAutoNum type="arabicPeriod"/>
            </a:pPr>
            <a:r>
              <a:rPr lang="en-US" sz="2000"/>
              <a:t>Ensemble modeling</a:t>
            </a:r>
            <a:r>
              <a:rPr lang="en-IN" altLang="en-US" sz="20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1.3  </a:t>
            </a:r>
            <a:r>
              <a:rPr lang="en-US"/>
              <a:t>Types of ML Problems</a:t>
            </a:r>
            <a:br>
              <a:rPr lang="en-US"/>
            </a:br>
            <a:r>
              <a:rPr lang="en-US" sz="1200"/>
              <a:t/>
            </a:r>
            <a:br>
              <a:rPr lang="en-US" sz="1200"/>
            </a:br>
            <a:r>
              <a:rPr lang="en-IN" altLang="en-US" sz="1400"/>
              <a:t>T</a:t>
            </a:r>
            <a:r>
              <a:rPr lang="en-US" sz="1400"/>
              <a:t>here are several subclasses of ML problem based on what the prediction task looks like.</a:t>
            </a:r>
          </a:p>
        </p:txBody>
      </p:sp>
      <p:graphicFrame>
        <p:nvGraphicFramePr>
          <p:cNvPr id="6" name="Content Placeholder 5"/>
          <p:cNvGraphicFramePr>
            <a:graphicFrameLocks noGrp="1"/>
          </p:cNvGraphicFramePr>
          <p:nvPr>
            <p:ph idx="1"/>
          </p:nvPr>
        </p:nvGraphicFramePr>
        <p:xfrm>
          <a:off x="2137644" y="2161725"/>
          <a:ext cx="9614535" cy="4251960"/>
        </p:xfrm>
        <a:graphic>
          <a:graphicData uri="http://schemas.openxmlformats.org/drawingml/2006/table">
            <a:tbl>
              <a:tblPr firstRow="1" bandRow="1">
                <a:tableStyleId>{125E5076-3810-47DD-B79F-674D7AD40C01}</a:tableStyleId>
              </a:tblPr>
              <a:tblGrid>
                <a:gridCol w="3204845"/>
                <a:gridCol w="3204845"/>
                <a:gridCol w="3204845"/>
              </a:tblGrid>
              <a:tr h="381000">
                <a:tc>
                  <a:txBody>
                    <a:bodyPr/>
                    <a:lstStyle/>
                    <a:p>
                      <a:pPr>
                        <a:buNone/>
                      </a:pPr>
                      <a:r>
                        <a:rPr lang="en-US"/>
                        <a:t>Type of ML Problem</a:t>
                      </a:r>
                    </a:p>
                  </a:txBody>
                  <a:tcPr/>
                </a:tc>
                <a:tc>
                  <a:txBody>
                    <a:bodyPr/>
                    <a:lstStyle/>
                    <a:p>
                      <a:pPr>
                        <a:buNone/>
                      </a:pPr>
                      <a:r>
                        <a:rPr lang="en-US"/>
                        <a:t>Description</a:t>
                      </a:r>
                    </a:p>
                  </a:txBody>
                  <a:tcPr/>
                </a:tc>
                <a:tc>
                  <a:txBody>
                    <a:bodyPr/>
                    <a:lstStyle/>
                    <a:p>
                      <a:pPr>
                        <a:buNone/>
                      </a:pPr>
                      <a:r>
                        <a:rPr lang="en-US"/>
                        <a:t>Example</a:t>
                      </a:r>
                    </a:p>
                  </a:txBody>
                  <a:tcPr/>
                </a:tc>
              </a:tr>
              <a:tr h="381000">
                <a:tc>
                  <a:txBody>
                    <a:bodyPr/>
                    <a:lstStyle/>
                    <a:p>
                      <a:pPr>
                        <a:buNone/>
                      </a:pPr>
                      <a:r>
                        <a:rPr lang="en-US"/>
                        <a:t>Classification </a:t>
                      </a:r>
                    </a:p>
                  </a:txBody>
                  <a:tcPr/>
                </a:tc>
                <a:tc>
                  <a:txBody>
                    <a:bodyPr/>
                    <a:lstStyle/>
                    <a:p>
                      <a:pPr>
                        <a:buNone/>
                      </a:pPr>
                      <a:r>
                        <a:rPr lang="en-US"/>
                        <a:t>Pick one of N labels </a:t>
                      </a:r>
                    </a:p>
                  </a:txBody>
                  <a:tcPr/>
                </a:tc>
                <a:tc>
                  <a:txBody>
                    <a:bodyPr/>
                    <a:lstStyle/>
                    <a:p>
                      <a:pPr>
                        <a:buNone/>
                      </a:pPr>
                      <a:r>
                        <a:rPr lang="en-US"/>
                        <a:t>Cat, dog, horse, or bear</a:t>
                      </a:r>
                    </a:p>
                  </a:txBody>
                  <a:tcPr/>
                </a:tc>
              </a:tr>
              <a:tr h="381000">
                <a:tc>
                  <a:txBody>
                    <a:bodyPr/>
                    <a:lstStyle/>
                    <a:p>
                      <a:pPr>
                        <a:buNone/>
                      </a:pPr>
                      <a:r>
                        <a:rPr lang="en-US"/>
                        <a:t>Regression </a:t>
                      </a:r>
                    </a:p>
                  </a:txBody>
                  <a:tcPr/>
                </a:tc>
                <a:tc>
                  <a:txBody>
                    <a:bodyPr/>
                    <a:lstStyle/>
                    <a:p>
                      <a:pPr>
                        <a:buNone/>
                      </a:pPr>
                      <a:r>
                        <a:rPr lang="en-US"/>
                        <a:t>Predict numerical values </a:t>
                      </a:r>
                    </a:p>
                  </a:txBody>
                  <a:tcPr/>
                </a:tc>
                <a:tc>
                  <a:txBody>
                    <a:bodyPr/>
                    <a:lstStyle/>
                    <a:p>
                      <a:pPr>
                        <a:buNone/>
                      </a:pPr>
                      <a:r>
                        <a:rPr lang="en-US"/>
                        <a:t>Click-through rate</a:t>
                      </a:r>
                    </a:p>
                  </a:txBody>
                  <a:tcPr/>
                </a:tc>
              </a:tr>
              <a:tr h="381000">
                <a:tc>
                  <a:txBody>
                    <a:bodyPr/>
                    <a:lstStyle/>
                    <a:p>
                      <a:pPr>
                        <a:buNone/>
                      </a:pPr>
                      <a:r>
                        <a:rPr lang="en-US"/>
                        <a:t>Clustering </a:t>
                      </a:r>
                    </a:p>
                  </a:txBody>
                  <a:tcPr/>
                </a:tc>
                <a:tc>
                  <a:txBody>
                    <a:bodyPr/>
                    <a:lstStyle/>
                    <a:p>
                      <a:pPr>
                        <a:buNone/>
                      </a:pPr>
                      <a:r>
                        <a:rPr lang="en-US"/>
                        <a:t>Group similar examples </a:t>
                      </a:r>
                    </a:p>
                  </a:txBody>
                  <a:tcPr/>
                </a:tc>
                <a:tc>
                  <a:txBody>
                    <a:bodyPr/>
                    <a:lstStyle/>
                    <a:p>
                      <a:pPr>
                        <a:buNone/>
                      </a:pPr>
                      <a:r>
                        <a:rPr lang="en-US"/>
                        <a:t>Most relevant documents (unsupervised)</a:t>
                      </a:r>
                    </a:p>
                  </a:txBody>
                  <a:tcPr/>
                </a:tc>
              </a:tr>
              <a:tr h="381000">
                <a:tc>
                  <a:txBody>
                    <a:bodyPr/>
                    <a:lstStyle/>
                    <a:p>
                      <a:pPr>
                        <a:buNone/>
                      </a:pPr>
                      <a:r>
                        <a:rPr lang="en-US"/>
                        <a:t>Association rule learning </a:t>
                      </a:r>
                    </a:p>
                  </a:txBody>
                  <a:tcPr/>
                </a:tc>
                <a:tc>
                  <a:txBody>
                    <a:bodyPr/>
                    <a:lstStyle/>
                    <a:p>
                      <a:pPr>
                        <a:buNone/>
                      </a:pPr>
                      <a:r>
                        <a:rPr lang="en-US"/>
                        <a:t>Infer likely association patterns in data </a:t>
                      </a:r>
                    </a:p>
                  </a:txBody>
                  <a:tcPr/>
                </a:tc>
                <a:tc>
                  <a:txBody>
                    <a:bodyPr/>
                    <a:lstStyle/>
                    <a:p>
                      <a:pPr>
                        <a:buNone/>
                      </a:pPr>
                      <a:r>
                        <a:rPr lang="en-US"/>
                        <a:t>If you buy hamburger buns, you're likely to buy hamburgers (unsupervised)</a:t>
                      </a:r>
                    </a:p>
                  </a:txBody>
                  <a:tcPr/>
                </a:tc>
              </a:tr>
              <a:tr h="381000">
                <a:tc>
                  <a:txBody>
                    <a:bodyPr/>
                    <a:lstStyle/>
                    <a:p>
                      <a:pPr>
                        <a:buNone/>
                      </a:pPr>
                      <a:r>
                        <a:rPr lang="en-US"/>
                        <a:t>Structured output </a:t>
                      </a:r>
                    </a:p>
                  </a:txBody>
                  <a:tcPr/>
                </a:tc>
                <a:tc>
                  <a:txBody>
                    <a:bodyPr/>
                    <a:lstStyle/>
                    <a:p>
                      <a:pPr>
                        <a:buNone/>
                      </a:pPr>
                      <a:r>
                        <a:rPr lang="en-US"/>
                        <a:t>Create complex output </a:t>
                      </a:r>
                    </a:p>
                  </a:txBody>
                  <a:tcPr/>
                </a:tc>
                <a:tc>
                  <a:txBody>
                    <a:bodyPr/>
                    <a:lstStyle/>
                    <a:p>
                      <a:pPr>
                        <a:buNone/>
                      </a:pPr>
                      <a:r>
                        <a:rPr lang="en-US"/>
                        <a:t>Natural language parse trees, image recognition bounding boxes</a:t>
                      </a:r>
                    </a:p>
                  </a:txBody>
                  <a:tcPr/>
                </a:tc>
              </a:tr>
              <a:tr h="381000">
                <a:tc>
                  <a:txBody>
                    <a:bodyPr/>
                    <a:lstStyle/>
                    <a:p>
                      <a:pPr>
                        <a:buNone/>
                      </a:pPr>
                      <a:r>
                        <a:rPr lang="en-US"/>
                        <a:t>Ranking </a:t>
                      </a:r>
                    </a:p>
                  </a:txBody>
                  <a:tcPr/>
                </a:tc>
                <a:tc>
                  <a:txBody>
                    <a:bodyPr/>
                    <a:lstStyle/>
                    <a:p>
                      <a:pPr>
                        <a:buNone/>
                      </a:pPr>
                      <a:r>
                        <a:rPr lang="en-US"/>
                        <a:t>Identify position on a scale or status </a:t>
                      </a:r>
                    </a:p>
                  </a:txBody>
                  <a:tcPr/>
                </a:tc>
                <a:tc>
                  <a:txBody>
                    <a:bodyPr/>
                    <a:lstStyle/>
                    <a:p>
                      <a:pPr>
                        <a:buNone/>
                      </a:pPr>
                      <a:r>
                        <a:rPr lang="en-US"/>
                        <a:t>Search result ranking</a:t>
                      </a:r>
                    </a:p>
                  </a:txBody>
                  <a:tcPr/>
                </a:tc>
              </a:tr>
            </a:tbl>
          </a:graphicData>
        </a:graphic>
      </p:graphicFrame>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a:t>1.4 Proposed Idea</a:t>
            </a:r>
            <a:r>
              <a:rPr lang="en-US"/>
              <a:t/>
            </a:r>
            <a:br>
              <a:rPr lang="en-US"/>
            </a:br>
            <a:endParaRPr lang="en-US" sz="1400"/>
          </a:p>
        </p:txBody>
      </p:sp>
      <p:pic>
        <p:nvPicPr>
          <p:cNvPr id="7" name="Graphic 4" descr="Purpose ic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6" y="825754"/>
            <a:ext cx="936000" cy="936000"/>
          </a:xfrm>
          <a:prstGeom prst="rect">
            <a:avLst/>
          </a:prstGeom>
        </p:spPr>
      </p:pic>
      <p:sp>
        <p:nvSpPr>
          <p:cNvPr id="3" name="Content Placeholder 2"/>
          <p:cNvSpPr>
            <a:spLocks noGrp="1"/>
          </p:cNvSpPr>
          <p:nvPr>
            <p:ph idx="1"/>
          </p:nvPr>
        </p:nvSpPr>
        <p:spPr>
          <a:xfrm>
            <a:off x="975360" y="2104390"/>
            <a:ext cx="10203815" cy="4197985"/>
          </a:xfrm>
        </p:spPr>
        <p:txBody>
          <a:bodyPr>
            <a:normAutofit/>
          </a:bodyPr>
          <a:lstStyle/>
          <a:p>
            <a:pPr>
              <a:lnSpc>
                <a:spcPct val="100000"/>
              </a:lnSpc>
            </a:pPr>
            <a:r>
              <a:rPr lang="en-US" sz="2000"/>
              <a:t>When you look at machine learning algorithms, there is no one solution or one approach that fits all.</a:t>
            </a:r>
          </a:p>
          <a:p>
            <a:pPr>
              <a:lnSpc>
                <a:spcPct val="100000"/>
              </a:lnSpc>
            </a:pPr>
            <a:r>
              <a:rPr lang="en-US" sz="2000"/>
              <a:t>There are several factors that can affect your decision to choose a machine learning algorithm</a:t>
            </a:r>
          </a:p>
          <a:p>
            <a:pPr>
              <a:lnSpc>
                <a:spcPct val="100000"/>
              </a:lnSpc>
            </a:pPr>
            <a:r>
              <a:rPr lang="en-US" sz="2000"/>
              <a:t>Some problems are very specific and require a unique approac</a:t>
            </a:r>
            <a:r>
              <a:rPr lang="en-IN" altLang="en-US" sz="2000"/>
              <a:t>h.E.g Recommender System</a:t>
            </a:r>
          </a:p>
          <a:p>
            <a:pPr>
              <a:lnSpc>
                <a:spcPct val="100000"/>
              </a:lnSpc>
            </a:pPr>
            <a:r>
              <a:rPr lang="en-IN" altLang="en-US" sz="2000"/>
              <a:t>While some other problems are very open and need a trial &amp; error approach. </a:t>
            </a:r>
          </a:p>
          <a:p>
            <a:pPr>
              <a:lnSpc>
                <a:spcPct val="100000"/>
              </a:lnSpc>
            </a:pPr>
            <a:r>
              <a:rPr lang="en-IN" altLang="en-US" sz="2000"/>
              <a:t>Supervised learning,classification and regression etc. are very open. They could be used in anomaly detection, or they could be used to build more general sorts of predictive models.</a:t>
            </a:r>
          </a:p>
          <a:p>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altLang="en-US" dirty="0"/>
              <a:t>roblem Statement</a:t>
            </a:r>
          </a:p>
        </p:txBody>
      </p:sp>
      <p:pic>
        <p:nvPicPr>
          <p:cNvPr id="5" name="Graphic 4" descr="Purpose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p:cNvSpPr>
            <a:spLocks noGrp="1"/>
          </p:cNvSpPr>
          <p:nvPr>
            <p:ph type="body" idx="1"/>
          </p:nvPr>
        </p:nvSpPr>
        <p:spPr/>
        <p:txBody>
          <a:bodyPr>
            <a:normAutofit/>
          </a:bodyPr>
          <a:lstStyle/>
          <a:p>
            <a:pPr algn="l"/>
            <a:r>
              <a:rPr lang="en-US" dirty="0" smtClean="0">
                <a:sym typeface="+mn-ea"/>
              </a:rPr>
              <a:t>When </a:t>
            </a:r>
            <a:r>
              <a:rPr lang="en-US" dirty="0">
                <a:sym typeface="+mn-ea"/>
              </a:rPr>
              <a:t>you work on a machine learning project</a:t>
            </a:r>
            <a:r>
              <a:rPr lang="en-US" dirty="0"/>
              <a:t> </a:t>
            </a:r>
            <a:r>
              <a:rPr lang="en-IN" altLang="en-US" dirty="0"/>
              <a:t>,</a:t>
            </a:r>
            <a:r>
              <a:rPr lang="en-US" dirty="0"/>
              <a:t>common task is to search for the most appropriate algorithm(s)to retrieve important information from data. With an increasing number of available data mining techniques, it may be impractical to experiment with many techniques on a specificdataset of interest to find the best algorithm(s)</a:t>
            </a:r>
            <a:r>
              <a:rPr lang="en-IN" altLang="en-US" dirty="0"/>
              <a:t>.</a:t>
            </a:r>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smtClean="0">
                <a:sym typeface="+mn-ea"/>
              </a:rPr>
              <a:t>3.</a:t>
            </a:r>
            <a:r>
              <a:rPr lang="en-US" dirty="0" smtClean="0">
                <a:sym typeface="+mn-ea"/>
              </a:rPr>
              <a:t>Project Objectives /</a:t>
            </a:r>
            <a:r>
              <a:rPr lang="en-US" dirty="0">
                <a:sym typeface="+mn-ea"/>
              </a:rPr>
              <a:t> </a:t>
            </a:r>
            <a:r>
              <a:rPr lang="en-IN" altLang="en-US" dirty="0">
                <a:sym typeface="+mn-ea"/>
              </a:rPr>
              <a:t>Idea</a:t>
            </a:r>
          </a:p>
        </p:txBody>
      </p:sp>
      <p:sp>
        <p:nvSpPr>
          <p:cNvPr id="3" name="Content Placeholder 2"/>
          <p:cNvSpPr>
            <a:spLocks noGrp="1"/>
          </p:cNvSpPr>
          <p:nvPr>
            <p:ph idx="1"/>
          </p:nvPr>
        </p:nvSpPr>
        <p:spPr/>
        <p:txBody>
          <a:bodyPr>
            <a:normAutofit/>
          </a:bodyPr>
          <a:lstStyle/>
          <a:p>
            <a:pPr marL="0" indent="0" algn="just">
              <a:buNone/>
            </a:pPr>
            <a:r>
              <a:rPr lang="en-US" sz="2000" dirty="0"/>
              <a:t>In performing data mining, a common task is to search for the most appropriate algorithm(s)to retrieve important information from data. With an increasing number of available datamining techniques, it may be impractical to experiment with many techniques on a specificdataset of interest to find the best algorithm(s).</a:t>
            </a:r>
          </a:p>
          <a:p>
            <a:pPr marL="0" indent="0">
              <a:buNone/>
            </a:pPr>
            <a:r>
              <a:rPr lang="en-US" sz="2000" b="1" u="sng" dirty="0"/>
              <a:t>Our approach involves the following steps:</a:t>
            </a:r>
            <a:endParaRPr lang="en-US" sz="2000" dirty="0"/>
          </a:p>
          <a:p>
            <a:r>
              <a:rPr lang="en-US" sz="2000" dirty="0"/>
              <a:t>Create a training set from original datasets and evaluate performance of algorithm onthese transformed datasets.</a:t>
            </a:r>
          </a:p>
          <a:p>
            <a:r>
              <a:rPr lang="en-US" sz="2000" dirty="0"/>
              <a:t>Select a good model with best performance on test dataset.</a:t>
            </a:r>
          </a:p>
          <a:p>
            <a:r>
              <a:rPr lang="en-US" sz="2000" dirty="0"/>
              <a:t>Generate a ranked list of machine learning algorithms using performance measures.We then present statistical summary of the comparisons carried out</a:t>
            </a:r>
          </a:p>
          <a:p>
            <a:pPr marL="0" indent="0">
              <a:buNone/>
            </a:pPr>
            <a:endParaRPr lang="en-US" sz="2000"/>
          </a:p>
        </p:txBody>
      </p:sp>
      <p:pic>
        <p:nvPicPr>
          <p:cNvPr id="6" name="Graphic 5" descr="Learning icon"/>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8946" y="613889"/>
            <a:ext cx="1440000" cy="144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mtClean="0"/>
              <a:t> </a:t>
            </a:r>
            <a:r>
              <a:rPr lang="en-US" dirty="0"/>
              <a:t>What are </a:t>
            </a:r>
            <a:r>
              <a:rPr lang="en-IN" altLang="en-US" dirty="0"/>
              <a:t>our</a:t>
            </a:r>
            <a:r>
              <a:rPr lang="en-US" dirty="0"/>
              <a:t> </a:t>
            </a:r>
            <a:r>
              <a:rPr lang="en-IN" altLang="en-US" dirty="0"/>
              <a:t>steps</a:t>
            </a:r>
            <a:r>
              <a:rPr lang="en-US" dirty="0"/>
              <a:t>?</a:t>
            </a:r>
          </a:p>
        </p:txBody>
      </p:sp>
      <p:pic>
        <p:nvPicPr>
          <p:cNvPr id="7" name="Graphic 6" descr="Steps icon"/>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914505" y="817447"/>
            <a:ext cx="952500" cy="952500"/>
          </a:xfrm>
          <a:prstGeom prst="rect">
            <a:avLst/>
          </a:prstGeom>
        </p:spPr>
      </p:pic>
      <p:grpSp>
        <p:nvGrpSpPr>
          <p:cNvPr id="25" name="Group 24" descr="thumbs up icon"/>
          <p:cNvGrpSpPr/>
          <p:nvPr/>
        </p:nvGrpSpPr>
        <p:grpSpPr>
          <a:xfrm>
            <a:off x="744537" y="2086166"/>
            <a:ext cx="823913" cy="823913"/>
            <a:chOff x="744537" y="2086166"/>
            <a:chExt cx="823913" cy="823913"/>
          </a:xfrm>
        </p:grpSpPr>
        <p:sp>
          <p:nvSpPr>
            <p:cNvPr id="42" name="Oval 68"/>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ln>
          </p:spPr>
          <p:txBody>
            <a:bodyPr/>
            <a:lstStyle/>
            <a:p>
              <a:endParaRPr lang="en-US" dirty="0"/>
            </a:p>
          </p:txBody>
        </p:sp>
      </p:grpSp>
      <p:sp>
        <p:nvSpPr>
          <p:cNvPr id="74" name="Text Placeholder 73"/>
          <p:cNvSpPr>
            <a:spLocks noGrp="1"/>
          </p:cNvSpPr>
          <p:nvPr>
            <p:ph type="body" sz="quarter" idx="13"/>
          </p:nvPr>
        </p:nvSpPr>
        <p:spPr/>
        <p:txBody>
          <a:bodyPr/>
          <a:lstStyle/>
          <a:p>
            <a:r>
              <a:rPr lang="en-IN" altLang="en-US" dirty="0"/>
              <a:t>Select Problem Domain &amp; Dataset</a:t>
            </a:r>
          </a:p>
        </p:txBody>
      </p:sp>
      <p:grpSp>
        <p:nvGrpSpPr>
          <p:cNvPr id="28" name="Group 27" descr="clock icon"/>
          <p:cNvGrpSpPr/>
          <p:nvPr/>
        </p:nvGrpSpPr>
        <p:grpSpPr>
          <a:xfrm>
            <a:off x="744537" y="3036069"/>
            <a:ext cx="823913" cy="823912"/>
            <a:chOff x="744537" y="3036069"/>
            <a:chExt cx="823913" cy="823912"/>
          </a:xfrm>
        </p:grpSpPr>
        <p:sp>
          <p:nvSpPr>
            <p:cNvPr id="45" name="Oval 68"/>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p:cNvGrpSpPr/>
            <p:nvPr/>
          </p:nvGrpSpPr>
          <p:grpSpPr bwMode="auto">
            <a:xfrm>
              <a:off x="982527" y="3270522"/>
              <a:ext cx="343634" cy="344872"/>
              <a:chOff x="9155465" y="4372601"/>
              <a:chExt cx="343634" cy="344872"/>
            </a:xfrm>
            <a:solidFill>
              <a:schemeClr val="tx1"/>
            </a:solidFill>
          </p:grpSpPr>
          <p:sp>
            <p:nvSpPr>
              <p:cNvPr id="47" name="Freeform 158"/>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8" name="Freeform 159"/>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49" name="Freeform 160"/>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0" name="Freeform 161"/>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1" name="Freeform 162"/>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2" name="Freeform 163"/>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p:cNvSpPr>
            <a:spLocks noGrp="1"/>
          </p:cNvSpPr>
          <p:nvPr>
            <p:ph type="body" sz="quarter" idx="14"/>
          </p:nvPr>
        </p:nvSpPr>
        <p:spPr/>
        <p:txBody>
          <a:bodyPr/>
          <a:lstStyle/>
          <a:p>
            <a:r>
              <a:rPr lang="en-IN" altLang="en-US" dirty="0"/>
              <a:t>Train Model for dataset</a:t>
            </a:r>
          </a:p>
        </p:txBody>
      </p:sp>
      <p:grpSp>
        <p:nvGrpSpPr>
          <p:cNvPr id="31" name="Group 30" descr="search icon"/>
          <p:cNvGrpSpPr/>
          <p:nvPr/>
        </p:nvGrpSpPr>
        <p:grpSpPr>
          <a:xfrm>
            <a:off x="744537" y="3975887"/>
            <a:ext cx="823913" cy="823912"/>
            <a:chOff x="744537" y="3975887"/>
            <a:chExt cx="823913" cy="823912"/>
          </a:xfrm>
        </p:grpSpPr>
        <p:sp>
          <p:nvSpPr>
            <p:cNvPr id="54" name="Oval 68"/>
            <p:cNvSpPr>
              <a:spLocks noChangeArrowheads="1"/>
            </p:cNvSpPr>
            <p:nvPr/>
          </p:nvSpPr>
          <p:spPr bwMode="auto">
            <a:xfrm>
              <a:off x="744537" y="3975887"/>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p:cNvGrpSpPr/>
            <p:nvPr/>
          </p:nvGrpSpPr>
          <p:grpSpPr bwMode="auto">
            <a:xfrm>
              <a:off x="993177" y="4210484"/>
              <a:ext cx="360941" cy="337455"/>
              <a:chOff x="6955211" y="4365185"/>
              <a:chExt cx="360941" cy="337455"/>
            </a:xfrm>
            <a:solidFill>
              <a:schemeClr val="tx1"/>
            </a:solidFill>
          </p:grpSpPr>
          <p:sp>
            <p:nvSpPr>
              <p:cNvPr id="56" name="Freeform 188"/>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7" name="Freeform 189"/>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8" name="Freeform 190"/>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59" name="Freeform 191"/>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p:cNvSpPr>
            <a:spLocks noGrp="1"/>
          </p:cNvSpPr>
          <p:nvPr>
            <p:ph type="body" sz="quarter" idx="15"/>
          </p:nvPr>
        </p:nvSpPr>
        <p:spPr/>
        <p:txBody>
          <a:bodyPr/>
          <a:lstStyle/>
          <a:p>
            <a:r>
              <a:rPr lang="en-IN" altLang="en-US" dirty="0"/>
              <a:t>Evaluate Models</a:t>
            </a:r>
          </a:p>
        </p:txBody>
      </p:sp>
      <p:grpSp>
        <p:nvGrpSpPr>
          <p:cNvPr id="32" name="Group 31" descr="tools icon"/>
          <p:cNvGrpSpPr/>
          <p:nvPr/>
        </p:nvGrpSpPr>
        <p:grpSpPr>
          <a:xfrm>
            <a:off x="712787" y="4945848"/>
            <a:ext cx="823913" cy="823912"/>
            <a:chOff x="712787" y="4945848"/>
            <a:chExt cx="823913" cy="823912"/>
          </a:xfrm>
        </p:grpSpPr>
        <p:sp>
          <p:nvSpPr>
            <p:cNvPr id="61" name="Oval 68"/>
            <p:cNvSpPr>
              <a:spLocks noChangeArrowheads="1"/>
            </p:cNvSpPr>
            <p:nvPr/>
          </p:nvSpPr>
          <p:spPr bwMode="auto">
            <a:xfrm>
              <a:off x="712787" y="4945848"/>
              <a:ext cx="823913" cy="823912"/>
            </a:xfrm>
            <a:prstGeom prst="ellipse">
              <a:avLst/>
            </a:prstGeom>
            <a:solidFill>
              <a:srgbClr val="FFFFFF">
                <a:alpha val="20000"/>
              </a:srgbClr>
            </a:solidFill>
            <a:ln w="57150">
              <a:noFill/>
              <a:rou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p:cNvGrpSpPr/>
            <p:nvPr/>
          </p:nvGrpSpPr>
          <p:grpSpPr bwMode="auto">
            <a:xfrm>
              <a:off x="925095" y="5165730"/>
              <a:ext cx="396000" cy="396000"/>
              <a:chOff x="5508977" y="3649484"/>
              <a:chExt cx="331274" cy="323857"/>
            </a:xfrm>
            <a:solidFill>
              <a:schemeClr val="tx1"/>
            </a:solidFill>
          </p:grpSpPr>
          <p:sp>
            <p:nvSpPr>
              <p:cNvPr id="63" name="Freeform 129"/>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4" name="Freeform 130"/>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sp>
            <p:nvSpPr>
              <p:cNvPr id="65" name="Freeform 131"/>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p:cNvSpPr>
            <a:spLocks noGrp="1"/>
          </p:cNvSpPr>
          <p:nvPr>
            <p:ph type="body" sz="quarter" idx="16"/>
          </p:nvPr>
        </p:nvSpPr>
        <p:spPr/>
        <p:txBody>
          <a:bodyPr/>
          <a:lstStyle/>
          <a:p>
            <a:r>
              <a:rPr lang="en-IN" altLang="en-US" dirty="0"/>
              <a:t>Suggest Suitable Model</a:t>
            </a:r>
          </a:p>
        </p:txBody>
      </p:sp>
      <p:grpSp>
        <p:nvGrpSpPr>
          <p:cNvPr id="44" name="Group 43" descr="steps graphic"/>
          <p:cNvGrpSpPr/>
          <p:nvPr/>
        </p:nvGrpSpPr>
        <p:grpSpPr>
          <a:xfrm>
            <a:off x="6431766" y="2139824"/>
            <a:ext cx="5184000" cy="3831576"/>
            <a:chOff x="6431766" y="2076324"/>
            <a:chExt cx="5184000" cy="3831576"/>
          </a:xfrm>
        </p:grpSpPr>
        <p:grpSp>
          <p:nvGrpSpPr>
            <p:cNvPr id="9" name="Group 27"/>
            <p:cNvGrpSpPr/>
            <p:nvPr/>
          </p:nvGrpSpPr>
          <p:grpSpPr bwMode="auto">
            <a:xfrm>
              <a:off x="6431766" y="4609130"/>
              <a:ext cx="2336870" cy="1298770"/>
              <a:chOff x="4808051" y="1842051"/>
              <a:chExt cx="2369874" cy="1397540"/>
            </a:xfrm>
          </p:grpSpPr>
          <p:sp>
            <p:nvSpPr>
              <p:cNvPr id="10" name="Freeform 17"/>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p>
            </p:txBody>
          </p:sp>
        </p:grpSp>
        <p:grpSp>
          <p:nvGrpSpPr>
            <p:cNvPr id="13" name="Group 35"/>
            <p:cNvGrpSpPr/>
            <p:nvPr/>
          </p:nvGrpSpPr>
          <p:grpSpPr bwMode="auto">
            <a:xfrm>
              <a:off x="7549331" y="3859410"/>
              <a:ext cx="2336870" cy="1307583"/>
              <a:chOff x="4808051" y="4299121"/>
              <a:chExt cx="2369874" cy="1405200"/>
            </a:xfrm>
          </p:grpSpPr>
          <p:sp>
            <p:nvSpPr>
              <p:cNvPr id="14" name="Freeform 8"/>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dirty="0">
                  <a:latin typeface="+mj-lt"/>
                </a:endParaRPr>
              </a:p>
            </p:txBody>
          </p:sp>
        </p:grpSp>
        <p:grpSp>
          <p:nvGrpSpPr>
            <p:cNvPr id="17" name="Group 39"/>
            <p:cNvGrpSpPr/>
            <p:nvPr/>
          </p:nvGrpSpPr>
          <p:grpSpPr bwMode="auto">
            <a:xfrm>
              <a:off x="8439940" y="3145110"/>
              <a:ext cx="2335304" cy="1306106"/>
              <a:chOff x="4808051" y="5135743"/>
              <a:chExt cx="2369874" cy="1405200"/>
            </a:xfrm>
          </p:grpSpPr>
          <p:sp>
            <p:nvSpPr>
              <p:cNvPr id="18" name="Freeform 5"/>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p:cNvGrpSpPr/>
            <p:nvPr/>
          </p:nvGrpSpPr>
          <p:grpSpPr bwMode="auto">
            <a:xfrm>
              <a:off x="9278897" y="2438188"/>
              <a:ext cx="2336869" cy="1304631"/>
              <a:chOff x="4808051" y="3515295"/>
              <a:chExt cx="2369874" cy="1403847"/>
            </a:xfrm>
          </p:grpSpPr>
          <p:sp>
            <p:nvSpPr>
              <p:cNvPr id="22" name="Freeform 11"/>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p:cNvGrpSpPr/>
            <p:nvPr/>
          </p:nvGrpSpPr>
          <p:grpSpPr>
            <a:xfrm>
              <a:off x="7668115" y="3549446"/>
              <a:ext cx="529043" cy="396000"/>
              <a:chOff x="7687796" y="3553060"/>
              <a:chExt cx="529043" cy="396000"/>
            </a:xfrm>
          </p:grpSpPr>
          <p:sp>
            <p:nvSpPr>
              <p:cNvPr id="26" name="Teardrop 25"/>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p:cNvSpPr txBox="1">
                <a:spLocks noChangeArrowheads="1"/>
              </p:cNvSpPr>
              <p:nvPr/>
            </p:nvSpPr>
            <p:spPr bwMode="auto">
              <a:xfrm>
                <a:off x="7687796" y="358789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p:cNvGrpSpPr/>
            <p:nvPr/>
          </p:nvGrpSpPr>
          <p:grpSpPr>
            <a:xfrm>
              <a:off x="6694640" y="4272888"/>
              <a:ext cx="527478" cy="396000"/>
              <a:chOff x="6694640" y="4272888"/>
              <a:chExt cx="527478" cy="396000"/>
            </a:xfrm>
          </p:grpSpPr>
          <p:sp>
            <p:nvSpPr>
              <p:cNvPr id="29" name="Teardrop 28"/>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p:cNvSpPr txBox="1">
                <a:spLocks noChangeArrowheads="1"/>
              </p:cNvSpPr>
              <p:nvPr/>
            </p:nvSpPr>
            <p:spPr bwMode="auto">
              <a:xfrm>
                <a:off x="6694640" y="4304252"/>
                <a:ext cx="527478" cy="307777"/>
              </a:xfrm>
              <a:prstGeom prst="rect">
                <a:avLst/>
              </a:prstGeom>
              <a:noFill/>
              <a:ln w="9525">
                <a:noFill/>
                <a:miter lim="800000"/>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p:cNvGrpSpPr/>
            <p:nvPr/>
          </p:nvGrpSpPr>
          <p:grpSpPr>
            <a:xfrm>
              <a:off x="8607357" y="2825895"/>
              <a:ext cx="529043" cy="396000"/>
              <a:chOff x="8505184" y="2844945"/>
              <a:chExt cx="529043" cy="396000"/>
            </a:xfrm>
          </p:grpSpPr>
          <p:sp>
            <p:nvSpPr>
              <p:cNvPr id="66" name="Oval 65"/>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p:cNvSpPr txBox="1">
                <a:spLocks noChangeArrowheads="1"/>
              </p:cNvSpPr>
              <p:nvPr/>
            </p:nvSpPr>
            <p:spPr bwMode="auto">
              <a:xfrm>
                <a:off x="8505184" y="2872872"/>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p:cNvGrpSpPr/>
            <p:nvPr/>
          </p:nvGrpSpPr>
          <p:grpSpPr>
            <a:xfrm>
              <a:off x="9564497" y="2076324"/>
              <a:ext cx="529043" cy="396000"/>
              <a:chOff x="9564497" y="2089024"/>
              <a:chExt cx="529043" cy="396000"/>
            </a:xfrm>
          </p:grpSpPr>
          <p:grpSp>
            <p:nvGrpSpPr>
              <p:cNvPr id="6" name="Group 5"/>
              <p:cNvGrpSpPr/>
              <p:nvPr/>
            </p:nvGrpSpPr>
            <p:grpSpPr>
              <a:xfrm>
                <a:off x="9564497" y="2116951"/>
                <a:ext cx="529043" cy="309240"/>
                <a:chOff x="9564497" y="2116951"/>
                <a:chExt cx="529043" cy="309240"/>
              </a:xfrm>
            </p:grpSpPr>
            <p:sp>
              <p:nvSpPr>
                <p:cNvPr id="69" name="Oval 68"/>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p:cNvSpPr txBox="1">
                  <a:spLocks noChangeArrowheads="1"/>
                </p:cNvSpPr>
                <p:nvPr/>
              </p:nvSpPr>
              <p:spPr bwMode="auto">
                <a:xfrm>
                  <a:off x="9564497" y="2116951"/>
                  <a:ext cx="529043" cy="3077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7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0</TotalTime>
  <Words>2279</Words>
  <Application>Microsoft Office PowerPoint</Application>
  <PresentationFormat>Widescreen</PresentationFormat>
  <Paragraphs>276</Paragraphs>
  <Slides>25</Slides>
  <Notes>7</Notes>
  <HiddenSlides>0</HiddenSlides>
  <MMClips>0</MMClips>
  <ScaleCrop>false</ScaleCrop>
  <HeadingPairs>
    <vt:vector size="6" baseType="variant">
      <vt:variant>
        <vt:lpstr>Fonts Used</vt:lpstr>
      </vt:variant>
      <vt:variant>
        <vt:i4>6</vt:i4>
      </vt:variant>
      <vt:variant>
        <vt:lpstr>Theme</vt:lpstr>
      </vt:variant>
      <vt:variant>
        <vt:i4>17</vt:i4>
      </vt:variant>
      <vt:variant>
        <vt:lpstr>Slide Titles</vt:lpstr>
      </vt:variant>
      <vt:variant>
        <vt:i4>25</vt:i4>
      </vt:variant>
    </vt:vector>
  </HeadingPairs>
  <TitlesOfParts>
    <vt:vector size="48" baseType="lpstr">
      <vt:lpstr>Arial</vt:lpstr>
      <vt:lpstr>Calibri</vt:lpstr>
      <vt:lpstr>Open Sans Light</vt:lpstr>
      <vt:lpstr>Segoe UI</vt:lpstr>
      <vt:lpstr>Tahoma</vt:lpstr>
      <vt:lpstr>Trebuchet MS</vt:lpstr>
      <vt:lpstr>Berlin</vt:lpstr>
      <vt:lpstr>2_Berlin</vt:lpstr>
      <vt:lpstr>3_Berlin</vt:lpstr>
      <vt:lpstr>4_Berlin</vt:lpstr>
      <vt:lpstr>5_Berlin</vt:lpstr>
      <vt:lpstr>6_Berlin</vt:lpstr>
      <vt:lpstr>10_Berlin</vt:lpstr>
      <vt:lpstr>9_Berlin</vt:lpstr>
      <vt:lpstr>11_Berlin</vt:lpstr>
      <vt:lpstr>12_Berlin</vt:lpstr>
      <vt:lpstr>13_Berlin</vt:lpstr>
      <vt:lpstr>7_Berlin</vt:lpstr>
      <vt:lpstr>14_Berlin</vt:lpstr>
      <vt:lpstr>15_Berlin</vt:lpstr>
      <vt:lpstr>16_Berlin</vt:lpstr>
      <vt:lpstr>17_Berlin</vt:lpstr>
      <vt:lpstr>19_Berlin</vt:lpstr>
      <vt:lpstr>    Analysis Involving Collation of Data Science Algorithms </vt:lpstr>
      <vt:lpstr> 1. Introduction </vt:lpstr>
      <vt:lpstr> 1.1  Introduction To Project </vt:lpstr>
      <vt:lpstr>  1.2  What is necessary for good machine learning  algorithm?   </vt:lpstr>
      <vt:lpstr>1.3  Types of ML Problems  There are several subclasses of ML problem based on what the prediction task looks like.</vt:lpstr>
      <vt:lpstr>1.4 Proposed Idea </vt:lpstr>
      <vt:lpstr>Problem Statement</vt:lpstr>
      <vt:lpstr>3.Project Objectives / Idea</vt:lpstr>
      <vt:lpstr> What are our steps?</vt:lpstr>
      <vt:lpstr>4. Approach</vt:lpstr>
      <vt:lpstr>4.1 Approach to Project</vt:lpstr>
      <vt:lpstr>4.2 Prerequisites Before Choosing the Algorithms</vt:lpstr>
      <vt:lpstr>4.3 Algorithms</vt:lpstr>
      <vt:lpstr>4.4 METRICS</vt:lpstr>
      <vt:lpstr>Confusion Matrix</vt:lpstr>
      <vt:lpstr>MSE</vt:lpstr>
      <vt:lpstr>PowerPoint Presentation</vt:lpstr>
      <vt:lpstr>5. Tools Used</vt:lpstr>
      <vt:lpstr>PowerPoint Presentation</vt:lpstr>
      <vt:lpstr>Regression </vt:lpstr>
      <vt:lpstr>Recommender </vt:lpstr>
      <vt:lpstr> COMPARISONS </vt:lpstr>
      <vt:lpstr>COMPARISONS</vt:lpstr>
      <vt:lpstr>GRAPHS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33</cp:revision>
  <dcterms:created xsi:type="dcterms:W3CDTF">2019-09-10T05:23:00Z</dcterms:created>
  <dcterms:modified xsi:type="dcterms:W3CDTF">2020-01-09T07:17:17Z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