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5.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6.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7.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8.xml" ContentType="application/vnd.openxmlformats-officedocument.theme+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9.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theme/theme10.xml" ContentType="application/vnd.openxmlformats-officedocument.theme+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1.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 id="2147483668" r:id="rId2"/>
    <p:sldMasterId id="2147483688" r:id="rId3"/>
    <p:sldMasterId id="2147483708" r:id="rId4"/>
    <p:sldMasterId id="2147483728" r:id="rId5"/>
    <p:sldMasterId id="2147483748" r:id="rId6"/>
    <p:sldMasterId id="2147483768" r:id="rId7"/>
    <p:sldMasterId id="2147483788" r:id="rId8"/>
    <p:sldMasterId id="2147483808" r:id="rId9"/>
    <p:sldMasterId id="2147483848" r:id="rId10"/>
    <p:sldMasterId id="2147483868" r:id="rId11"/>
    <p:sldMasterId id="2147483968" r:id="rId12"/>
  </p:sldMasterIdLst>
  <p:notesMasterIdLst>
    <p:notesMasterId r:id="rId39"/>
  </p:notesMasterIdLst>
  <p:handoutMasterIdLst>
    <p:handoutMasterId r:id="rId40"/>
  </p:handoutMasterIdLst>
  <p:sldIdLst>
    <p:sldId id="256" r:id="rId13"/>
    <p:sldId id="266" r:id="rId14"/>
    <p:sldId id="304" r:id="rId15"/>
    <p:sldId id="257" r:id="rId16"/>
    <p:sldId id="322" r:id="rId17"/>
    <p:sldId id="272" r:id="rId18"/>
    <p:sldId id="363" r:id="rId19"/>
    <p:sldId id="273" r:id="rId20"/>
    <p:sldId id="264" r:id="rId21"/>
    <p:sldId id="324" r:id="rId22"/>
    <p:sldId id="325" r:id="rId23"/>
    <p:sldId id="343" r:id="rId24"/>
    <p:sldId id="364" r:id="rId25"/>
    <p:sldId id="329" r:id="rId26"/>
    <p:sldId id="287" r:id="rId27"/>
    <p:sldId id="277" r:id="rId28"/>
    <p:sldId id="293" r:id="rId29"/>
    <p:sldId id="321" r:id="rId30"/>
    <p:sldId id="278" r:id="rId31"/>
    <p:sldId id="348" r:id="rId32"/>
    <p:sldId id="301" r:id="rId33"/>
    <p:sldId id="302" r:id="rId34"/>
    <p:sldId id="299" r:id="rId35"/>
    <p:sldId id="285" r:id="rId36"/>
    <p:sldId id="286" r:id="rId37"/>
    <p:sldId id="36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942D0B"/>
    <a:srgbClr val="76280B"/>
    <a:srgbClr val="F6BF73"/>
    <a:srgbClr val="F9D4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5E5076-3810-47DD-B79F-674D7AD40C01}">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1678" autoAdjust="0"/>
  </p:normalViewPr>
  <p:slideViewPr>
    <p:cSldViewPr snapToGrid="0">
      <p:cViewPr>
        <p:scale>
          <a:sx n="75" d="100"/>
          <a:sy n="75" d="100"/>
        </p:scale>
        <p:origin x="540" y="8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1/10/2020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798202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1/10/2020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815240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ltLang="en-US" dirty="0"/>
              <a:t>tari-1to8</a:t>
            </a:r>
          </a:p>
          <a:p>
            <a:r>
              <a:rPr lang="en-IN" altLang="en-US" dirty="0"/>
              <a:t>ankur-9to14</a:t>
            </a:r>
          </a:p>
          <a:p>
            <a:r>
              <a:rPr lang="en-IN" altLang="en-US" dirty="0"/>
              <a:t>navjeet-15to25</a:t>
            </a:r>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2665151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192798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dirty="0"/>
          </a:p>
        </p:txBody>
      </p:sp>
    </p:spTree>
    <p:extLst>
      <p:ext uri="{BB962C8B-B14F-4D97-AF65-F5344CB8AC3E}">
        <p14:creationId xmlns:p14="http://schemas.microsoft.com/office/powerpoint/2010/main" val="2583618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steps will you be taking as a result of this learning experience?</a:t>
            </a:r>
          </a:p>
          <a:p>
            <a:r>
              <a:rPr lang="en-US" b="0" i="1" dirty="0">
                <a:latin typeface="Segoe UI" panose="020B0502040204020203" pitchFamily="34" charset="0"/>
                <a:cs typeface="Segoe UI" panose="020B0502040204020203" pitchFamily="34" charset="0"/>
              </a:rPr>
              <a:t>Did you learn from any failed experiences?  How will you do things differently?</a:t>
            </a:r>
          </a:p>
          <a:p>
            <a:r>
              <a:rPr lang="en-US" b="0" i="1" dirty="0">
                <a:latin typeface="Segoe UI" panose="020B0502040204020203" pitchFamily="34" charset="0"/>
                <a:cs typeface="Segoe UI" panose="020B0502040204020203" pitchFamily="34" charset="0"/>
              </a:rPr>
              <a:t>What advice will you give to others so they can learn from your experiences?</a:t>
            </a:r>
          </a:p>
          <a:p>
            <a:r>
              <a:rPr lang="en-US" b="0" i="1" dirty="0">
                <a:latin typeface="Segoe UI" panose="020B0502040204020203" pitchFamily="34" charset="0"/>
                <a:cs typeface="Segoe UI" panose="020B0502040204020203" pitchFamily="34" charset="0"/>
              </a:rPr>
              <a:t>How can you share what you learned with a real-world audience?  </a:t>
            </a:r>
          </a:p>
          <a:p>
            <a:endParaRPr lang="en-US" dirty="0"/>
          </a:p>
          <a:p>
            <a:r>
              <a:rPr lang="en-US" b="1" dirty="0"/>
              <a:t>Some examples of next steps might be: </a:t>
            </a:r>
          </a:p>
          <a:p>
            <a:pPr marL="228600" indent="-228600">
              <a:buAutoNum type="arabicPeriod"/>
            </a:pPr>
            <a:r>
              <a:rPr lang="en-US" dirty="0"/>
              <a:t>After</a:t>
            </a:r>
            <a:r>
              <a:rPr lang="en-US" baseline="0" dirty="0"/>
              <a:t> delivering my first persuasive presentation, I am thinking about joining the debate team.</a:t>
            </a:r>
          </a:p>
          <a:p>
            <a:pPr marL="228600" indent="-228600">
              <a:buAutoNum type="arabicPeriod"/>
            </a:pPr>
            <a:r>
              <a:rPr lang="en-US" baseline="0" dirty="0"/>
              <a:t>After making my first film, I’m considering entering it in our school film festival or local film festival.</a:t>
            </a:r>
          </a:p>
          <a:p>
            <a:pPr marL="228600" indent="-228600">
              <a:buAutoNum type="arabicPeriod"/>
            </a:pPr>
            <a:r>
              <a:rPr lang="en-US" baseline="0" dirty="0"/>
              <a:t>After connecting with this career expert, I’d like to do some research on that career field because it sounds interesting to me.</a:t>
            </a:r>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share your next steps.  It also helps to add some video content to explain your message.</a:t>
            </a:r>
          </a:p>
        </p:txBody>
      </p:sp>
      <p:sp>
        <p:nvSpPr>
          <p:cNvPr id="4" name="Slide Number Placeholder 3"/>
          <p:cNvSpPr>
            <a:spLocks noGrp="1"/>
          </p:cNvSpPr>
          <p:nvPr>
            <p:ph type="sldNum" sz="quarter" idx="10"/>
          </p:nvPr>
        </p:nvSpPr>
        <p:spPr/>
        <p:txBody>
          <a:bodyPr/>
          <a:lstStyle/>
          <a:p>
            <a:fld id="{D5D79418-37EB-4378-AD22-89DBB000B0DA}" type="slidenum">
              <a:rPr lang="en-US" smtClean="0"/>
              <a:t>9</a:t>
            </a:fld>
            <a:endParaRPr lang="en-US" dirty="0"/>
          </a:p>
        </p:txBody>
      </p:sp>
    </p:spTree>
    <p:extLst>
      <p:ext uri="{BB962C8B-B14F-4D97-AF65-F5344CB8AC3E}">
        <p14:creationId xmlns:p14="http://schemas.microsoft.com/office/powerpoint/2010/main" val="4115968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was important about this learning experience?</a:t>
            </a:r>
          </a:p>
          <a:p>
            <a:r>
              <a:rPr lang="en-US" b="0" i="1" dirty="0">
                <a:latin typeface="Segoe UI" panose="020B0502040204020203" pitchFamily="34" charset="0"/>
                <a:cs typeface="Segoe UI" panose="020B0502040204020203" pitchFamily="34" charset="0"/>
              </a:rPr>
              <a:t>How is it relevant to your course, yourself, or your society or community?</a:t>
            </a:r>
          </a:p>
          <a:p>
            <a:r>
              <a:rPr lang="en-US" b="0" i="1" dirty="0">
                <a:latin typeface="Segoe UI" panose="020B0502040204020203" pitchFamily="34" charset="0"/>
                <a:cs typeface="Segoe UI" panose="020B0502040204020203" pitchFamily="34" charset="0"/>
              </a:rPr>
              <a:t>Why is this significant?</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16</a:t>
            </a:fld>
            <a:endParaRPr lang="en-US" dirty="0"/>
          </a:p>
        </p:txBody>
      </p:sp>
    </p:spTree>
    <p:extLst>
      <p:ext uri="{BB962C8B-B14F-4D97-AF65-F5344CB8AC3E}">
        <p14:creationId xmlns:p14="http://schemas.microsoft.com/office/powerpoint/2010/main" val="328681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was important about this learning experience?</a:t>
            </a:r>
          </a:p>
          <a:p>
            <a:r>
              <a:rPr lang="en-US" b="0" i="1" dirty="0">
                <a:latin typeface="Segoe UI" panose="020B0502040204020203" pitchFamily="34" charset="0"/>
                <a:cs typeface="Segoe UI" panose="020B0502040204020203" pitchFamily="34" charset="0"/>
              </a:rPr>
              <a:t>How is it relevant to your course, yourself, or your society or community?</a:t>
            </a:r>
          </a:p>
          <a:p>
            <a:r>
              <a:rPr lang="en-US" b="0" i="1" dirty="0">
                <a:latin typeface="Segoe UI" panose="020B0502040204020203" pitchFamily="34" charset="0"/>
                <a:cs typeface="Segoe UI" panose="020B0502040204020203" pitchFamily="34" charset="0"/>
              </a:rPr>
              <a:t>Why is this significant?</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17</a:t>
            </a:fld>
            <a:endParaRPr lang="en-US" dirty="0"/>
          </a:p>
        </p:txBody>
      </p:sp>
    </p:spTree>
    <p:extLst>
      <p:ext uri="{BB962C8B-B14F-4D97-AF65-F5344CB8AC3E}">
        <p14:creationId xmlns:p14="http://schemas.microsoft.com/office/powerpoint/2010/main" val="14830770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4.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4" Type="http://schemas.openxmlformats.org/officeDocument/2006/relationships/image" Target="../media/image4.pn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4" Type="http://schemas.openxmlformats.org/officeDocument/2006/relationships/image" Target="../media/image4.png"/></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4" Type="http://schemas.openxmlformats.org/officeDocument/2006/relationships/image" Target="../media/image4.png"/></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4" Type="http://schemas.openxmlformats.org/officeDocument/2006/relationships/image" Target="../media/image4.png"/></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4" Type="http://schemas.openxmlformats.org/officeDocument/2006/relationships/image" Target="../media/image4.png"/></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1/10/2020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79.xml"/><Relationship Id="rId13" Type="http://schemas.openxmlformats.org/officeDocument/2006/relationships/slideLayout" Target="../slideLayouts/slideLayout184.xml"/><Relationship Id="rId18" Type="http://schemas.openxmlformats.org/officeDocument/2006/relationships/slideLayout" Target="../slideLayouts/slideLayout189.xml"/><Relationship Id="rId3" Type="http://schemas.openxmlformats.org/officeDocument/2006/relationships/slideLayout" Target="../slideLayouts/slideLayout174.xml"/><Relationship Id="rId21" Type="http://schemas.openxmlformats.org/officeDocument/2006/relationships/image" Target="../media/image1.png"/><Relationship Id="rId7" Type="http://schemas.openxmlformats.org/officeDocument/2006/relationships/slideLayout" Target="../slideLayouts/slideLayout178.xml"/><Relationship Id="rId12" Type="http://schemas.openxmlformats.org/officeDocument/2006/relationships/slideLayout" Target="../slideLayouts/slideLayout183.xml"/><Relationship Id="rId17" Type="http://schemas.openxmlformats.org/officeDocument/2006/relationships/slideLayout" Target="../slideLayouts/slideLayout188.xml"/><Relationship Id="rId2" Type="http://schemas.openxmlformats.org/officeDocument/2006/relationships/slideLayout" Target="../slideLayouts/slideLayout173.xml"/><Relationship Id="rId16" Type="http://schemas.openxmlformats.org/officeDocument/2006/relationships/slideLayout" Target="../slideLayouts/slideLayout187.xml"/><Relationship Id="rId20" Type="http://schemas.openxmlformats.org/officeDocument/2006/relationships/theme" Target="../theme/theme10.xml"/><Relationship Id="rId1" Type="http://schemas.openxmlformats.org/officeDocument/2006/relationships/slideLayout" Target="../slideLayouts/slideLayout172.xml"/><Relationship Id="rId6" Type="http://schemas.openxmlformats.org/officeDocument/2006/relationships/slideLayout" Target="../slideLayouts/slideLayout177.xml"/><Relationship Id="rId11" Type="http://schemas.openxmlformats.org/officeDocument/2006/relationships/slideLayout" Target="../slideLayouts/slideLayout182.xml"/><Relationship Id="rId5" Type="http://schemas.openxmlformats.org/officeDocument/2006/relationships/slideLayout" Target="../slideLayouts/slideLayout176.xml"/><Relationship Id="rId15" Type="http://schemas.openxmlformats.org/officeDocument/2006/relationships/slideLayout" Target="../slideLayouts/slideLayout186.xml"/><Relationship Id="rId10" Type="http://schemas.openxmlformats.org/officeDocument/2006/relationships/slideLayout" Target="../slideLayouts/slideLayout181.xml"/><Relationship Id="rId19" Type="http://schemas.openxmlformats.org/officeDocument/2006/relationships/slideLayout" Target="../slideLayouts/slideLayout190.xml"/><Relationship Id="rId4" Type="http://schemas.openxmlformats.org/officeDocument/2006/relationships/slideLayout" Target="../slideLayouts/slideLayout175.xml"/><Relationship Id="rId9" Type="http://schemas.openxmlformats.org/officeDocument/2006/relationships/slideLayout" Target="../slideLayouts/slideLayout180.xml"/><Relationship Id="rId14" Type="http://schemas.openxmlformats.org/officeDocument/2006/relationships/slideLayout" Target="../slideLayouts/slideLayout18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98.xml"/><Relationship Id="rId13" Type="http://schemas.openxmlformats.org/officeDocument/2006/relationships/slideLayout" Target="../slideLayouts/slideLayout203.xml"/><Relationship Id="rId18" Type="http://schemas.openxmlformats.org/officeDocument/2006/relationships/slideLayout" Target="../slideLayouts/slideLayout208.xml"/><Relationship Id="rId3" Type="http://schemas.openxmlformats.org/officeDocument/2006/relationships/slideLayout" Target="../slideLayouts/slideLayout193.xml"/><Relationship Id="rId21" Type="http://schemas.openxmlformats.org/officeDocument/2006/relationships/image" Target="../media/image1.png"/><Relationship Id="rId7" Type="http://schemas.openxmlformats.org/officeDocument/2006/relationships/slideLayout" Target="../slideLayouts/slideLayout197.xml"/><Relationship Id="rId12" Type="http://schemas.openxmlformats.org/officeDocument/2006/relationships/slideLayout" Target="../slideLayouts/slideLayout202.xml"/><Relationship Id="rId17" Type="http://schemas.openxmlformats.org/officeDocument/2006/relationships/slideLayout" Target="../slideLayouts/slideLayout207.xml"/><Relationship Id="rId2" Type="http://schemas.openxmlformats.org/officeDocument/2006/relationships/slideLayout" Target="../slideLayouts/slideLayout192.xml"/><Relationship Id="rId16" Type="http://schemas.openxmlformats.org/officeDocument/2006/relationships/slideLayout" Target="../slideLayouts/slideLayout206.xml"/><Relationship Id="rId20" Type="http://schemas.openxmlformats.org/officeDocument/2006/relationships/theme" Target="../theme/theme11.xml"/><Relationship Id="rId1" Type="http://schemas.openxmlformats.org/officeDocument/2006/relationships/slideLayout" Target="../slideLayouts/slideLayout191.xml"/><Relationship Id="rId6" Type="http://schemas.openxmlformats.org/officeDocument/2006/relationships/slideLayout" Target="../slideLayouts/slideLayout196.xml"/><Relationship Id="rId11" Type="http://schemas.openxmlformats.org/officeDocument/2006/relationships/slideLayout" Target="../slideLayouts/slideLayout201.xml"/><Relationship Id="rId5" Type="http://schemas.openxmlformats.org/officeDocument/2006/relationships/slideLayout" Target="../slideLayouts/slideLayout195.xml"/><Relationship Id="rId15" Type="http://schemas.openxmlformats.org/officeDocument/2006/relationships/slideLayout" Target="../slideLayouts/slideLayout205.xml"/><Relationship Id="rId10" Type="http://schemas.openxmlformats.org/officeDocument/2006/relationships/slideLayout" Target="../slideLayouts/slideLayout200.xml"/><Relationship Id="rId19" Type="http://schemas.openxmlformats.org/officeDocument/2006/relationships/slideLayout" Target="../slideLayouts/slideLayout209.xml"/><Relationship Id="rId4" Type="http://schemas.openxmlformats.org/officeDocument/2006/relationships/slideLayout" Target="../slideLayouts/slideLayout194.xml"/><Relationship Id="rId9" Type="http://schemas.openxmlformats.org/officeDocument/2006/relationships/slideLayout" Target="../slideLayouts/slideLayout199.xml"/><Relationship Id="rId14" Type="http://schemas.openxmlformats.org/officeDocument/2006/relationships/slideLayout" Target="../slideLayouts/slideLayout204.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slideLayout" Target="../slideLayouts/slideLayout222.xml"/><Relationship Id="rId18" Type="http://schemas.openxmlformats.org/officeDocument/2006/relationships/slideLayout" Target="../slideLayouts/slideLayout227.xml"/><Relationship Id="rId3" Type="http://schemas.openxmlformats.org/officeDocument/2006/relationships/slideLayout" Target="../slideLayouts/slideLayout212.xml"/><Relationship Id="rId21" Type="http://schemas.openxmlformats.org/officeDocument/2006/relationships/image" Target="../media/image1.png"/><Relationship Id="rId7" Type="http://schemas.openxmlformats.org/officeDocument/2006/relationships/slideLayout" Target="../slideLayouts/slideLayout216.xml"/><Relationship Id="rId12" Type="http://schemas.openxmlformats.org/officeDocument/2006/relationships/slideLayout" Target="../slideLayouts/slideLayout221.xml"/><Relationship Id="rId17" Type="http://schemas.openxmlformats.org/officeDocument/2006/relationships/slideLayout" Target="../slideLayouts/slideLayout226.xml"/><Relationship Id="rId2" Type="http://schemas.openxmlformats.org/officeDocument/2006/relationships/slideLayout" Target="../slideLayouts/slideLayout211.xml"/><Relationship Id="rId16" Type="http://schemas.openxmlformats.org/officeDocument/2006/relationships/slideLayout" Target="../slideLayouts/slideLayout225.xml"/><Relationship Id="rId20" Type="http://schemas.openxmlformats.org/officeDocument/2006/relationships/theme" Target="../theme/theme12.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5" Type="http://schemas.openxmlformats.org/officeDocument/2006/relationships/slideLayout" Target="../slideLayouts/slideLayout224.xml"/><Relationship Id="rId10" Type="http://schemas.openxmlformats.org/officeDocument/2006/relationships/slideLayout" Target="../slideLayouts/slideLayout219.xml"/><Relationship Id="rId19" Type="http://schemas.openxmlformats.org/officeDocument/2006/relationships/slideLayout" Target="../slideLayouts/slideLayout228.xml"/><Relationship Id="rId4" Type="http://schemas.openxmlformats.org/officeDocument/2006/relationships/slideLayout" Target="../slideLayouts/slideLayout213.xml"/><Relationship Id="rId9" Type="http://schemas.openxmlformats.org/officeDocument/2006/relationships/slideLayout" Target="../slideLayouts/slideLayout218.xml"/><Relationship Id="rId14" Type="http://schemas.openxmlformats.org/officeDocument/2006/relationships/slideLayout" Target="../slideLayouts/slideLayout22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1.pn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image" Target="../media/image1.png"/><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theme" Target="../theme/theme4.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3" Type="http://schemas.openxmlformats.org/officeDocument/2006/relationships/slideLayout" Target="../slideLayouts/slideLayout79.xml"/><Relationship Id="rId21" Type="http://schemas.openxmlformats.org/officeDocument/2006/relationships/image" Target="../media/image1.png"/><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theme" Target="../theme/theme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3" Type="http://schemas.openxmlformats.org/officeDocument/2006/relationships/slideLayout" Target="../slideLayouts/slideLayout98.xml"/><Relationship Id="rId21" Type="http://schemas.openxmlformats.org/officeDocument/2006/relationships/image" Target="../media/image1.png"/><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0" Type="http://schemas.openxmlformats.org/officeDocument/2006/relationships/theme" Target="../theme/theme6.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10" Type="http://schemas.openxmlformats.org/officeDocument/2006/relationships/slideLayout" Target="../slideLayouts/slideLayout105.xml"/><Relationship Id="rId19" Type="http://schemas.openxmlformats.org/officeDocument/2006/relationships/slideLayout" Target="../slideLayouts/slideLayout114.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2.xml"/><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3" Type="http://schemas.openxmlformats.org/officeDocument/2006/relationships/slideLayout" Target="../slideLayouts/slideLayout117.xml"/><Relationship Id="rId21" Type="http://schemas.openxmlformats.org/officeDocument/2006/relationships/image" Target="../media/image1.png"/><Relationship Id="rId7" Type="http://schemas.openxmlformats.org/officeDocument/2006/relationships/slideLayout" Target="../slideLayouts/slideLayout121.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theme" Target="../theme/theme7.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slideLayout" Target="../slideLayouts/slideLayout146.xml"/><Relationship Id="rId18" Type="http://schemas.openxmlformats.org/officeDocument/2006/relationships/slideLayout" Target="../slideLayouts/slideLayout151.xml"/><Relationship Id="rId3" Type="http://schemas.openxmlformats.org/officeDocument/2006/relationships/slideLayout" Target="../slideLayouts/slideLayout136.xml"/><Relationship Id="rId21" Type="http://schemas.openxmlformats.org/officeDocument/2006/relationships/image" Target="../media/image1.png"/><Relationship Id="rId7" Type="http://schemas.openxmlformats.org/officeDocument/2006/relationships/slideLayout" Target="../slideLayouts/slideLayout140.xml"/><Relationship Id="rId12" Type="http://schemas.openxmlformats.org/officeDocument/2006/relationships/slideLayout" Target="../slideLayouts/slideLayout145.xml"/><Relationship Id="rId17" Type="http://schemas.openxmlformats.org/officeDocument/2006/relationships/slideLayout" Target="../slideLayouts/slideLayout150.xml"/><Relationship Id="rId2" Type="http://schemas.openxmlformats.org/officeDocument/2006/relationships/slideLayout" Target="../slideLayouts/slideLayout135.xml"/><Relationship Id="rId16" Type="http://schemas.openxmlformats.org/officeDocument/2006/relationships/slideLayout" Target="../slideLayouts/slideLayout149.xml"/><Relationship Id="rId20" Type="http://schemas.openxmlformats.org/officeDocument/2006/relationships/theme" Target="../theme/theme8.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5" Type="http://schemas.openxmlformats.org/officeDocument/2006/relationships/slideLayout" Target="../slideLayouts/slideLayout148.xml"/><Relationship Id="rId10" Type="http://schemas.openxmlformats.org/officeDocument/2006/relationships/slideLayout" Target="../slideLayouts/slideLayout143.xml"/><Relationship Id="rId19" Type="http://schemas.openxmlformats.org/officeDocument/2006/relationships/slideLayout" Target="../slideLayouts/slideLayout152.xml"/><Relationship Id="rId4" Type="http://schemas.openxmlformats.org/officeDocument/2006/relationships/slideLayout" Target="../slideLayouts/slideLayout137.xml"/><Relationship Id="rId9" Type="http://schemas.openxmlformats.org/officeDocument/2006/relationships/slideLayout" Target="../slideLayouts/slideLayout142.xml"/><Relationship Id="rId14" Type="http://schemas.openxmlformats.org/officeDocument/2006/relationships/slideLayout" Target="../slideLayouts/slideLayout14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60.xml"/><Relationship Id="rId13" Type="http://schemas.openxmlformats.org/officeDocument/2006/relationships/slideLayout" Target="../slideLayouts/slideLayout165.xml"/><Relationship Id="rId18" Type="http://schemas.openxmlformats.org/officeDocument/2006/relationships/slideLayout" Target="../slideLayouts/slideLayout170.xml"/><Relationship Id="rId3" Type="http://schemas.openxmlformats.org/officeDocument/2006/relationships/slideLayout" Target="../slideLayouts/slideLayout155.xml"/><Relationship Id="rId21" Type="http://schemas.openxmlformats.org/officeDocument/2006/relationships/image" Target="../media/image1.png"/><Relationship Id="rId7" Type="http://schemas.openxmlformats.org/officeDocument/2006/relationships/slideLayout" Target="../slideLayouts/slideLayout159.xml"/><Relationship Id="rId12" Type="http://schemas.openxmlformats.org/officeDocument/2006/relationships/slideLayout" Target="../slideLayouts/slideLayout164.xml"/><Relationship Id="rId17" Type="http://schemas.openxmlformats.org/officeDocument/2006/relationships/slideLayout" Target="../slideLayouts/slideLayout169.xml"/><Relationship Id="rId2" Type="http://schemas.openxmlformats.org/officeDocument/2006/relationships/slideLayout" Target="../slideLayouts/slideLayout154.xml"/><Relationship Id="rId16" Type="http://schemas.openxmlformats.org/officeDocument/2006/relationships/slideLayout" Target="../slideLayouts/slideLayout168.xml"/><Relationship Id="rId20" Type="http://schemas.openxmlformats.org/officeDocument/2006/relationships/theme" Target="../theme/theme9.xml"/><Relationship Id="rId1" Type="http://schemas.openxmlformats.org/officeDocument/2006/relationships/slideLayout" Target="../slideLayouts/slideLayout153.xml"/><Relationship Id="rId6" Type="http://schemas.openxmlformats.org/officeDocument/2006/relationships/slideLayout" Target="../slideLayouts/slideLayout158.xml"/><Relationship Id="rId11" Type="http://schemas.openxmlformats.org/officeDocument/2006/relationships/slideLayout" Target="../slideLayouts/slideLayout163.xml"/><Relationship Id="rId5" Type="http://schemas.openxmlformats.org/officeDocument/2006/relationships/slideLayout" Target="../slideLayouts/slideLayout157.xml"/><Relationship Id="rId15" Type="http://schemas.openxmlformats.org/officeDocument/2006/relationships/slideLayout" Target="../slideLayouts/slideLayout167.xml"/><Relationship Id="rId10" Type="http://schemas.openxmlformats.org/officeDocument/2006/relationships/slideLayout" Target="../slideLayouts/slideLayout162.xml"/><Relationship Id="rId19" Type="http://schemas.openxmlformats.org/officeDocument/2006/relationships/slideLayout" Target="../slideLayouts/slideLayout171.xml"/><Relationship Id="rId4" Type="http://schemas.openxmlformats.org/officeDocument/2006/relationships/slideLayout" Target="../slideLayouts/slideLayout156.xml"/><Relationship Id="rId9" Type="http://schemas.openxmlformats.org/officeDocument/2006/relationships/slideLayout" Target="../slideLayouts/slideLayout161.xml"/><Relationship Id="rId14" Type="http://schemas.openxmlformats.org/officeDocument/2006/relationships/slideLayout" Target="../slideLayouts/slideLayout1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 id="2147483866" r:id="rId18"/>
    <p:sldLayoutId id="21474838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 id="2147483981" r:id="rId13"/>
    <p:sldLayoutId id="2147483982" r:id="rId14"/>
    <p:sldLayoutId id="2147483983" r:id="rId15"/>
    <p:sldLayoutId id="2147483984" r:id="rId16"/>
    <p:sldLayoutId id="2147483985" r:id="rId17"/>
    <p:sldLayoutId id="2147483986" r:id="rId18"/>
    <p:sldLayoutId id="21474839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1/10/2020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 id="21474838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7.xml"/><Relationship Id="rId6" Type="http://schemas.openxmlformats.org/officeDocument/2006/relationships/image" Target="../media/image5.svg"/><Relationship Id="rId5" Type="http://schemas.openxmlformats.org/officeDocument/2006/relationships/image" Target="../media/image8.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8.png"/><Relationship Id="rId1" Type="http://schemas.openxmlformats.org/officeDocument/2006/relationships/slideLayout" Target="../slideLayouts/slideLayout10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19.xml"/><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13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156.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2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45.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1.xml"/><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76.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7.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45590" y="3100070"/>
            <a:ext cx="8776970" cy="1015365"/>
          </a:xfrm>
        </p:spPr>
        <p:txBody>
          <a:bodyPr anchor="ctr" anchorCtr="0"/>
          <a:lstStyle/>
          <a:p>
            <a:r>
              <a:rPr lang="en-IN" altLang="en-US" sz="4400" dirty="0" smtClean="0">
                <a:latin typeface="Tahoma" panose="020B0604030504040204" charset="0"/>
                <a:sym typeface="+mn-ea"/>
              </a:rPr>
              <a:t>    </a:t>
            </a:r>
            <a:r>
              <a:rPr lang="en-US" sz="4000" dirty="0" smtClean="0">
                <a:latin typeface="Tahoma" panose="020B0604030504040204" charset="0"/>
                <a:sym typeface="+mn-ea"/>
              </a:rPr>
              <a:t>Analysis Involving Collation of Data Science </a:t>
            </a:r>
            <a:r>
              <a:rPr lang="en-IN" altLang="en-US" sz="4000" dirty="0" smtClean="0">
                <a:latin typeface="Tahoma" panose="020B0604030504040204" charset="0"/>
                <a:sym typeface="+mn-ea"/>
              </a:rPr>
              <a:t>Algorithms</a:t>
            </a:r>
            <a:r>
              <a:rPr lang="en-US" dirty="0" smtClean="0">
                <a:latin typeface="Tahoma" panose="020B0604030504040204" charset="0"/>
              </a:rPr>
              <a:t/>
            </a:r>
            <a:br>
              <a:rPr lang="en-US" dirty="0" smtClean="0">
                <a:latin typeface="Tahoma" panose="020B0604030504040204" charset="0"/>
              </a:rPr>
            </a:br>
            <a:endParaRPr lang="en-US" sz="4400" dirty="0" smtClean="0">
              <a:latin typeface="Tahoma" panose="020B0604030504040204" charset="0"/>
              <a:sym typeface="+mn-ea"/>
            </a:endParaRPr>
          </a:p>
        </p:txBody>
      </p:sp>
      <p:sp>
        <p:nvSpPr>
          <p:cNvPr id="3" name="Subtitle 2"/>
          <p:cNvSpPr>
            <a:spLocks noGrp="1"/>
          </p:cNvSpPr>
          <p:nvPr>
            <p:ph type="subTitle" idx="1"/>
          </p:nvPr>
        </p:nvSpPr>
        <p:spPr/>
        <p:txBody>
          <a:bodyPr>
            <a:normAutofit fontScale="82500" lnSpcReduction="20000"/>
          </a:bodyPr>
          <a:lstStyle/>
          <a:p>
            <a:r>
              <a:rPr lang="en-IN" altLang="en-US" sz="2800" dirty="0"/>
              <a:t>ANKUR YADAV</a:t>
            </a:r>
          </a:p>
          <a:p>
            <a:r>
              <a:rPr lang="en-IN" altLang="en-US" sz="2800" dirty="0"/>
              <a:t>ADITYA TARI</a:t>
            </a:r>
          </a:p>
          <a:p>
            <a:r>
              <a:rPr lang="en-IN" altLang="en-US" sz="2800" dirty="0"/>
              <a:t>NAVJEET PATTALI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smtClean="0">
                <a:sym typeface="+mn-ea"/>
              </a:rPr>
              <a:t>Approach </a:t>
            </a:r>
            <a:endParaRPr lang="en-IN" altLang="en-US" dirty="0">
              <a:sym typeface="+mn-ea"/>
            </a:endParaRPr>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83021" y="573697"/>
            <a:ext cx="1440000" cy="1440000"/>
          </a:xfrm>
          <a:prstGeom prst="rect">
            <a:avLst/>
          </a:prstGeom>
        </p:spPr>
      </p:pic>
      <p:sp>
        <p:nvSpPr>
          <p:cNvPr id="5" name="Text Box 4"/>
          <p:cNvSpPr txBox="1"/>
          <p:nvPr/>
        </p:nvSpPr>
        <p:spPr>
          <a:xfrm>
            <a:off x="1657566" y="2631440"/>
            <a:ext cx="7659370" cy="4524315"/>
          </a:xfrm>
          <a:prstGeom prst="rect">
            <a:avLst/>
          </a:prstGeom>
          <a:noFill/>
        </p:spPr>
        <p:txBody>
          <a:bodyPr wrap="square" rtlCol="0" anchor="t">
            <a:spAutoFit/>
          </a:bodyPr>
          <a:lstStyle/>
          <a:p>
            <a:pPr marL="285750" indent="-285750">
              <a:buFont typeface="Arial" panose="020B0604020202020204" pitchFamily="34" charset="0"/>
              <a:buChar char="•"/>
            </a:pPr>
            <a:r>
              <a:rPr lang="en-US" sz="2600" dirty="0" smtClean="0"/>
              <a:t>Importance of identifying the Correct Problem Domain</a:t>
            </a:r>
          </a:p>
          <a:p>
            <a:endParaRPr lang="en-US" sz="2600" dirty="0"/>
          </a:p>
          <a:p>
            <a:pPr marL="285750" indent="-285750">
              <a:buFont typeface="Arial" panose="020B0604020202020204" pitchFamily="34" charset="0"/>
              <a:buChar char="•"/>
            </a:pPr>
            <a:r>
              <a:rPr lang="en-US" sz="2600" dirty="0"/>
              <a:t>Some problems are very specific and require a unique </a:t>
            </a:r>
            <a:r>
              <a:rPr lang="en-US" sz="2600" dirty="0" err="1"/>
              <a:t>approac</a:t>
            </a:r>
            <a:r>
              <a:rPr lang="en-IN" altLang="en-US" sz="2600" dirty="0" smtClean="0"/>
              <a:t>h</a:t>
            </a:r>
            <a:endParaRPr lang="en-IN" altLang="en-US" sz="2600" dirty="0"/>
          </a:p>
          <a:p>
            <a:pPr marL="285750" indent="-285750">
              <a:buFont typeface="Arial" panose="020B0604020202020204" pitchFamily="34" charset="0"/>
              <a:buChar char="•"/>
            </a:pPr>
            <a:endParaRPr lang="en-IN" altLang="en-US" sz="2600" dirty="0">
              <a:sym typeface="+mn-ea"/>
            </a:endParaRPr>
          </a:p>
          <a:p>
            <a:pPr marL="285750" indent="-285750">
              <a:buFont typeface="Arial" panose="020B0604020202020204" pitchFamily="34" charset="0"/>
              <a:buChar char="•"/>
            </a:pPr>
            <a:r>
              <a:rPr lang="en-IN" altLang="en-US" sz="2600" dirty="0">
                <a:sym typeface="+mn-ea"/>
              </a:rPr>
              <a:t>While some other problems are very open and need a trial &amp; error approach.</a:t>
            </a:r>
          </a:p>
          <a:p>
            <a:pPr marL="285750" indent="-285750">
              <a:buFont typeface="Arial" panose="020B0604020202020204" pitchFamily="34" charset="0"/>
              <a:buChar char="•"/>
            </a:pPr>
            <a:endParaRPr lang="en-IN" altLang="en-US" sz="2000" dirty="0"/>
          </a:p>
          <a:p>
            <a:pPr marL="285750" indent="-285750">
              <a:buFont typeface="Arial" panose="020B0604020202020204" pitchFamily="34" charset="0"/>
              <a:buChar char="•"/>
            </a:pPr>
            <a:endParaRPr lang="en-IN" altLang="en-US" sz="2000" dirty="0" smtClean="0"/>
          </a:p>
          <a:p>
            <a:pPr marL="285750" indent="-285750">
              <a:buFont typeface="Arial" panose="020B0604020202020204" pitchFamily="34" charset="0"/>
              <a:buChar char="•"/>
            </a:pPr>
            <a:endParaRPr lang="en-IN" altLang="en-US" sz="2000" dirty="0" smtClean="0"/>
          </a:p>
          <a:p>
            <a:pPr marL="285750" indent="-285750">
              <a:buFont typeface="Arial" panose="020B0604020202020204" pitchFamily="34" charset="0"/>
              <a:buChar char="•"/>
            </a:pPr>
            <a:endParaRPr lang="en-IN" alt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marL="0" indent="0" algn="just">
              <a:buNone/>
            </a:pPr>
            <a:endParaRPr lang="en-US" dirty="0"/>
          </a:p>
          <a:p>
            <a:pPr marL="0" indent="0">
              <a:buNone/>
            </a:pPr>
            <a:endParaRPr lang="en-US" dirty="0"/>
          </a:p>
          <a:p>
            <a:endParaRPr lang="en-US"/>
          </a:p>
        </p:txBody>
      </p:sp>
      <p:sp>
        <p:nvSpPr>
          <p:cNvPr id="2" name="Title 1"/>
          <p:cNvSpPr>
            <a:spLocks noGrp="1"/>
          </p:cNvSpPr>
          <p:nvPr>
            <p:ph type="title"/>
          </p:nvPr>
        </p:nvSpPr>
        <p:spPr/>
        <p:txBody>
          <a:bodyPr>
            <a:normAutofit/>
          </a:bodyPr>
          <a:lstStyle/>
          <a:p>
            <a:r>
              <a:rPr lang="en-IN" altLang="en-US" dirty="0" smtClean="0">
                <a:sym typeface="+mn-ea"/>
              </a:rPr>
              <a:t>Categorize The Problem</a:t>
            </a:r>
            <a:endParaRPr lang="en-IN" altLang="en-US" dirty="0">
              <a:sym typeface="+mn-ea"/>
            </a:endParaRPr>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2000" y="573697"/>
            <a:ext cx="1440000" cy="1440000"/>
          </a:xfrm>
          <a:prstGeom prst="rect">
            <a:avLst/>
          </a:prstGeom>
        </p:spPr>
      </p:pic>
      <p:sp>
        <p:nvSpPr>
          <p:cNvPr id="8" name="Text Box 7"/>
          <p:cNvSpPr txBox="1"/>
          <p:nvPr/>
        </p:nvSpPr>
        <p:spPr>
          <a:xfrm>
            <a:off x="708876" y="2180590"/>
            <a:ext cx="10937024" cy="4370427"/>
          </a:xfrm>
          <a:prstGeom prst="rect">
            <a:avLst/>
          </a:prstGeom>
          <a:noFill/>
        </p:spPr>
        <p:txBody>
          <a:bodyPr wrap="square" rtlCol="0" anchor="t">
            <a:spAutoFit/>
          </a:bodyPr>
          <a:lstStyle/>
          <a:p>
            <a:endParaRPr lang="en-US" dirty="0"/>
          </a:p>
          <a:p>
            <a:r>
              <a:rPr lang="en-US" dirty="0"/>
              <a:t>1) </a:t>
            </a:r>
            <a:r>
              <a:rPr lang="en-US" u="sng" dirty="0"/>
              <a:t>Categorize by input:</a:t>
            </a:r>
            <a:endParaRPr lang="en-US" sz="1600" dirty="0"/>
          </a:p>
          <a:p>
            <a:r>
              <a:rPr lang="en-US" dirty="0"/>
              <a:t>•If you have labelled data, it’s a supervised learning problem.</a:t>
            </a:r>
          </a:p>
          <a:p>
            <a:r>
              <a:rPr lang="en-US" dirty="0"/>
              <a:t>•If you have </a:t>
            </a:r>
            <a:r>
              <a:rPr lang="en-US" dirty="0" err="1"/>
              <a:t>unlabelled</a:t>
            </a:r>
            <a:r>
              <a:rPr lang="en-US" dirty="0"/>
              <a:t> data and want to find structure, it’s an unsupervised </a:t>
            </a:r>
            <a:r>
              <a:rPr lang="en-US" dirty="0" smtClean="0"/>
              <a:t>learning problem</a:t>
            </a:r>
            <a:r>
              <a:rPr lang="en-US" dirty="0"/>
              <a:t>.</a:t>
            </a:r>
          </a:p>
          <a:p>
            <a:r>
              <a:rPr lang="en-US" dirty="0"/>
              <a:t>•If you want to optimize an objective function by interacting with an environment, it’s a reinforcement </a:t>
            </a:r>
            <a:r>
              <a:rPr lang="en-US" dirty="0" smtClean="0"/>
              <a:t>       learning </a:t>
            </a:r>
            <a:r>
              <a:rPr lang="en-US" dirty="0"/>
              <a:t>problem</a:t>
            </a:r>
            <a:endParaRPr lang="en-US" sz="1600" dirty="0"/>
          </a:p>
          <a:p>
            <a:endParaRPr lang="en-US" sz="1600" dirty="0" smtClean="0"/>
          </a:p>
          <a:p>
            <a:endParaRPr lang="en-US" sz="1600" dirty="0"/>
          </a:p>
          <a:p>
            <a:r>
              <a:rPr lang="en-US" sz="1600" dirty="0">
                <a:sym typeface="+mn-ea"/>
              </a:rPr>
              <a:t>2)</a:t>
            </a:r>
            <a:r>
              <a:rPr lang="en-US" sz="1600" u="sng" dirty="0">
                <a:sym typeface="+mn-ea"/>
              </a:rPr>
              <a:t> </a:t>
            </a:r>
            <a:r>
              <a:rPr lang="en-US" u="sng" dirty="0">
                <a:sym typeface="+mn-ea"/>
              </a:rPr>
              <a:t>Categorize by output.</a:t>
            </a:r>
            <a:endParaRPr lang="en-US" sz="1600" dirty="0"/>
          </a:p>
          <a:p>
            <a:r>
              <a:rPr lang="en-US" sz="1600" dirty="0">
                <a:sym typeface="+mn-ea"/>
              </a:rPr>
              <a:t>•</a:t>
            </a:r>
            <a:r>
              <a:rPr lang="en-US" dirty="0">
                <a:sym typeface="+mn-ea"/>
              </a:rPr>
              <a:t>If the output of your model is a number, it’s a regression problem.</a:t>
            </a:r>
            <a:endParaRPr lang="en-US" dirty="0"/>
          </a:p>
          <a:p>
            <a:r>
              <a:rPr lang="en-US" dirty="0">
                <a:sym typeface="+mn-ea"/>
              </a:rPr>
              <a:t>•If the output of your model is a class, it’s a classification problem.</a:t>
            </a:r>
            <a:endParaRPr lang="en-US" dirty="0"/>
          </a:p>
          <a:p>
            <a:r>
              <a:rPr lang="en-US" dirty="0">
                <a:sym typeface="+mn-ea"/>
              </a:rPr>
              <a:t>•If the output of your model is a set of input groups, it’s a clustering </a:t>
            </a:r>
            <a:r>
              <a:rPr lang="en-IN" altLang="en-US" dirty="0" err="1">
                <a:sym typeface="+mn-ea"/>
              </a:rPr>
              <a:t>pr</a:t>
            </a:r>
            <a:r>
              <a:rPr lang="en-US" dirty="0" err="1">
                <a:sym typeface="+mn-ea"/>
              </a:rPr>
              <a:t>oblem</a:t>
            </a:r>
            <a:r>
              <a:rPr lang="en-US" dirty="0">
                <a:sym typeface="+mn-ea"/>
              </a:rPr>
              <a:t>.</a:t>
            </a:r>
            <a:endParaRPr lang="en-US" dirty="0"/>
          </a:p>
          <a:p>
            <a:r>
              <a:rPr lang="en-US" dirty="0">
                <a:sym typeface="+mn-ea"/>
              </a:rPr>
              <a:t>•Do you want to detect an anomaly ? That’s anomaly detection</a:t>
            </a:r>
            <a:endParaRPr lang="en-US" sz="1600" dirty="0">
              <a:sym typeface="+mn-ea"/>
            </a:endParaRPr>
          </a:p>
          <a:p>
            <a:endParaRPr lang="en-US" sz="1600" dirty="0">
              <a:sym typeface="+mn-ea"/>
            </a:endParaRPr>
          </a:p>
          <a:p>
            <a:endParaRPr lang="en-US" sz="1600" dirty="0"/>
          </a:p>
          <a:p>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680321" y="2374900"/>
            <a:ext cx="5886451" cy="2908300"/>
          </a:xfrm>
        </p:spPr>
        <p:txBody>
          <a:bodyPr>
            <a:noAutofit/>
          </a:bodyPr>
          <a:lstStyle/>
          <a:p>
            <a:pPr marL="0" indent="0" algn="just">
              <a:buNone/>
            </a:pPr>
            <a:r>
              <a:rPr lang="en-US" dirty="0"/>
              <a:t>Clean </a:t>
            </a:r>
            <a:r>
              <a:rPr lang="en-US" dirty="0" smtClean="0"/>
              <a:t>Data:</a:t>
            </a:r>
          </a:p>
          <a:p>
            <a:pPr marL="0" indent="0" algn="just">
              <a:buNone/>
            </a:pPr>
            <a:endParaRPr lang="en-US" sz="2800" dirty="0"/>
          </a:p>
          <a:p>
            <a:pPr algn="just"/>
            <a:r>
              <a:rPr lang="en-IN" altLang="en-US" sz="2000" dirty="0"/>
              <a:t>Dealing with missing data</a:t>
            </a:r>
          </a:p>
          <a:p>
            <a:pPr algn="just"/>
            <a:r>
              <a:rPr lang="en-IN" altLang="en-US" sz="2000" dirty="0"/>
              <a:t>Choose what to do with outliers</a:t>
            </a:r>
          </a:p>
          <a:p>
            <a:pPr algn="just"/>
            <a:r>
              <a:rPr lang="en-IN" altLang="en-US" sz="2000" dirty="0"/>
              <a:t>Aggregate the data that needs to be </a:t>
            </a:r>
            <a:r>
              <a:rPr lang="en-IN" altLang="en-US" sz="2000" dirty="0" smtClean="0"/>
              <a:t>aggregated</a:t>
            </a:r>
            <a:endParaRPr lang="en-IN" altLang="en-US" sz="2000" dirty="0"/>
          </a:p>
          <a:p>
            <a:pPr marL="0" indent="0" algn="just">
              <a:buFont typeface="+mj-lt"/>
              <a:buNone/>
            </a:pPr>
            <a:endParaRPr lang="en-IN" altLang="en-US" sz="1600" dirty="0"/>
          </a:p>
          <a:p>
            <a:pPr marL="0" indent="0" algn="just">
              <a:buNone/>
            </a:pPr>
            <a:endParaRPr lang="en-IN" altLang="en-US" sz="1600" b="1" dirty="0"/>
          </a:p>
        </p:txBody>
      </p:sp>
      <p:sp>
        <p:nvSpPr>
          <p:cNvPr id="2" name="Title 1"/>
          <p:cNvSpPr>
            <a:spLocks noGrp="1"/>
          </p:cNvSpPr>
          <p:nvPr>
            <p:ph type="title"/>
          </p:nvPr>
        </p:nvSpPr>
        <p:spPr/>
        <p:txBody>
          <a:bodyPr>
            <a:normAutofit/>
          </a:bodyPr>
          <a:lstStyle/>
          <a:p>
            <a:r>
              <a:rPr lang="en-IN" altLang="en-US" sz="2800" dirty="0" smtClean="0">
                <a:sym typeface="+mn-ea"/>
              </a:rPr>
              <a:t>Prepare Data Set</a:t>
            </a:r>
            <a:endParaRPr lang="en-IN" altLang="en-US" sz="2800" dirty="0">
              <a:sym typeface="+mn-ea"/>
            </a:endParaRPr>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2000" y="573697"/>
            <a:ext cx="1440000" cy="14400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Prepare Data Set</a:t>
            </a:r>
            <a:endParaRPr lang="en-US" dirty="0"/>
          </a:p>
        </p:txBody>
      </p:sp>
      <p:sp>
        <p:nvSpPr>
          <p:cNvPr id="10" name="Rectangle 9"/>
          <p:cNvSpPr/>
          <p:nvPr/>
        </p:nvSpPr>
        <p:spPr>
          <a:xfrm>
            <a:off x="680321" y="2418140"/>
            <a:ext cx="10045700" cy="2677656"/>
          </a:xfrm>
          <a:prstGeom prst="rect">
            <a:avLst/>
          </a:prstGeom>
        </p:spPr>
        <p:txBody>
          <a:bodyPr wrap="square">
            <a:spAutoFit/>
          </a:bodyPr>
          <a:lstStyle/>
          <a:p>
            <a:pPr algn="just"/>
            <a:r>
              <a:rPr lang="en-IN" altLang="en-US" sz="2400" dirty="0"/>
              <a:t>Augment </a:t>
            </a:r>
            <a:r>
              <a:rPr lang="en-IN" altLang="en-US" sz="2400" dirty="0" smtClean="0"/>
              <a:t>Data</a:t>
            </a:r>
          </a:p>
          <a:p>
            <a:pPr algn="just"/>
            <a:endParaRPr lang="en-IN" altLang="en-US" dirty="0"/>
          </a:p>
          <a:p>
            <a:pPr algn="just"/>
            <a:r>
              <a:rPr lang="en-IN" altLang="en-US" dirty="0" smtClean="0"/>
              <a:t>Feature </a:t>
            </a:r>
            <a:r>
              <a:rPr lang="en-IN" altLang="en-US" dirty="0"/>
              <a:t>engineering is the process of going from raw data to data that is ready for modelling. It can serve multiple purposes</a:t>
            </a:r>
            <a:r>
              <a:rPr lang="en-IN" altLang="en-US" dirty="0" smtClean="0"/>
              <a:t>:</a:t>
            </a:r>
          </a:p>
          <a:p>
            <a:pPr algn="just"/>
            <a:endParaRPr lang="en-IN" altLang="en-US" dirty="0"/>
          </a:p>
          <a:p>
            <a:pPr marL="285750" indent="-285750" algn="just">
              <a:buFont typeface="Arial" panose="020B0604020202020204" pitchFamily="34" charset="0"/>
              <a:buChar char="•"/>
            </a:pPr>
            <a:r>
              <a:rPr lang="en-IN" altLang="en-US" dirty="0"/>
              <a:t>Make the models easier to interpret (e.g. binning</a:t>
            </a:r>
            <a:r>
              <a:rPr lang="en-IN" altLang="en-US" dirty="0" smtClean="0"/>
              <a:t>)</a:t>
            </a:r>
            <a:endParaRPr lang="en-IN" altLang="en-US" dirty="0"/>
          </a:p>
          <a:p>
            <a:pPr marL="285750" indent="-285750" algn="just">
              <a:buFont typeface="Arial" panose="020B0604020202020204" pitchFamily="34" charset="0"/>
              <a:buChar char="•"/>
            </a:pPr>
            <a:r>
              <a:rPr lang="en-IN" altLang="en-US" dirty="0"/>
              <a:t>Capture more complex relationships (e.g. NNs)</a:t>
            </a:r>
          </a:p>
          <a:p>
            <a:pPr marL="285750" indent="-285750" algn="just">
              <a:buFont typeface="Arial" panose="020B0604020202020204" pitchFamily="34" charset="0"/>
              <a:buChar char="•"/>
            </a:pPr>
            <a:r>
              <a:rPr lang="en-IN" altLang="en-US" dirty="0"/>
              <a:t>Reduce data redundancy and dimensionality (e.g. PCA)</a:t>
            </a:r>
          </a:p>
          <a:p>
            <a:pPr marL="285750" indent="-285750" algn="just">
              <a:buFont typeface="Arial" panose="020B0604020202020204" pitchFamily="34" charset="0"/>
              <a:buChar char="•"/>
            </a:pPr>
            <a:r>
              <a:rPr lang="en-IN" altLang="en-US" dirty="0"/>
              <a:t>Rescale variables (e.g. standardizing or normalizing</a:t>
            </a:r>
            <a:r>
              <a:rPr lang="en-IN" altLang="en-US" dirty="0" smtClean="0"/>
              <a:t>)</a:t>
            </a:r>
            <a:endParaRPr lang="en-IN" altLang="en-US" dirty="0"/>
          </a:p>
        </p:txBody>
      </p:sp>
    </p:spTree>
    <p:extLst>
      <p:ext uri="{BB962C8B-B14F-4D97-AF65-F5344CB8AC3E}">
        <p14:creationId xmlns:p14="http://schemas.microsoft.com/office/powerpoint/2010/main" val="3425558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smtClean="0">
                <a:sym typeface="+mn-ea"/>
              </a:rPr>
              <a:t>Algorithms</a:t>
            </a:r>
            <a:endParaRPr lang="en-IN" altLang="en-US" dirty="0">
              <a:sym typeface="+mn-ea"/>
            </a:endParaRPr>
          </a:p>
        </p:txBody>
      </p:sp>
      <p:sp>
        <p:nvSpPr>
          <p:cNvPr id="3" name="Content Placeholder 2"/>
          <p:cNvSpPr>
            <a:spLocks noGrp="1"/>
          </p:cNvSpPr>
          <p:nvPr>
            <p:ph sz="half" idx="1"/>
          </p:nvPr>
        </p:nvSpPr>
        <p:spPr/>
        <p:txBody>
          <a:bodyPr/>
          <a:lstStyle/>
          <a:p>
            <a:pPr marL="0" indent="0" algn="just">
              <a:buNone/>
            </a:pPr>
            <a:endParaRPr lang="en-US" dirty="0"/>
          </a:p>
          <a:p>
            <a:pPr marL="0" indent="0">
              <a:buNone/>
            </a:pPr>
            <a:endParaRPr lang="en-US" dirty="0"/>
          </a:p>
          <a:p>
            <a:endParaRPr lang="en-US" dirty="0"/>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1846" y="573697"/>
            <a:ext cx="1440000" cy="1440000"/>
          </a:xfrm>
          <a:prstGeom prst="rect">
            <a:avLst/>
          </a:prstGeom>
        </p:spPr>
      </p:pic>
      <p:sp>
        <p:nvSpPr>
          <p:cNvPr id="5" name="Text Box 4"/>
          <p:cNvSpPr txBox="1"/>
          <p:nvPr/>
        </p:nvSpPr>
        <p:spPr>
          <a:xfrm>
            <a:off x="1716405" y="2496820"/>
            <a:ext cx="8553450" cy="3077766"/>
          </a:xfrm>
          <a:prstGeom prst="rect">
            <a:avLst/>
          </a:prstGeom>
          <a:noFill/>
        </p:spPr>
        <p:txBody>
          <a:bodyPr wrap="square" rtlCol="0" anchor="t">
            <a:spAutoFit/>
          </a:bodyPr>
          <a:lstStyle/>
          <a:p>
            <a:pPr indent="0">
              <a:buFont typeface="Arial" panose="020B0604020202020204" pitchFamily="34" charset="0"/>
              <a:buNone/>
            </a:pPr>
            <a:r>
              <a:rPr lang="en-US" sz="2400" dirty="0" smtClean="0"/>
              <a:t>Clustering</a:t>
            </a:r>
            <a:r>
              <a:rPr lang="en-US" sz="2000" dirty="0" smtClean="0"/>
              <a:t>: </a:t>
            </a:r>
          </a:p>
          <a:p>
            <a:pPr marL="285750" indent="-285750">
              <a:buFont typeface="Arial" panose="020B0604020202020204" pitchFamily="34" charset="0"/>
              <a:buChar char="•"/>
            </a:pPr>
            <a:r>
              <a:rPr lang="en-US" dirty="0" smtClean="0"/>
              <a:t>User Based Collaborative Filtering</a:t>
            </a:r>
          </a:p>
          <a:p>
            <a:pPr marL="285750" indent="-285750">
              <a:buFont typeface="Arial" panose="020B0604020202020204" pitchFamily="34" charset="0"/>
              <a:buChar char="•"/>
            </a:pPr>
            <a:r>
              <a:rPr lang="en-US" dirty="0" smtClean="0"/>
              <a:t>Item Based Collaborative Filtering</a:t>
            </a:r>
          </a:p>
          <a:p>
            <a:pPr marL="285750" indent="-285750">
              <a:buFont typeface="Arial" panose="020B0604020202020204" pitchFamily="34" charset="0"/>
              <a:buChar char="•"/>
            </a:pPr>
            <a:r>
              <a:rPr lang="en-US" dirty="0" smtClean="0"/>
              <a:t>Alternating Least </a:t>
            </a:r>
            <a:r>
              <a:rPr lang="en-US" dirty="0" err="1" smtClean="0"/>
              <a:t>Sqaure</a:t>
            </a:r>
            <a:endParaRPr lang="en-US" dirty="0" smtClean="0"/>
          </a:p>
          <a:p>
            <a:pPr indent="0">
              <a:buFont typeface="Arial" panose="020B0604020202020204" pitchFamily="34" charset="0"/>
              <a:buNone/>
            </a:pPr>
            <a:endParaRPr lang="en-US" dirty="0"/>
          </a:p>
          <a:p>
            <a:pPr indent="0">
              <a:buFont typeface="Arial" panose="020B0604020202020204" pitchFamily="34" charset="0"/>
              <a:buNone/>
            </a:pPr>
            <a:endParaRPr lang="en-US" sz="2000" dirty="0" smtClean="0"/>
          </a:p>
          <a:p>
            <a:pPr indent="0">
              <a:buFont typeface="Arial" panose="020B0604020202020204" pitchFamily="34" charset="0"/>
              <a:buNone/>
            </a:pPr>
            <a:r>
              <a:rPr lang="en-US" sz="2400" dirty="0" smtClean="0"/>
              <a:t>Regression: </a:t>
            </a:r>
          </a:p>
          <a:p>
            <a:pPr marL="285750" indent="-285750">
              <a:buFont typeface="Arial" panose="020B0604020202020204" pitchFamily="34" charset="0"/>
              <a:buChar char="•"/>
            </a:pPr>
            <a:r>
              <a:rPr lang="en-US" dirty="0" smtClean="0"/>
              <a:t>Linear Regression</a:t>
            </a:r>
          </a:p>
          <a:p>
            <a:pPr marL="285750" indent="-285750">
              <a:buFont typeface="Arial" panose="020B0604020202020204" pitchFamily="34" charset="0"/>
              <a:buChar char="•"/>
            </a:pPr>
            <a:r>
              <a:rPr lang="en-US" dirty="0" smtClean="0"/>
              <a:t>Polynomial Regression</a:t>
            </a:r>
          </a:p>
          <a:p>
            <a:pPr marL="285750" indent="-285750">
              <a:buFont typeface="Arial" panose="020B0604020202020204" pitchFamily="34" charset="0"/>
              <a:buChar char="•"/>
            </a:pPr>
            <a:r>
              <a:rPr lang="en-US" dirty="0" smtClean="0"/>
              <a:t>Logistic Regression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EVALUATION </a:t>
            </a:r>
            <a:r>
              <a:rPr lang="en-IN" altLang="en-US" dirty="0"/>
              <a:t>METRICS</a:t>
            </a:r>
          </a:p>
        </p:txBody>
      </p:sp>
      <p:sp>
        <p:nvSpPr>
          <p:cNvPr id="3" name="Content Placeholder 2"/>
          <p:cNvSpPr>
            <a:spLocks noGrp="1"/>
          </p:cNvSpPr>
          <p:nvPr>
            <p:ph idx="1"/>
          </p:nvPr>
        </p:nvSpPr>
        <p:spPr>
          <a:xfrm>
            <a:off x="1080770" y="2161540"/>
            <a:ext cx="10670540" cy="3702685"/>
          </a:xfrm>
        </p:spPr>
        <p:txBody>
          <a:bodyPr>
            <a:normAutofit/>
          </a:bodyPr>
          <a:lstStyle/>
          <a:p>
            <a:r>
              <a:rPr lang="en-US" sz="2000" dirty="0"/>
              <a:t>Each machine learning model is trying to solve a problem with a different objective using a different dataset and hence, it is important to understand the context before choosing a metric.</a:t>
            </a:r>
          </a:p>
          <a:p>
            <a:pPr marL="0" indent="0">
              <a:buNone/>
            </a:pPr>
            <a:r>
              <a:rPr lang="en-US" sz="2000" dirty="0"/>
              <a:t> </a:t>
            </a:r>
          </a:p>
          <a:p>
            <a:r>
              <a:rPr lang="en-US" sz="2000" dirty="0"/>
              <a:t>Regression Metrics</a:t>
            </a:r>
            <a:r>
              <a:rPr lang="en-IN" altLang="en-US" sz="2000" dirty="0"/>
              <a:t>:</a:t>
            </a:r>
            <a:endParaRPr lang="en-US" sz="2000" dirty="0"/>
          </a:p>
          <a:p>
            <a:pPr marL="457200" indent="-457200">
              <a:buFont typeface="+mj-lt"/>
              <a:buAutoNum type="romanLcPeriod"/>
            </a:pPr>
            <a:r>
              <a:rPr lang="en-US" sz="2000" dirty="0"/>
              <a:t> Mean Squared Error (MSE)</a:t>
            </a:r>
          </a:p>
          <a:p>
            <a:pPr marL="457200" indent="-457200">
              <a:buFont typeface="+mj-lt"/>
              <a:buAutoNum type="romanLcPeriod"/>
            </a:pPr>
            <a:r>
              <a:rPr lang="en-US" sz="2000" dirty="0"/>
              <a:t> Root Mean Squared Error (RMSE)</a:t>
            </a:r>
          </a:p>
          <a:p>
            <a:pPr marL="457200" indent="-457200">
              <a:buFont typeface="+mj-lt"/>
              <a:buAutoNum type="romanLcPeriod"/>
            </a:pPr>
            <a:r>
              <a:rPr lang="en-US" sz="2000" dirty="0"/>
              <a:t> Mean Absolute Error (MAE)</a:t>
            </a:r>
          </a:p>
          <a:p>
            <a:pPr marL="457200" indent="-457200">
              <a:buFont typeface="+mj-lt"/>
              <a:buAutoNum type="romanLcPeriod"/>
            </a:pPr>
            <a:r>
              <a:rPr lang="en-US" sz="2000" dirty="0"/>
              <a:t> R Squared (R²)</a:t>
            </a:r>
          </a:p>
          <a:p>
            <a:pPr marL="0" indent="0">
              <a:buFont typeface="+mj-lt"/>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p:cNvSpPr>
            <a:spLocks noGrp="1"/>
          </p:cNvSpPr>
          <p:nvPr>
            <p:ph type="title"/>
          </p:nvPr>
        </p:nvSpPr>
        <p:spPr/>
        <p:txBody>
          <a:bodyPr>
            <a:normAutofit/>
          </a:bodyPr>
          <a:lstStyle/>
          <a:p>
            <a:r>
              <a:rPr lang="en-IN" altLang="en-US" b="0" dirty="0"/>
              <a:t>Confusion Matrix</a:t>
            </a:r>
          </a:p>
        </p:txBody>
      </p:sp>
      <p:sp>
        <p:nvSpPr>
          <p:cNvPr id="89" name="Text Placeholder 88"/>
          <p:cNvSpPr>
            <a:spLocks noGrp="1"/>
          </p:cNvSpPr>
          <p:nvPr>
            <p:ph type="body" sz="quarter" idx="18"/>
          </p:nvPr>
        </p:nvSpPr>
        <p:spPr/>
        <p:txBody>
          <a:bodyPr/>
          <a:lstStyle/>
          <a:p>
            <a:pPr marL="0" indent="0">
              <a:buNone/>
            </a:pPr>
            <a:r>
              <a:rPr lang="en-IN" altLang="en-US" dirty="0"/>
              <a:t>Precision &amp;Recall</a:t>
            </a:r>
          </a:p>
        </p:txBody>
      </p:sp>
      <p:sp>
        <p:nvSpPr>
          <p:cNvPr id="90" name="Text Placeholder 89"/>
          <p:cNvSpPr>
            <a:spLocks noGrp="1"/>
          </p:cNvSpPr>
          <p:nvPr>
            <p:ph type="body" sz="quarter" idx="19"/>
          </p:nvPr>
        </p:nvSpPr>
        <p:spPr>
          <a:xfrm>
            <a:off x="8662988" y="998855"/>
            <a:ext cx="3070225" cy="1058862"/>
          </a:xfrm>
        </p:spPr>
        <p:txBody>
          <a:bodyPr/>
          <a:lstStyle/>
          <a:p>
            <a:r>
              <a:rPr lang="en-US">
                <a:sym typeface="+mn-ea"/>
              </a:rPr>
              <a:t>R</a:t>
            </a:r>
            <a:r>
              <a:rPr lang="en-IN" altLang="en-US" baseline="30000">
                <a:sym typeface="+mn-ea"/>
              </a:rPr>
              <a:t>2</a:t>
            </a:r>
            <a:r>
              <a:rPr lang="en-US">
                <a:sym typeface="+mn-ea"/>
              </a:rPr>
              <a:t> Metric</a:t>
            </a:r>
            <a:endParaRPr lang="en-US"/>
          </a:p>
          <a:p>
            <a:endParaRPr lang="en-IN" altLang="en-US" dirty="0"/>
          </a:p>
        </p:txBody>
      </p:sp>
      <p:pic>
        <p:nvPicPr>
          <p:cNvPr id="5" name="Content Placeholder 3"/>
          <p:cNvPicPr>
            <a:picLocks noGrp="1" noChangeAspect="1"/>
          </p:cNvPicPr>
          <p:nvPr>
            <p:ph sz="quarter" idx="20"/>
          </p:nvPr>
        </p:nvPicPr>
        <p:blipFill>
          <a:blip r:embed="rId3"/>
          <a:srcRect l="8748" t="16484" r="14808" b="29423"/>
          <a:stretch>
            <a:fillRect/>
          </a:stretch>
        </p:blipFill>
        <p:spPr>
          <a:xfrm>
            <a:off x="5384800" y="2817495"/>
            <a:ext cx="3060700" cy="2464435"/>
          </a:xfrm>
          <a:prstGeom prst="rect">
            <a:avLst/>
          </a:prstGeom>
        </p:spPr>
      </p:pic>
      <p:pic>
        <p:nvPicPr>
          <p:cNvPr id="7" name="Content Placeholder 6" descr="projectimage"/>
          <p:cNvPicPr>
            <a:picLocks noGrp="1" noChangeAspect="1"/>
          </p:cNvPicPr>
          <p:nvPr>
            <p:ph sz="quarter" idx="22"/>
          </p:nvPr>
        </p:nvPicPr>
        <p:blipFill>
          <a:blip r:embed="rId4"/>
          <a:srcRect r="37925"/>
          <a:stretch>
            <a:fillRect/>
          </a:stretch>
        </p:blipFill>
        <p:spPr>
          <a:xfrm>
            <a:off x="5384800" y="2825750"/>
            <a:ext cx="3070225" cy="2464435"/>
          </a:xfrm>
          <a:prstGeom prst="rect">
            <a:avLst/>
          </a:prstGeom>
        </p:spPr>
      </p:pic>
      <p:pic>
        <p:nvPicPr>
          <p:cNvPr id="3" name="Graphic 6" descr="Steps icon"/>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44930" y="863802"/>
            <a:ext cx="952500" cy="952500"/>
          </a:xfrm>
          <a:prstGeom prst="rect">
            <a:avLst/>
          </a:prstGeom>
        </p:spPr>
      </p:pic>
      <p:pic>
        <p:nvPicPr>
          <p:cNvPr id="2" name="Picture 1" descr="confusionmatrix"/>
          <p:cNvPicPr>
            <a:picLocks noChangeAspect="1"/>
          </p:cNvPicPr>
          <p:nvPr/>
        </p:nvPicPr>
        <p:blipFill>
          <a:blip r:embed="rId7"/>
          <a:stretch>
            <a:fillRect/>
          </a:stretch>
        </p:blipFill>
        <p:spPr>
          <a:xfrm>
            <a:off x="2093595" y="2825750"/>
            <a:ext cx="3073400" cy="2456180"/>
          </a:xfrm>
          <a:prstGeom prst="rect">
            <a:avLst/>
          </a:prstGeom>
        </p:spPr>
      </p:pic>
      <p:pic>
        <p:nvPicPr>
          <p:cNvPr id="8" name="Picture 7"/>
          <p:cNvPicPr>
            <a:picLocks noChangeAspect="1"/>
          </p:cNvPicPr>
          <p:nvPr/>
        </p:nvPicPr>
        <p:blipFill rotWithShape="1">
          <a:blip r:embed="rId8">
            <a:extLst>
              <a:ext uri="{28A0092B-C50C-407E-A947-70E740481C1C}">
                <a14:useLocalDpi xmlns:a14="http://schemas.microsoft.com/office/drawing/2010/main" val="0"/>
              </a:ext>
            </a:extLst>
          </a:blip>
          <a:srcRect l="4506" t="6076" r="7752" b="4278"/>
          <a:stretch/>
        </p:blipFill>
        <p:spPr>
          <a:xfrm>
            <a:off x="8616950" y="2825750"/>
            <a:ext cx="3162300" cy="246443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p:cNvSpPr>
            <a:spLocks noGrp="1"/>
          </p:cNvSpPr>
          <p:nvPr>
            <p:ph type="title"/>
          </p:nvPr>
        </p:nvSpPr>
        <p:spPr/>
        <p:txBody>
          <a:bodyPr>
            <a:normAutofit/>
          </a:bodyPr>
          <a:lstStyle/>
          <a:p>
            <a:r>
              <a:rPr lang="en-IN" altLang="en-US" dirty="0"/>
              <a:t>MSE</a:t>
            </a:r>
          </a:p>
        </p:txBody>
      </p:sp>
      <p:sp>
        <p:nvSpPr>
          <p:cNvPr id="89" name="Text Placeholder 88"/>
          <p:cNvSpPr>
            <a:spLocks noGrp="1"/>
          </p:cNvSpPr>
          <p:nvPr>
            <p:ph type="body" sz="quarter" idx="18"/>
          </p:nvPr>
        </p:nvSpPr>
        <p:spPr/>
        <p:txBody>
          <a:bodyPr/>
          <a:lstStyle/>
          <a:p>
            <a:pPr marL="0" indent="0">
              <a:buNone/>
            </a:pPr>
            <a:r>
              <a:rPr lang="en-IN" altLang="en-US" dirty="0"/>
              <a:t>RMSE</a:t>
            </a:r>
          </a:p>
        </p:txBody>
      </p:sp>
      <p:sp>
        <p:nvSpPr>
          <p:cNvPr id="90" name="Text Placeholder 89"/>
          <p:cNvSpPr>
            <a:spLocks noGrp="1"/>
          </p:cNvSpPr>
          <p:nvPr>
            <p:ph type="body" sz="quarter" idx="19"/>
          </p:nvPr>
        </p:nvSpPr>
        <p:spPr>
          <a:xfrm>
            <a:off x="8662988" y="998855"/>
            <a:ext cx="3070225" cy="1058862"/>
          </a:xfrm>
        </p:spPr>
        <p:txBody>
          <a:bodyPr/>
          <a:lstStyle/>
          <a:p>
            <a:r>
              <a:rPr lang="en-US"/>
              <a:t>MAE</a:t>
            </a:r>
          </a:p>
          <a:p>
            <a:endParaRPr lang="en-IN" altLang="en-US" dirty="0"/>
          </a:p>
        </p:txBody>
      </p:sp>
      <p:sp>
        <p:nvSpPr>
          <p:cNvPr id="34" name="Content Placeholder 33"/>
          <p:cNvSpPr>
            <a:spLocks noGrp="1"/>
          </p:cNvSpPr>
          <p:nvPr>
            <p:ph sz="quarter" idx="21"/>
          </p:nvPr>
        </p:nvSpPr>
        <p:spPr>
          <a:xfrm>
            <a:off x="8672641" y="2350226"/>
            <a:ext cx="3060802" cy="3713162"/>
          </a:xfrm>
        </p:spPr>
        <p:txBody>
          <a:bodyPr>
            <a:normAutofit/>
          </a:bodyPr>
          <a:lstStyle/>
          <a:p>
            <a:pPr marL="0" indent="0">
              <a:buNone/>
            </a:pPr>
            <a:endParaRPr lang="en-US" dirty="0">
              <a:sym typeface="+mn-ea"/>
            </a:endParaRPr>
          </a:p>
          <a:p>
            <a:pPr marL="0" indent="0">
              <a:buNone/>
            </a:pPr>
            <a:endParaRPr lang="en-US" dirty="0"/>
          </a:p>
        </p:txBody>
      </p:sp>
      <p:pic>
        <p:nvPicPr>
          <p:cNvPr id="3" name="Graphic 6" descr="Steps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44930" y="863802"/>
            <a:ext cx="952500" cy="952500"/>
          </a:xfrm>
          <a:prstGeom prst="rect">
            <a:avLst/>
          </a:prstGeom>
        </p:spPr>
      </p:pic>
      <p:sp>
        <p:nvSpPr>
          <p:cNvPr id="11" name="Content Placeholder 10"/>
          <p:cNvSpPr>
            <a:spLocks noGrp="1"/>
          </p:cNvSpPr>
          <p:nvPr>
            <p:ph sz="quarter" idx="20"/>
          </p:nvPr>
        </p:nvSpPr>
        <p:spPr>
          <a:xfrm>
            <a:off x="2106234" y="2974340"/>
            <a:ext cx="3060700" cy="3731260"/>
          </a:xfrm>
        </p:spPr>
        <p:txBody>
          <a:bodyPr>
            <a:normAutofit/>
          </a:bodyPr>
          <a:lstStyle/>
          <a:p>
            <a:pPr marL="0" indent="0">
              <a:buNone/>
            </a:pPr>
            <a:endParaRPr lang="en-US" sz="1800" dirty="0"/>
          </a:p>
          <a:p>
            <a:endParaRPr lang="en-US" sz="1800" dirty="0"/>
          </a:p>
          <a:p>
            <a:r>
              <a:rPr lang="en-US" sz="1800" dirty="0"/>
              <a:t>yᵢ is the actual expected output</a:t>
            </a:r>
          </a:p>
          <a:p>
            <a:r>
              <a:rPr lang="en-US" sz="1800" dirty="0"/>
              <a:t>ŷᵢ is the model’s prediction</a:t>
            </a:r>
            <a:r>
              <a:rPr lang="en-US" sz="1800" dirty="0" smtClean="0"/>
              <a:t>.</a:t>
            </a:r>
            <a:endParaRPr lang="en-US" sz="1800" dirty="0"/>
          </a:p>
        </p:txBody>
      </p:sp>
      <p:sp>
        <p:nvSpPr>
          <p:cNvPr id="12" name="Text Box 11"/>
          <p:cNvSpPr txBox="1"/>
          <p:nvPr/>
        </p:nvSpPr>
        <p:spPr>
          <a:xfrm>
            <a:off x="8571271" y="2859813"/>
            <a:ext cx="3171825" cy="2862322"/>
          </a:xfrm>
          <a:prstGeom prst="rect">
            <a:avLst/>
          </a:prstGeom>
          <a:noFill/>
        </p:spPr>
        <p:txBody>
          <a:bodyPr wrap="square" rtlCol="0" anchor="t">
            <a:spAutoFit/>
          </a:bodyPr>
          <a:lstStyle/>
          <a:p>
            <a:endParaRPr lang="en-US" dirty="0"/>
          </a:p>
          <a:p>
            <a:endParaRPr lang="en-US" dirty="0"/>
          </a:p>
          <a:p>
            <a:endParaRPr lang="en-US" dirty="0"/>
          </a:p>
          <a:p>
            <a:r>
              <a:rPr lang="en-US" dirty="0"/>
              <a:t>In MAE the error is calculated as an average of absolute differences between the target values and the predictions.</a:t>
            </a:r>
          </a:p>
          <a:p>
            <a:endParaRPr lang="en-US" dirty="0"/>
          </a:p>
          <a:p>
            <a:r>
              <a:rPr lang="en-US" dirty="0"/>
              <a:t> </a:t>
            </a:r>
          </a:p>
        </p:txBody>
      </p:sp>
      <p:sp>
        <p:nvSpPr>
          <p:cNvPr id="13" name="Text Box 12"/>
          <p:cNvSpPr txBox="1"/>
          <p:nvPr/>
        </p:nvSpPr>
        <p:spPr>
          <a:xfrm>
            <a:off x="5245703" y="3449320"/>
            <a:ext cx="3289300" cy="1476375"/>
          </a:xfrm>
          <a:prstGeom prst="rect">
            <a:avLst/>
          </a:prstGeom>
          <a:noFill/>
        </p:spPr>
        <p:txBody>
          <a:bodyPr wrap="square" rtlCol="0" anchor="t">
            <a:spAutoFit/>
          </a:bodyPr>
          <a:lstStyle/>
          <a:p>
            <a:endParaRPr lang="en-US" dirty="0"/>
          </a:p>
          <a:p>
            <a:r>
              <a:rPr lang="en-US" dirty="0"/>
              <a:t>RMSE is just the square root of MSE. </a:t>
            </a:r>
          </a:p>
          <a:p>
            <a:r>
              <a:rPr lang="en-US" dirty="0"/>
              <a:t> </a:t>
            </a:r>
            <a:r>
              <a:rPr lang="en-IN" altLang="en-US" dirty="0"/>
              <a:t>provides</a:t>
            </a:r>
            <a:r>
              <a:rPr lang="en-US" dirty="0"/>
              <a:t> the error rate by the square root of MSE.</a:t>
            </a:r>
          </a:p>
        </p:txBody>
      </p:sp>
      <p:pic>
        <p:nvPicPr>
          <p:cNvPr id="4" name="Picture 3"/>
          <p:cNvPicPr>
            <a:picLocks noChangeAspect="1"/>
          </p:cNvPicPr>
          <p:nvPr/>
        </p:nvPicPr>
        <p:blipFill>
          <a:blip r:embed="rId5"/>
          <a:stretch>
            <a:fillRect/>
          </a:stretch>
        </p:blipFill>
        <p:spPr>
          <a:xfrm>
            <a:off x="2244216" y="2411344"/>
            <a:ext cx="2914650" cy="1121362"/>
          </a:xfrm>
          <a:prstGeom prst="rect">
            <a:avLst/>
          </a:prstGeom>
        </p:spPr>
      </p:pic>
      <p:pic>
        <p:nvPicPr>
          <p:cNvPr id="5" name="Picture 4"/>
          <p:cNvPicPr>
            <a:picLocks noChangeAspect="1"/>
          </p:cNvPicPr>
          <p:nvPr/>
        </p:nvPicPr>
        <p:blipFill>
          <a:blip r:embed="rId6"/>
          <a:stretch>
            <a:fillRect/>
          </a:stretch>
        </p:blipFill>
        <p:spPr>
          <a:xfrm>
            <a:off x="8685198" y="2430393"/>
            <a:ext cx="2838450" cy="1102313"/>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3202" y="2415973"/>
            <a:ext cx="3395913" cy="111673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p:nvPr>
            <p:extLst>
              <p:ext uri="{D42A27DB-BD31-4B8C-83A1-F6EECF244321}">
                <p14:modId xmlns:p14="http://schemas.microsoft.com/office/powerpoint/2010/main" val="2384199446"/>
              </p:ext>
            </p:extLst>
          </p:nvPr>
        </p:nvGraphicFramePr>
        <p:xfrm>
          <a:off x="781050" y="1670685"/>
          <a:ext cx="8552180" cy="4206240"/>
        </p:xfrm>
        <a:graphic>
          <a:graphicData uri="http://schemas.openxmlformats.org/drawingml/2006/table">
            <a:tbl>
              <a:tblPr firstRow="1" bandRow="1">
                <a:tableStyleId>{125E5076-3810-47DD-B79F-674D7AD40C01}</a:tableStyleId>
              </a:tblPr>
              <a:tblGrid>
                <a:gridCol w="4276090"/>
                <a:gridCol w="4276090"/>
              </a:tblGrid>
              <a:tr h="365760">
                <a:tc>
                  <a:txBody>
                    <a:bodyPr/>
                    <a:lstStyle/>
                    <a:p>
                      <a:pPr>
                        <a:buNone/>
                      </a:pPr>
                      <a:r>
                        <a:rPr lang="en-US" dirty="0"/>
                        <a:t>STATISTIC</a:t>
                      </a:r>
                    </a:p>
                  </a:txBody>
                  <a:tcPr/>
                </a:tc>
                <a:tc>
                  <a:txBody>
                    <a:bodyPr/>
                    <a:lstStyle/>
                    <a:p>
                      <a:pPr>
                        <a:buNone/>
                      </a:pPr>
                      <a:r>
                        <a:rPr lang="en-US" dirty="0"/>
                        <a:t>CRITERION</a:t>
                      </a:r>
                    </a:p>
                  </a:txBody>
                  <a:tcPr/>
                </a:tc>
              </a:tr>
              <a:tr h="365760">
                <a:tc>
                  <a:txBody>
                    <a:bodyPr/>
                    <a:lstStyle/>
                    <a:p>
                      <a:pPr>
                        <a:buNone/>
                      </a:pPr>
                      <a:r>
                        <a:rPr lang="en-US"/>
                        <a:t>R-Squared</a:t>
                      </a:r>
                    </a:p>
                  </a:txBody>
                  <a:tcPr/>
                </a:tc>
                <a:tc>
                  <a:txBody>
                    <a:bodyPr/>
                    <a:lstStyle/>
                    <a:p>
                      <a:pPr>
                        <a:buNone/>
                      </a:pPr>
                      <a:r>
                        <a:rPr lang="en-US"/>
                        <a:t>Higher the better</a:t>
                      </a:r>
                    </a:p>
                  </a:txBody>
                  <a:tcPr/>
                </a:tc>
              </a:tr>
              <a:tr h="365760">
                <a:tc>
                  <a:txBody>
                    <a:bodyPr/>
                    <a:lstStyle/>
                    <a:p>
                      <a:pPr>
                        <a:buNone/>
                      </a:pPr>
                      <a:r>
                        <a:rPr lang="en-US"/>
                        <a:t>Adj R-Squared</a:t>
                      </a:r>
                    </a:p>
                  </a:txBody>
                  <a:tcPr/>
                </a:tc>
                <a:tc>
                  <a:txBody>
                    <a:bodyPr/>
                    <a:lstStyle/>
                    <a:p>
                      <a:pPr>
                        <a:buNone/>
                      </a:pPr>
                      <a:r>
                        <a:rPr lang="en-US"/>
                        <a:t>Higher the better</a:t>
                      </a:r>
                    </a:p>
                  </a:txBody>
                  <a:tcPr/>
                </a:tc>
              </a:tr>
              <a:tr h="365760">
                <a:tc>
                  <a:txBody>
                    <a:bodyPr/>
                    <a:lstStyle/>
                    <a:p>
                      <a:pPr>
                        <a:buNone/>
                      </a:pPr>
                      <a:r>
                        <a:rPr lang="en-US"/>
                        <a:t>F-Statistic</a:t>
                      </a:r>
                    </a:p>
                  </a:txBody>
                  <a:tcPr/>
                </a:tc>
                <a:tc>
                  <a:txBody>
                    <a:bodyPr/>
                    <a:lstStyle/>
                    <a:p>
                      <a:pPr>
                        <a:buNone/>
                      </a:pPr>
                      <a:r>
                        <a:rPr lang="en-US"/>
                        <a:t>Higher the better</a:t>
                      </a:r>
                    </a:p>
                  </a:txBody>
                  <a:tcPr/>
                </a:tc>
              </a:tr>
              <a:tr h="365760">
                <a:tc>
                  <a:txBody>
                    <a:bodyPr/>
                    <a:lstStyle/>
                    <a:p>
                      <a:pPr>
                        <a:buNone/>
                      </a:pPr>
                      <a:r>
                        <a:rPr lang="en-US"/>
                        <a:t>Std. Error</a:t>
                      </a:r>
                    </a:p>
                  </a:txBody>
                  <a:tcPr/>
                </a:tc>
                <a:tc>
                  <a:txBody>
                    <a:bodyPr/>
                    <a:lstStyle/>
                    <a:p>
                      <a:pPr>
                        <a:buNone/>
                      </a:pPr>
                      <a:r>
                        <a:rPr lang="en-US"/>
                        <a:t>Closer to zero the better</a:t>
                      </a:r>
                    </a:p>
                  </a:txBody>
                  <a:tcPr/>
                </a:tc>
              </a:tr>
              <a:tr h="640080">
                <a:tc>
                  <a:txBody>
                    <a:bodyPr/>
                    <a:lstStyle/>
                    <a:p>
                      <a:pPr>
                        <a:buNone/>
                      </a:pPr>
                      <a:r>
                        <a:rPr lang="en-US"/>
                        <a:t>t-statistic</a:t>
                      </a:r>
                    </a:p>
                  </a:txBody>
                  <a:tcPr/>
                </a:tc>
                <a:tc>
                  <a:txBody>
                    <a:bodyPr/>
                    <a:lstStyle/>
                    <a:p>
                      <a:pPr>
                        <a:buNone/>
                      </a:pPr>
                      <a:r>
                        <a:rPr lang="en-US"/>
                        <a:t>Should be greater 1.96 for p-value to be less than 0.05</a:t>
                      </a:r>
                    </a:p>
                  </a:txBody>
                  <a:tcPr/>
                </a:tc>
              </a:tr>
              <a:tr h="358775">
                <a:tc>
                  <a:txBody>
                    <a:bodyPr/>
                    <a:lstStyle/>
                    <a:p>
                      <a:pPr>
                        <a:buNone/>
                      </a:pPr>
                      <a:r>
                        <a:rPr lang="en-IN" altLang="en-US" dirty="0"/>
                        <a:t>MAE(Mean Absolute error)</a:t>
                      </a:r>
                    </a:p>
                  </a:txBody>
                  <a:tcPr/>
                </a:tc>
                <a:tc>
                  <a:txBody>
                    <a:bodyPr/>
                    <a:lstStyle/>
                    <a:p>
                      <a:pPr>
                        <a:buNone/>
                      </a:pPr>
                      <a:r>
                        <a:rPr lang="en-IN" altLang="en-US" dirty="0" smtClean="0"/>
                        <a:t>Lower the better</a:t>
                      </a:r>
                      <a:endParaRPr lang="en-IN" altLang="en-US" dirty="0"/>
                    </a:p>
                  </a:txBody>
                  <a:tcPr/>
                </a:tc>
              </a:tr>
              <a:tr h="365760">
                <a:tc>
                  <a:txBody>
                    <a:bodyPr/>
                    <a:lstStyle/>
                    <a:p>
                      <a:pPr>
                        <a:buNone/>
                      </a:pPr>
                      <a:r>
                        <a:rPr lang="en-IN" altLang="en-US"/>
                        <a:t>RMSE(Root Mean Square Error)</a:t>
                      </a:r>
                    </a:p>
                  </a:txBody>
                  <a:tcPr/>
                </a:tc>
                <a:tc>
                  <a:txBody>
                    <a:bodyPr/>
                    <a:lstStyle/>
                    <a:p>
                      <a:pPr>
                        <a:buNone/>
                      </a:pPr>
                      <a:r>
                        <a:rPr lang="en-US"/>
                        <a:t>Lower the better</a:t>
                      </a:r>
                    </a:p>
                  </a:txBody>
                  <a:tcPr/>
                </a:tc>
              </a:tr>
              <a:tr h="365760">
                <a:tc>
                  <a:txBody>
                    <a:bodyPr/>
                    <a:lstStyle/>
                    <a:p>
                      <a:pPr>
                        <a:buNone/>
                      </a:pPr>
                      <a:r>
                        <a:rPr lang="en-US"/>
                        <a:t>MSE (Mean squared error)</a:t>
                      </a:r>
                    </a:p>
                  </a:txBody>
                  <a:tcPr/>
                </a:tc>
                <a:tc>
                  <a:txBody>
                    <a:bodyPr/>
                    <a:lstStyle/>
                    <a:p>
                      <a:pPr>
                        <a:buNone/>
                      </a:pPr>
                      <a:r>
                        <a:rPr lang="en-US"/>
                        <a:t>Lower the better</a:t>
                      </a:r>
                    </a:p>
                  </a:txBody>
                  <a:tcPr/>
                </a:tc>
              </a:tr>
              <a:tr h="640080">
                <a:tc>
                  <a:txBody>
                    <a:bodyPr/>
                    <a:lstStyle/>
                    <a:p>
                      <a:pPr>
                        <a:buNone/>
                      </a:pPr>
                      <a:r>
                        <a:rPr lang="en-US"/>
                        <a:t>Min_Max Accuracy =&gt; mean(min(actual, predicted)/max(actual, predicted))</a:t>
                      </a:r>
                    </a:p>
                  </a:txBody>
                  <a:tcPr/>
                </a:tc>
                <a:tc>
                  <a:txBody>
                    <a:bodyPr/>
                    <a:lstStyle/>
                    <a:p>
                      <a:pPr>
                        <a:buNone/>
                      </a:pPr>
                      <a:r>
                        <a:rPr lang="en-US" dirty="0"/>
                        <a:t>Higher the better</a:t>
                      </a:r>
                    </a:p>
                  </a:txBody>
                  <a:tcPr/>
                </a:tc>
              </a:tr>
            </a:tbl>
          </a:graphicData>
        </a:graphic>
      </p:graphicFrame>
      <p:sp>
        <p:nvSpPr>
          <p:cNvPr id="4" name="Text Box 3"/>
          <p:cNvSpPr txBox="1"/>
          <p:nvPr/>
        </p:nvSpPr>
        <p:spPr>
          <a:xfrm>
            <a:off x="685800" y="1062864"/>
            <a:ext cx="9893300" cy="461665"/>
          </a:xfrm>
          <a:prstGeom prst="rect">
            <a:avLst/>
          </a:prstGeom>
          <a:noFill/>
        </p:spPr>
        <p:txBody>
          <a:bodyPr wrap="square" rtlCol="0">
            <a:spAutoFit/>
          </a:bodyPr>
          <a:lstStyle/>
          <a:p>
            <a:r>
              <a:rPr lang="en-US" sz="2400" dirty="0"/>
              <a:t>How to know which regression model is best fit for the data?</a:t>
            </a:r>
          </a:p>
        </p:txBody>
      </p:sp>
      <p:pic>
        <p:nvPicPr>
          <p:cNvPr id="5" name="Graphic 6" descr="Steps icon"/>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914505" y="817447"/>
            <a:ext cx="952500" cy="9525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590" y="753110"/>
            <a:ext cx="9002395" cy="1080770"/>
          </a:xfrm>
        </p:spPr>
        <p:txBody>
          <a:bodyPr/>
          <a:lstStyle/>
          <a:p>
            <a:r>
              <a:rPr lang="en-IN" altLang="en-US" dirty="0" smtClean="0"/>
              <a:t>Tools </a:t>
            </a:r>
            <a:r>
              <a:rPr lang="en-IN" altLang="en-US" dirty="0"/>
              <a:t>Used</a:t>
            </a:r>
          </a:p>
        </p:txBody>
      </p:sp>
      <p:sp>
        <p:nvSpPr>
          <p:cNvPr id="3" name="Content Placeholder 2"/>
          <p:cNvSpPr>
            <a:spLocks noGrp="1"/>
          </p:cNvSpPr>
          <p:nvPr>
            <p:ph sz="half" idx="1"/>
          </p:nvPr>
        </p:nvSpPr>
        <p:spPr>
          <a:xfrm>
            <a:off x="680085" y="2649855"/>
            <a:ext cx="4698365" cy="3286125"/>
          </a:xfrm>
        </p:spPr>
        <p:txBody>
          <a:bodyPr>
            <a:noAutofit/>
          </a:bodyPr>
          <a:lstStyle/>
          <a:p>
            <a:pPr marL="0" indent="0">
              <a:lnSpc>
                <a:spcPct val="130000"/>
              </a:lnSpc>
              <a:buNone/>
            </a:pPr>
            <a:r>
              <a:rPr lang="en-US" sz="2000" b="1" dirty="0" err="1"/>
              <a:t>Jupyter</a:t>
            </a:r>
            <a:r>
              <a:rPr lang="en-US" sz="1800" b="1" dirty="0"/>
              <a:t> notebook</a:t>
            </a:r>
            <a:r>
              <a:rPr lang="en-US" sz="1800" dirty="0"/>
              <a:t> is a browser-based platform that supports both programming and document works. </a:t>
            </a:r>
            <a:endParaRPr lang="en-US" sz="1800" dirty="0" smtClean="0"/>
          </a:p>
          <a:p>
            <a:pPr marL="0" indent="0">
              <a:lnSpc>
                <a:spcPct val="100000"/>
              </a:lnSpc>
              <a:buNone/>
            </a:pPr>
            <a:r>
              <a:rPr lang="en-US" sz="1800" dirty="0" smtClean="0"/>
              <a:t>Used for:</a:t>
            </a:r>
          </a:p>
          <a:p>
            <a:pPr>
              <a:lnSpc>
                <a:spcPct val="100000"/>
              </a:lnSpc>
            </a:pPr>
            <a:r>
              <a:rPr lang="en-US" sz="1800" dirty="0" smtClean="0"/>
              <a:t>Run partial codes</a:t>
            </a:r>
          </a:p>
          <a:p>
            <a:pPr>
              <a:lnSpc>
                <a:spcPct val="100000"/>
              </a:lnSpc>
            </a:pPr>
            <a:r>
              <a:rPr lang="en-US" sz="1800" dirty="0" smtClean="0"/>
              <a:t>Statistics</a:t>
            </a:r>
          </a:p>
          <a:p>
            <a:pPr>
              <a:lnSpc>
                <a:spcPct val="100000"/>
              </a:lnSpc>
            </a:pPr>
            <a:r>
              <a:rPr lang="en-US" sz="1800" dirty="0" smtClean="0"/>
              <a:t>Graphical Analysis</a:t>
            </a:r>
          </a:p>
          <a:p>
            <a:pPr marL="0" indent="0">
              <a:lnSpc>
                <a:spcPct val="130000"/>
              </a:lnSpc>
              <a:buNone/>
            </a:pPr>
            <a:r>
              <a:rPr lang="en-US" sz="1800" dirty="0" smtClean="0"/>
              <a:t> </a:t>
            </a:r>
            <a:endParaRPr lang="en-US" sz="1800" dirty="0"/>
          </a:p>
        </p:txBody>
      </p:sp>
      <p:sp>
        <p:nvSpPr>
          <p:cNvPr id="4" name="Content Placeholder 3"/>
          <p:cNvSpPr>
            <a:spLocks noGrp="1"/>
          </p:cNvSpPr>
          <p:nvPr>
            <p:ph sz="half" idx="2"/>
          </p:nvPr>
        </p:nvSpPr>
        <p:spPr>
          <a:xfrm>
            <a:off x="5594350" y="2649220"/>
            <a:ext cx="4700270" cy="3286760"/>
          </a:xfrm>
        </p:spPr>
        <p:txBody>
          <a:bodyPr>
            <a:normAutofit/>
          </a:bodyPr>
          <a:lstStyle/>
          <a:p>
            <a:pPr marL="0" indent="0">
              <a:lnSpc>
                <a:spcPct val="120000"/>
              </a:lnSpc>
              <a:buNone/>
            </a:pPr>
            <a:r>
              <a:rPr lang="en-US" sz="2000" b="1" dirty="0" err="1"/>
              <a:t>RStudio</a:t>
            </a:r>
            <a:r>
              <a:rPr lang="en-US" sz="1800" b="1" dirty="0"/>
              <a:t> </a:t>
            </a:r>
            <a:r>
              <a:rPr lang="en-US" sz="1800" dirty="0"/>
              <a:t>is an integrated development environment (IDE) for R, a programming </a:t>
            </a:r>
            <a:r>
              <a:rPr lang="en-US" sz="1800" dirty="0" smtClean="0"/>
              <a:t>language. </a:t>
            </a:r>
          </a:p>
          <a:p>
            <a:pPr marL="0" indent="0">
              <a:lnSpc>
                <a:spcPct val="120000"/>
              </a:lnSpc>
              <a:buNone/>
            </a:pPr>
            <a:r>
              <a:rPr lang="en-US" sz="1800" dirty="0" smtClean="0"/>
              <a:t>Used for:</a:t>
            </a:r>
          </a:p>
          <a:p>
            <a:pPr>
              <a:lnSpc>
                <a:spcPct val="100000"/>
              </a:lnSpc>
            </a:pPr>
            <a:r>
              <a:rPr lang="en-US" altLang="en-US" sz="1800" dirty="0" smtClean="0"/>
              <a:t>Statistics</a:t>
            </a:r>
          </a:p>
          <a:p>
            <a:pPr>
              <a:lnSpc>
                <a:spcPct val="100000"/>
              </a:lnSpc>
            </a:pPr>
            <a:r>
              <a:rPr lang="en-US" altLang="en-US" sz="1800" dirty="0" smtClean="0"/>
              <a:t>Data Mining</a:t>
            </a:r>
          </a:p>
          <a:p>
            <a:pPr>
              <a:lnSpc>
                <a:spcPct val="100000"/>
              </a:lnSpc>
            </a:pPr>
            <a:r>
              <a:rPr lang="en-US" altLang="en-US" sz="1800" dirty="0" smtClean="0"/>
              <a:t>Graphical Analysis</a:t>
            </a:r>
            <a:endParaRPr lang="en-IN" altLang="en-US" sz="1800" dirty="0"/>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r>
              <a:rPr lang="en-IN" altLang="uk-UA" dirty="0">
                <a:latin typeface="Tahoma" panose="020B0604030504040204" charset="0"/>
                <a:sym typeface="+mn-ea"/>
              </a:rPr>
              <a:t/>
            </a:r>
            <a:br>
              <a:rPr lang="en-IN" altLang="uk-UA" dirty="0">
                <a:latin typeface="Tahoma" panose="020B0604030504040204" charset="0"/>
                <a:sym typeface="+mn-ea"/>
              </a:rPr>
            </a:br>
            <a:r>
              <a:rPr lang="en-IN" altLang="uk-UA" dirty="0" smtClean="0">
                <a:latin typeface="Tahoma" panose="020B0604030504040204" charset="0"/>
                <a:sym typeface="+mn-ea"/>
              </a:rPr>
              <a:t>Introduction</a:t>
            </a:r>
            <a:r>
              <a:rPr lang="en-IN" altLang="uk-UA" dirty="0">
                <a:latin typeface="Tahoma" panose="020B0604030504040204" charset="0"/>
              </a:rPr>
              <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054225"/>
            <a:ext cx="10041255" cy="4164965"/>
          </a:xfrm>
        </p:spPr>
        <p:txBody>
          <a:bodyPr>
            <a:normAutofit/>
          </a:bodyPr>
          <a:lstStyle/>
          <a:p>
            <a:pPr marL="0" indent="0">
              <a:buNone/>
            </a:pPr>
            <a:endParaRPr lang="en-US" sz="2000" dirty="0"/>
          </a:p>
          <a:p>
            <a:r>
              <a:rPr lang="en-US" sz="2600" dirty="0" smtClean="0"/>
              <a:t>Machine </a:t>
            </a:r>
            <a:r>
              <a:rPr lang="en-US" sz="2600" dirty="0"/>
              <a:t>learning today is not like machine learning of the </a:t>
            </a:r>
            <a:r>
              <a:rPr lang="en-US" sz="2600" dirty="0" smtClean="0"/>
              <a:t>past</a:t>
            </a:r>
            <a:endParaRPr lang="en-US" sz="2600" dirty="0"/>
          </a:p>
          <a:p>
            <a:r>
              <a:rPr lang="en-US" sz="2600" dirty="0" smtClean="0"/>
              <a:t>Machine Learning is an Iterative process</a:t>
            </a:r>
          </a:p>
          <a:p>
            <a:r>
              <a:rPr lang="en-US" sz="2600" dirty="0" smtClean="0"/>
              <a:t>Data is the most precious resource for an </a:t>
            </a:r>
            <a:r>
              <a:rPr lang="en-US" sz="2600" dirty="0" err="1" smtClean="0"/>
              <a:t>Organisation</a:t>
            </a:r>
            <a:endParaRPr lang="en-US" sz="2600" dirty="0" smtClean="0"/>
          </a:p>
          <a:p>
            <a:r>
              <a:rPr lang="en-US" sz="2600" dirty="0" smtClean="0"/>
              <a:t>Industrial fields require ML algorithms to extract information from large collection of data</a:t>
            </a:r>
          </a:p>
          <a:p>
            <a:r>
              <a:rPr lang="en-US" sz="2600" dirty="0" smtClean="0"/>
              <a:t>“More data beats clever algorithm, better data beats more data”</a:t>
            </a:r>
            <a:endParaRPr lang="en-US" sz="2000" dirty="0"/>
          </a:p>
          <a:p>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04315" y="518160"/>
            <a:ext cx="5924550" cy="368300"/>
          </a:xfrm>
          <a:prstGeom prst="rect">
            <a:avLst/>
          </a:prstGeom>
          <a:noFill/>
        </p:spPr>
        <p:txBody>
          <a:bodyPr wrap="square" rtlCol="0">
            <a:spAutoFit/>
          </a:bodyPr>
          <a:lstStyle/>
          <a:p>
            <a:endParaRPr lang="en-US"/>
          </a:p>
        </p:txBody>
      </p:sp>
      <p:graphicFrame>
        <p:nvGraphicFramePr>
          <p:cNvPr id="5" name="Table 4"/>
          <p:cNvGraphicFramePr/>
          <p:nvPr/>
        </p:nvGraphicFramePr>
        <p:xfrm>
          <a:off x="658495" y="396875"/>
          <a:ext cx="8288655" cy="5798820"/>
        </p:xfrm>
        <a:graphic>
          <a:graphicData uri="http://schemas.openxmlformats.org/drawingml/2006/table">
            <a:tbl>
              <a:tblPr firstRow="1" bandRow="1">
                <a:tableStyleId>{125E5076-3810-47DD-B79F-674D7AD40C01}</a:tableStyleId>
              </a:tblPr>
              <a:tblGrid>
                <a:gridCol w="2334260"/>
                <a:gridCol w="5954395"/>
              </a:tblGrid>
              <a:tr h="1932940">
                <a:tc>
                  <a:txBody>
                    <a:bodyPr/>
                    <a:lstStyle/>
                    <a:p>
                      <a:pPr algn="ctr">
                        <a:buNone/>
                      </a:pPr>
                      <a:endParaRPr lang="en-IN" altLang="en-US"/>
                    </a:p>
                    <a:p>
                      <a:pPr algn="ctr">
                        <a:buNone/>
                      </a:pPr>
                      <a:endParaRPr lang="en-IN" altLang="en-US"/>
                    </a:p>
                    <a:p>
                      <a:pPr algn="ctr">
                        <a:buNone/>
                      </a:pPr>
                      <a:r>
                        <a:rPr lang="en-IN" altLang="en-US"/>
                        <a:t>Weather History Dataset</a:t>
                      </a:r>
                    </a:p>
                  </a:txBody>
                  <a:tcPr/>
                </a:tc>
                <a:tc>
                  <a:txBody>
                    <a:bodyPr/>
                    <a:lstStyle/>
                    <a:p>
                      <a:pPr>
                        <a:buNone/>
                      </a:pPr>
                      <a:endParaRPr lang="en-US"/>
                    </a:p>
                  </a:txBody>
                  <a:tcPr/>
                </a:tc>
              </a:tr>
              <a:tr h="1932940">
                <a:tc>
                  <a:txBody>
                    <a:bodyPr/>
                    <a:lstStyle/>
                    <a:p>
                      <a:pPr algn="ctr">
                        <a:buNone/>
                      </a:pPr>
                      <a:endParaRPr lang="en-IN" altLang="en-US"/>
                    </a:p>
                    <a:p>
                      <a:pPr algn="ctr">
                        <a:buNone/>
                      </a:pPr>
                      <a:endParaRPr lang="en-IN" altLang="en-US"/>
                    </a:p>
                    <a:p>
                      <a:pPr algn="ctr">
                        <a:buNone/>
                      </a:pPr>
                      <a:r>
                        <a:rPr lang="en-IN" altLang="en-US"/>
                        <a:t>Movielens Dataset</a:t>
                      </a:r>
                    </a:p>
                  </a:txBody>
                  <a:tcPr/>
                </a:tc>
                <a:tc>
                  <a:txBody>
                    <a:bodyPr/>
                    <a:lstStyle/>
                    <a:p>
                      <a:pPr>
                        <a:buNone/>
                      </a:pPr>
                      <a:endParaRPr lang="en-US"/>
                    </a:p>
                  </a:txBody>
                  <a:tcPr/>
                </a:tc>
              </a:tr>
              <a:tr h="1932940">
                <a:tc>
                  <a:txBody>
                    <a:bodyPr/>
                    <a:lstStyle/>
                    <a:p>
                      <a:pPr algn="ctr">
                        <a:buNone/>
                      </a:pPr>
                      <a:endParaRPr lang="en-IN" altLang="en-US"/>
                    </a:p>
                    <a:p>
                      <a:pPr algn="ctr">
                        <a:buNone/>
                      </a:pPr>
                      <a:endParaRPr lang="en-IN" altLang="en-US"/>
                    </a:p>
                    <a:p>
                      <a:pPr algn="ctr">
                        <a:buNone/>
                      </a:pPr>
                      <a:r>
                        <a:rPr lang="en-IN" altLang="en-US"/>
                        <a:t>Height-Weight Dataset</a:t>
                      </a:r>
                    </a:p>
                  </a:txBody>
                  <a:tcPr/>
                </a:tc>
                <a:tc>
                  <a:txBody>
                    <a:bodyPr/>
                    <a:lstStyle/>
                    <a:p>
                      <a:pPr>
                        <a:buNone/>
                      </a:pPr>
                      <a:endParaRPr lang="en-US"/>
                    </a:p>
                  </a:txBody>
                  <a:tcPr/>
                </a:tc>
              </a:tr>
            </a:tbl>
          </a:graphicData>
        </a:graphic>
      </p:graphicFrame>
      <p:pic>
        <p:nvPicPr>
          <p:cNvPr id="10" name="Content Placeholder 9" descr="weatherHist"/>
          <p:cNvPicPr>
            <a:picLocks noChangeAspect="1"/>
          </p:cNvPicPr>
          <p:nvPr/>
        </p:nvPicPr>
        <p:blipFill>
          <a:blip r:embed="rId2"/>
          <a:stretch>
            <a:fillRect/>
          </a:stretch>
        </p:blipFill>
        <p:spPr>
          <a:xfrm>
            <a:off x="3117215" y="473075"/>
            <a:ext cx="5734685" cy="1798320"/>
          </a:xfrm>
          <a:prstGeom prst="rect">
            <a:avLst/>
          </a:prstGeom>
        </p:spPr>
      </p:pic>
      <p:pic>
        <p:nvPicPr>
          <p:cNvPr id="11" name="Picture 10" descr="height-weight"/>
          <p:cNvPicPr>
            <a:picLocks noChangeAspect="1"/>
          </p:cNvPicPr>
          <p:nvPr/>
        </p:nvPicPr>
        <p:blipFill>
          <a:blip r:embed="rId3"/>
          <a:stretch>
            <a:fillRect/>
          </a:stretch>
        </p:blipFill>
        <p:spPr>
          <a:xfrm>
            <a:off x="3102610" y="4313555"/>
            <a:ext cx="5749290" cy="1786255"/>
          </a:xfrm>
          <a:prstGeom prst="rect">
            <a:avLst/>
          </a:prstGeom>
        </p:spPr>
      </p:pic>
      <p:pic>
        <p:nvPicPr>
          <p:cNvPr id="7" name="Picture 6" descr="MoviesIDandGenre"/>
          <p:cNvPicPr>
            <a:picLocks noChangeAspect="1"/>
          </p:cNvPicPr>
          <p:nvPr/>
        </p:nvPicPr>
        <p:blipFill>
          <a:blip r:embed="rId4"/>
          <a:stretch>
            <a:fillRect/>
          </a:stretch>
        </p:blipFill>
        <p:spPr>
          <a:xfrm>
            <a:off x="3105150" y="2443480"/>
            <a:ext cx="5747385" cy="169799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590" y="753110"/>
            <a:ext cx="9002395" cy="1080770"/>
          </a:xfrm>
        </p:spPr>
        <p:txBody>
          <a:bodyPr/>
          <a:lstStyle/>
          <a:p>
            <a:r>
              <a:rPr lang="en-IN" altLang="en-US"/>
              <a:t>Regression </a:t>
            </a:r>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pic>
        <p:nvPicPr>
          <p:cNvPr id="5" name="Content Placeholder 4"/>
          <p:cNvPicPr>
            <a:picLocks noGrp="1" noChangeAspect="1"/>
          </p:cNvPicPr>
          <p:nvPr>
            <p:ph sz="half" idx="1"/>
          </p:nvPr>
        </p:nvPicPr>
        <p:blipFill>
          <a:blip r:embed="rId3"/>
          <a:stretch>
            <a:fillRect/>
          </a:stretch>
        </p:blipFill>
        <p:spPr>
          <a:xfrm>
            <a:off x="1291590" y="2729230"/>
            <a:ext cx="8157210" cy="1695450"/>
          </a:xfrm>
          <a:prstGeom prst="rect">
            <a:avLst/>
          </a:prstGeom>
        </p:spPr>
      </p:pic>
      <p:pic>
        <p:nvPicPr>
          <p:cNvPr id="7" name="Content Placeholder 6"/>
          <p:cNvPicPr>
            <a:picLocks noGrp="1" noChangeAspect="1"/>
          </p:cNvPicPr>
          <p:nvPr>
            <p:ph sz="half" idx="2"/>
          </p:nvPr>
        </p:nvPicPr>
        <p:blipFill>
          <a:blip r:embed="rId4"/>
          <a:srcRect b="33421"/>
          <a:stretch>
            <a:fillRect/>
          </a:stretch>
        </p:blipFill>
        <p:spPr>
          <a:xfrm>
            <a:off x="1291590" y="4482782"/>
            <a:ext cx="8157210" cy="1674495"/>
          </a:xfrm>
          <a:prstGeom prst="rect">
            <a:avLst/>
          </a:prstGeom>
        </p:spPr>
      </p:pic>
      <p:sp>
        <p:nvSpPr>
          <p:cNvPr id="8" name="Text Box 7"/>
          <p:cNvSpPr txBox="1"/>
          <p:nvPr/>
        </p:nvSpPr>
        <p:spPr>
          <a:xfrm>
            <a:off x="1291590" y="1553845"/>
            <a:ext cx="3258185" cy="368300"/>
          </a:xfrm>
          <a:prstGeom prst="rect">
            <a:avLst/>
          </a:prstGeom>
          <a:noFill/>
        </p:spPr>
        <p:txBody>
          <a:bodyPr wrap="square" rtlCol="0">
            <a:spAutoFit/>
          </a:bodyPr>
          <a:lstStyle/>
          <a:p>
            <a:r>
              <a:rPr lang="en-IN" altLang="en-US"/>
              <a:t>Code Snippets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590" y="753110"/>
            <a:ext cx="9002395" cy="1080770"/>
          </a:xfrm>
        </p:spPr>
        <p:txBody>
          <a:bodyPr/>
          <a:lstStyle/>
          <a:p>
            <a:r>
              <a:rPr lang="en-IN" altLang="en-US"/>
              <a:t>Recommender </a:t>
            </a:r>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pic>
        <p:nvPicPr>
          <p:cNvPr id="5" name="Picture 1"/>
          <p:cNvPicPr>
            <a:picLocks noGrp="1" noChangeAspect="1"/>
          </p:cNvPicPr>
          <p:nvPr>
            <p:ph sz="half" idx="1"/>
          </p:nvPr>
        </p:nvPicPr>
        <p:blipFill>
          <a:blip r:embed="rId3"/>
          <a:stretch>
            <a:fillRect/>
          </a:stretch>
        </p:blipFill>
        <p:spPr>
          <a:xfrm>
            <a:off x="443865" y="2754630"/>
            <a:ext cx="4705985" cy="2661920"/>
          </a:xfrm>
          <a:prstGeom prst="rect">
            <a:avLst/>
          </a:prstGeom>
        </p:spPr>
      </p:pic>
      <p:pic>
        <p:nvPicPr>
          <p:cNvPr id="7" name="Picture 2"/>
          <p:cNvPicPr>
            <a:picLocks noGrp="1" noChangeAspect="1"/>
          </p:cNvPicPr>
          <p:nvPr>
            <p:ph sz="half" idx="2"/>
          </p:nvPr>
        </p:nvPicPr>
        <p:blipFill>
          <a:blip r:embed="rId4"/>
          <a:stretch>
            <a:fillRect/>
          </a:stretch>
        </p:blipFill>
        <p:spPr>
          <a:xfrm>
            <a:off x="5535930" y="2755265"/>
            <a:ext cx="5264150" cy="2661285"/>
          </a:xfrm>
          <a:prstGeom prst="rect">
            <a:avLst/>
          </a:prstGeom>
        </p:spPr>
      </p:pic>
      <p:sp>
        <p:nvSpPr>
          <p:cNvPr id="8" name="Text Box 7"/>
          <p:cNvSpPr txBox="1"/>
          <p:nvPr/>
        </p:nvSpPr>
        <p:spPr>
          <a:xfrm>
            <a:off x="1291590" y="1553845"/>
            <a:ext cx="3272790" cy="368300"/>
          </a:xfrm>
          <a:prstGeom prst="rect">
            <a:avLst/>
          </a:prstGeom>
          <a:noFill/>
        </p:spPr>
        <p:txBody>
          <a:bodyPr wrap="square" rtlCol="0">
            <a:spAutoFit/>
          </a:bodyPr>
          <a:lstStyle/>
          <a:p>
            <a:r>
              <a:rPr lang="en-IN" altLang="en-US"/>
              <a:t>Code Snippet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a:sym typeface="+mn-ea"/>
              </a:rPr>
              <a:t> COMPARISONS</a:t>
            </a:r>
            <a:r>
              <a:rPr lang="en-IN" altLang="en-US"/>
              <a:t/>
            </a:r>
            <a:br>
              <a:rPr lang="en-IN" altLang="en-US"/>
            </a:br>
            <a:endParaRPr lang="en-US"/>
          </a:p>
        </p:txBody>
      </p:sp>
      <p:graphicFrame>
        <p:nvGraphicFramePr>
          <p:cNvPr id="36" name="Table 35"/>
          <p:cNvGraphicFramePr/>
          <p:nvPr/>
        </p:nvGraphicFramePr>
        <p:xfrm>
          <a:off x="338455" y="2204720"/>
          <a:ext cx="10053320" cy="4171315"/>
        </p:xfrm>
        <a:graphic>
          <a:graphicData uri="http://schemas.openxmlformats.org/drawingml/2006/table">
            <a:tbl>
              <a:tblPr firstRow="1" bandRow="1">
                <a:tableStyleId>{125E5076-3810-47DD-B79F-674D7AD40C01}</a:tableStyleId>
              </a:tblPr>
              <a:tblGrid>
                <a:gridCol w="3351107"/>
                <a:gridCol w="3351106"/>
                <a:gridCol w="3351107"/>
              </a:tblGrid>
              <a:tr h="1068070">
                <a:tc>
                  <a:txBody>
                    <a:bodyPr/>
                    <a:lstStyle/>
                    <a:p>
                      <a:pPr algn="ctr">
                        <a:buNone/>
                      </a:pPr>
                      <a:endParaRPr lang="en-IN" altLang="en-US"/>
                    </a:p>
                    <a:p>
                      <a:pPr algn="ctr">
                        <a:buNone/>
                      </a:pPr>
                      <a:r>
                        <a:rPr lang="en-IN" altLang="en-US"/>
                        <a:t>PROBLEM</a:t>
                      </a:r>
                    </a:p>
                  </a:txBody>
                  <a:tcPr/>
                </a:tc>
                <a:tc>
                  <a:txBody>
                    <a:bodyPr/>
                    <a:lstStyle/>
                    <a:p>
                      <a:pPr algn="ctr">
                        <a:buNone/>
                      </a:pPr>
                      <a:endParaRPr lang="en-IN" altLang="en-US"/>
                    </a:p>
                    <a:p>
                      <a:pPr algn="ctr">
                        <a:buNone/>
                      </a:pPr>
                      <a:r>
                        <a:rPr lang="en-IN" altLang="en-US"/>
                        <a:t>POLYNOMIAL REGRESSION</a:t>
                      </a:r>
                    </a:p>
                  </a:txBody>
                  <a:tcPr/>
                </a:tc>
                <a:tc>
                  <a:txBody>
                    <a:bodyPr/>
                    <a:lstStyle/>
                    <a:p>
                      <a:pPr algn="ctr">
                        <a:buNone/>
                      </a:pPr>
                      <a:endParaRPr lang="en-IN" altLang="en-US"/>
                    </a:p>
                    <a:p>
                      <a:pPr algn="ctr">
                        <a:buNone/>
                      </a:pPr>
                      <a:r>
                        <a:rPr lang="en-IN" altLang="en-US"/>
                        <a:t>LINEAR REGRESSION</a:t>
                      </a:r>
                    </a:p>
                  </a:txBody>
                  <a:tcPr/>
                </a:tc>
              </a:tr>
              <a:tr h="1034415">
                <a:tc>
                  <a:txBody>
                    <a:bodyPr/>
                    <a:lstStyle/>
                    <a:p>
                      <a:pPr algn="ctr">
                        <a:buNone/>
                      </a:pPr>
                      <a:endParaRPr lang="en-IN" altLang="en-US"/>
                    </a:p>
                    <a:p>
                      <a:pPr algn="ctr">
                        <a:buNone/>
                      </a:pPr>
                      <a:r>
                        <a:rPr lang="en-IN" altLang="en-US"/>
                        <a:t>Weather Prediction</a:t>
                      </a:r>
                    </a:p>
                  </a:txBody>
                  <a:tcPr/>
                </a:tc>
                <a:tc>
                  <a:txBody>
                    <a:bodyPr/>
                    <a:lstStyle/>
                    <a:p>
                      <a:pPr>
                        <a:buNone/>
                      </a:pPr>
                      <a:endParaRPr lang="en-US"/>
                    </a:p>
                  </a:txBody>
                  <a:tcPr/>
                </a:tc>
                <a:tc>
                  <a:txBody>
                    <a:bodyPr/>
                    <a:lstStyle/>
                    <a:p>
                      <a:pPr>
                        <a:buNone/>
                      </a:pPr>
                      <a:endParaRPr lang="en-US"/>
                    </a:p>
                  </a:txBody>
                  <a:tcPr/>
                </a:tc>
              </a:tr>
              <a:tr h="1034415">
                <a:tc>
                  <a:txBody>
                    <a:bodyPr/>
                    <a:lstStyle/>
                    <a:p>
                      <a:pPr algn="ctr">
                        <a:buNone/>
                      </a:pPr>
                      <a:endParaRPr lang="en-IN" altLang="en-US"/>
                    </a:p>
                    <a:p>
                      <a:pPr algn="ctr">
                        <a:buNone/>
                      </a:pPr>
                      <a:r>
                        <a:rPr lang="en-IN" altLang="en-US"/>
                        <a:t>Height-Weight prediction</a:t>
                      </a:r>
                    </a:p>
                  </a:txBody>
                  <a:tcPr/>
                </a:tc>
                <a:tc>
                  <a:txBody>
                    <a:bodyPr/>
                    <a:lstStyle/>
                    <a:p>
                      <a:pPr>
                        <a:buNone/>
                      </a:pPr>
                      <a:endParaRPr lang="en-US"/>
                    </a:p>
                  </a:txBody>
                  <a:tcPr/>
                </a:tc>
                <a:tc>
                  <a:txBody>
                    <a:bodyPr/>
                    <a:lstStyle/>
                    <a:p>
                      <a:pPr>
                        <a:buNone/>
                      </a:pPr>
                      <a:endParaRPr lang="en-US"/>
                    </a:p>
                  </a:txBody>
                  <a:tcPr/>
                </a:tc>
              </a:tr>
              <a:tr h="1034415">
                <a:tc>
                  <a:txBody>
                    <a:bodyPr/>
                    <a:lstStyle/>
                    <a:p>
                      <a:pPr algn="ctr">
                        <a:buNone/>
                      </a:pPr>
                      <a:endParaRPr lang="en-IN" altLang="en-US"/>
                    </a:p>
                    <a:p>
                      <a:pPr algn="ctr">
                        <a:buNone/>
                      </a:pPr>
                      <a:r>
                        <a:rPr lang="en-IN" altLang="en-US"/>
                        <a:t>Salaries Prediction</a:t>
                      </a:r>
                    </a:p>
                  </a:txBody>
                  <a:tcPr/>
                </a:tc>
                <a:tc>
                  <a:txBody>
                    <a:bodyPr/>
                    <a:lstStyle/>
                    <a:p>
                      <a:pPr>
                        <a:buNone/>
                      </a:pPr>
                      <a:endParaRPr lang="en-US"/>
                    </a:p>
                  </a:txBody>
                  <a:tcPr/>
                </a:tc>
                <a:tc>
                  <a:txBody>
                    <a:bodyPr/>
                    <a:lstStyle/>
                    <a:p>
                      <a:pPr>
                        <a:buNone/>
                      </a:pPr>
                      <a:endParaRPr lang="en-US"/>
                    </a:p>
                  </a:txBody>
                  <a:tcPr/>
                </a:tc>
              </a:tr>
            </a:tbl>
          </a:graphicData>
        </a:graphic>
      </p:graphicFrame>
      <p:pic>
        <p:nvPicPr>
          <p:cNvPr id="37" name="Content Placeholder 5"/>
          <p:cNvPicPr>
            <a:picLocks noChangeAspect="1"/>
          </p:cNvPicPr>
          <p:nvPr/>
        </p:nvPicPr>
        <p:blipFill>
          <a:blip r:embed="rId2"/>
          <a:stretch>
            <a:fillRect/>
          </a:stretch>
        </p:blipFill>
        <p:spPr>
          <a:xfrm>
            <a:off x="3785870" y="3409950"/>
            <a:ext cx="3158490" cy="786765"/>
          </a:xfrm>
          <a:prstGeom prst="rect">
            <a:avLst/>
          </a:prstGeom>
        </p:spPr>
      </p:pic>
      <p:pic>
        <p:nvPicPr>
          <p:cNvPr id="40" name="Picture 39"/>
          <p:cNvPicPr>
            <a:picLocks noChangeAspect="1"/>
          </p:cNvPicPr>
          <p:nvPr/>
        </p:nvPicPr>
        <p:blipFill>
          <a:blip r:embed="rId3"/>
          <a:stretch>
            <a:fillRect/>
          </a:stretch>
        </p:blipFill>
        <p:spPr>
          <a:xfrm>
            <a:off x="3785870" y="4417060"/>
            <a:ext cx="3158490" cy="796925"/>
          </a:xfrm>
          <a:prstGeom prst="rect">
            <a:avLst/>
          </a:prstGeom>
        </p:spPr>
      </p:pic>
      <p:pic>
        <p:nvPicPr>
          <p:cNvPr id="43" name="Picture 42"/>
          <p:cNvPicPr>
            <a:picLocks noChangeAspect="1"/>
          </p:cNvPicPr>
          <p:nvPr/>
        </p:nvPicPr>
        <p:blipFill>
          <a:blip r:embed="rId4"/>
          <a:stretch>
            <a:fillRect/>
          </a:stretch>
        </p:blipFill>
        <p:spPr>
          <a:xfrm>
            <a:off x="3785870" y="5410200"/>
            <a:ext cx="3158490" cy="761365"/>
          </a:xfrm>
          <a:prstGeom prst="rect">
            <a:avLst/>
          </a:prstGeom>
        </p:spPr>
      </p:pic>
      <p:pic>
        <p:nvPicPr>
          <p:cNvPr id="46" name="Content Placeholder 6"/>
          <p:cNvPicPr>
            <a:picLocks noChangeAspect="1"/>
          </p:cNvPicPr>
          <p:nvPr/>
        </p:nvPicPr>
        <p:blipFill>
          <a:blip r:embed="rId5"/>
          <a:stretch>
            <a:fillRect/>
          </a:stretch>
        </p:blipFill>
        <p:spPr>
          <a:xfrm>
            <a:off x="7115810" y="3683000"/>
            <a:ext cx="3075305" cy="513715"/>
          </a:xfrm>
          <a:prstGeom prst="rect">
            <a:avLst/>
          </a:prstGeom>
        </p:spPr>
      </p:pic>
      <p:pic>
        <p:nvPicPr>
          <p:cNvPr id="49" name="Picture 48"/>
          <p:cNvPicPr>
            <a:picLocks noChangeAspect="1"/>
          </p:cNvPicPr>
          <p:nvPr/>
        </p:nvPicPr>
        <p:blipFill>
          <a:blip r:embed="rId6"/>
          <a:stretch>
            <a:fillRect/>
          </a:stretch>
        </p:blipFill>
        <p:spPr>
          <a:xfrm>
            <a:off x="7115810" y="3409950"/>
            <a:ext cx="3074670" cy="273050"/>
          </a:xfrm>
          <a:prstGeom prst="rect">
            <a:avLst/>
          </a:prstGeom>
        </p:spPr>
      </p:pic>
      <p:pic>
        <p:nvPicPr>
          <p:cNvPr id="11" name="Picture 10"/>
          <p:cNvPicPr>
            <a:picLocks noChangeAspect="1"/>
          </p:cNvPicPr>
          <p:nvPr/>
        </p:nvPicPr>
        <p:blipFill>
          <a:blip r:embed="rId7"/>
          <a:stretch>
            <a:fillRect/>
          </a:stretch>
        </p:blipFill>
        <p:spPr>
          <a:xfrm>
            <a:off x="7115810" y="4750435"/>
            <a:ext cx="3075305" cy="463550"/>
          </a:xfrm>
          <a:prstGeom prst="rect">
            <a:avLst/>
          </a:prstGeom>
        </p:spPr>
      </p:pic>
      <p:pic>
        <p:nvPicPr>
          <p:cNvPr id="14" name="Picture 13"/>
          <p:cNvPicPr>
            <a:picLocks noChangeAspect="1"/>
          </p:cNvPicPr>
          <p:nvPr/>
        </p:nvPicPr>
        <p:blipFill>
          <a:blip r:embed="rId8"/>
          <a:srcRect/>
          <a:stretch>
            <a:fillRect/>
          </a:stretch>
        </p:blipFill>
        <p:spPr>
          <a:xfrm>
            <a:off x="7115810" y="4415790"/>
            <a:ext cx="3073400" cy="334645"/>
          </a:xfrm>
          <a:prstGeom prst="rect">
            <a:avLst/>
          </a:prstGeom>
        </p:spPr>
      </p:pic>
      <p:pic>
        <p:nvPicPr>
          <p:cNvPr id="23" name="Picture 22"/>
          <p:cNvPicPr>
            <a:picLocks noChangeAspect="1"/>
          </p:cNvPicPr>
          <p:nvPr/>
        </p:nvPicPr>
        <p:blipFill>
          <a:blip r:embed="rId9"/>
          <a:stretch>
            <a:fillRect/>
          </a:stretch>
        </p:blipFill>
        <p:spPr>
          <a:xfrm>
            <a:off x="7115810" y="5709285"/>
            <a:ext cx="3073400" cy="518160"/>
          </a:xfrm>
          <a:prstGeom prst="rect">
            <a:avLst/>
          </a:prstGeom>
        </p:spPr>
      </p:pic>
      <p:pic>
        <p:nvPicPr>
          <p:cNvPr id="32" name="Picture 31"/>
          <p:cNvPicPr>
            <a:picLocks noChangeAspect="1"/>
          </p:cNvPicPr>
          <p:nvPr/>
        </p:nvPicPr>
        <p:blipFill>
          <a:blip r:embed="rId10"/>
          <a:stretch>
            <a:fillRect/>
          </a:stretch>
        </p:blipFill>
        <p:spPr>
          <a:xfrm>
            <a:off x="7115810" y="5410200"/>
            <a:ext cx="2352040" cy="346710"/>
          </a:xfrm>
          <a:prstGeom prst="rect">
            <a:avLst/>
          </a:prstGeom>
        </p:spPr>
      </p:pic>
      <p:sp>
        <p:nvSpPr>
          <p:cNvPr id="16" name="Text Box 15"/>
          <p:cNvSpPr txBox="1"/>
          <p:nvPr/>
        </p:nvSpPr>
        <p:spPr>
          <a:xfrm>
            <a:off x="680085" y="1371600"/>
            <a:ext cx="7371080" cy="368300"/>
          </a:xfrm>
          <a:prstGeom prst="rect">
            <a:avLst/>
          </a:prstGeom>
          <a:noFill/>
        </p:spPr>
        <p:txBody>
          <a:bodyPr wrap="square" rtlCol="0">
            <a:spAutoFit/>
          </a:bodyPr>
          <a:lstStyle/>
          <a:p>
            <a:r>
              <a:rPr lang="en-IN" altLang="en-US">
                <a:sym typeface="+mn-ea"/>
              </a:rPr>
              <a:t>for linear regression and polynomial regression</a:t>
            </a:r>
            <a:endParaRPr lang="en-US"/>
          </a:p>
        </p:txBody>
      </p:sp>
      <p:pic>
        <p:nvPicPr>
          <p:cNvPr id="3" name="Picture 2" descr="test"/>
          <p:cNvPicPr>
            <a:picLocks noChangeAspect="1"/>
          </p:cNvPicPr>
          <p:nvPr/>
        </p:nvPicPr>
        <p:blipFill>
          <a:blip r:embed="rId11"/>
          <a:stretch>
            <a:fillRect/>
          </a:stretch>
        </p:blipFill>
        <p:spPr>
          <a:xfrm>
            <a:off x="9467850" y="5410200"/>
            <a:ext cx="721360" cy="29972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7646" y="738623"/>
            <a:ext cx="9613861" cy="1080938"/>
          </a:xfrm>
        </p:spPr>
        <p:txBody>
          <a:bodyPr/>
          <a:lstStyle/>
          <a:p>
            <a:r>
              <a:rPr lang="en-IN" altLang="en-US"/>
              <a:t>COMPARISONS</a:t>
            </a:r>
          </a:p>
        </p:txBody>
      </p:sp>
      <p:sp>
        <p:nvSpPr>
          <p:cNvPr id="3" name="Content Placeholder 2"/>
          <p:cNvSpPr>
            <a:spLocks noGrp="1"/>
          </p:cNvSpPr>
          <p:nvPr>
            <p:ph idx="1"/>
          </p:nvPr>
        </p:nvSpPr>
        <p:spPr/>
        <p:txBody>
          <a:bodyPr/>
          <a:lstStyle/>
          <a:p>
            <a:endParaRPr lang="en-US"/>
          </a:p>
        </p:txBody>
      </p:sp>
      <p:pic>
        <p:nvPicPr>
          <p:cNvPr id="4" name="Picture 3" descr="PrecisionRecallPlot_MovRecomm"/>
          <p:cNvPicPr>
            <a:picLocks noChangeAspect="1"/>
          </p:cNvPicPr>
          <p:nvPr/>
        </p:nvPicPr>
        <p:blipFill>
          <a:blip r:embed="rId2"/>
          <a:stretch>
            <a:fillRect/>
          </a:stretch>
        </p:blipFill>
        <p:spPr>
          <a:xfrm>
            <a:off x="2136775" y="2160905"/>
            <a:ext cx="4908550" cy="3277870"/>
          </a:xfrm>
          <a:prstGeom prst="rect">
            <a:avLst/>
          </a:prstGeom>
        </p:spPr>
      </p:pic>
      <p:pic>
        <p:nvPicPr>
          <p:cNvPr id="5" name="Picture 4" descr="ROCPlot_MovRecomm"/>
          <p:cNvPicPr>
            <a:picLocks noChangeAspect="1"/>
          </p:cNvPicPr>
          <p:nvPr/>
        </p:nvPicPr>
        <p:blipFill>
          <a:blip r:embed="rId3"/>
          <a:stretch>
            <a:fillRect/>
          </a:stretch>
        </p:blipFill>
        <p:spPr>
          <a:xfrm>
            <a:off x="7280275" y="2161540"/>
            <a:ext cx="4471035" cy="3277235"/>
          </a:xfrm>
          <a:prstGeom prst="rect">
            <a:avLst/>
          </a:prstGeom>
        </p:spPr>
      </p:pic>
      <p:sp>
        <p:nvSpPr>
          <p:cNvPr id="7" name="Text Box 6"/>
          <p:cNvSpPr txBox="1"/>
          <p:nvPr/>
        </p:nvSpPr>
        <p:spPr>
          <a:xfrm>
            <a:off x="2137410" y="1548765"/>
            <a:ext cx="5143500" cy="368300"/>
          </a:xfrm>
          <a:prstGeom prst="rect">
            <a:avLst/>
          </a:prstGeom>
          <a:noFill/>
        </p:spPr>
        <p:txBody>
          <a:bodyPr wrap="square" rtlCol="0">
            <a:spAutoFit/>
          </a:bodyPr>
          <a:lstStyle/>
          <a:p>
            <a:r>
              <a:rPr lang="en-IN" altLang="en-US"/>
              <a:t>for movie recommender system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GRAPHS</a:t>
            </a:r>
          </a:p>
        </p:txBody>
      </p:sp>
      <p:sp>
        <p:nvSpPr>
          <p:cNvPr id="3" name="Content Placeholder 2"/>
          <p:cNvSpPr>
            <a:spLocks noGrp="1"/>
          </p:cNvSpPr>
          <p:nvPr>
            <p:ph sz="half" idx="1"/>
          </p:nvPr>
        </p:nvSpPr>
        <p:spPr/>
        <p:txBody>
          <a:bodyPr/>
          <a:lstStyle/>
          <a:p>
            <a:pPr marL="0" indent="0">
              <a:buNone/>
            </a:pPr>
            <a:endParaRPr lang="en-IN" altLang="en-US" dirty="0"/>
          </a:p>
          <a:p>
            <a:r>
              <a:rPr lang="en-IN" altLang="en-US" dirty="0"/>
              <a:t>Weather Prediction</a:t>
            </a:r>
          </a:p>
          <a:p>
            <a:pPr marL="0" indent="0">
              <a:buNone/>
            </a:pPr>
            <a:endParaRPr lang="en-IN" altLang="en-US" dirty="0"/>
          </a:p>
          <a:p>
            <a:pPr marL="0" indent="0">
              <a:buNone/>
            </a:pPr>
            <a:endParaRPr lang="en-IN" altLang="en-US" dirty="0"/>
          </a:p>
          <a:p>
            <a:pPr marL="0" indent="0">
              <a:buNone/>
            </a:pPr>
            <a:endParaRPr lang="en-IN" altLang="en-US" dirty="0"/>
          </a:p>
          <a:p>
            <a:pPr marL="0" indent="0">
              <a:buNone/>
            </a:pPr>
            <a:endParaRPr lang="en-IN" altLang="en-US" dirty="0"/>
          </a:p>
          <a:p>
            <a:r>
              <a:rPr lang="en-IN" altLang="en-US" dirty="0" smtClean="0"/>
              <a:t>Height-Weight </a:t>
            </a:r>
            <a:r>
              <a:rPr lang="en-IN" altLang="en-US" dirty="0"/>
              <a:t>Prediction</a:t>
            </a:r>
          </a:p>
        </p:txBody>
      </p:sp>
      <p:pic>
        <p:nvPicPr>
          <p:cNvPr id="4" name="Picture 3" descr="weatherhist1"/>
          <p:cNvPicPr>
            <a:picLocks noChangeAspect="1"/>
          </p:cNvPicPr>
          <p:nvPr/>
        </p:nvPicPr>
        <p:blipFill rotWithShape="1">
          <a:blip r:embed="rId2"/>
          <a:srcRect t="7732"/>
          <a:stretch/>
        </p:blipFill>
        <p:spPr>
          <a:xfrm>
            <a:off x="4606290" y="2171699"/>
            <a:ext cx="3572510" cy="2190115"/>
          </a:xfrm>
          <a:prstGeom prst="rect">
            <a:avLst/>
          </a:prstGeom>
        </p:spPr>
      </p:pic>
      <p:pic>
        <p:nvPicPr>
          <p:cNvPr id="5" name="Picture 4" descr="weatherhist2"/>
          <p:cNvPicPr>
            <a:picLocks noChangeAspect="1"/>
          </p:cNvPicPr>
          <p:nvPr/>
        </p:nvPicPr>
        <p:blipFill rotWithShape="1">
          <a:blip r:embed="rId3"/>
          <a:srcRect t="7732"/>
          <a:stretch/>
        </p:blipFill>
        <p:spPr>
          <a:xfrm>
            <a:off x="8178800" y="2171699"/>
            <a:ext cx="3572510" cy="2190115"/>
          </a:xfrm>
          <a:prstGeom prst="rect">
            <a:avLst/>
          </a:prstGeom>
        </p:spPr>
      </p:pic>
      <p:sp>
        <p:nvSpPr>
          <p:cNvPr id="8" name="Text Box 7"/>
          <p:cNvSpPr txBox="1"/>
          <p:nvPr/>
        </p:nvSpPr>
        <p:spPr>
          <a:xfrm>
            <a:off x="707390" y="1465580"/>
            <a:ext cx="4671060" cy="368300"/>
          </a:xfrm>
          <a:prstGeom prst="rect">
            <a:avLst/>
          </a:prstGeom>
          <a:noFill/>
        </p:spPr>
        <p:txBody>
          <a:bodyPr wrap="square" rtlCol="0">
            <a:spAutoFit/>
          </a:bodyPr>
          <a:lstStyle/>
          <a:p>
            <a:r>
              <a:rPr lang="en-IN" altLang="en-US"/>
              <a:t>Linear and Polynomial Regression</a:t>
            </a:r>
          </a:p>
        </p:txBody>
      </p:sp>
      <p:pic>
        <p:nvPicPr>
          <p:cNvPr id="9" name="Content Placeholder 8" descr="heigght1"/>
          <p:cNvPicPr>
            <a:picLocks noGrp="1" noChangeAspect="1"/>
          </p:cNvPicPr>
          <p:nvPr>
            <p:ph sz="half" idx="2"/>
          </p:nvPr>
        </p:nvPicPr>
        <p:blipFill>
          <a:blip r:embed="rId4"/>
          <a:stretch>
            <a:fillRect/>
          </a:stretch>
        </p:blipFill>
        <p:spPr>
          <a:xfrm>
            <a:off x="4605655" y="4255770"/>
            <a:ext cx="3573145" cy="2414905"/>
          </a:xfrm>
          <a:prstGeom prst="rect">
            <a:avLst/>
          </a:prstGeom>
        </p:spPr>
      </p:pic>
      <p:pic>
        <p:nvPicPr>
          <p:cNvPr id="10" name="Picture 9" descr="height2"/>
          <p:cNvPicPr>
            <a:picLocks noChangeAspect="1"/>
          </p:cNvPicPr>
          <p:nvPr/>
        </p:nvPicPr>
        <p:blipFill>
          <a:blip r:embed="rId5"/>
          <a:srcRect t="6561"/>
          <a:stretch>
            <a:fillRect/>
          </a:stretch>
        </p:blipFill>
        <p:spPr>
          <a:xfrm>
            <a:off x="8027035" y="4323715"/>
            <a:ext cx="3724275" cy="245999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387600" y="2967990"/>
            <a:ext cx="6729095" cy="1014730"/>
          </a:xfrm>
          <a:prstGeom prst="rect">
            <a:avLst/>
          </a:prstGeom>
          <a:noFill/>
        </p:spPr>
        <p:txBody>
          <a:bodyPr wrap="square" rtlCol="0">
            <a:spAutoFit/>
          </a:bodyPr>
          <a:lstStyle/>
          <a:p>
            <a:pPr algn="ctr"/>
            <a:r>
              <a:rPr lang="en-IN" altLang="en-US" sz="6000"/>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pPr algn="l"/>
            <a:r>
              <a:rPr lang="en-IN" altLang="uk-UA" dirty="0">
                <a:latin typeface="Tahoma" panose="020B0604030504040204" charset="0"/>
                <a:sym typeface="+mn-ea"/>
              </a:rPr>
              <a:t/>
            </a:r>
            <a:br>
              <a:rPr lang="en-IN" altLang="uk-UA" dirty="0">
                <a:latin typeface="Tahoma" panose="020B0604030504040204" charset="0"/>
                <a:sym typeface="+mn-ea"/>
              </a:rPr>
            </a:br>
            <a:r>
              <a:rPr lang="en-IN" altLang="uk-UA" dirty="0">
                <a:latin typeface="Tahoma" panose="020B0604030504040204" charset="0"/>
                <a:sym typeface="+mn-ea"/>
              </a:rPr>
              <a:t/>
            </a:r>
            <a:br>
              <a:rPr lang="en-IN" altLang="uk-UA" dirty="0">
                <a:latin typeface="Tahoma" panose="020B0604030504040204" charset="0"/>
                <a:sym typeface="+mn-ea"/>
              </a:rPr>
            </a:br>
            <a:r>
              <a:rPr lang="en-IN" altLang="uk-UA" sz="2800" dirty="0" smtClean="0">
                <a:latin typeface="Tahoma" panose="020B0604030504040204" charset="0"/>
                <a:sym typeface="+mn-ea"/>
              </a:rPr>
              <a:t>W</a:t>
            </a:r>
            <a:r>
              <a:rPr sz="2800" dirty="0">
                <a:sym typeface="+mn-ea"/>
              </a:rPr>
              <a:t>hat is necessary for good machine l</a:t>
            </a:r>
            <a:r>
              <a:rPr lang="en-IN" sz="2800" dirty="0">
                <a:sym typeface="+mn-ea"/>
              </a:rPr>
              <a:t>e</a:t>
            </a:r>
            <a:r>
              <a:rPr sz="2800" dirty="0" err="1">
                <a:sym typeface="+mn-ea"/>
              </a:rPr>
              <a:t>arning</a:t>
            </a:r>
            <a:r>
              <a:rPr sz="2800" dirty="0">
                <a:sym typeface="+mn-ea"/>
              </a:rPr>
              <a:t>  algorithm</a:t>
            </a:r>
            <a:r>
              <a:rPr lang="en-IN" sz="2800" dirty="0">
                <a:sym typeface="+mn-ea"/>
              </a:rPr>
              <a:t>?</a:t>
            </a:r>
            <a:r>
              <a:rPr lang="en-US" b="1" dirty="0"/>
              <a:t/>
            </a:r>
            <a:br>
              <a:rPr lang="en-US" b="1" dirty="0"/>
            </a:br>
            <a:r>
              <a:rPr lang="en-IN" altLang="uk-UA" dirty="0">
                <a:latin typeface="Tahoma" panose="020B0604030504040204" charset="0"/>
                <a:sym typeface="+mn-ea"/>
              </a:rPr>
              <a:t> </a:t>
            </a:r>
            <a:r>
              <a:rPr lang="en-IN" altLang="uk-UA" dirty="0">
                <a:latin typeface="Tahoma" panose="020B0604030504040204" charset="0"/>
              </a:rPr>
              <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336800"/>
            <a:ext cx="10041255" cy="3882390"/>
          </a:xfrm>
        </p:spPr>
        <p:txBody>
          <a:bodyPr>
            <a:normAutofit/>
          </a:bodyPr>
          <a:lstStyle/>
          <a:p>
            <a:pPr marL="0" indent="0">
              <a:buNone/>
            </a:pPr>
            <a:endParaRPr lang="en-US" dirty="0"/>
          </a:p>
          <a:p>
            <a:pPr marL="0" indent="0">
              <a:buNone/>
            </a:pPr>
            <a:endParaRPr lang="en-IN" altLang="en-US" dirty="0"/>
          </a:p>
        </p:txBody>
      </p:sp>
      <p:sp>
        <p:nvSpPr>
          <p:cNvPr id="4" name="Text Box 3"/>
          <p:cNvSpPr txBox="1"/>
          <p:nvPr/>
        </p:nvSpPr>
        <p:spPr>
          <a:xfrm>
            <a:off x="1969770" y="2413635"/>
            <a:ext cx="5396230" cy="2861310"/>
          </a:xfrm>
          <a:prstGeom prst="rect">
            <a:avLst/>
          </a:prstGeom>
          <a:noFill/>
        </p:spPr>
        <p:txBody>
          <a:bodyPr wrap="square" rtlCol="0" anchor="t">
            <a:spAutoFit/>
          </a:bodyPr>
          <a:lstStyle/>
          <a:p>
            <a:pPr marL="342900" indent="-342900">
              <a:buFont typeface="Arial" panose="020B0604020202020204" pitchFamily="34" charset="0"/>
              <a:buAutoNum type="arabicPeriod"/>
            </a:pPr>
            <a:r>
              <a:rPr lang="en-US" sz="2000"/>
              <a:t>Data preparation capabilities.</a:t>
            </a:r>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Algorithms – basic and advanced.</a:t>
            </a:r>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Automation and iterative processes.</a:t>
            </a:r>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Scalability.</a:t>
            </a:r>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Ensemble modeling</a:t>
            </a:r>
            <a:r>
              <a:rPr lang="en-IN" altLang="en-US" sz="200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IN" altLang="en-US" dirty="0"/>
              <a:t>roblem Statement</a:t>
            </a:r>
          </a:p>
        </p:txBody>
      </p:sp>
      <p:pic>
        <p:nvPicPr>
          <p:cNvPr id="5" name="Graphic 4" descr="Purpose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003486" y="2947289"/>
            <a:ext cx="936000" cy="936000"/>
          </a:xfrm>
          <a:prstGeom prst="rect">
            <a:avLst/>
          </a:prstGeom>
        </p:spPr>
      </p:pic>
      <p:sp>
        <p:nvSpPr>
          <p:cNvPr id="3" name="Text Placeholder 2"/>
          <p:cNvSpPr>
            <a:spLocks noGrp="1"/>
          </p:cNvSpPr>
          <p:nvPr>
            <p:ph type="body" idx="1"/>
          </p:nvPr>
        </p:nvSpPr>
        <p:spPr/>
        <p:txBody>
          <a:bodyPr>
            <a:normAutofit/>
          </a:bodyPr>
          <a:lstStyle/>
          <a:p>
            <a:pPr algn="l"/>
            <a:r>
              <a:rPr lang="en-US" dirty="0" smtClean="0">
                <a:sym typeface="+mn-ea"/>
              </a:rPr>
              <a:t>When </a:t>
            </a:r>
            <a:r>
              <a:rPr lang="en-US" dirty="0">
                <a:sym typeface="+mn-ea"/>
              </a:rPr>
              <a:t>you work on a machine learning project</a:t>
            </a:r>
            <a:r>
              <a:rPr lang="en-US" dirty="0"/>
              <a:t> </a:t>
            </a:r>
            <a:r>
              <a:rPr lang="en-IN" altLang="en-US" dirty="0"/>
              <a:t>,</a:t>
            </a:r>
            <a:r>
              <a:rPr lang="en-US" dirty="0"/>
              <a:t>common task is to search for the most appropriate algorithm(s)to retrieve important information from data. With an increasing number of available data mining techniques, it may be impractical to experiment with many techniques on a specificdataset of interest to find the best algorithm(s)</a:t>
            </a:r>
            <a:r>
              <a:rPr lang="en-IN" altLang="en-US" dirty="0"/>
              <a:t>.</a:t>
            </a:r>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smtClean="0"/>
              <a:t>Proposed </a:t>
            </a:r>
            <a:r>
              <a:rPr lang="en-IN" altLang="en-US" dirty="0"/>
              <a:t>Idea</a:t>
            </a:r>
            <a:r>
              <a:rPr lang="en-US" dirty="0"/>
              <a:t/>
            </a:r>
            <a:br>
              <a:rPr lang="en-US" dirty="0"/>
            </a:br>
            <a:endParaRPr lang="en-US" sz="1400" dirty="0"/>
          </a:p>
        </p:txBody>
      </p:sp>
      <p:pic>
        <p:nvPicPr>
          <p:cNvPr id="7" name="Graphic 4" descr="Purpose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06" y="825754"/>
            <a:ext cx="936000" cy="936000"/>
          </a:xfrm>
          <a:prstGeom prst="rect">
            <a:avLst/>
          </a:prstGeom>
        </p:spPr>
      </p:pic>
      <p:sp>
        <p:nvSpPr>
          <p:cNvPr id="3" name="Content Placeholder 2"/>
          <p:cNvSpPr>
            <a:spLocks noGrp="1"/>
          </p:cNvSpPr>
          <p:nvPr>
            <p:ph idx="1"/>
          </p:nvPr>
        </p:nvSpPr>
        <p:spPr>
          <a:xfrm>
            <a:off x="975360" y="2104390"/>
            <a:ext cx="10203815" cy="4197985"/>
          </a:xfrm>
        </p:spPr>
        <p:txBody>
          <a:bodyPr>
            <a:normAutofit/>
          </a:bodyPr>
          <a:lstStyle/>
          <a:p>
            <a:pPr>
              <a:lnSpc>
                <a:spcPct val="100000"/>
              </a:lnSpc>
            </a:pPr>
            <a:r>
              <a:rPr lang="en-US" sz="2000"/>
              <a:t>When you look at machine learning algorithms, there is no one solution or one approach that fits all.</a:t>
            </a:r>
          </a:p>
          <a:p>
            <a:pPr>
              <a:lnSpc>
                <a:spcPct val="100000"/>
              </a:lnSpc>
            </a:pPr>
            <a:r>
              <a:rPr lang="en-US" sz="2000"/>
              <a:t>There are several factors that can affect your decision to choose a machine learning algorithm</a:t>
            </a:r>
          </a:p>
          <a:p>
            <a:pPr>
              <a:lnSpc>
                <a:spcPct val="100000"/>
              </a:lnSpc>
            </a:pPr>
            <a:r>
              <a:rPr lang="en-US" sz="2000"/>
              <a:t>Some problems are very specific and require a unique approac</a:t>
            </a:r>
            <a:r>
              <a:rPr lang="en-IN" altLang="en-US" sz="2000"/>
              <a:t>h.E.g Recommender System</a:t>
            </a:r>
          </a:p>
          <a:p>
            <a:pPr>
              <a:lnSpc>
                <a:spcPct val="100000"/>
              </a:lnSpc>
            </a:pPr>
            <a:r>
              <a:rPr lang="en-IN" altLang="en-US" sz="2000"/>
              <a:t>While some other problems are very open and need a trial &amp; error approach. </a:t>
            </a:r>
          </a:p>
          <a:p>
            <a:pPr>
              <a:lnSpc>
                <a:spcPct val="100000"/>
              </a:lnSpc>
            </a:pPr>
            <a:r>
              <a:rPr lang="en-IN" altLang="en-US" sz="2000"/>
              <a:t>Supervised learning,classification and regression etc. are very open. They could be used in anomaly detection, or they could be used to build more general sorts of predictive models.</a:t>
            </a:r>
          </a:p>
          <a:p>
            <a:endParaRPr lang="en-IN" altLang="en-US" sz="2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mn-ea"/>
              </a:rPr>
              <a:t>Project </a:t>
            </a:r>
            <a:r>
              <a:rPr lang="en-US" dirty="0" smtClean="0">
                <a:sym typeface="+mn-ea"/>
              </a:rPr>
              <a:t>Objective</a:t>
            </a:r>
            <a:endParaRPr lang="en-IN" altLang="en-US" dirty="0">
              <a:sym typeface="+mn-ea"/>
            </a:endParaRPr>
          </a:p>
        </p:txBody>
      </p:sp>
      <p:sp>
        <p:nvSpPr>
          <p:cNvPr id="3" name="Content Placeholder 2"/>
          <p:cNvSpPr>
            <a:spLocks noGrp="1"/>
          </p:cNvSpPr>
          <p:nvPr>
            <p:ph idx="1"/>
          </p:nvPr>
        </p:nvSpPr>
        <p:spPr>
          <a:xfrm>
            <a:off x="2137646" y="2479225"/>
            <a:ext cx="9613861" cy="3702647"/>
          </a:xfrm>
        </p:spPr>
        <p:txBody>
          <a:bodyPr>
            <a:normAutofit/>
          </a:bodyPr>
          <a:lstStyle/>
          <a:p>
            <a:r>
              <a:rPr lang="en-US" sz="2600" dirty="0" smtClean="0"/>
              <a:t>Create </a:t>
            </a:r>
            <a:r>
              <a:rPr lang="en-US" sz="2600" dirty="0"/>
              <a:t>a training set from original datasets and evaluate performance of algorithm onthese transformed datasets.</a:t>
            </a:r>
          </a:p>
          <a:p>
            <a:r>
              <a:rPr lang="en-US" sz="2600" dirty="0"/>
              <a:t>Select a good model with best performance on test dataset.</a:t>
            </a:r>
          </a:p>
          <a:p>
            <a:r>
              <a:rPr lang="en-US" sz="2600" dirty="0"/>
              <a:t>Generate a ranked list of machine learning algorithms using performance measures.We then present statistical summary of the comparisons carried </a:t>
            </a:r>
            <a:r>
              <a:rPr lang="en-US" sz="2600" dirty="0" smtClean="0"/>
              <a:t>out.</a:t>
            </a:r>
            <a:endParaRPr lang="en-US" sz="2600" dirty="0"/>
          </a:p>
          <a:p>
            <a:pPr marL="0" indent="0">
              <a:buNone/>
            </a:pPr>
            <a:endParaRPr lang="en-US" sz="2600" dirty="0"/>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8946" y="613889"/>
            <a:ext cx="1440000" cy="1440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70000" y="1879598"/>
            <a:ext cx="9613900" cy="1081088"/>
          </a:xfrm>
        </p:spPr>
        <p:txBody>
          <a:bodyPr/>
          <a:lstStyle/>
          <a:p>
            <a:r>
              <a:rPr lang="en-US" dirty="0" smtClean="0"/>
              <a:t>Role of Domain Experts</a:t>
            </a:r>
            <a:endParaRPr lang="en-US" dirty="0"/>
          </a:p>
        </p:txBody>
      </p:sp>
      <p:sp>
        <p:nvSpPr>
          <p:cNvPr id="4" name="Title 1"/>
          <p:cNvSpPr txBox="1">
            <a:spLocks/>
          </p:cNvSpPr>
          <p:nvPr/>
        </p:nvSpPr>
        <p:spPr>
          <a:xfrm>
            <a:off x="1276350" y="2960686"/>
            <a:ext cx="9613900" cy="1081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smtClean="0"/>
              <a:t>What’s happening in the Industry</a:t>
            </a:r>
            <a:endParaRPr lang="en-US" dirty="0"/>
          </a:p>
        </p:txBody>
      </p:sp>
      <p:sp>
        <p:nvSpPr>
          <p:cNvPr id="5" name="Title 1"/>
          <p:cNvSpPr txBox="1">
            <a:spLocks/>
          </p:cNvSpPr>
          <p:nvPr/>
        </p:nvSpPr>
        <p:spPr>
          <a:xfrm>
            <a:off x="1270000" y="4041774"/>
            <a:ext cx="9613900" cy="1081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smtClean="0"/>
              <a:t>Advantage of our Proposal</a:t>
            </a:r>
            <a:endParaRPr lang="en-US" dirty="0"/>
          </a:p>
        </p:txBody>
      </p:sp>
      <p:grpSp>
        <p:nvGrpSpPr>
          <p:cNvPr id="6" name="Group 5" descr="thumbs up icon"/>
          <p:cNvGrpSpPr/>
          <p:nvPr/>
        </p:nvGrpSpPr>
        <p:grpSpPr>
          <a:xfrm>
            <a:off x="11042650" y="892366"/>
            <a:ext cx="823913" cy="823913"/>
            <a:chOff x="744537" y="2086166"/>
            <a:chExt cx="823913" cy="823913"/>
          </a:xfrm>
        </p:grpSpPr>
        <p:sp>
          <p:nvSpPr>
            <p:cNvPr id="7" name="Oval 68"/>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8" name="Freeform 65"/>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ln>
          </p:spPr>
          <p:txBody>
            <a:bodyPr/>
            <a:lstStyle/>
            <a:p>
              <a:endParaRPr lang="en-US" dirty="0"/>
            </a:p>
          </p:txBody>
        </p:sp>
      </p:grpSp>
    </p:spTree>
    <p:extLst>
      <p:ext uri="{BB962C8B-B14F-4D97-AF65-F5344CB8AC3E}">
        <p14:creationId xmlns:p14="http://schemas.microsoft.com/office/powerpoint/2010/main" val="27835399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a:t>
            </a:r>
            <a:r>
              <a:rPr lang="en-US" dirty="0"/>
              <a:t>of ML Problems</a:t>
            </a:r>
            <a:br>
              <a:rPr lang="en-US" dirty="0"/>
            </a:br>
            <a:r>
              <a:rPr lang="en-US" sz="1200" dirty="0"/>
              <a:t/>
            </a:r>
            <a:br>
              <a:rPr lang="en-US" sz="1200" dirty="0"/>
            </a:br>
            <a:r>
              <a:rPr lang="en-IN" altLang="en-US" sz="1400" dirty="0"/>
              <a:t>T</a:t>
            </a:r>
            <a:r>
              <a:rPr lang="en-US" sz="1400" dirty="0"/>
              <a:t>here are several subclasses of ML problem based on what the prediction task looks like.</a:t>
            </a:r>
          </a:p>
        </p:txBody>
      </p:sp>
      <p:graphicFrame>
        <p:nvGraphicFramePr>
          <p:cNvPr id="6" name="Content Placeholder 5"/>
          <p:cNvGraphicFramePr>
            <a:graphicFrameLocks noGrp="1"/>
          </p:cNvGraphicFramePr>
          <p:nvPr>
            <p:ph idx="1"/>
          </p:nvPr>
        </p:nvGraphicFramePr>
        <p:xfrm>
          <a:off x="2137644" y="2161725"/>
          <a:ext cx="9614535" cy="4251960"/>
        </p:xfrm>
        <a:graphic>
          <a:graphicData uri="http://schemas.openxmlformats.org/drawingml/2006/table">
            <a:tbl>
              <a:tblPr firstRow="1" bandRow="1">
                <a:tableStyleId>{125E5076-3810-47DD-B79F-674D7AD40C01}</a:tableStyleId>
              </a:tblPr>
              <a:tblGrid>
                <a:gridCol w="3204845"/>
                <a:gridCol w="3204845"/>
                <a:gridCol w="3204845"/>
              </a:tblGrid>
              <a:tr h="381000">
                <a:tc>
                  <a:txBody>
                    <a:bodyPr/>
                    <a:lstStyle/>
                    <a:p>
                      <a:pPr>
                        <a:buNone/>
                      </a:pPr>
                      <a:r>
                        <a:rPr lang="en-US"/>
                        <a:t>Type of ML Problem</a:t>
                      </a:r>
                    </a:p>
                  </a:txBody>
                  <a:tcPr/>
                </a:tc>
                <a:tc>
                  <a:txBody>
                    <a:bodyPr/>
                    <a:lstStyle/>
                    <a:p>
                      <a:pPr>
                        <a:buNone/>
                      </a:pPr>
                      <a:r>
                        <a:rPr lang="en-US"/>
                        <a:t>Description</a:t>
                      </a:r>
                    </a:p>
                  </a:txBody>
                  <a:tcPr/>
                </a:tc>
                <a:tc>
                  <a:txBody>
                    <a:bodyPr/>
                    <a:lstStyle/>
                    <a:p>
                      <a:pPr>
                        <a:buNone/>
                      </a:pPr>
                      <a:r>
                        <a:rPr lang="en-US"/>
                        <a:t>Example</a:t>
                      </a:r>
                    </a:p>
                  </a:txBody>
                  <a:tcPr/>
                </a:tc>
              </a:tr>
              <a:tr h="381000">
                <a:tc>
                  <a:txBody>
                    <a:bodyPr/>
                    <a:lstStyle/>
                    <a:p>
                      <a:pPr>
                        <a:buNone/>
                      </a:pPr>
                      <a:r>
                        <a:rPr lang="en-US"/>
                        <a:t>Classification </a:t>
                      </a:r>
                    </a:p>
                  </a:txBody>
                  <a:tcPr/>
                </a:tc>
                <a:tc>
                  <a:txBody>
                    <a:bodyPr/>
                    <a:lstStyle/>
                    <a:p>
                      <a:pPr>
                        <a:buNone/>
                      </a:pPr>
                      <a:r>
                        <a:rPr lang="en-US"/>
                        <a:t>Pick one of N labels </a:t>
                      </a:r>
                    </a:p>
                  </a:txBody>
                  <a:tcPr/>
                </a:tc>
                <a:tc>
                  <a:txBody>
                    <a:bodyPr/>
                    <a:lstStyle/>
                    <a:p>
                      <a:pPr>
                        <a:buNone/>
                      </a:pPr>
                      <a:r>
                        <a:rPr lang="en-US"/>
                        <a:t>Cat, dog, horse, or bear</a:t>
                      </a:r>
                    </a:p>
                  </a:txBody>
                  <a:tcPr/>
                </a:tc>
              </a:tr>
              <a:tr h="381000">
                <a:tc>
                  <a:txBody>
                    <a:bodyPr/>
                    <a:lstStyle/>
                    <a:p>
                      <a:pPr>
                        <a:buNone/>
                      </a:pPr>
                      <a:r>
                        <a:rPr lang="en-US"/>
                        <a:t>Regression </a:t>
                      </a:r>
                    </a:p>
                  </a:txBody>
                  <a:tcPr/>
                </a:tc>
                <a:tc>
                  <a:txBody>
                    <a:bodyPr/>
                    <a:lstStyle/>
                    <a:p>
                      <a:pPr>
                        <a:buNone/>
                      </a:pPr>
                      <a:r>
                        <a:rPr lang="en-US"/>
                        <a:t>Predict numerical values </a:t>
                      </a:r>
                    </a:p>
                  </a:txBody>
                  <a:tcPr/>
                </a:tc>
                <a:tc>
                  <a:txBody>
                    <a:bodyPr/>
                    <a:lstStyle/>
                    <a:p>
                      <a:pPr>
                        <a:buNone/>
                      </a:pPr>
                      <a:r>
                        <a:rPr lang="en-US"/>
                        <a:t>Click-through rate</a:t>
                      </a:r>
                    </a:p>
                  </a:txBody>
                  <a:tcPr/>
                </a:tc>
              </a:tr>
              <a:tr h="381000">
                <a:tc>
                  <a:txBody>
                    <a:bodyPr/>
                    <a:lstStyle/>
                    <a:p>
                      <a:pPr>
                        <a:buNone/>
                      </a:pPr>
                      <a:r>
                        <a:rPr lang="en-US"/>
                        <a:t>Clustering </a:t>
                      </a:r>
                    </a:p>
                  </a:txBody>
                  <a:tcPr/>
                </a:tc>
                <a:tc>
                  <a:txBody>
                    <a:bodyPr/>
                    <a:lstStyle/>
                    <a:p>
                      <a:pPr>
                        <a:buNone/>
                      </a:pPr>
                      <a:r>
                        <a:rPr lang="en-US"/>
                        <a:t>Group similar examples </a:t>
                      </a:r>
                    </a:p>
                  </a:txBody>
                  <a:tcPr/>
                </a:tc>
                <a:tc>
                  <a:txBody>
                    <a:bodyPr/>
                    <a:lstStyle/>
                    <a:p>
                      <a:pPr>
                        <a:buNone/>
                      </a:pPr>
                      <a:r>
                        <a:rPr lang="en-US"/>
                        <a:t>Most relevant documents (unsupervised)</a:t>
                      </a:r>
                    </a:p>
                  </a:txBody>
                  <a:tcPr/>
                </a:tc>
              </a:tr>
              <a:tr h="381000">
                <a:tc>
                  <a:txBody>
                    <a:bodyPr/>
                    <a:lstStyle/>
                    <a:p>
                      <a:pPr>
                        <a:buNone/>
                      </a:pPr>
                      <a:r>
                        <a:rPr lang="en-US"/>
                        <a:t>Association rule learning </a:t>
                      </a:r>
                    </a:p>
                  </a:txBody>
                  <a:tcPr/>
                </a:tc>
                <a:tc>
                  <a:txBody>
                    <a:bodyPr/>
                    <a:lstStyle/>
                    <a:p>
                      <a:pPr>
                        <a:buNone/>
                      </a:pPr>
                      <a:r>
                        <a:rPr lang="en-US"/>
                        <a:t>Infer likely association patterns in data </a:t>
                      </a:r>
                    </a:p>
                  </a:txBody>
                  <a:tcPr/>
                </a:tc>
                <a:tc>
                  <a:txBody>
                    <a:bodyPr/>
                    <a:lstStyle/>
                    <a:p>
                      <a:pPr>
                        <a:buNone/>
                      </a:pPr>
                      <a:r>
                        <a:rPr lang="en-US"/>
                        <a:t>If you buy hamburger buns, you're likely to buy hamburgers (unsupervised)</a:t>
                      </a:r>
                    </a:p>
                  </a:txBody>
                  <a:tcPr/>
                </a:tc>
              </a:tr>
              <a:tr h="381000">
                <a:tc>
                  <a:txBody>
                    <a:bodyPr/>
                    <a:lstStyle/>
                    <a:p>
                      <a:pPr>
                        <a:buNone/>
                      </a:pPr>
                      <a:r>
                        <a:rPr lang="en-US"/>
                        <a:t>Structured output </a:t>
                      </a:r>
                    </a:p>
                  </a:txBody>
                  <a:tcPr/>
                </a:tc>
                <a:tc>
                  <a:txBody>
                    <a:bodyPr/>
                    <a:lstStyle/>
                    <a:p>
                      <a:pPr>
                        <a:buNone/>
                      </a:pPr>
                      <a:r>
                        <a:rPr lang="en-US"/>
                        <a:t>Create complex output </a:t>
                      </a:r>
                    </a:p>
                  </a:txBody>
                  <a:tcPr/>
                </a:tc>
                <a:tc>
                  <a:txBody>
                    <a:bodyPr/>
                    <a:lstStyle/>
                    <a:p>
                      <a:pPr>
                        <a:buNone/>
                      </a:pPr>
                      <a:r>
                        <a:rPr lang="en-US"/>
                        <a:t>Natural language parse trees, image recognition bounding boxes</a:t>
                      </a:r>
                    </a:p>
                  </a:txBody>
                  <a:tcPr/>
                </a:tc>
              </a:tr>
              <a:tr h="381000">
                <a:tc>
                  <a:txBody>
                    <a:bodyPr/>
                    <a:lstStyle/>
                    <a:p>
                      <a:pPr>
                        <a:buNone/>
                      </a:pPr>
                      <a:r>
                        <a:rPr lang="en-US"/>
                        <a:t>Ranking </a:t>
                      </a:r>
                    </a:p>
                  </a:txBody>
                  <a:tcPr/>
                </a:tc>
                <a:tc>
                  <a:txBody>
                    <a:bodyPr/>
                    <a:lstStyle/>
                    <a:p>
                      <a:pPr>
                        <a:buNone/>
                      </a:pPr>
                      <a:r>
                        <a:rPr lang="en-US"/>
                        <a:t>Identify position on a scale or status </a:t>
                      </a:r>
                    </a:p>
                  </a:txBody>
                  <a:tcPr/>
                </a:tc>
                <a:tc>
                  <a:txBody>
                    <a:bodyPr/>
                    <a:lstStyle/>
                    <a:p>
                      <a:pPr>
                        <a:buNone/>
                      </a:pPr>
                      <a:r>
                        <a:rPr lang="en-US"/>
                        <a:t>Search result ranking</a:t>
                      </a:r>
                    </a:p>
                  </a:txBody>
                  <a:tcPr/>
                </a:tc>
              </a:tr>
            </a:tbl>
          </a:graphicData>
        </a:graphic>
      </p:graphicFrame>
      <p:pic>
        <p:nvPicPr>
          <p:cNvPr id="7" name="Graphic 4" descr="Purpose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06" y="825754"/>
            <a:ext cx="936000" cy="936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 </a:t>
            </a:r>
            <a:r>
              <a:rPr lang="en-US" dirty="0"/>
              <a:t>What are </a:t>
            </a:r>
            <a:r>
              <a:rPr lang="en-IN" altLang="en-US" dirty="0"/>
              <a:t>our</a:t>
            </a:r>
            <a:r>
              <a:rPr lang="en-US" dirty="0"/>
              <a:t> </a:t>
            </a:r>
            <a:r>
              <a:rPr lang="en-IN" altLang="en-US" dirty="0"/>
              <a:t>steps</a:t>
            </a:r>
            <a:r>
              <a:rPr lang="en-US" dirty="0"/>
              <a:t>?</a:t>
            </a:r>
          </a:p>
        </p:txBody>
      </p:sp>
      <p:pic>
        <p:nvPicPr>
          <p:cNvPr id="7" name="Graphic 6" descr="Steps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914505" y="817447"/>
            <a:ext cx="952500" cy="952500"/>
          </a:xfrm>
          <a:prstGeom prst="rect">
            <a:avLst/>
          </a:prstGeom>
        </p:spPr>
      </p:pic>
      <p:grpSp>
        <p:nvGrpSpPr>
          <p:cNvPr id="25" name="Group 24" descr="thumbs up icon"/>
          <p:cNvGrpSpPr/>
          <p:nvPr/>
        </p:nvGrpSpPr>
        <p:grpSpPr>
          <a:xfrm>
            <a:off x="744537" y="2086166"/>
            <a:ext cx="823913" cy="823913"/>
            <a:chOff x="744537" y="2086166"/>
            <a:chExt cx="823913" cy="823913"/>
          </a:xfrm>
        </p:grpSpPr>
        <p:sp>
          <p:nvSpPr>
            <p:cNvPr id="42" name="Oval 68"/>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43" name="Freeform 65"/>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ln>
          </p:spPr>
          <p:txBody>
            <a:bodyPr/>
            <a:lstStyle/>
            <a:p>
              <a:endParaRPr lang="en-US" dirty="0"/>
            </a:p>
          </p:txBody>
        </p:sp>
      </p:grpSp>
      <p:sp>
        <p:nvSpPr>
          <p:cNvPr id="74" name="Text Placeholder 73"/>
          <p:cNvSpPr>
            <a:spLocks noGrp="1"/>
          </p:cNvSpPr>
          <p:nvPr>
            <p:ph type="body" sz="quarter" idx="13"/>
          </p:nvPr>
        </p:nvSpPr>
        <p:spPr/>
        <p:txBody>
          <a:bodyPr/>
          <a:lstStyle/>
          <a:p>
            <a:r>
              <a:rPr lang="en-IN" altLang="en-US" dirty="0"/>
              <a:t>Select Problem Domain &amp; Dataset</a:t>
            </a:r>
          </a:p>
        </p:txBody>
      </p:sp>
      <p:grpSp>
        <p:nvGrpSpPr>
          <p:cNvPr id="28" name="Group 27" descr="clock icon"/>
          <p:cNvGrpSpPr/>
          <p:nvPr/>
        </p:nvGrpSpPr>
        <p:grpSpPr>
          <a:xfrm>
            <a:off x="744537" y="3036069"/>
            <a:ext cx="823913" cy="823912"/>
            <a:chOff x="744537" y="3036069"/>
            <a:chExt cx="823913" cy="823912"/>
          </a:xfrm>
        </p:grpSpPr>
        <p:sp>
          <p:nvSpPr>
            <p:cNvPr id="45" name="Oval 68"/>
            <p:cNvSpPr>
              <a:spLocks noChangeArrowheads="1"/>
            </p:cNvSpPr>
            <p:nvPr/>
          </p:nvSpPr>
          <p:spPr bwMode="auto">
            <a:xfrm>
              <a:off x="744537" y="3036069"/>
              <a:ext cx="823913" cy="823912"/>
            </a:xfrm>
            <a:prstGeom prst="ellipse">
              <a:avLst/>
            </a:prstGeom>
            <a:solidFill>
              <a:srgbClr val="FFFFFF">
                <a:alpha val="20000"/>
              </a:srgbClr>
            </a:solid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46" name="Group 45" descr="Clock"/>
            <p:cNvGrpSpPr/>
            <p:nvPr/>
          </p:nvGrpSpPr>
          <p:grpSpPr bwMode="auto">
            <a:xfrm>
              <a:off x="982527" y="3270522"/>
              <a:ext cx="343634" cy="344872"/>
              <a:chOff x="9155465" y="4372601"/>
              <a:chExt cx="343634" cy="344872"/>
            </a:xfrm>
            <a:solidFill>
              <a:schemeClr val="tx1"/>
            </a:solidFill>
          </p:grpSpPr>
          <p:sp>
            <p:nvSpPr>
              <p:cNvPr id="47" name="Freeform 158"/>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48" name="Freeform 159"/>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49" name="Freeform 160"/>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0" name="Freeform 161"/>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1" name="Freeform 162"/>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2" name="Freeform 163"/>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5" name="Text Placeholder 74"/>
          <p:cNvSpPr>
            <a:spLocks noGrp="1"/>
          </p:cNvSpPr>
          <p:nvPr>
            <p:ph type="body" sz="quarter" idx="14"/>
          </p:nvPr>
        </p:nvSpPr>
        <p:spPr/>
        <p:txBody>
          <a:bodyPr/>
          <a:lstStyle/>
          <a:p>
            <a:r>
              <a:rPr lang="en-IN" altLang="en-US" dirty="0"/>
              <a:t>Train Model for dataset</a:t>
            </a:r>
          </a:p>
        </p:txBody>
      </p:sp>
      <p:grpSp>
        <p:nvGrpSpPr>
          <p:cNvPr id="31" name="Group 30" descr="search icon"/>
          <p:cNvGrpSpPr/>
          <p:nvPr/>
        </p:nvGrpSpPr>
        <p:grpSpPr>
          <a:xfrm>
            <a:off x="744537" y="3975887"/>
            <a:ext cx="823913" cy="823912"/>
            <a:chOff x="744537" y="3975887"/>
            <a:chExt cx="823913" cy="823912"/>
          </a:xfrm>
        </p:grpSpPr>
        <p:sp>
          <p:nvSpPr>
            <p:cNvPr id="54" name="Oval 68"/>
            <p:cNvSpPr>
              <a:spLocks noChangeArrowheads="1"/>
            </p:cNvSpPr>
            <p:nvPr/>
          </p:nvSpPr>
          <p:spPr bwMode="auto">
            <a:xfrm>
              <a:off x="744537" y="3975887"/>
              <a:ext cx="823913" cy="823912"/>
            </a:xfrm>
            <a:prstGeom prst="ellipse">
              <a:avLst/>
            </a:prstGeom>
            <a:solidFill>
              <a:srgbClr val="FFFFFF">
                <a:alpha val="20000"/>
              </a:srgbClr>
            </a:solidFill>
            <a:ln w="57150">
              <a:noFill/>
              <a:round/>
            </a:ln>
          </p:spPr>
          <p:txBody>
            <a:bodyPr/>
            <a:lstStyle/>
            <a:p>
              <a:pPr eaLnBrk="1" fontAlgn="auto" hangingPunct="1">
                <a:spcBef>
                  <a:spcPts val="0"/>
                </a:spcBef>
                <a:spcAft>
                  <a:spcPts val="0"/>
                </a:spcAft>
                <a:defRPr/>
              </a:pPr>
              <a:endParaRPr lang="en-US" dirty="0">
                <a:latin typeface="+mn-lt"/>
              </a:endParaRPr>
            </a:p>
          </p:txBody>
        </p:sp>
        <p:grpSp>
          <p:nvGrpSpPr>
            <p:cNvPr id="55" name="Group 54" descr="Unlock"/>
            <p:cNvGrpSpPr/>
            <p:nvPr/>
          </p:nvGrpSpPr>
          <p:grpSpPr bwMode="auto">
            <a:xfrm>
              <a:off x="993177" y="4210484"/>
              <a:ext cx="360941" cy="337455"/>
              <a:chOff x="6955211" y="4365185"/>
              <a:chExt cx="360941" cy="337455"/>
            </a:xfrm>
            <a:solidFill>
              <a:schemeClr val="tx1"/>
            </a:solidFill>
          </p:grpSpPr>
          <p:sp>
            <p:nvSpPr>
              <p:cNvPr id="56" name="Freeform 188"/>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7" name="Freeform 189"/>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8" name="Freeform 190"/>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9" name="Freeform 191"/>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6" name="Text Placeholder 75"/>
          <p:cNvSpPr>
            <a:spLocks noGrp="1"/>
          </p:cNvSpPr>
          <p:nvPr>
            <p:ph type="body" sz="quarter" idx="15"/>
          </p:nvPr>
        </p:nvSpPr>
        <p:spPr/>
        <p:txBody>
          <a:bodyPr/>
          <a:lstStyle/>
          <a:p>
            <a:r>
              <a:rPr lang="en-IN" altLang="en-US" dirty="0"/>
              <a:t>Evaluate Models</a:t>
            </a:r>
          </a:p>
        </p:txBody>
      </p:sp>
      <p:grpSp>
        <p:nvGrpSpPr>
          <p:cNvPr id="32" name="Group 31" descr="tools icon"/>
          <p:cNvGrpSpPr/>
          <p:nvPr/>
        </p:nvGrpSpPr>
        <p:grpSpPr>
          <a:xfrm>
            <a:off x="712787" y="4945848"/>
            <a:ext cx="823913" cy="823912"/>
            <a:chOff x="712787" y="4945848"/>
            <a:chExt cx="823913" cy="823912"/>
          </a:xfrm>
        </p:grpSpPr>
        <p:sp>
          <p:nvSpPr>
            <p:cNvPr id="61" name="Oval 68"/>
            <p:cNvSpPr>
              <a:spLocks noChangeArrowheads="1"/>
            </p:cNvSpPr>
            <p:nvPr/>
          </p:nvSpPr>
          <p:spPr bwMode="auto">
            <a:xfrm>
              <a:off x="712787" y="4945848"/>
              <a:ext cx="823913" cy="823912"/>
            </a:xfrm>
            <a:prstGeom prst="ellipse">
              <a:avLst/>
            </a:prstGeom>
            <a:solidFill>
              <a:srgbClr val="FFFFFF">
                <a:alpha val="20000"/>
              </a:srgbClr>
            </a:solidFill>
            <a:ln w="57150">
              <a:noFill/>
              <a:round/>
            </a:ln>
          </p:spPr>
          <p:txBody>
            <a:bodyPr/>
            <a:lstStyle/>
            <a:p>
              <a:pPr eaLnBrk="1" fontAlgn="auto" hangingPunct="1">
                <a:spcBef>
                  <a:spcPts val="0"/>
                </a:spcBef>
                <a:spcAft>
                  <a:spcPts val="0"/>
                </a:spcAft>
                <a:defRPr/>
              </a:pPr>
              <a:endParaRPr lang="en-US" dirty="0">
                <a:latin typeface="+mn-lt"/>
              </a:endParaRPr>
            </a:p>
          </p:txBody>
        </p:sp>
        <p:grpSp>
          <p:nvGrpSpPr>
            <p:cNvPr id="62" name="Group 61" descr="Mechanics"/>
            <p:cNvGrpSpPr/>
            <p:nvPr/>
          </p:nvGrpSpPr>
          <p:grpSpPr bwMode="auto">
            <a:xfrm>
              <a:off x="925095" y="5165730"/>
              <a:ext cx="396000" cy="396000"/>
              <a:chOff x="5508977" y="3649484"/>
              <a:chExt cx="331274" cy="323857"/>
            </a:xfrm>
            <a:solidFill>
              <a:schemeClr val="tx1"/>
            </a:solidFill>
          </p:grpSpPr>
          <p:sp>
            <p:nvSpPr>
              <p:cNvPr id="63" name="Freeform 129"/>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64" name="Freeform 130"/>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65" name="Freeform 131"/>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7" name="Text Placeholder 76"/>
          <p:cNvSpPr>
            <a:spLocks noGrp="1"/>
          </p:cNvSpPr>
          <p:nvPr>
            <p:ph type="body" sz="quarter" idx="16"/>
          </p:nvPr>
        </p:nvSpPr>
        <p:spPr/>
        <p:txBody>
          <a:bodyPr/>
          <a:lstStyle/>
          <a:p>
            <a:r>
              <a:rPr lang="en-IN" altLang="en-US" dirty="0"/>
              <a:t>Suggest Suitable Model</a:t>
            </a:r>
          </a:p>
        </p:txBody>
      </p:sp>
      <p:grpSp>
        <p:nvGrpSpPr>
          <p:cNvPr id="44" name="Group 43" descr="steps graphic"/>
          <p:cNvGrpSpPr/>
          <p:nvPr/>
        </p:nvGrpSpPr>
        <p:grpSpPr>
          <a:xfrm>
            <a:off x="6431766" y="2139824"/>
            <a:ext cx="5184000" cy="3831576"/>
            <a:chOff x="6431766" y="2076324"/>
            <a:chExt cx="5184000" cy="3831576"/>
          </a:xfrm>
        </p:grpSpPr>
        <p:grpSp>
          <p:nvGrpSpPr>
            <p:cNvPr id="9" name="Group 27"/>
            <p:cNvGrpSpPr/>
            <p:nvPr/>
          </p:nvGrpSpPr>
          <p:grpSpPr bwMode="auto">
            <a:xfrm>
              <a:off x="6431766" y="4609130"/>
              <a:ext cx="2336870" cy="1298770"/>
              <a:chOff x="4808051" y="1842051"/>
              <a:chExt cx="2369874" cy="1397540"/>
            </a:xfrm>
          </p:grpSpPr>
          <p:sp>
            <p:nvSpPr>
              <p:cNvPr id="10" name="Freeform 17"/>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grpSp>
          <p:nvGrpSpPr>
            <p:cNvPr id="13" name="Group 35"/>
            <p:cNvGrpSpPr/>
            <p:nvPr/>
          </p:nvGrpSpPr>
          <p:grpSpPr bwMode="auto">
            <a:xfrm>
              <a:off x="7549331" y="3859410"/>
              <a:ext cx="2336870" cy="1307583"/>
              <a:chOff x="4808051" y="4299121"/>
              <a:chExt cx="2369874" cy="1405200"/>
            </a:xfrm>
          </p:grpSpPr>
          <p:sp>
            <p:nvSpPr>
              <p:cNvPr id="14" name="Freeform 8"/>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latin typeface="+mj-lt"/>
                </a:endParaRPr>
              </a:p>
            </p:txBody>
          </p:sp>
        </p:grpSp>
        <p:grpSp>
          <p:nvGrpSpPr>
            <p:cNvPr id="17" name="Group 39"/>
            <p:cNvGrpSpPr/>
            <p:nvPr/>
          </p:nvGrpSpPr>
          <p:grpSpPr bwMode="auto">
            <a:xfrm>
              <a:off x="8439940" y="3145110"/>
              <a:ext cx="2335304" cy="1306106"/>
              <a:chOff x="4808051" y="5135743"/>
              <a:chExt cx="2369874" cy="1405200"/>
            </a:xfrm>
          </p:grpSpPr>
          <p:sp>
            <p:nvSpPr>
              <p:cNvPr id="18" name="Freeform 5"/>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p:cNvGrpSpPr/>
            <p:nvPr/>
          </p:nvGrpSpPr>
          <p:grpSpPr bwMode="auto">
            <a:xfrm>
              <a:off x="9278897" y="2438188"/>
              <a:ext cx="2336869" cy="1304631"/>
              <a:chOff x="4808051" y="3515295"/>
              <a:chExt cx="2369874" cy="1403847"/>
            </a:xfrm>
          </p:grpSpPr>
          <p:sp>
            <p:nvSpPr>
              <p:cNvPr id="22" name="Freeform 11"/>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p:cNvGrpSpPr/>
            <p:nvPr/>
          </p:nvGrpSpPr>
          <p:grpSpPr>
            <a:xfrm>
              <a:off x="7668115" y="3549446"/>
              <a:ext cx="529043" cy="396000"/>
              <a:chOff x="7687796" y="3553060"/>
              <a:chExt cx="529043" cy="396000"/>
            </a:xfrm>
          </p:grpSpPr>
          <p:sp>
            <p:nvSpPr>
              <p:cNvPr id="26" name="Teardrop 25"/>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p:cNvSpPr txBox="1">
                <a:spLocks noChangeArrowheads="1"/>
              </p:cNvSpPr>
              <p:nvPr/>
            </p:nvSpPr>
            <p:spPr bwMode="auto">
              <a:xfrm>
                <a:off x="7687796" y="3587891"/>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p>
            </p:txBody>
          </p:sp>
        </p:grpSp>
        <p:grpSp>
          <p:nvGrpSpPr>
            <p:cNvPr id="5" name="Group 4"/>
            <p:cNvGrpSpPr/>
            <p:nvPr/>
          </p:nvGrpSpPr>
          <p:grpSpPr>
            <a:xfrm>
              <a:off x="6694640" y="4272888"/>
              <a:ext cx="527478" cy="396000"/>
              <a:chOff x="6694640" y="4272888"/>
              <a:chExt cx="527478" cy="396000"/>
            </a:xfrm>
          </p:grpSpPr>
          <p:sp>
            <p:nvSpPr>
              <p:cNvPr id="29" name="Teardrop 28"/>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p:cNvSpPr txBox="1">
                <a:spLocks noChangeArrowheads="1"/>
              </p:cNvSpPr>
              <p:nvPr/>
            </p:nvSpPr>
            <p:spPr bwMode="auto">
              <a:xfrm>
                <a:off x="6694640" y="4304252"/>
                <a:ext cx="527478" cy="307777"/>
              </a:xfrm>
              <a:prstGeom prst="rect">
                <a:avLst/>
              </a:prstGeom>
              <a:noFill/>
              <a:ln w="9525">
                <a:noFill/>
                <a:miter lim="800000"/>
              </a:ln>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p>
            </p:txBody>
          </p:sp>
        </p:grpSp>
        <p:grpSp>
          <p:nvGrpSpPr>
            <p:cNvPr id="3" name="Group 2"/>
            <p:cNvGrpSpPr/>
            <p:nvPr/>
          </p:nvGrpSpPr>
          <p:grpSpPr>
            <a:xfrm>
              <a:off x="8607357" y="2825895"/>
              <a:ext cx="529043" cy="396000"/>
              <a:chOff x="8505184" y="2844945"/>
              <a:chExt cx="529043" cy="396000"/>
            </a:xfrm>
          </p:grpSpPr>
          <p:sp>
            <p:nvSpPr>
              <p:cNvPr id="66" name="Oval 65"/>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p:cNvSpPr txBox="1">
                <a:spLocks noChangeArrowheads="1"/>
              </p:cNvSpPr>
              <p:nvPr/>
            </p:nvSpPr>
            <p:spPr bwMode="auto">
              <a:xfrm>
                <a:off x="8505184" y="2872872"/>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p>
            </p:txBody>
          </p:sp>
          <p:sp>
            <p:nvSpPr>
              <p:cNvPr id="68" name="Teardrop 67"/>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p:cNvGrpSpPr/>
            <p:nvPr/>
          </p:nvGrpSpPr>
          <p:grpSpPr>
            <a:xfrm>
              <a:off x="9564497" y="2076324"/>
              <a:ext cx="529043" cy="396000"/>
              <a:chOff x="9564497" y="2089024"/>
              <a:chExt cx="529043" cy="396000"/>
            </a:xfrm>
          </p:grpSpPr>
          <p:grpSp>
            <p:nvGrpSpPr>
              <p:cNvPr id="6" name="Group 5"/>
              <p:cNvGrpSpPr/>
              <p:nvPr/>
            </p:nvGrpSpPr>
            <p:grpSpPr>
              <a:xfrm>
                <a:off x="9564497" y="2116951"/>
                <a:ext cx="529043" cy="309240"/>
                <a:chOff x="9564497" y="2116951"/>
                <a:chExt cx="529043" cy="309240"/>
              </a:xfrm>
            </p:grpSpPr>
            <p:sp>
              <p:nvSpPr>
                <p:cNvPr id="69" name="Oval 68"/>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p:cNvSpPr txBox="1">
                  <a:spLocks noChangeArrowheads="1"/>
                </p:cNvSpPr>
                <p:nvPr/>
              </p:nvSpPr>
              <p:spPr bwMode="auto">
                <a:xfrm>
                  <a:off x="9564497" y="2116951"/>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p>
              </p:txBody>
            </p:sp>
          </p:grpSp>
          <p:sp>
            <p:nvSpPr>
              <p:cNvPr id="71" name="Teardrop 70"/>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3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7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9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0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9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1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Reflection on learning </Template>
  <TotalTime>0</TotalTime>
  <Words>1608</Words>
  <Application>Microsoft Office PowerPoint</Application>
  <PresentationFormat>Widescreen</PresentationFormat>
  <Paragraphs>268</Paragraphs>
  <Slides>26</Slides>
  <Notes>6</Notes>
  <HiddenSlides>0</HiddenSlides>
  <MMClips>0</MMClips>
  <ScaleCrop>false</ScaleCrop>
  <HeadingPairs>
    <vt:vector size="6" baseType="variant">
      <vt:variant>
        <vt:lpstr>Fonts Used</vt:lpstr>
      </vt:variant>
      <vt:variant>
        <vt:i4>6</vt:i4>
      </vt:variant>
      <vt:variant>
        <vt:lpstr>Theme</vt:lpstr>
      </vt:variant>
      <vt:variant>
        <vt:i4>12</vt:i4>
      </vt:variant>
      <vt:variant>
        <vt:lpstr>Slide Titles</vt:lpstr>
      </vt:variant>
      <vt:variant>
        <vt:i4>26</vt:i4>
      </vt:variant>
    </vt:vector>
  </HeadingPairs>
  <TitlesOfParts>
    <vt:vector size="44" baseType="lpstr">
      <vt:lpstr>Arial</vt:lpstr>
      <vt:lpstr>Calibri</vt:lpstr>
      <vt:lpstr>Open Sans Light</vt:lpstr>
      <vt:lpstr>Segoe UI</vt:lpstr>
      <vt:lpstr>Tahoma</vt:lpstr>
      <vt:lpstr>Trebuchet MS</vt:lpstr>
      <vt:lpstr>Berlin</vt:lpstr>
      <vt:lpstr>2_Berlin</vt:lpstr>
      <vt:lpstr>3_Berlin</vt:lpstr>
      <vt:lpstr>4_Berlin</vt:lpstr>
      <vt:lpstr>5_Berlin</vt:lpstr>
      <vt:lpstr>6_Berlin</vt:lpstr>
      <vt:lpstr>10_Berlin</vt:lpstr>
      <vt:lpstr>9_Berlin</vt:lpstr>
      <vt:lpstr>11_Berlin</vt:lpstr>
      <vt:lpstr>13_Berlin</vt:lpstr>
      <vt:lpstr>7_Berlin</vt:lpstr>
      <vt:lpstr>19_Berlin</vt:lpstr>
      <vt:lpstr>    Analysis Involving Collation of Data Science Algorithms </vt:lpstr>
      <vt:lpstr> Introduction </vt:lpstr>
      <vt:lpstr>  What is necessary for good machine learning  algorithm?   </vt:lpstr>
      <vt:lpstr>Problem Statement</vt:lpstr>
      <vt:lpstr>Proposed Idea </vt:lpstr>
      <vt:lpstr>Project Objective</vt:lpstr>
      <vt:lpstr>Role of Domain Experts</vt:lpstr>
      <vt:lpstr>Types of ML Problems  There are several subclasses of ML problem based on what the prediction task looks like.</vt:lpstr>
      <vt:lpstr> What are our steps?</vt:lpstr>
      <vt:lpstr>Approach </vt:lpstr>
      <vt:lpstr>Categorize The Problem</vt:lpstr>
      <vt:lpstr>Prepare Data Set</vt:lpstr>
      <vt:lpstr>Prepare Data Set</vt:lpstr>
      <vt:lpstr>Algorithms</vt:lpstr>
      <vt:lpstr>EVALUATION METRICS</vt:lpstr>
      <vt:lpstr>Confusion Matrix</vt:lpstr>
      <vt:lpstr>MSE</vt:lpstr>
      <vt:lpstr>PowerPoint Presentation</vt:lpstr>
      <vt:lpstr>Tools Used</vt:lpstr>
      <vt:lpstr>PowerPoint Presentation</vt:lpstr>
      <vt:lpstr>Regression </vt:lpstr>
      <vt:lpstr>Recommender </vt:lpstr>
      <vt:lpstr> COMPARISONS </vt:lpstr>
      <vt:lpstr>COMPARISONS</vt:lpstr>
      <vt:lpstr>GRAPHS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33</cp:revision>
  <dcterms:created xsi:type="dcterms:W3CDTF">2019-09-10T05:23:00Z</dcterms:created>
  <dcterms:modified xsi:type="dcterms:W3CDTF">2020-01-10T06:20:13Z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1033-11.2.0.9075</vt:lpwstr>
  </property>
</Properties>
</file>