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19"/>
  </p:notesMasterIdLst>
  <p:handoutMasterIdLst>
    <p:handoutMasterId r:id="rId20"/>
  </p:handoutMasterIdLst>
  <p:sldIdLst>
    <p:sldId id="256" r:id="rId5"/>
    <p:sldId id="257" r:id="rId6"/>
    <p:sldId id="258" r:id="rId7"/>
    <p:sldId id="259" r:id="rId8"/>
    <p:sldId id="262" r:id="rId9"/>
    <p:sldId id="263" r:id="rId10"/>
    <p:sldId id="260" r:id="rId11"/>
    <p:sldId id="261" r:id="rId12"/>
    <p:sldId id="264" r:id="rId13"/>
    <p:sldId id="265" r:id="rId14"/>
    <p:sldId id="266" r:id="rId15"/>
    <p:sldId id="267" r:id="rId16"/>
    <p:sldId id="268" r:id="rId17"/>
    <p:sldId id="270" r:id="rId1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diagrams/_rels/data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fr-FR" noProof="0" dirty="0" smtClean="0">
              <a:solidFill>
                <a:schemeClr val="bg1"/>
              </a:solidFill>
              <a:effectLst>
                <a:glow rad="152400">
                  <a:schemeClr val="bg1">
                    <a:alpha val="19000"/>
                  </a:schemeClr>
                </a:glow>
              </a:effectLst>
            </a:rPr>
            <a:t>1-Principals</a:t>
          </a:r>
          <a:endParaRPr lang="fr-FR"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fr-FR" noProof="0" dirty="0" smtClean="0">
              <a:solidFill>
                <a:schemeClr val="bg1"/>
              </a:solidFill>
              <a:effectLst>
                <a:glow rad="152400">
                  <a:schemeClr val="bg1">
                    <a:alpha val="19000"/>
                  </a:schemeClr>
                </a:glow>
              </a:effectLst>
            </a:rPr>
            <a:t>2-</a:t>
          </a:r>
          <a:r>
            <a:rPr lang="fr-FR" baseline="0" noProof="0" dirty="0" smtClean="0">
              <a:solidFill>
                <a:schemeClr val="bg1"/>
              </a:solidFill>
              <a:effectLst>
                <a:glow rad="152400">
                  <a:schemeClr val="bg1">
                    <a:alpha val="19000"/>
                  </a:schemeClr>
                </a:glow>
              </a:effectLst>
            </a:rPr>
            <a:t> Matériel Part</a:t>
          </a:r>
          <a:endParaRPr lang="fr-FR"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C6D21269-399B-4BA2-8621-C7B9DA1E1B8F}">
      <dgm:prSet custT="1"/>
      <dgm:spPr/>
      <dgm:t>
        <a:bodyPr rtlCol="0"/>
        <a:lstStyle/>
        <a:p>
          <a:pPr rtl="0">
            <a:lnSpc>
              <a:spcPct val="100000"/>
            </a:lnSpc>
          </a:pPr>
          <a:r>
            <a:rPr lang="fr-FR" sz="2500" kern="1200" noProof="0" dirty="0" smtClean="0">
              <a:solidFill>
                <a:schemeClr val="bg1"/>
              </a:solidFill>
              <a:effectLst>
                <a:glow rad="152400">
                  <a:schemeClr val="bg1">
                    <a:alpha val="19000"/>
                  </a:schemeClr>
                </a:glow>
              </a:effectLst>
            </a:rPr>
            <a:t>3-Fundamental</a:t>
          </a:r>
          <a:r>
            <a:rPr lang="fr-FR" sz="2500" kern="1200" baseline="0" noProof="0" dirty="0" smtClean="0">
              <a:solidFill>
                <a:schemeClr val="bg1"/>
              </a:solidFill>
              <a:effectLst>
                <a:glow rad="152400">
                  <a:schemeClr val="bg1">
                    <a:alpha val="19000"/>
                  </a:schemeClr>
                </a:glow>
              </a:effectLst>
            </a:rPr>
            <a:t> Caractéristiques</a:t>
          </a:r>
          <a:endParaRPr lang="fr-FR" sz="2500" kern="1200"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fr-FR"/>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642" custLinFactNeighborY="-5074"/>
      <dgm:spPr>
        <a:prstGeom prst="rect">
          <a:avLst/>
        </a:prstGeom>
        <a:blipFill rotWithShape="0">
          <a:blip xmlns:r="http://schemas.openxmlformats.org/officeDocument/2006/relationships" r:embed="rId1"/>
          <a:stretch>
            <a:fillRect/>
          </a:stretch>
        </a:blipFill>
      </dgm:spPr>
      <dgm:t>
        <a:bodyPr/>
        <a:lstStyle/>
        <a:p>
          <a:endParaRPr lang="fr-FR"/>
        </a:p>
      </dgm:t>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fr-FR"/>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273" custLinFactNeighborY="-2897"/>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custLinFactNeighborX="6243" custLinFactNeighborY="-13905"/>
      <dgm:spPr>
        <a:blipFill>
          <a:blip xmlns:r="http://schemas.openxmlformats.org/officeDocument/2006/relationships"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a:noFill/>
        </a:ln>
      </dgm:spPr>
      <dgm:t>
        <a:bodyPr/>
        <a:lstStyle/>
        <a:p>
          <a:endParaRPr lang="fr-FR"/>
        </a:p>
      </dgm:t>
      <dgm:extLst>
        <a:ext uri="{E40237B7-FDA0-4F09-8148-C483321AD2D9}">
          <dgm14:cNvPr xmlns:dgm14="http://schemas.microsoft.com/office/drawing/2010/diagram" id="0" name="" descr="Watch"/>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fr-FR"/>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custLinFactNeighborX="-273" custLinFactNeighborY="3075"/>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a:noFill/>
        </a:ln>
      </dgm:spPr>
      <dgm:t>
        <a:bodyPr/>
        <a:lstStyle/>
        <a:p>
          <a:endParaRPr lang="fr-FR"/>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custLinFactNeighborX="-338" custLinFactNeighborY="-800">
        <dgm:presLayoutVars>
          <dgm:chMax val="0"/>
          <dgm:chPref val="0"/>
        </dgm:presLayoutVars>
      </dgm:prSet>
      <dgm:spPr/>
      <dgm:t>
        <a:bodyPr/>
        <a:lstStyle/>
        <a:p>
          <a:endParaRPr lang="fr-FR"/>
        </a:p>
      </dgm:t>
    </dgm:pt>
  </dgm:ptLst>
  <dgm:cxnLst>
    <dgm:cxn modelId="{EB9839C5-F324-41C4-8950-5284E09FB71E}" srcId="{E1B432F4-5FDB-4518-9272-2F3934AC6AA2}" destId="{14BC708E-A0A1-4102-88E4-E75128B4E51E}" srcOrd="1" destOrd="0" parTransId="{CF221EFF-354A-47A9-A498-1F0BBF01ECB8}" sibTransId="{7519C821-85FB-4CA3-BEB5-E4BFBC529B83}"/>
    <dgm:cxn modelId="{3E6B7CA5-EBA4-48C1-A48C-B9BCBCE8CF1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EEAA52FF-E4A1-49BD-9B1E-000F5AABCD8E}" type="presOf" srcId="{B633A646-2062-4841-AF18-847B074C6716}" destId="{C95AF6F0-F4DA-48FE-85EB-61ADFB42AA13}"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fr-FR" noProof="0" dirty="0" smtClean="0">
              <a:solidFill>
                <a:schemeClr val="bg1"/>
              </a:solidFill>
              <a:effectLst>
                <a:glow rad="152400">
                  <a:schemeClr val="bg1">
                    <a:alpha val="19000"/>
                  </a:schemeClr>
                </a:glow>
              </a:effectLst>
            </a:rPr>
            <a:t>4-Implication</a:t>
          </a:r>
          <a:r>
            <a:rPr lang="fr-FR" baseline="0" noProof="0" dirty="0" smtClean="0">
              <a:solidFill>
                <a:schemeClr val="bg1"/>
              </a:solidFill>
              <a:effectLst>
                <a:glow rad="152400">
                  <a:schemeClr val="bg1">
                    <a:alpha val="19000"/>
                  </a:schemeClr>
                </a:glow>
              </a:effectLst>
            </a:rPr>
            <a:t> Of  Wlan </a:t>
          </a:r>
          <a:endParaRPr lang="fr-FR"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fr-FR" noProof="0" dirty="0" smtClean="0">
              <a:solidFill>
                <a:schemeClr val="bg1"/>
              </a:solidFill>
              <a:effectLst>
                <a:glow rad="152400">
                  <a:schemeClr val="bg1">
                    <a:alpha val="19000"/>
                  </a:schemeClr>
                </a:glow>
              </a:effectLst>
            </a:rPr>
            <a:t>5-Advantages</a:t>
          </a:r>
          <a:endParaRPr lang="fr-FR"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C6D21269-399B-4BA2-8621-C7B9DA1E1B8F}">
      <dgm:prSet custT="1"/>
      <dgm:spPr/>
      <dgm:t>
        <a:bodyPr rtlCol="0"/>
        <a:lstStyle/>
        <a:p>
          <a:pPr rtl="0">
            <a:lnSpc>
              <a:spcPct val="100000"/>
            </a:lnSpc>
          </a:pPr>
          <a:r>
            <a:rPr lang="fr-FR" sz="2500" kern="1200" noProof="0" dirty="0" smtClean="0">
              <a:solidFill>
                <a:schemeClr val="bg1"/>
              </a:solidFill>
              <a:effectLst>
                <a:glow rad="152400">
                  <a:schemeClr val="bg1">
                    <a:alpha val="19000"/>
                  </a:schemeClr>
                </a:glow>
              </a:effectLst>
            </a:rPr>
            <a:t>6-Risks</a:t>
          </a:r>
          <a:endParaRPr lang="fr-FR" sz="2500" kern="1200"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fr-FR"/>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199" custLinFactNeighborY="-7399"/>
      <dgm:spPr>
        <a:prstGeom prst="rect">
          <a:avLst/>
        </a:prstGeom>
        <a:blipFill rotWithShape="0">
          <a:blip xmlns:r="http://schemas.openxmlformats.org/officeDocument/2006/relationships" r:embed="rId1"/>
          <a:stretch>
            <a:fillRect/>
          </a:stretch>
        </a:blipFill>
      </dgm:spPr>
      <dgm:t>
        <a:bodyPr/>
        <a:lstStyle/>
        <a:p>
          <a:endParaRPr lang="fr-FR"/>
        </a:p>
      </dgm:t>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fr-FR"/>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273" custLinFactNeighborY="-2897"/>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custLinFactNeighborX="6243" custLinFactNeighborY="-13905"/>
      <dgm:spPr>
        <a:blipFill>
          <a:blip xmlns:r="http://schemas.openxmlformats.org/officeDocument/2006/relationships"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a:noFill/>
        </a:ln>
      </dgm:spPr>
      <dgm:t>
        <a:bodyPr/>
        <a:lstStyle/>
        <a:p>
          <a:endParaRPr lang="fr-FR"/>
        </a:p>
      </dgm:t>
      <dgm:extLst>
        <a:ext uri="{E40237B7-FDA0-4F09-8148-C483321AD2D9}">
          <dgm14:cNvPr xmlns:dgm14="http://schemas.microsoft.com/office/drawing/2010/diagram" id="0" name="" descr="Watch"/>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fr-FR"/>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custLinFactNeighborX="-273" custLinFactNeighborY="3075"/>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a:noFill/>
        </a:ln>
      </dgm:spPr>
      <dgm:t>
        <a:bodyPr/>
        <a:lstStyle/>
        <a:p>
          <a:endParaRPr lang="fr-FR"/>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custLinFactNeighborX="-338" custLinFactNeighborY="-800">
        <dgm:presLayoutVars>
          <dgm:chMax val="0"/>
          <dgm:chPref val="0"/>
        </dgm:presLayoutVars>
      </dgm:prSet>
      <dgm:spPr/>
      <dgm:t>
        <a:bodyPr/>
        <a:lstStyle/>
        <a:p>
          <a:endParaRPr lang="fr-FR"/>
        </a:p>
      </dgm:t>
    </dgm:pt>
  </dgm:ptLst>
  <dgm:cxnLst>
    <dgm:cxn modelId="{72A7D23E-573F-4D42-B9C8-B78E5F920ACE}" type="presOf" srcId="{B633A646-2062-4841-AF18-847B074C6716}" destId="{C95AF6F0-F4DA-48FE-85EB-61ADFB42AA13}" srcOrd="0" destOrd="0" presId="urn:microsoft.com/office/officeart/2018/2/layout/IconVerticalSolidList"/>
    <dgm:cxn modelId="{A89BDDB2-BD2A-4FD0-9639-0C83EEEEE4A3}" type="presOf" srcId="{C6D21269-399B-4BA2-8621-C7B9DA1E1B8F}" destId="{D5847293-6F0A-4807-B203-585610F4F535}" srcOrd="0" destOrd="0" presId="urn:microsoft.com/office/officeart/2018/2/layout/IconVerticalSolidList"/>
    <dgm:cxn modelId="{EB9839C5-F324-41C4-8950-5284E09FB71E}" srcId="{E1B432F4-5FDB-4518-9272-2F3934AC6AA2}" destId="{14BC708E-A0A1-4102-88E4-E75128B4E51E}" srcOrd="1" destOrd="0" parTransId="{CF221EFF-354A-47A9-A498-1F0BBF01ECB8}" sibTransId="{7519C821-85FB-4CA3-BEB5-E4BFBC529B83}"/>
    <dgm:cxn modelId="{E4AD895B-72A4-4A6B-A7F4-C77A53EC51BC}" srcId="{E1B432F4-5FDB-4518-9272-2F3934AC6AA2}" destId="{C6D21269-399B-4BA2-8621-C7B9DA1E1B8F}" srcOrd="2" destOrd="0" parTransId="{AA3929B3-1058-4240-AD5D-9518D4976567}" sibTransId="{C79B0F2C-DDB4-44EB-89F7-717146B88B10}"/>
    <dgm:cxn modelId="{3941927F-BE08-4EDF-9164-2361DB0059CE}" type="presOf" srcId="{14BC708E-A0A1-4102-88E4-E75128B4E51E}" destId="{80F6AD63-74FB-40E4-9D40-4178AFD87F60}"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B54008DA-3098-413A-85E8-4A01D27806F0}" type="presOf" srcId="{E1B432F4-5FDB-4518-9272-2F3934AC6AA2}" destId="{D40A0249-41A7-44A6-A657-361E8C18FD42}" srcOrd="0" destOrd="0" presId="urn:microsoft.com/office/officeart/2018/2/layout/IconVerticalSolidList"/>
    <dgm:cxn modelId="{7212D682-879C-48BE-B179-E6DE985996AF}" type="presParOf" srcId="{D40A0249-41A7-44A6-A657-361E8C18FD42}" destId="{7D1F47A2-8F6C-4C7F-B3B3-2100C986DE32}" srcOrd="0" destOrd="0" presId="urn:microsoft.com/office/officeart/2018/2/layout/IconVerticalSolidList"/>
    <dgm:cxn modelId="{CC2F87BC-332A-4682-8DBA-8845C5AD0D4E}" type="presParOf" srcId="{7D1F47A2-8F6C-4C7F-B3B3-2100C986DE32}" destId="{EC4D957C-BFAC-446D-9573-48333BEC34E6}" srcOrd="0" destOrd="0" presId="urn:microsoft.com/office/officeart/2018/2/layout/IconVerticalSolidList"/>
    <dgm:cxn modelId="{E892AD3C-A2C3-44C1-82EA-4134DD2A2B94}" type="presParOf" srcId="{7D1F47A2-8F6C-4C7F-B3B3-2100C986DE32}" destId="{BE6B2CCF-B717-4C6F-9115-44EF0ECE6018}" srcOrd="1" destOrd="0" presId="urn:microsoft.com/office/officeart/2018/2/layout/IconVerticalSolidList"/>
    <dgm:cxn modelId="{CAF1B8C6-1C45-4EC3-A78F-6DDA40BB5B1E}" type="presParOf" srcId="{7D1F47A2-8F6C-4C7F-B3B3-2100C986DE32}" destId="{95420642-092B-41B9-94FA-E0EC36F9AF7E}" srcOrd="2" destOrd="0" presId="urn:microsoft.com/office/officeart/2018/2/layout/IconVerticalSolidList"/>
    <dgm:cxn modelId="{ECE4B96C-BC99-48C0-854D-30ABA989403E}" type="presParOf" srcId="{7D1F47A2-8F6C-4C7F-B3B3-2100C986DE32}" destId="{C95AF6F0-F4DA-48FE-85EB-61ADFB42AA13}" srcOrd="3" destOrd="0" presId="urn:microsoft.com/office/officeart/2018/2/layout/IconVerticalSolidList"/>
    <dgm:cxn modelId="{D8CB353A-8A83-4D02-B4BD-F5E7ABBA5E9C}" type="presParOf" srcId="{D40A0249-41A7-44A6-A657-361E8C18FD42}" destId="{51DD96AA-8DD7-4B07-A561-5C9B41ACFA3C}" srcOrd="1" destOrd="0" presId="urn:microsoft.com/office/officeart/2018/2/layout/IconVerticalSolidList"/>
    <dgm:cxn modelId="{7CD6BD3C-61DA-48C3-AC26-8C61A1AADEDF}" type="presParOf" srcId="{D40A0249-41A7-44A6-A657-361E8C18FD42}" destId="{38E06421-A6BB-4D10-8565-2812C2C5C6B3}" srcOrd="2" destOrd="0" presId="urn:microsoft.com/office/officeart/2018/2/layout/IconVerticalSolidList"/>
    <dgm:cxn modelId="{C7404D81-2C01-4835-9980-85A958419DE8}" type="presParOf" srcId="{38E06421-A6BB-4D10-8565-2812C2C5C6B3}" destId="{79919C57-A32A-40F6-B106-B4E0CE644E4C}" srcOrd="0" destOrd="0" presId="urn:microsoft.com/office/officeart/2018/2/layout/IconVerticalSolidList"/>
    <dgm:cxn modelId="{E854E167-9FC6-4195-8B34-C3A0AF544F7C}" type="presParOf" srcId="{38E06421-A6BB-4D10-8565-2812C2C5C6B3}" destId="{99FDF55F-B3E9-423D-AD21-A6446C5D7455}" srcOrd="1" destOrd="0" presId="urn:microsoft.com/office/officeart/2018/2/layout/IconVerticalSolidList"/>
    <dgm:cxn modelId="{017A0072-B58A-492E-A9E8-4C4D40BC07FE}" type="presParOf" srcId="{38E06421-A6BB-4D10-8565-2812C2C5C6B3}" destId="{E98BD5F1-E6F1-491F-A8EE-6A9AD649521E}" srcOrd="2" destOrd="0" presId="urn:microsoft.com/office/officeart/2018/2/layout/IconVerticalSolidList"/>
    <dgm:cxn modelId="{47BB878D-D750-4D0B-AAA9-F41E9D7E32FA}" type="presParOf" srcId="{38E06421-A6BB-4D10-8565-2812C2C5C6B3}" destId="{80F6AD63-74FB-40E4-9D40-4178AFD87F60}" srcOrd="3" destOrd="0" presId="urn:microsoft.com/office/officeart/2018/2/layout/IconVerticalSolidList"/>
    <dgm:cxn modelId="{12BB0B6A-E2D4-448F-B348-84149F299B22}" type="presParOf" srcId="{D40A0249-41A7-44A6-A657-361E8C18FD42}" destId="{1375F890-B8F8-4966-ABCD-B672FD4512B7}" srcOrd="3" destOrd="0" presId="urn:microsoft.com/office/officeart/2018/2/layout/IconVerticalSolidList"/>
    <dgm:cxn modelId="{D8805968-9D75-4FFE-8552-0D502122A037}" type="presParOf" srcId="{D40A0249-41A7-44A6-A657-361E8C18FD42}" destId="{9887B295-B446-4B8E-AEA4-76754DE9DD89}" srcOrd="4" destOrd="0" presId="urn:microsoft.com/office/officeart/2018/2/layout/IconVerticalSolidList"/>
    <dgm:cxn modelId="{5E39B253-C706-4092-8079-DFD29DE5FC3D}" type="presParOf" srcId="{9887B295-B446-4B8E-AEA4-76754DE9DD89}" destId="{436A8B1C-2D30-44BB-9150-7099503C8960}" srcOrd="0" destOrd="0" presId="urn:microsoft.com/office/officeart/2018/2/layout/IconVerticalSolidList"/>
    <dgm:cxn modelId="{B1C21910-DE65-4080-9E92-A5429FAB7B5B}" type="presParOf" srcId="{9887B295-B446-4B8E-AEA4-76754DE9DD89}" destId="{1A8B8B62-3037-4506-89D7-28710774070B}" srcOrd="1" destOrd="0" presId="urn:microsoft.com/office/officeart/2018/2/layout/IconVerticalSolidList"/>
    <dgm:cxn modelId="{0E107507-7201-49EE-9A43-035E0AE3A16E}" type="presParOf" srcId="{9887B295-B446-4B8E-AEA4-76754DE9DD89}" destId="{2FFC6342-A780-4396-8FAC-8E7FAE77A6E2}" srcOrd="2" destOrd="0" presId="urn:microsoft.com/office/officeart/2018/2/layout/IconVerticalSolidList"/>
    <dgm:cxn modelId="{B1639A39-6CCC-4A98-BBF2-F3029FC3A6C0}"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fr-FR" noProof="0" dirty="0" smtClean="0">
              <a:solidFill>
                <a:schemeClr val="bg1"/>
              </a:solidFill>
              <a:effectLst>
                <a:glow rad="152400">
                  <a:schemeClr val="bg1">
                    <a:alpha val="19000"/>
                  </a:schemeClr>
                </a:glow>
              </a:effectLst>
            </a:rPr>
            <a:t>  7- Améliorations And How ?</a:t>
          </a:r>
          <a:endParaRPr lang="fr-F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fr-FR"/>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1" custLinFactNeighborX="2622" custLinFactNeighborY="-96556"/>
      <dgm:spPr>
        <a:prstGeom prst="rect">
          <a:avLst/>
        </a:prstGeom>
        <a:blipFill rotWithShape="0">
          <a:blip xmlns:r="http://schemas.openxmlformats.org/officeDocument/2006/relationships" r:embed="rId1"/>
          <a:stretch>
            <a:fillRect/>
          </a:stretch>
        </a:blipFill>
      </dgm:spPr>
      <dgm:t>
        <a:bodyPr/>
        <a:lstStyle/>
        <a:p>
          <a:endParaRPr lang="fr-FR"/>
        </a:p>
      </dgm:t>
    </dgm:pt>
    <dgm:pt modelId="{BE6B2CCF-B717-4C6F-9115-44EF0ECE6018}" type="pres">
      <dgm:prSet presAssocID="{B633A646-2062-4841-AF18-847B074C6716}" presName="iconRect" presStyleLbl="node1" presStyleIdx="0" presStyleCnt="1" custScaleX="75132" custScaleY="75132" custLinFactY="-93571" custLinFactNeighborX="-3073" custLinFactNeighborY="-100000"/>
      <dgm:spPr>
        <a:blipFill>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a:blipFill>
        <a:ln>
          <a:noFill/>
        </a:ln>
      </dgm:spPr>
      <dgm:t>
        <a:bodyPr/>
        <a:lstStyle/>
        <a:p>
          <a:endParaRPr lang="fr-FR"/>
        </a:p>
      </dgm:t>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1" custScaleX="77495" custLinFactNeighborX="-10443" custLinFactNeighborY="-94741">
        <dgm:presLayoutVars>
          <dgm:chMax val="0"/>
          <dgm:chPref val="0"/>
        </dgm:presLayoutVars>
      </dgm:prSet>
      <dgm:spPr/>
      <dgm:t>
        <a:bodyPr/>
        <a:lstStyle/>
        <a:p>
          <a:endParaRPr lang="fr-FR"/>
        </a:p>
      </dgm:t>
    </dgm:pt>
  </dgm:ptLst>
  <dgm:cxnLst>
    <dgm:cxn modelId="{EDD7BC6C-8D2F-44B3-B976-D8DABF11EF0A}" type="presOf" srcId="{E1B432F4-5FDB-4518-9272-2F3934AC6AA2}" destId="{D40A0249-41A7-44A6-A657-361E8C18FD42}"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5ECEA4A7-79A9-4C4C-8803-88ADF1D33E25}" type="presOf" srcId="{B633A646-2062-4841-AF18-847B074C6716}" destId="{C95AF6F0-F4DA-48FE-85EB-61ADFB42AA13}" srcOrd="0" destOrd="0" presId="urn:microsoft.com/office/officeart/2018/2/layout/IconVerticalSolidList"/>
    <dgm:cxn modelId="{4BF07E81-0D9D-400D-AB50-BAEE16FA0B16}" type="presParOf" srcId="{D40A0249-41A7-44A6-A657-361E8C18FD42}" destId="{7D1F47A2-8F6C-4C7F-B3B3-2100C986DE32}" srcOrd="0" destOrd="0" presId="urn:microsoft.com/office/officeart/2018/2/layout/IconVerticalSolidList"/>
    <dgm:cxn modelId="{9F1B0E15-07A9-4D8A-A14A-9DAFF7B60D68}" type="presParOf" srcId="{7D1F47A2-8F6C-4C7F-B3B3-2100C986DE32}" destId="{EC4D957C-BFAC-446D-9573-48333BEC34E6}" srcOrd="0" destOrd="0" presId="urn:microsoft.com/office/officeart/2018/2/layout/IconVerticalSolidList"/>
    <dgm:cxn modelId="{06037BC4-E605-4FD9-BFEC-10F00DAA79F0}" type="presParOf" srcId="{7D1F47A2-8F6C-4C7F-B3B3-2100C986DE32}" destId="{BE6B2CCF-B717-4C6F-9115-44EF0ECE6018}" srcOrd="1" destOrd="0" presId="urn:microsoft.com/office/officeart/2018/2/layout/IconVerticalSolidList"/>
    <dgm:cxn modelId="{E2EABB77-BC6C-45BB-B47A-0446555C563A}" type="presParOf" srcId="{7D1F47A2-8F6C-4C7F-B3B3-2100C986DE32}" destId="{95420642-092B-41B9-94FA-E0EC36F9AF7E}" srcOrd="2" destOrd="0" presId="urn:microsoft.com/office/officeart/2018/2/layout/IconVerticalSolidList"/>
    <dgm:cxn modelId="{B147C693-CCA6-4946-8AA4-699D4C656BD9}" type="presParOf" srcId="{7D1F47A2-8F6C-4C7F-B3B3-2100C986DE32}" destId="{C95AF6F0-F4DA-48FE-85EB-61ADFB42AA13}" srcOrd="3" destOrd="0" presId="urn:microsoft.com/office/officeart/2018/2/layout/IconVerticalSolid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459897" cy="783579"/>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90619" y="230226"/>
          <a:ext cx="323795" cy="323795"/>
        </a:xfrm>
        <a:prstGeom prst="rect">
          <a:avLst/>
        </a:prstGeom>
        <a:blipFill>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905034" y="334"/>
          <a:ext cx="4554862" cy="783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29" tIns="82929" rIns="82929" bIns="82929" numCol="1" spcCol="1270" rtlCol="0" anchor="ctr" anchorCtr="0">
          <a:noAutofit/>
        </a:bodyPr>
        <a:lstStyle/>
        <a:p>
          <a:pPr lvl="0" algn="l" defTabSz="1111250" rtl="0">
            <a:lnSpc>
              <a:spcPct val="100000"/>
            </a:lnSpc>
            <a:spcBef>
              <a:spcPct val="0"/>
            </a:spcBef>
            <a:spcAft>
              <a:spcPct val="35000"/>
            </a:spcAft>
          </a:pPr>
          <a:r>
            <a:rPr lang="fr-FR" sz="2500" kern="1200" noProof="0" dirty="0" smtClean="0">
              <a:solidFill>
                <a:schemeClr val="bg1"/>
              </a:solidFill>
              <a:effectLst>
                <a:glow rad="152400">
                  <a:schemeClr val="bg1">
                    <a:alpha val="19000"/>
                  </a:schemeClr>
                </a:glow>
              </a:effectLst>
            </a:rPr>
            <a:t>1-Principals</a:t>
          </a:r>
          <a:endParaRPr lang="fr-FR" sz="2500" kern="1200" noProof="0" dirty="0">
            <a:solidFill>
              <a:schemeClr val="bg1"/>
            </a:solidFill>
            <a:effectLst>
              <a:glow rad="152400">
                <a:schemeClr val="bg1">
                  <a:alpha val="19000"/>
                </a:schemeClr>
              </a:glow>
            </a:effectLst>
          </a:endParaRPr>
        </a:p>
      </dsp:txBody>
      <dsp:txXfrm>
        <a:off x="905034" y="334"/>
        <a:ext cx="4554862" cy="783579"/>
      </dsp:txXfrm>
    </dsp:sp>
    <dsp:sp modelId="{79919C57-A32A-40F6-B106-B4E0CE644E4C}">
      <dsp:nvSpPr>
        <dsp:cNvPr id="0" name=""/>
        <dsp:cNvSpPr/>
      </dsp:nvSpPr>
      <dsp:spPr>
        <a:xfrm>
          <a:off x="0" y="957109"/>
          <a:ext cx="5459897" cy="783579"/>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317524" y="1149775"/>
          <a:ext cx="323795" cy="323795"/>
        </a:xfrm>
        <a:prstGeom prst="rect">
          <a:avLst/>
        </a:prstGeom>
        <a:blipFill>
          <a:blip xmlns:r="http://schemas.openxmlformats.org/officeDocument/2006/relationships"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905034" y="979809"/>
          <a:ext cx="4554862" cy="783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29" tIns="82929" rIns="82929" bIns="82929" numCol="1" spcCol="1270" rtlCol="0" anchor="ctr" anchorCtr="0">
          <a:noAutofit/>
        </a:bodyPr>
        <a:lstStyle/>
        <a:p>
          <a:pPr lvl="0" algn="l" defTabSz="1111250" rtl="0">
            <a:lnSpc>
              <a:spcPct val="100000"/>
            </a:lnSpc>
            <a:spcBef>
              <a:spcPct val="0"/>
            </a:spcBef>
            <a:spcAft>
              <a:spcPct val="35000"/>
            </a:spcAft>
          </a:pPr>
          <a:r>
            <a:rPr lang="fr-FR" sz="2500" kern="1200" noProof="0" dirty="0" smtClean="0">
              <a:solidFill>
                <a:schemeClr val="bg1"/>
              </a:solidFill>
              <a:effectLst>
                <a:glow rad="152400">
                  <a:schemeClr val="bg1">
                    <a:alpha val="19000"/>
                  </a:schemeClr>
                </a:glow>
              </a:effectLst>
            </a:rPr>
            <a:t>2-</a:t>
          </a:r>
          <a:r>
            <a:rPr lang="fr-FR" sz="2500" kern="1200" baseline="0" noProof="0" dirty="0" smtClean="0">
              <a:solidFill>
                <a:schemeClr val="bg1"/>
              </a:solidFill>
              <a:effectLst>
                <a:glow rad="152400">
                  <a:schemeClr val="bg1">
                    <a:alpha val="19000"/>
                  </a:schemeClr>
                </a:glow>
              </a:effectLst>
            </a:rPr>
            <a:t> Matériel Part</a:t>
          </a:r>
          <a:endParaRPr lang="fr-FR" sz="2500" kern="1200" noProof="0" dirty="0">
            <a:solidFill>
              <a:schemeClr val="bg1"/>
            </a:solidFill>
            <a:effectLst>
              <a:glow rad="152400">
                <a:schemeClr val="bg1">
                  <a:alpha val="19000"/>
                </a:schemeClr>
              </a:glow>
            </a:effectLst>
          </a:endParaRPr>
        </a:p>
      </dsp:txBody>
      <dsp:txXfrm>
        <a:off x="905034" y="979809"/>
        <a:ext cx="4554862" cy="783579"/>
      </dsp:txXfrm>
    </dsp:sp>
    <dsp:sp modelId="{436A8B1C-2D30-44BB-9150-7099503C8960}">
      <dsp:nvSpPr>
        <dsp:cNvPr id="0" name=""/>
        <dsp:cNvSpPr/>
      </dsp:nvSpPr>
      <dsp:spPr>
        <a:xfrm>
          <a:off x="0" y="1959619"/>
          <a:ext cx="5459897" cy="783579"/>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05337" y="2203894"/>
          <a:ext cx="294360" cy="294360"/>
        </a:xfrm>
        <a:prstGeom prst="rect">
          <a:avLst/>
        </a:prstGeom>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89639" y="1953015"/>
          <a:ext cx="4554862" cy="783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29" tIns="82929" rIns="82929" bIns="82929" numCol="1" spcCol="1270" rtlCol="0" anchor="ctr" anchorCtr="0">
          <a:noAutofit/>
        </a:bodyPr>
        <a:lstStyle/>
        <a:p>
          <a:pPr lvl="0" algn="l" defTabSz="1111250" rtl="0">
            <a:lnSpc>
              <a:spcPct val="100000"/>
            </a:lnSpc>
            <a:spcBef>
              <a:spcPct val="0"/>
            </a:spcBef>
            <a:spcAft>
              <a:spcPct val="35000"/>
            </a:spcAft>
          </a:pPr>
          <a:r>
            <a:rPr lang="fr-FR" sz="2500" kern="1200" noProof="0" dirty="0" smtClean="0">
              <a:solidFill>
                <a:schemeClr val="bg1"/>
              </a:solidFill>
              <a:effectLst>
                <a:glow rad="152400">
                  <a:schemeClr val="bg1">
                    <a:alpha val="19000"/>
                  </a:schemeClr>
                </a:glow>
              </a:effectLst>
            </a:rPr>
            <a:t>3-Fundamental</a:t>
          </a:r>
          <a:r>
            <a:rPr lang="fr-FR" sz="2500" kern="1200" baseline="0" noProof="0" dirty="0" smtClean="0">
              <a:solidFill>
                <a:schemeClr val="bg1"/>
              </a:solidFill>
              <a:effectLst>
                <a:glow rad="152400">
                  <a:schemeClr val="bg1">
                    <a:alpha val="19000"/>
                  </a:schemeClr>
                </a:glow>
              </a:effectLst>
            </a:rPr>
            <a:t> Caractéristiques</a:t>
          </a:r>
          <a:endParaRPr lang="fr-FR" sz="2500" kern="1200" noProof="0" dirty="0">
            <a:solidFill>
              <a:schemeClr val="bg1"/>
            </a:solidFill>
            <a:effectLst>
              <a:glow rad="152400">
                <a:schemeClr val="bg1">
                  <a:alpha val="19000"/>
                </a:schemeClr>
              </a:glow>
            </a:effectLst>
          </a:endParaRPr>
        </a:p>
      </dsp:txBody>
      <dsp:txXfrm>
        <a:off x="889639" y="1953015"/>
        <a:ext cx="4554862" cy="783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412685" cy="709764"/>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63242" y="208538"/>
          <a:ext cx="293292" cy="293292"/>
        </a:xfrm>
        <a:prstGeom prst="rect">
          <a:avLst/>
        </a:prstGeom>
        <a:blipFill>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19777" y="303"/>
          <a:ext cx="4592907" cy="70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17" tIns="75117" rIns="75117" bIns="75117" numCol="1" spcCol="1270" rtlCol="0" anchor="ctr" anchorCtr="0">
          <a:noAutofit/>
        </a:bodyPr>
        <a:lstStyle/>
        <a:p>
          <a:pPr lvl="0" algn="l" defTabSz="1111250" rtl="0">
            <a:lnSpc>
              <a:spcPct val="100000"/>
            </a:lnSpc>
            <a:spcBef>
              <a:spcPct val="0"/>
            </a:spcBef>
            <a:spcAft>
              <a:spcPct val="35000"/>
            </a:spcAft>
          </a:pPr>
          <a:r>
            <a:rPr lang="fr-FR" sz="2500" kern="1200" noProof="0" dirty="0" smtClean="0">
              <a:solidFill>
                <a:schemeClr val="bg1"/>
              </a:solidFill>
              <a:effectLst>
                <a:glow rad="152400">
                  <a:schemeClr val="bg1">
                    <a:alpha val="19000"/>
                  </a:schemeClr>
                </a:glow>
              </a:effectLst>
            </a:rPr>
            <a:t>4-Implication</a:t>
          </a:r>
          <a:r>
            <a:rPr lang="fr-FR" sz="2500" kern="1200" baseline="0" noProof="0" dirty="0" smtClean="0">
              <a:solidFill>
                <a:schemeClr val="bg1"/>
              </a:solidFill>
              <a:effectLst>
                <a:glow rad="152400">
                  <a:schemeClr val="bg1">
                    <a:alpha val="19000"/>
                  </a:schemeClr>
                </a:glow>
              </a:effectLst>
            </a:rPr>
            <a:t> Of  Wlan </a:t>
          </a:r>
          <a:endParaRPr lang="fr-FR" sz="2500" kern="1200" noProof="0" dirty="0">
            <a:solidFill>
              <a:schemeClr val="bg1"/>
            </a:solidFill>
            <a:effectLst>
              <a:glow rad="152400">
                <a:schemeClr val="bg1">
                  <a:alpha val="19000"/>
                </a:schemeClr>
              </a:glow>
            </a:effectLst>
          </a:endParaRPr>
        </a:p>
      </dsp:txBody>
      <dsp:txXfrm>
        <a:off x="819777" y="303"/>
        <a:ext cx="4592907" cy="709764"/>
      </dsp:txXfrm>
    </dsp:sp>
    <dsp:sp modelId="{79919C57-A32A-40F6-B106-B4E0CE644E4C}">
      <dsp:nvSpPr>
        <dsp:cNvPr id="0" name=""/>
        <dsp:cNvSpPr/>
      </dsp:nvSpPr>
      <dsp:spPr>
        <a:xfrm>
          <a:off x="0" y="866946"/>
          <a:ext cx="5412685" cy="709764"/>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87613" y="1041463"/>
          <a:ext cx="293292" cy="293292"/>
        </a:xfrm>
        <a:prstGeom prst="rect">
          <a:avLst/>
        </a:prstGeom>
        <a:blipFill>
          <a:blip xmlns:r="http://schemas.openxmlformats.org/officeDocument/2006/relationships"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19777" y="887508"/>
          <a:ext cx="4592907" cy="70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17" tIns="75117" rIns="75117" bIns="75117" numCol="1" spcCol="1270" rtlCol="0" anchor="ctr" anchorCtr="0">
          <a:noAutofit/>
        </a:bodyPr>
        <a:lstStyle/>
        <a:p>
          <a:pPr lvl="0" algn="l" defTabSz="1111250" rtl="0">
            <a:lnSpc>
              <a:spcPct val="100000"/>
            </a:lnSpc>
            <a:spcBef>
              <a:spcPct val="0"/>
            </a:spcBef>
            <a:spcAft>
              <a:spcPct val="35000"/>
            </a:spcAft>
          </a:pPr>
          <a:r>
            <a:rPr lang="fr-FR" sz="2500" kern="1200" noProof="0" dirty="0" smtClean="0">
              <a:solidFill>
                <a:schemeClr val="bg1"/>
              </a:solidFill>
              <a:effectLst>
                <a:glow rad="152400">
                  <a:schemeClr val="bg1">
                    <a:alpha val="19000"/>
                  </a:schemeClr>
                </a:glow>
              </a:effectLst>
            </a:rPr>
            <a:t>5-Advantages</a:t>
          </a:r>
          <a:endParaRPr lang="fr-FR" sz="2500" kern="1200" noProof="0" dirty="0">
            <a:solidFill>
              <a:schemeClr val="bg1"/>
            </a:solidFill>
            <a:effectLst>
              <a:glow rad="152400">
                <a:schemeClr val="bg1">
                  <a:alpha val="19000"/>
                </a:schemeClr>
              </a:glow>
            </a:effectLst>
          </a:endParaRPr>
        </a:p>
      </dsp:txBody>
      <dsp:txXfrm>
        <a:off x="819777" y="887508"/>
        <a:ext cx="4592907" cy="709764"/>
      </dsp:txXfrm>
    </dsp:sp>
    <dsp:sp modelId="{436A8B1C-2D30-44BB-9150-7099503C8960}">
      <dsp:nvSpPr>
        <dsp:cNvPr id="0" name=""/>
        <dsp:cNvSpPr/>
      </dsp:nvSpPr>
      <dsp:spPr>
        <a:xfrm>
          <a:off x="0" y="1775016"/>
          <a:ext cx="5412685" cy="709764"/>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76573" y="1996280"/>
          <a:ext cx="266630" cy="266630"/>
        </a:xfrm>
        <a:prstGeom prst="rect">
          <a:avLst/>
        </a:prstGeom>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04253" y="1769035"/>
          <a:ext cx="4592907" cy="70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17" tIns="75117" rIns="75117" bIns="75117" numCol="1" spcCol="1270" rtlCol="0" anchor="ctr" anchorCtr="0">
          <a:noAutofit/>
        </a:bodyPr>
        <a:lstStyle/>
        <a:p>
          <a:pPr lvl="0" algn="l" defTabSz="1111250" rtl="0">
            <a:lnSpc>
              <a:spcPct val="100000"/>
            </a:lnSpc>
            <a:spcBef>
              <a:spcPct val="0"/>
            </a:spcBef>
            <a:spcAft>
              <a:spcPct val="35000"/>
            </a:spcAft>
          </a:pPr>
          <a:r>
            <a:rPr lang="fr-FR" sz="2500" kern="1200" noProof="0" dirty="0" smtClean="0">
              <a:solidFill>
                <a:schemeClr val="bg1"/>
              </a:solidFill>
              <a:effectLst>
                <a:glow rad="152400">
                  <a:schemeClr val="bg1">
                    <a:alpha val="19000"/>
                  </a:schemeClr>
                </a:glow>
              </a:effectLst>
            </a:rPr>
            <a:t>6-Risks</a:t>
          </a:r>
          <a:endParaRPr lang="fr-FR" sz="2500" kern="1200" noProof="0" dirty="0">
            <a:solidFill>
              <a:schemeClr val="bg1"/>
            </a:solidFill>
            <a:effectLst>
              <a:glow rad="152400">
                <a:schemeClr val="bg1">
                  <a:alpha val="19000"/>
                </a:schemeClr>
              </a:glow>
            </a:effectLst>
          </a:endParaRPr>
        </a:p>
      </dsp:txBody>
      <dsp:txXfrm>
        <a:off x="804253" y="1769035"/>
        <a:ext cx="4592907" cy="709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122827"/>
          <a:ext cx="5698387" cy="610759"/>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16200" y="241502"/>
          <a:ext cx="252381" cy="252381"/>
        </a:xfrm>
        <a:prstGeom prst="rect">
          <a:avLst/>
        </a:prstGeom>
        <a:blipFill>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745845" y="133913"/>
          <a:ext cx="3869293" cy="61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639" tIns="64639" rIns="64639" bIns="64639" numCol="1" spcCol="1270" rtlCol="0" anchor="ctr" anchorCtr="0">
          <a:noAutofit/>
        </a:bodyPr>
        <a:lstStyle/>
        <a:p>
          <a:pPr lvl="0" algn="l" defTabSz="1066800" rtl="0">
            <a:lnSpc>
              <a:spcPct val="100000"/>
            </a:lnSpc>
            <a:spcBef>
              <a:spcPct val="0"/>
            </a:spcBef>
            <a:spcAft>
              <a:spcPct val="35000"/>
            </a:spcAft>
          </a:pPr>
          <a:r>
            <a:rPr lang="fr-FR" sz="2400" kern="1200" noProof="0" dirty="0" smtClean="0">
              <a:solidFill>
                <a:schemeClr val="bg1"/>
              </a:solidFill>
              <a:effectLst>
                <a:glow rad="152400">
                  <a:schemeClr val="bg1">
                    <a:alpha val="19000"/>
                  </a:schemeClr>
                </a:glow>
              </a:effectLst>
            </a:rPr>
            <a:t>  7- Améliorations And How ?</a:t>
          </a:r>
          <a:endParaRPr lang="fr-FR" sz="2400" kern="1200" noProof="0" dirty="0">
            <a:solidFill>
              <a:schemeClr val="bg1"/>
            </a:solidFill>
            <a:effectLst>
              <a:glow rad="152400">
                <a:schemeClr val="bg1">
                  <a:alpha val="19000"/>
                </a:schemeClr>
              </a:glow>
            </a:effectLst>
          </a:endParaRPr>
        </a:p>
      </dsp:txBody>
      <dsp:txXfrm>
        <a:off x="745845" y="133913"/>
        <a:ext cx="3869293" cy="6107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e verticale d’icônes à éléments pleins"/>
  <dgm:desc val="Permet de représenter une série d’éléments visuels de haut en bas avec du texte de Niveau 1 ou de Niveau 1 et de Niveau 2 groupé dans une forme. Fonctionne de manière optimale avec des icônes ou de petites images avec de plus longues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Liste verticale d’icônes à éléments pleins"/>
  <dgm:desc val="Permet de représenter une série d’éléments visuels de haut en bas avec du texte de Niveau 1 ou de Niveau 1 et de Niveau 2 groupé dans une forme. Fonctionne de manière optimale avec des icônes ou de petites images avec de plus longues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Liste verticale d’icônes à éléments pleins"/>
  <dgm:desc val="Permet de représenter une série d’éléments visuels de haut en bas avec du texte de Niveau 1 ou de Niveau 1 et de Niveau 2 groupé dans une forme. Fonctionne de manière optimale avec des icônes ou de petites images avec de plus longues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40AF03-C114-4F8F-A706-C2213F1933A7}" type="datetime1">
              <a:rPr lang="fr-FR" smtClean="0"/>
              <a:t>21/11/2023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197F0D-165E-409E-864C-E021C6E59EE6}" type="slidenum">
              <a:rPr lang="fr-FR" smtClean="0"/>
              <a:t>‹N°›</a:t>
            </a:fld>
            <a:endParaRPr lang="fr-FR" dirty="0"/>
          </a:p>
        </p:txBody>
      </p:sp>
    </p:spTree>
    <p:extLst>
      <p:ext uri="{BB962C8B-B14F-4D97-AF65-F5344CB8AC3E}">
        <p14:creationId xmlns:p14="http://schemas.microsoft.com/office/powerpoint/2010/main" val="6552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9E26B-B1C2-41F5-AFFD-731282AA4934}" type="datetime1">
              <a:rPr lang="fr-FR" smtClean="0"/>
              <a:pPr/>
              <a:t>21/11/2023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smtClean="0"/>
              <a:t>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C8518-F7DC-49BC-9F94-94E3144E69AD}" type="slidenum">
              <a:rPr lang="fr-FR" noProof="0" smtClean="0"/>
              <a:t>‹N°›</a:t>
            </a:fld>
            <a:endParaRPr lang="fr-FR" noProof="0" dirty="0"/>
          </a:p>
        </p:txBody>
      </p:sp>
    </p:spTree>
    <p:extLst>
      <p:ext uri="{BB962C8B-B14F-4D97-AF65-F5344CB8AC3E}">
        <p14:creationId xmlns:p14="http://schemas.microsoft.com/office/powerpoint/2010/main" val="6822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a:t>
            </a:fld>
            <a:endParaRPr lang="fr-FR" dirty="0"/>
          </a:p>
        </p:txBody>
      </p:sp>
    </p:spTree>
    <p:extLst>
      <p:ext uri="{BB962C8B-B14F-4D97-AF65-F5344CB8AC3E}">
        <p14:creationId xmlns:p14="http://schemas.microsoft.com/office/powerpoint/2010/main" val="402396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10</a:t>
            </a:fld>
            <a:endParaRPr lang="fr-FR" dirty="0"/>
          </a:p>
        </p:txBody>
      </p:sp>
    </p:spTree>
    <p:extLst>
      <p:ext uri="{BB962C8B-B14F-4D97-AF65-F5344CB8AC3E}">
        <p14:creationId xmlns:p14="http://schemas.microsoft.com/office/powerpoint/2010/main" val="308973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11</a:t>
            </a:fld>
            <a:endParaRPr lang="fr-FR" dirty="0"/>
          </a:p>
        </p:txBody>
      </p:sp>
    </p:spTree>
    <p:extLst>
      <p:ext uri="{BB962C8B-B14F-4D97-AF65-F5344CB8AC3E}">
        <p14:creationId xmlns:p14="http://schemas.microsoft.com/office/powerpoint/2010/main" val="2882386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12</a:t>
            </a:fld>
            <a:endParaRPr lang="fr-FR" dirty="0"/>
          </a:p>
        </p:txBody>
      </p:sp>
    </p:spTree>
    <p:extLst>
      <p:ext uri="{BB962C8B-B14F-4D97-AF65-F5344CB8AC3E}">
        <p14:creationId xmlns:p14="http://schemas.microsoft.com/office/powerpoint/2010/main" val="4109086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13</a:t>
            </a:fld>
            <a:endParaRPr lang="fr-FR" dirty="0"/>
          </a:p>
        </p:txBody>
      </p:sp>
    </p:spTree>
    <p:extLst>
      <p:ext uri="{BB962C8B-B14F-4D97-AF65-F5344CB8AC3E}">
        <p14:creationId xmlns:p14="http://schemas.microsoft.com/office/powerpoint/2010/main" val="725883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14</a:t>
            </a:fld>
            <a:endParaRPr lang="fr-FR" dirty="0"/>
          </a:p>
        </p:txBody>
      </p:sp>
    </p:spTree>
    <p:extLst>
      <p:ext uri="{BB962C8B-B14F-4D97-AF65-F5344CB8AC3E}">
        <p14:creationId xmlns:p14="http://schemas.microsoft.com/office/powerpoint/2010/main" val="76570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2</a:t>
            </a:fld>
            <a:endParaRPr lang="fr-FR" dirty="0"/>
          </a:p>
        </p:txBody>
      </p:sp>
    </p:spTree>
    <p:extLst>
      <p:ext uri="{BB962C8B-B14F-4D97-AF65-F5344CB8AC3E}">
        <p14:creationId xmlns:p14="http://schemas.microsoft.com/office/powerpoint/2010/main" val="256078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3</a:t>
            </a:fld>
            <a:endParaRPr lang="fr-FR" dirty="0"/>
          </a:p>
        </p:txBody>
      </p:sp>
    </p:spTree>
    <p:extLst>
      <p:ext uri="{BB962C8B-B14F-4D97-AF65-F5344CB8AC3E}">
        <p14:creationId xmlns:p14="http://schemas.microsoft.com/office/powerpoint/2010/main" val="187502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4</a:t>
            </a:fld>
            <a:endParaRPr lang="fr-FR" dirty="0"/>
          </a:p>
        </p:txBody>
      </p:sp>
    </p:spTree>
    <p:extLst>
      <p:ext uri="{BB962C8B-B14F-4D97-AF65-F5344CB8AC3E}">
        <p14:creationId xmlns:p14="http://schemas.microsoft.com/office/powerpoint/2010/main" val="70034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5</a:t>
            </a:fld>
            <a:endParaRPr lang="fr-FR" dirty="0"/>
          </a:p>
        </p:txBody>
      </p:sp>
    </p:spTree>
    <p:extLst>
      <p:ext uri="{BB962C8B-B14F-4D97-AF65-F5344CB8AC3E}">
        <p14:creationId xmlns:p14="http://schemas.microsoft.com/office/powerpoint/2010/main" val="25641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6</a:t>
            </a:fld>
            <a:endParaRPr lang="fr-FR" dirty="0"/>
          </a:p>
        </p:txBody>
      </p:sp>
    </p:spTree>
    <p:extLst>
      <p:ext uri="{BB962C8B-B14F-4D97-AF65-F5344CB8AC3E}">
        <p14:creationId xmlns:p14="http://schemas.microsoft.com/office/powerpoint/2010/main" val="29173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7</a:t>
            </a:fld>
            <a:endParaRPr lang="fr-FR" dirty="0"/>
          </a:p>
        </p:txBody>
      </p:sp>
    </p:spTree>
    <p:extLst>
      <p:ext uri="{BB962C8B-B14F-4D97-AF65-F5344CB8AC3E}">
        <p14:creationId xmlns:p14="http://schemas.microsoft.com/office/powerpoint/2010/main" val="3467565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8</a:t>
            </a:fld>
            <a:endParaRPr lang="fr-FR" dirty="0"/>
          </a:p>
        </p:txBody>
      </p:sp>
    </p:spTree>
    <p:extLst>
      <p:ext uri="{BB962C8B-B14F-4D97-AF65-F5344CB8AC3E}">
        <p14:creationId xmlns:p14="http://schemas.microsoft.com/office/powerpoint/2010/main" val="417771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9</a:t>
            </a:fld>
            <a:endParaRPr lang="fr-FR" dirty="0"/>
          </a:p>
        </p:txBody>
      </p:sp>
    </p:spTree>
    <p:extLst>
      <p:ext uri="{BB962C8B-B14F-4D97-AF65-F5344CB8AC3E}">
        <p14:creationId xmlns:p14="http://schemas.microsoft.com/office/powerpoint/2010/main" val="24663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7" name="Espace réservé de la date 6"/>
          <p:cNvSpPr>
            <a:spLocks noGrp="1"/>
          </p:cNvSpPr>
          <p:nvPr>
            <p:ph type="dt" sz="half" idx="10"/>
          </p:nvPr>
        </p:nvSpPr>
        <p:spPr/>
        <p:txBody>
          <a:bodyPr rtlCol="0"/>
          <a:lstStyle/>
          <a:p>
            <a:pPr rtl="0"/>
            <a:fld id="{EE347766-FCCD-4996-A3F5-962A6CD70543}" type="datetime1">
              <a:rPr lang="fr-FR" noProof="0" smtClean="0"/>
              <a:t>21/11/2023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p>
            <a:pPr rtl="0"/>
            <a:fld id="{E006EB20-3AAF-435F-9BDB-3D4F4734C416}" type="datetime1">
              <a:rPr lang="fr-FR" noProof="0" smtClean="0"/>
              <a:t>21/11/2023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smtClean="0"/>
              <a:t>
              </a:t>
            </a:r>
            <a:endParaRPr lang="fr-FR" noProof="0" dirty="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53112" y="937260"/>
            <a:ext cx="1298608" cy="4983480"/>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2231136" y="937260"/>
            <a:ext cx="6198489" cy="4983480"/>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p>
            <a:pPr rtl="0"/>
            <a:fld id="{CD4C2773-C2B8-4CF5-9DAF-C2CB31B44054}" type="datetime1">
              <a:rPr lang="fr-FR" noProof="0" smtClean="0"/>
              <a:t>21/11/2023</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smtClean="0"/>
              <a:t>
              </a:t>
            </a:r>
            <a:endParaRPr lang="fr-FR" noProof="0" dirty="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p>
            <a:pPr rtl="0"/>
            <a:fld id="{C0E7C7EC-7DAF-4859-BD1E-26D7D7F1D849}" type="datetime1">
              <a:rPr lang="fr-FR" noProof="0" smtClean="0"/>
              <a:t>21/11/2023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smtClean="0"/>
              <a:t>Modifiez les styles du texte du masque</a:t>
            </a:r>
          </a:p>
        </p:txBody>
      </p:sp>
      <p:sp>
        <p:nvSpPr>
          <p:cNvPr id="7" name="Espace réservé de la date 6"/>
          <p:cNvSpPr>
            <a:spLocks noGrp="1"/>
          </p:cNvSpPr>
          <p:nvPr>
            <p:ph type="dt" sz="half" idx="10"/>
          </p:nvPr>
        </p:nvSpPr>
        <p:spPr/>
        <p:txBody>
          <a:bodyPr rtlCol="0"/>
          <a:lstStyle/>
          <a:p>
            <a:pPr rtl="0"/>
            <a:fld id="{F71150A9-20F9-4EB6-A4AF-036CCB5ABFD0}" type="datetime1">
              <a:rPr lang="fr-FR" noProof="0" smtClean="0"/>
              <a:t>21/11/2023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581912" y="2638044"/>
            <a:ext cx="4271771" cy="3101982"/>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338315" y="2638044"/>
            <a:ext cx="4270247" cy="3101982"/>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8" name="Espace réservé de la date 7"/>
          <p:cNvSpPr>
            <a:spLocks noGrp="1"/>
          </p:cNvSpPr>
          <p:nvPr>
            <p:ph type="dt" sz="half" idx="10"/>
          </p:nvPr>
        </p:nvSpPr>
        <p:spPr/>
        <p:txBody>
          <a:bodyPr rtlCol="0"/>
          <a:lstStyle/>
          <a:p>
            <a:pPr rtl="0"/>
            <a:fld id="{C3888D8F-6B72-466E-83CC-E6F5CEA805F5}" type="datetime1">
              <a:rPr lang="fr-FR" noProof="0" smtClean="0"/>
              <a:t>21/11/2023</a:t>
            </a:fld>
            <a:endParaRPr lang="fr-FR" noProof="0" dirty="0"/>
          </a:p>
        </p:txBody>
      </p:sp>
      <p:sp>
        <p:nvSpPr>
          <p:cNvPr id="9" name="Espace réservé du pied de page 8"/>
          <p:cNvSpPr>
            <a:spLocks noGrp="1"/>
          </p:cNvSpPr>
          <p:nvPr>
            <p:ph type="ftr" sz="quarter" idx="11"/>
          </p:nvPr>
        </p:nvSpPr>
        <p:spPr/>
        <p:txBody>
          <a:bodyPr rtlCol="0"/>
          <a:lstStyle/>
          <a:p>
            <a:pPr rtl="0"/>
            <a:r>
              <a:rPr lang="fr-FR" noProof="0" dirty="0" smtClean="0"/>
              <a:t>
              </a:t>
            </a:r>
            <a:endParaRPr lang="fr-FR" noProof="0" dirty="0"/>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583436" y="3143250"/>
            <a:ext cx="4270248" cy="2596776"/>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6" name="Espace réservé du contenu 5"/>
          <p:cNvSpPr>
            <a:spLocks noGrp="1"/>
          </p:cNvSpPr>
          <p:nvPr>
            <p:ph sz="quarter" idx="4"/>
          </p:nvPr>
        </p:nvSpPr>
        <p:spPr>
          <a:xfrm>
            <a:off x="6338316" y="3143250"/>
            <a:ext cx="4253484" cy="2596776"/>
          </a:xfrm>
        </p:spPr>
        <p:txBody>
          <a:bodyPr rtlCol="0"/>
          <a:lstStyle>
            <a:lvl5pPr>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7" name="Espace réservé de la date 6"/>
          <p:cNvSpPr>
            <a:spLocks noGrp="1"/>
          </p:cNvSpPr>
          <p:nvPr>
            <p:ph type="dt" sz="half" idx="10"/>
          </p:nvPr>
        </p:nvSpPr>
        <p:spPr/>
        <p:txBody>
          <a:bodyPr rtlCol="0"/>
          <a:lstStyle/>
          <a:p>
            <a:pPr rtl="0"/>
            <a:fld id="{F4E39990-AB53-4F5B-AAE3-224BB3B7F497}" type="datetime1">
              <a:rPr lang="fr-FR" noProof="0" smtClean="0"/>
              <a:t>21/11/2023</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
              </a:t>
            </a:r>
            <a:endParaRPr lang="fr-FR" noProof="0" dirty="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pPr/>
              <a:t>‹N°›</a:t>
            </a:fld>
            <a:endParaRPr lang="fr-FR" noProof="0" dirty="0"/>
          </a:p>
        </p:txBody>
      </p:sp>
      <p:sp>
        <p:nvSpPr>
          <p:cNvPr id="10" name="Titre 9"/>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A03A5982-0AEE-4919-9470-90C1A4D41F8E}" type="datetime1">
              <a:rPr lang="fr-FR" noProof="0" smtClean="0"/>
              <a:t>21/11/2023</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smtClean="0"/>
              <a:t>
              </a:t>
            </a:r>
            <a:endParaRPr lang="fr-FR" noProof="0" dirty="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8AF15A8-EB6B-4FDC-AFB6-14D7A83B14A3}" type="datetime1">
              <a:rPr lang="fr-FR" noProof="0" smtClean="0"/>
              <a:t>21/11/2023</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smtClean="0"/>
              <a:t>
              </a:t>
            </a:r>
            <a:endParaRPr lang="fr-FR" noProof="0" dirty="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9" name="Espace réservé de la date 8"/>
          <p:cNvSpPr>
            <a:spLocks noGrp="1"/>
          </p:cNvSpPr>
          <p:nvPr>
            <p:ph type="dt" sz="half" idx="10"/>
          </p:nvPr>
        </p:nvSpPr>
        <p:spPr/>
        <p:txBody>
          <a:bodyPr rtlCol="0"/>
          <a:lstStyle/>
          <a:p>
            <a:pPr rtl="0"/>
            <a:fld id="{E1BC28C2-2524-42D9-93A2-33B5674F60C2}" type="datetime1">
              <a:rPr lang="fr-FR" noProof="0" smtClean="0"/>
              <a:t>21/11/2023</a:t>
            </a:fld>
            <a:endParaRPr lang="fr-FR" noProof="0" dirty="0"/>
          </a:p>
        </p:txBody>
      </p:sp>
      <p:sp>
        <p:nvSpPr>
          <p:cNvPr id="10" name="Espace réservé du pied de page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smtClean="0"/>
              <a:t>
              </a:t>
            </a:r>
            <a:endParaRPr lang="fr-FR" noProof="0" dirty="0"/>
          </a:p>
        </p:txBody>
      </p:sp>
      <p:sp>
        <p:nvSpPr>
          <p:cNvPr id="11" name="Espace réservé du numéro de diapositive 10"/>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fr-FR" noProof="0" smtClean="0"/>
              <a:t>Modifiez le style du titre</a:t>
            </a:r>
            <a:endParaRPr lang="fr-FR" noProof="0" dirty="0"/>
          </a:p>
        </p:txBody>
      </p:sp>
      <p:sp>
        <p:nvSpPr>
          <p:cNvPr id="3" name="Espace réservé d’image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8" name="Espace réservé de la date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2844390C-838D-4AD0-820C-8F12C7FB2D0E}" type="datetime1">
              <a:rPr lang="fr-FR" noProof="0" smtClean="0"/>
              <a:t>21/11/2023</a:t>
            </a:fld>
            <a:endParaRPr lang="fr-FR" noProof="0" dirty="0"/>
          </a:p>
        </p:txBody>
      </p:sp>
      <p:sp>
        <p:nvSpPr>
          <p:cNvPr id="9" name="Espace réservé du pied de page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smtClean="0"/>
              <a:t>
              </a:t>
            </a:r>
            <a:endParaRPr lang="fr-FR" noProof="0" dirty="0"/>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4" name="Espace réservé de la date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CFC383F2-748B-4B2D-9E80-65085793A3A6}" type="datetime1">
              <a:rPr lang="fr-FR" noProof="0" smtClean="0"/>
              <a:t>21/11/2023</a:t>
            </a:fld>
            <a:endParaRPr lang="fr-FR" noProof="0" dirty="0"/>
          </a:p>
        </p:txBody>
      </p:sp>
      <p:sp>
        <p:nvSpPr>
          <p:cNvPr id="5" name="Espace réservé du pied de page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fr-FR" noProof="0" dirty="0" smtClean="0"/>
              <a:t>
              </a:t>
            </a:r>
            <a:endParaRPr lang="fr-FR" noProof="0" dirty="0"/>
          </a:p>
        </p:txBody>
      </p:sp>
      <p:sp>
        <p:nvSpPr>
          <p:cNvPr id="6" name="Espace réservé du numéro de diapositive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fr-FR" noProof="0" smtClean="0"/>
              <a:pPr/>
              <a:t>‹N°›</a:t>
            </a:fld>
            <a:endParaRPr lang="fr-FR"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hyperlink" Target="https://www.geeksforgeeks.org/advantages-and-disadvantages-of-wlan/" TargetMode="External"/><Relationship Id="rId7" Type="http://schemas.openxmlformats.org/officeDocument/2006/relationships/hyperlink" Target="https://www.fifa.com/fr/news/fifa-renforce-presence-jeux-video-espor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epri.com/research/products/3002022297" TargetMode="External"/><Relationship Id="rId5" Type="http://schemas.openxmlformats.org/officeDocument/2006/relationships/hyperlink" Target="https://www.pfcommunications.com/what-are-the-latest-improvements-in-wireless-access-points-and-wlan-technologies/" TargetMode="External"/><Relationship Id="rId4" Type="http://schemas.openxmlformats.org/officeDocument/2006/relationships/hyperlink" Target="https://jwcn-eurasipjournals.springeropen.com/articles/10.1186/s13638-022-02196-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2.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 xmlns:a16="http://schemas.microsoft.com/office/drawing/2014/main" id="{050E78D6-F072-48E7-8270-20EFBDD26F36}"/>
              </a:ext>
            </a:extLst>
          </p:cNvPr>
          <p:cNvSpPr>
            <a:spLocks noGrp="1"/>
          </p:cNvSpPr>
          <p:nvPr>
            <p:ph type="ctrTitle"/>
          </p:nvPr>
        </p:nvSpPr>
        <p:spPr>
          <a:xfrm>
            <a:off x="195071" y="853382"/>
            <a:ext cx="3620183" cy="819300"/>
          </a:xfrm>
          <a:noFill/>
          <a:ln>
            <a:solidFill>
              <a:schemeClr val="tx1"/>
            </a:solidFill>
          </a:ln>
          <a:effectLst>
            <a:glow rad="152400">
              <a:schemeClr val="tx1">
                <a:alpha val="13000"/>
              </a:schemeClr>
            </a:glow>
          </a:effectLst>
        </p:spPr>
        <p:txBody>
          <a:bodyPr rtlCol="0">
            <a:normAutofit/>
          </a:bodyPr>
          <a:lstStyle/>
          <a:p>
            <a:pPr rtl="0"/>
            <a:r>
              <a:rPr lang="fr-FR" sz="3000" dirty="0" smtClean="0">
                <a:solidFill>
                  <a:schemeClr val="tx1"/>
                </a:solidFill>
              </a:rPr>
              <a:t>FIFA</a:t>
            </a:r>
            <a:endParaRPr lang="fr-FR" sz="3000" dirty="0">
              <a:solidFill>
                <a:schemeClr val="tx1"/>
              </a:solidFill>
            </a:endParaRPr>
          </a:p>
        </p:txBody>
      </p:sp>
      <p:sp>
        <p:nvSpPr>
          <p:cNvPr id="3" name="Sous-titre 2">
            <a:extLst>
              <a:ext uri="{FF2B5EF4-FFF2-40B4-BE49-F238E27FC236}">
                <a16:creationId xmlns="" xmlns:a16="http://schemas.microsoft.com/office/drawing/2014/main" id="{3FC7BD98-5486-489C-BAA0-A69CEFF691B3}"/>
              </a:ext>
            </a:extLst>
          </p:cNvPr>
          <p:cNvSpPr>
            <a:spLocks noGrp="1"/>
          </p:cNvSpPr>
          <p:nvPr>
            <p:ph type="subTitle" idx="1"/>
          </p:nvPr>
        </p:nvSpPr>
        <p:spPr>
          <a:xfrm>
            <a:off x="-20392" y="2133599"/>
            <a:ext cx="4051107" cy="1566042"/>
          </a:xfrm>
        </p:spPr>
        <p:txBody>
          <a:bodyPr rtlCol="0">
            <a:normAutofit fontScale="55000" lnSpcReduction="20000"/>
          </a:bodyPr>
          <a:lstStyle/>
          <a:p>
            <a:pPr rtl="0"/>
            <a:r>
              <a:rPr lang="fr-FR" sz="4400" spc="300" dirty="0" smtClean="0">
                <a:solidFill>
                  <a:schemeClr val="tx1"/>
                </a:solidFill>
              </a:rPr>
              <a:t>Caracteristics </a:t>
            </a:r>
          </a:p>
          <a:p>
            <a:pPr rtl="0"/>
            <a:r>
              <a:rPr lang="fr-FR" sz="4400" spc="300" dirty="0"/>
              <a:t>And</a:t>
            </a:r>
            <a:endParaRPr lang="fr-FR" sz="4400" spc="300" dirty="0" smtClean="0">
              <a:solidFill>
                <a:schemeClr val="tx1"/>
              </a:solidFill>
            </a:endParaRPr>
          </a:p>
          <a:p>
            <a:pPr rtl="0"/>
            <a:r>
              <a:rPr lang="fr-FR" sz="4400" spc="300" dirty="0" smtClean="0">
                <a:solidFill>
                  <a:schemeClr val="tx1"/>
                </a:solidFill>
              </a:rPr>
              <a:t>Types Of Networks </a:t>
            </a:r>
            <a:r>
              <a:rPr lang="fr-FR" sz="4400" spc="300" dirty="0">
                <a:solidFill>
                  <a:schemeClr val="tx1"/>
                </a:solidFill>
              </a:rPr>
              <a:t>U</a:t>
            </a:r>
            <a:r>
              <a:rPr lang="fr-FR" sz="4400" spc="300" dirty="0" smtClean="0">
                <a:solidFill>
                  <a:schemeClr val="tx1"/>
                </a:solidFill>
              </a:rPr>
              <a:t>sed</a:t>
            </a:r>
            <a:r>
              <a:rPr lang="fr-FR" spc="300" dirty="0" smtClean="0">
                <a:solidFill>
                  <a:schemeClr val="tx1"/>
                </a:solidFill>
              </a:rPr>
              <a:t> </a:t>
            </a:r>
            <a:endParaRPr lang="fr-FR" spc="300" dirty="0">
              <a:solidFill>
                <a:schemeClr val="tx1"/>
              </a:solidFill>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408" y="853382"/>
            <a:ext cx="8027591" cy="5150069"/>
          </a:xfrm>
          <a:prstGeom prst="rect">
            <a:avLst/>
          </a:prstGeom>
        </p:spPr>
      </p:pic>
      <p:sp>
        <p:nvSpPr>
          <p:cNvPr id="11" name="Sous-titre 2">
            <a:extLst>
              <a:ext uri="{FF2B5EF4-FFF2-40B4-BE49-F238E27FC236}">
                <a16:creationId xmlns="" xmlns:a16="http://schemas.microsoft.com/office/drawing/2014/main" id="{3FC7BD98-5486-489C-BAA0-A69CEFF691B3}"/>
              </a:ext>
            </a:extLst>
          </p:cNvPr>
          <p:cNvSpPr txBox="1">
            <a:spLocks/>
          </p:cNvSpPr>
          <p:nvPr/>
        </p:nvSpPr>
        <p:spPr>
          <a:xfrm>
            <a:off x="-493358" y="5108607"/>
            <a:ext cx="4051107" cy="1265476"/>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fr-FR" spc="300" dirty="0" smtClean="0">
                <a:solidFill>
                  <a:schemeClr val="tx1"/>
                </a:solidFill>
              </a:rPr>
              <a:t>Project Made By:</a:t>
            </a:r>
          </a:p>
          <a:p>
            <a:pPr marL="342900" indent="-342900">
              <a:buFont typeface="Arial" panose="020B0604020202020204" pitchFamily="34" charset="0"/>
              <a:buChar char="•"/>
            </a:pPr>
            <a:r>
              <a:rPr lang="fr-FR" spc="300" dirty="0" smtClean="0">
                <a:solidFill>
                  <a:schemeClr val="tx1"/>
                </a:solidFill>
              </a:rPr>
              <a:t>Boujebha Souhaiel</a:t>
            </a:r>
          </a:p>
          <a:p>
            <a:pPr marL="342900" indent="-342900">
              <a:buFont typeface="Arial" panose="020B0604020202020204" pitchFamily="34" charset="0"/>
              <a:buChar char="•"/>
            </a:pPr>
            <a:r>
              <a:rPr lang="fr-FR" spc="300" dirty="0" smtClean="0">
                <a:solidFill>
                  <a:schemeClr val="tx1"/>
                </a:solidFill>
              </a:rPr>
              <a:t>Bahri Med Yassin</a:t>
            </a:r>
            <a:endParaRPr lang="fr-FR" spc="300" dirty="0">
              <a:solidFill>
                <a:schemeClr val="tx1"/>
              </a:solidFill>
            </a:endParaRPr>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0AF33C27-9C85-4B30-9AD7-879D48AFE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 xmlns:a16="http://schemas.microsoft.com/office/drawing/2014/main" id="{6D5089DD-882D-4413-B8BF-4798BFD84A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 xmlns:a16="http://schemas.microsoft.com/office/drawing/2014/main" id="{8EB78894-19E5-4916-B37E-B4A80B9B8D52}"/>
              </a:ext>
            </a:extLst>
          </p:cNvPr>
          <p:cNvSpPr>
            <a:spLocks noGrp="1"/>
          </p:cNvSpPr>
          <p:nvPr>
            <p:ph type="title"/>
          </p:nvPr>
        </p:nvSpPr>
        <p:spPr>
          <a:xfrm>
            <a:off x="8050924" y="283779"/>
            <a:ext cx="3590508" cy="1086855"/>
          </a:xfrm>
          <a:noFill/>
          <a:ln>
            <a:solidFill>
              <a:srgbClr val="FFFFFF"/>
            </a:solidFill>
          </a:ln>
          <a:effectLst>
            <a:glow rad="152400">
              <a:schemeClr val="bg1">
                <a:alpha val="13000"/>
              </a:schemeClr>
            </a:glow>
          </a:effectLst>
        </p:spPr>
        <p:txBody>
          <a:bodyPr wrap="square" rtlCol="0">
            <a:normAutofit/>
          </a:bodyPr>
          <a:lstStyle/>
          <a:p>
            <a:r>
              <a:rPr lang="fr-FR" dirty="0" smtClean="0">
                <a:solidFill>
                  <a:srgbClr val="FFFFFF"/>
                </a:solidFill>
              </a:rPr>
              <a:t>VI- Risks</a:t>
            </a:r>
            <a:endParaRPr lang="fr-FR" dirty="0">
              <a:solidFill>
                <a:srgbClr val="FFFFFF"/>
              </a:solidFill>
            </a:endParaRPr>
          </a:p>
        </p:txBody>
      </p:sp>
      <p:sp>
        <p:nvSpPr>
          <p:cNvPr id="3" name="Espace réservé du contenu 2"/>
          <p:cNvSpPr>
            <a:spLocks noGrp="1"/>
          </p:cNvSpPr>
          <p:nvPr>
            <p:ph idx="1"/>
          </p:nvPr>
        </p:nvSpPr>
        <p:spPr>
          <a:xfrm>
            <a:off x="0" y="70424"/>
            <a:ext cx="7451833" cy="6787576"/>
          </a:xfrm>
        </p:spPr>
        <p:txBody>
          <a:bodyPr>
            <a:noAutofit/>
          </a:bodyPr>
          <a:lstStyle/>
          <a:p>
            <a:pPr>
              <a:buFont typeface="Wingdings" panose="05000000000000000000" pitchFamily="2" charset="2"/>
              <a:buChar char="§"/>
            </a:pPr>
            <a:r>
              <a:rPr lang="fr-FR" sz="3200" dirty="0" smtClean="0"/>
              <a:t>The Risks  :</a:t>
            </a:r>
            <a:r>
              <a:rPr lang="en-US" dirty="0"/>
              <a:t> </a:t>
            </a:r>
            <a:endParaRPr lang="en-US" dirty="0" smtClean="0"/>
          </a:p>
          <a:p>
            <a:pPr>
              <a:buFont typeface="Wingdings" panose="05000000000000000000" pitchFamily="2" charset="2"/>
              <a:buChar char="§"/>
            </a:pPr>
            <a:r>
              <a:rPr lang="en-US" dirty="0" smtClean="0"/>
              <a:t>WLAN </a:t>
            </a:r>
            <a:r>
              <a:rPr lang="en-US" dirty="0"/>
              <a:t>requires license. </a:t>
            </a:r>
            <a:r>
              <a:rPr lang="en-US" dirty="0" smtClean="0"/>
              <a:t> </a:t>
            </a:r>
            <a:endParaRPr lang="en-US" dirty="0"/>
          </a:p>
          <a:p>
            <a:pPr>
              <a:buFont typeface="Wingdings" panose="05000000000000000000" pitchFamily="2" charset="2"/>
              <a:buChar char="§"/>
            </a:pPr>
            <a:r>
              <a:rPr lang="en-US" dirty="0"/>
              <a:t>It’s a limited area to hide. </a:t>
            </a:r>
          </a:p>
          <a:p>
            <a:pPr>
              <a:buFont typeface="Wingdings" panose="05000000000000000000" pitchFamily="2" charset="2"/>
              <a:buChar char="§"/>
            </a:pPr>
            <a:r>
              <a:rPr lang="en-US" dirty="0"/>
              <a:t>The Government agencies can control the flow of signals of WLAN and can also limit it if required. this will affect data transfer from connected devices to the web. </a:t>
            </a:r>
          </a:p>
          <a:p>
            <a:pPr>
              <a:buFont typeface="Wingdings" panose="05000000000000000000" pitchFamily="2" charset="2"/>
              <a:buChar char="§"/>
            </a:pPr>
            <a:r>
              <a:rPr lang="en-US" dirty="0"/>
              <a:t>If the amount of connected devices increases then data transfer rate decreases. </a:t>
            </a:r>
            <a:endParaRPr lang="en-US" dirty="0" smtClean="0"/>
          </a:p>
          <a:p>
            <a:pPr>
              <a:buFont typeface="Wingdings" panose="05000000000000000000" pitchFamily="2" charset="2"/>
              <a:buChar char="§"/>
            </a:pPr>
            <a:r>
              <a:rPr lang="en-US" dirty="0"/>
              <a:t>If there’s rain or thunder then communication may interfere</a:t>
            </a:r>
            <a:r>
              <a:rPr lang="en-US" dirty="0" smtClean="0"/>
              <a:t>.</a:t>
            </a:r>
          </a:p>
          <a:p>
            <a:pPr>
              <a:buFont typeface="Wingdings" panose="05000000000000000000" pitchFamily="2" charset="2"/>
              <a:buChar char="§"/>
            </a:pPr>
            <a:r>
              <a:rPr lang="en-US" dirty="0"/>
              <a:t>Due to Low security as attackers can get access to the transmitted data</a:t>
            </a:r>
            <a:r>
              <a:rPr lang="en-US" dirty="0" smtClean="0"/>
              <a:t>.</a:t>
            </a:r>
          </a:p>
          <a:p>
            <a:pPr>
              <a:buFont typeface="Wingdings" panose="05000000000000000000" pitchFamily="2" charset="2"/>
              <a:buChar char="§"/>
            </a:pPr>
            <a:r>
              <a:rPr lang="en-US" dirty="0"/>
              <a:t>Signal Interference: The use of WLAN technology may introduce the risk of signal interference, leading to reduced or unstable gameplay. For example, WLAN signals can be easily absorbed by physical objects or reflect off metal surfaces, leading to decreased signal strength and potential connection issues.</a:t>
            </a:r>
            <a:endParaRPr lang="fr-FR"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634" y="3046948"/>
            <a:ext cx="4506436" cy="2365879"/>
          </a:xfrm>
          <a:prstGeom prst="rect">
            <a:avLst/>
          </a:prstGeom>
        </p:spPr>
      </p:pic>
    </p:spTree>
    <p:extLst>
      <p:ext uri="{BB962C8B-B14F-4D97-AF65-F5344CB8AC3E}">
        <p14:creationId xmlns:p14="http://schemas.microsoft.com/office/powerpoint/2010/main" val="359493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1F70220-677A-411B-B416-94321A555329}"/>
              </a:ext>
            </a:extLst>
          </p:cNvPr>
          <p:cNvSpPr>
            <a:spLocks noGrp="1"/>
          </p:cNvSpPr>
          <p:nvPr>
            <p:ph type="title"/>
          </p:nvPr>
        </p:nvSpPr>
        <p:spPr>
          <a:xfrm>
            <a:off x="3983170" y="388883"/>
            <a:ext cx="4296550" cy="89252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fr-FR" dirty="0" smtClean="0">
                <a:solidFill>
                  <a:schemeClr val="bg1"/>
                </a:solidFill>
              </a:rPr>
              <a:t>Vii- Improvements And How ?</a:t>
            </a:r>
            <a:endParaRPr lang="fr-FR" dirty="0">
              <a:solidFill>
                <a:schemeClr val="bg1"/>
              </a:solidFill>
            </a:endParaRPr>
          </a:p>
        </p:txBody>
      </p:sp>
      <p:sp>
        <p:nvSpPr>
          <p:cNvPr id="3" name="Espace réservé du contenu 2">
            <a:extLst>
              <a:ext uri="{FF2B5EF4-FFF2-40B4-BE49-F238E27FC236}">
                <a16:creationId xmlns="" xmlns:a16="http://schemas.microsoft.com/office/drawing/2014/main" id="{667D1328-A694-4327-A93A-3D919FD65B27}"/>
              </a:ext>
            </a:extLst>
          </p:cNvPr>
          <p:cNvSpPr>
            <a:spLocks noGrp="1"/>
          </p:cNvSpPr>
          <p:nvPr>
            <p:ph idx="1"/>
          </p:nvPr>
        </p:nvSpPr>
        <p:spPr>
          <a:xfrm>
            <a:off x="1" y="1450427"/>
            <a:ext cx="12117086" cy="5213132"/>
          </a:xfrm>
        </p:spPr>
        <p:txBody>
          <a:bodyPr rtlCol="0">
            <a:normAutofit/>
          </a:bodyPr>
          <a:lstStyle/>
          <a:p>
            <a:r>
              <a:rPr lang="en-US" sz="2400" dirty="0" smtClean="0">
                <a:solidFill>
                  <a:schemeClr val="bg1"/>
                </a:solidFill>
              </a:rPr>
              <a:t>Next </a:t>
            </a:r>
            <a:r>
              <a:rPr lang="en-US" sz="2400" dirty="0">
                <a:solidFill>
                  <a:schemeClr val="bg1"/>
                </a:solidFill>
              </a:rPr>
              <a:t>Generation Wireless Local Area Network (WLAN) : </a:t>
            </a:r>
            <a:r>
              <a:rPr lang="en-US" sz="2000" dirty="0">
                <a:solidFill>
                  <a:schemeClr val="bg1"/>
                </a:solidFill>
              </a:rPr>
              <a:t>As the electric industry continues to see increasing requirements for connectivity to workers and sensors, existing networks may need to be expanded and upgraded. Wireless LAN technology has recently made significant advancements with the completion of Wi-Fi™ 6 (IEEE 802.11ax), the introduction of the latest security standard, WPA3, and new Wi-Fi Location capabilities. For existing and emerging wireless use cases, this next generation WLAN offers a significant improvement. The capabilities can match or exceed 5G in most aspects, typically at a lower cost. While Wi-Fi 6 provides notable improvements in data throughput, the most significant advancements are improvements in efficiency. Wi-Fi 6 works better with large numbers of devices and users. It enables new utility use cases, from wireless sensors to augmented and virtual reality (AR/VR), and can deliver value in the generation plant, in the substation, and across the enterprise</a:t>
            </a:r>
            <a:r>
              <a:rPr lang="en-US" sz="2400" dirty="0" smtClean="0">
                <a:solidFill>
                  <a:schemeClr val="bg1"/>
                </a:solidFill>
              </a:rPr>
              <a:t>.</a:t>
            </a:r>
            <a:r>
              <a:rPr lang="en-US" sz="2400" dirty="0" smtClean="0"/>
              <a:t>.</a:t>
            </a:r>
          </a:p>
          <a:p>
            <a:pPr marL="0" indent="0">
              <a:buNone/>
            </a:pPr>
            <a:endParaRPr lang="en-US" sz="2400" dirty="0" smtClean="0">
              <a:solidFill>
                <a:schemeClr val="bg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069" y="4430153"/>
            <a:ext cx="8491018" cy="2324204"/>
          </a:xfrm>
          <a:prstGeom prst="rect">
            <a:avLst/>
          </a:prstGeom>
        </p:spPr>
      </p:pic>
    </p:spTree>
    <p:extLst>
      <p:ext uri="{BB962C8B-B14F-4D97-AF65-F5344CB8AC3E}">
        <p14:creationId xmlns:p14="http://schemas.microsoft.com/office/powerpoint/2010/main" val="3755226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1F70220-677A-411B-B416-94321A555329}"/>
              </a:ext>
            </a:extLst>
          </p:cNvPr>
          <p:cNvSpPr>
            <a:spLocks noGrp="1"/>
          </p:cNvSpPr>
          <p:nvPr>
            <p:ph type="title"/>
          </p:nvPr>
        </p:nvSpPr>
        <p:spPr>
          <a:xfrm>
            <a:off x="3983170" y="388883"/>
            <a:ext cx="4296550" cy="89252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fr-FR" dirty="0" smtClean="0">
                <a:solidFill>
                  <a:schemeClr val="bg1"/>
                </a:solidFill>
              </a:rPr>
              <a:t>Vii- Improvements And How ?</a:t>
            </a:r>
            <a:endParaRPr lang="fr-FR" dirty="0">
              <a:solidFill>
                <a:schemeClr val="bg1"/>
              </a:solidFill>
            </a:endParaRPr>
          </a:p>
        </p:txBody>
      </p:sp>
      <p:sp>
        <p:nvSpPr>
          <p:cNvPr id="3" name="Espace réservé du contenu 2">
            <a:extLst>
              <a:ext uri="{FF2B5EF4-FFF2-40B4-BE49-F238E27FC236}">
                <a16:creationId xmlns="" xmlns:a16="http://schemas.microsoft.com/office/drawing/2014/main" id="{667D1328-A694-4327-A93A-3D919FD65B27}"/>
              </a:ext>
            </a:extLst>
          </p:cNvPr>
          <p:cNvSpPr>
            <a:spLocks noGrp="1"/>
          </p:cNvSpPr>
          <p:nvPr>
            <p:ph idx="1"/>
          </p:nvPr>
        </p:nvSpPr>
        <p:spPr>
          <a:xfrm>
            <a:off x="1" y="1450427"/>
            <a:ext cx="12117086" cy="5213132"/>
          </a:xfrm>
        </p:spPr>
        <p:txBody>
          <a:bodyPr rtlCol="0">
            <a:normAutofit/>
          </a:bodyPr>
          <a:lstStyle/>
          <a:p>
            <a:r>
              <a:rPr lang="en-US" sz="2400" dirty="0">
                <a:solidFill>
                  <a:schemeClr val="bg1"/>
                </a:solidFill>
              </a:rPr>
              <a:t>Machine learning and deep learning methods for wireless network </a:t>
            </a:r>
            <a:r>
              <a:rPr lang="en-US" sz="2400" dirty="0" smtClean="0">
                <a:solidFill>
                  <a:schemeClr val="bg1"/>
                </a:solidFill>
              </a:rPr>
              <a:t>applications :</a:t>
            </a:r>
          </a:p>
          <a:p>
            <a:pPr lvl="2"/>
            <a:r>
              <a:rPr lang="en-US" sz="2200" dirty="0" smtClean="0">
                <a:solidFill>
                  <a:schemeClr val="bg1"/>
                </a:solidFill>
              </a:rPr>
              <a:t>Networking optimization </a:t>
            </a:r>
            <a:r>
              <a:rPr lang="en-US" sz="2200" dirty="0">
                <a:solidFill>
                  <a:schemeClr val="bg1"/>
                </a:solidFill>
              </a:rPr>
              <a:t>:  “</a:t>
            </a:r>
            <a:r>
              <a:rPr lang="en-US" sz="2000" dirty="0">
                <a:solidFill>
                  <a:schemeClr val="bg1"/>
                </a:solidFill>
              </a:rPr>
              <a:t>Network resource optimization with reinforcement learning for low power wide area networks,” A deep learning-aided temporal spectral ChannelNet for IEEE 802.11p-based channel estimation in vehicular communications,</a:t>
            </a:r>
            <a:endParaRPr lang="en-US" sz="2000" dirty="0" smtClean="0">
              <a:solidFill>
                <a:schemeClr val="bg1"/>
              </a:solidFill>
            </a:endParaRPr>
          </a:p>
          <a:p>
            <a:pPr lvl="2"/>
            <a:r>
              <a:rPr lang="en-US" sz="2200" dirty="0">
                <a:solidFill>
                  <a:schemeClr val="bg1"/>
                </a:solidFill>
              </a:rPr>
              <a:t> UAV </a:t>
            </a:r>
            <a:r>
              <a:rPr lang="en-US" sz="2200" dirty="0" smtClean="0">
                <a:solidFill>
                  <a:schemeClr val="bg1"/>
                </a:solidFill>
              </a:rPr>
              <a:t>applications </a:t>
            </a:r>
            <a:r>
              <a:rPr lang="en-US" sz="2200" dirty="0">
                <a:solidFill>
                  <a:schemeClr val="bg1"/>
                </a:solidFill>
              </a:rPr>
              <a:t>:  </a:t>
            </a:r>
            <a:r>
              <a:rPr lang="en-US" sz="2000" dirty="0">
                <a:solidFill>
                  <a:schemeClr val="bg1"/>
                </a:solidFill>
              </a:rPr>
              <a:t>“Improving aerial image transmission quality using trajectory-aided OLSR in flying ad hoc networks,” </a:t>
            </a:r>
            <a:endParaRPr lang="en-US" sz="2000" dirty="0" smtClean="0">
              <a:solidFill>
                <a:schemeClr val="bg1"/>
              </a:solidFill>
            </a:endParaRPr>
          </a:p>
          <a:p>
            <a:pPr lvl="2"/>
            <a:r>
              <a:rPr lang="en-US" sz="2200" dirty="0">
                <a:solidFill>
                  <a:schemeClr val="bg1"/>
                </a:solidFill>
              </a:rPr>
              <a:t>Wireless sensor networks : </a:t>
            </a:r>
            <a:r>
              <a:rPr lang="en-US" sz="2200" dirty="0" smtClean="0">
                <a:solidFill>
                  <a:schemeClr val="bg1"/>
                </a:solidFill>
              </a:rPr>
              <a:t>“</a:t>
            </a:r>
            <a:r>
              <a:rPr lang="en-US" sz="2000" dirty="0" smtClean="0">
                <a:solidFill>
                  <a:schemeClr val="bg1"/>
                </a:solidFill>
              </a:rPr>
              <a:t>A </a:t>
            </a:r>
            <a:r>
              <a:rPr lang="en-US" sz="2000" dirty="0">
                <a:solidFill>
                  <a:schemeClr val="bg1"/>
                </a:solidFill>
              </a:rPr>
              <a:t>bi-population </a:t>
            </a:r>
            <a:r>
              <a:rPr lang="en-US" sz="2000" dirty="0" smtClean="0">
                <a:solidFill>
                  <a:schemeClr val="bg1"/>
                </a:solidFill>
              </a:rPr>
              <a:t>Quasi-Affine Transformation </a:t>
            </a:r>
            <a:r>
              <a:rPr lang="en-US" sz="2000" dirty="0">
                <a:solidFill>
                  <a:schemeClr val="bg1"/>
                </a:solidFill>
              </a:rPr>
              <a:t>Evolution algorithm for global optimization and its application to dynamic deployment in wireless sensor networks,”</a:t>
            </a:r>
            <a:endParaRPr lang="en-US" sz="2200" dirty="0">
              <a:solidFill>
                <a:schemeClr val="bg1"/>
              </a:solidFill>
            </a:endParaRPr>
          </a:p>
          <a:p>
            <a:pPr lvl="2"/>
            <a:r>
              <a:rPr lang="en-US" sz="2200" dirty="0" smtClean="0">
                <a:solidFill>
                  <a:schemeClr val="bg1"/>
                </a:solidFill>
              </a:rPr>
              <a:t> </a:t>
            </a:r>
            <a:r>
              <a:rPr lang="en-US" sz="2200" dirty="0">
                <a:solidFill>
                  <a:schemeClr val="bg1"/>
                </a:solidFill>
              </a:rPr>
              <a:t>Network security : </a:t>
            </a:r>
            <a:r>
              <a:rPr lang="en-US" sz="1800" dirty="0">
                <a:solidFill>
                  <a:schemeClr val="bg1"/>
                </a:solidFill>
              </a:rPr>
              <a:t>“Intrusion detection in internet of things using supervised machine learning based on application and transport layer features using UNSW-NB15 data-set</a:t>
            </a:r>
            <a:r>
              <a:rPr lang="en-US" sz="1800" dirty="0" smtClean="0">
                <a:solidFill>
                  <a:schemeClr val="bg1"/>
                </a:solidFill>
              </a:rPr>
              <a:t>,”</a:t>
            </a:r>
          </a:p>
          <a:p>
            <a:pPr lvl="2"/>
            <a:r>
              <a:rPr lang="en-US" sz="2200" dirty="0">
                <a:solidFill>
                  <a:schemeClr val="bg1"/>
                </a:solidFill>
              </a:rPr>
              <a:t>Mobile positioning :  “</a:t>
            </a:r>
            <a:r>
              <a:rPr lang="en-US" sz="2000" dirty="0">
                <a:solidFill>
                  <a:schemeClr val="bg1"/>
                </a:solidFill>
              </a:rPr>
              <a:t>New three-dimensional positioning algorithm through integrating TDOA and Newton’s method,” </a:t>
            </a:r>
            <a:endParaRPr lang="en-US" sz="2000" dirty="0" smtClean="0">
              <a:solidFill>
                <a:schemeClr val="bg1"/>
              </a:solidFill>
            </a:endParaRPr>
          </a:p>
          <a:p>
            <a:endParaRPr lang="en-US" sz="2400" dirty="0" smtClean="0">
              <a:solidFill>
                <a:schemeClr val="bg1"/>
              </a:solidFill>
            </a:endParaRPr>
          </a:p>
        </p:txBody>
      </p:sp>
    </p:spTree>
    <p:extLst>
      <p:ext uri="{BB962C8B-B14F-4D97-AF65-F5344CB8AC3E}">
        <p14:creationId xmlns:p14="http://schemas.microsoft.com/office/powerpoint/2010/main" val="220685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0AF33C27-9C85-4B30-9AD7-879D48AFE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 xmlns:a16="http://schemas.microsoft.com/office/drawing/2014/main" id="{6D5089DD-882D-4413-B8BF-4798BFD84A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 xmlns:a16="http://schemas.microsoft.com/office/drawing/2014/main" id="{8EB78894-19E5-4916-B37E-B4A80B9B8D52}"/>
              </a:ext>
            </a:extLst>
          </p:cNvPr>
          <p:cNvSpPr>
            <a:spLocks noGrp="1"/>
          </p:cNvSpPr>
          <p:nvPr>
            <p:ph type="title"/>
          </p:nvPr>
        </p:nvSpPr>
        <p:spPr>
          <a:xfrm>
            <a:off x="8050924" y="283779"/>
            <a:ext cx="3590508" cy="1086855"/>
          </a:xfrm>
          <a:noFill/>
          <a:ln>
            <a:solidFill>
              <a:srgbClr val="FFFFFF"/>
            </a:solidFill>
          </a:ln>
          <a:effectLst>
            <a:glow rad="152400">
              <a:schemeClr val="bg1">
                <a:alpha val="13000"/>
              </a:schemeClr>
            </a:glow>
          </a:effectLst>
        </p:spPr>
        <p:txBody>
          <a:bodyPr wrap="square" rtlCol="0">
            <a:normAutofit/>
          </a:bodyPr>
          <a:lstStyle/>
          <a:p>
            <a:r>
              <a:rPr lang="fr-FR" dirty="0" smtClean="0">
                <a:solidFill>
                  <a:srgbClr val="FFFFFF"/>
                </a:solidFill>
              </a:rPr>
              <a:t>Viii- references </a:t>
            </a:r>
            <a:endParaRPr lang="fr-FR" dirty="0">
              <a:solidFill>
                <a:srgbClr val="FFFFFF"/>
              </a:solidFill>
            </a:endParaRPr>
          </a:p>
        </p:txBody>
      </p:sp>
      <p:sp>
        <p:nvSpPr>
          <p:cNvPr id="3" name="Espace réservé du contenu 2"/>
          <p:cNvSpPr>
            <a:spLocks noGrp="1"/>
          </p:cNvSpPr>
          <p:nvPr>
            <p:ph idx="1"/>
          </p:nvPr>
        </p:nvSpPr>
        <p:spPr>
          <a:xfrm>
            <a:off x="0" y="70424"/>
            <a:ext cx="7451833" cy="6787576"/>
          </a:xfrm>
        </p:spPr>
        <p:txBody>
          <a:bodyPr>
            <a:noAutofit/>
          </a:bodyPr>
          <a:lstStyle/>
          <a:p>
            <a:pPr>
              <a:buFont typeface="Wingdings" panose="05000000000000000000" pitchFamily="2" charset="2"/>
              <a:buChar char="§"/>
            </a:pPr>
            <a:r>
              <a:rPr lang="fr-FR" sz="3200" dirty="0" smtClean="0"/>
              <a:t>Sources :</a:t>
            </a:r>
            <a:r>
              <a:rPr lang="en-US" dirty="0" smtClean="0"/>
              <a:t> </a:t>
            </a:r>
          </a:p>
          <a:p>
            <a:pPr>
              <a:buFont typeface="Wingdings" panose="05000000000000000000" pitchFamily="2" charset="2"/>
              <a:buChar char="§"/>
            </a:pPr>
            <a:endParaRPr lang="en-US" dirty="0"/>
          </a:p>
          <a:p>
            <a:pPr>
              <a:buFont typeface="Wingdings" panose="05000000000000000000" pitchFamily="2" charset="2"/>
              <a:buChar char="§"/>
            </a:pPr>
            <a:r>
              <a:rPr lang="en-US" dirty="0">
                <a:hlinkClick r:id="rId3"/>
              </a:rPr>
              <a:t>https://www.geeksforgeeks.org/advantages-and-disadvantages-of-wlan</a:t>
            </a:r>
            <a:r>
              <a:rPr lang="en-US" dirty="0" smtClean="0">
                <a:hlinkClick r:id="rId3"/>
              </a:rPr>
              <a:t>/</a:t>
            </a:r>
            <a:endParaRPr lang="en-US" dirty="0"/>
          </a:p>
          <a:p>
            <a:pPr>
              <a:buFont typeface="Wingdings" panose="05000000000000000000" pitchFamily="2" charset="2"/>
              <a:buChar char="§"/>
            </a:pPr>
            <a:r>
              <a:rPr lang="en-US" dirty="0">
                <a:hlinkClick r:id="rId4"/>
              </a:rPr>
              <a:t>https://</a:t>
            </a:r>
            <a:r>
              <a:rPr lang="en-US" dirty="0" smtClean="0">
                <a:hlinkClick r:id="rId4"/>
              </a:rPr>
              <a:t>jwcn-eurasipjournals.springeropen.com/articles/10.1186/s13638-022-02196-2</a:t>
            </a:r>
            <a:endParaRPr lang="en-US" dirty="0"/>
          </a:p>
          <a:p>
            <a:pPr>
              <a:buFont typeface="Wingdings" panose="05000000000000000000" pitchFamily="2" charset="2"/>
              <a:buChar char="§"/>
            </a:pPr>
            <a:r>
              <a:rPr lang="en-US" dirty="0">
                <a:hlinkClick r:id="rId5"/>
              </a:rPr>
              <a:t>https://</a:t>
            </a:r>
            <a:r>
              <a:rPr lang="en-US" dirty="0" smtClean="0">
                <a:hlinkClick r:id="rId5"/>
              </a:rPr>
              <a:t>www.pfcommunications.com/what-are-the-latest-improvements-in-wireless-access-points-and-wlan-technologies/</a:t>
            </a:r>
            <a:endParaRPr lang="en-US" dirty="0" smtClean="0"/>
          </a:p>
          <a:p>
            <a:pPr>
              <a:buFont typeface="Wingdings" panose="05000000000000000000" pitchFamily="2" charset="2"/>
              <a:buChar char="§"/>
            </a:pPr>
            <a:r>
              <a:rPr lang="en-US" dirty="0">
                <a:hlinkClick r:id="rId6"/>
              </a:rPr>
              <a:t>https://</a:t>
            </a:r>
            <a:r>
              <a:rPr lang="en-US" dirty="0" smtClean="0">
                <a:hlinkClick r:id="rId6"/>
              </a:rPr>
              <a:t>www.epri.com/research/products/3002022297</a:t>
            </a:r>
            <a:endParaRPr lang="en-US" dirty="0" smtClean="0"/>
          </a:p>
          <a:p>
            <a:pPr>
              <a:buFont typeface="Wingdings" panose="05000000000000000000" pitchFamily="2" charset="2"/>
              <a:buChar char="§"/>
            </a:pPr>
            <a:endParaRPr lang="en-US" dirty="0"/>
          </a:p>
          <a:p>
            <a:pPr>
              <a:buFont typeface="Wingdings" panose="05000000000000000000" pitchFamily="2" charset="2"/>
              <a:buChar char="§"/>
            </a:pPr>
            <a:r>
              <a:rPr lang="en-US" dirty="0">
                <a:hlinkClick r:id="rId7"/>
              </a:rPr>
              <a:t>https://</a:t>
            </a:r>
            <a:r>
              <a:rPr lang="en-US" dirty="0" smtClean="0">
                <a:hlinkClick r:id="rId7"/>
              </a:rPr>
              <a:t>www.fifa.com/fr/news/fifa-renforce-presence-jeux-video-esport</a:t>
            </a:r>
            <a:endParaRPr lang="en-US" dirty="0" smtClean="0"/>
          </a:p>
          <a:p>
            <a:pPr>
              <a:buFont typeface="Wingdings" panose="05000000000000000000" pitchFamily="2" charset="2"/>
              <a:buChar char="§"/>
            </a:pPr>
            <a:endParaRPr lang="en-US" dirty="0"/>
          </a:p>
          <a:p>
            <a:pPr>
              <a:buFont typeface="Wingdings" panose="05000000000000000000" pitchFamily="2" charset="2"/>
              <a:buChar char="§"/>
            </a:pPr>
            <a:r>
              <a:rPr lang="en-US" dirty="0" smtClean="0"/>
              <a:t>,,,,</a:t>
            </a:r>
          </a:p>
          <a:p>
            <a:pPr>
              <a:buFont typeface="Wingdings" panose="05000000000000000000" pitchFamily="2" charset="2"/>
              <a:buChar char="§"/>
            </a:pPr>
            <a:endParaRPr lang="en-US" dirty="0"/>
          </a:p>
        </p:txBody>
      </p:sp>
      <p:pic>
        <p:nvPicPr>
          <p:cNvPr id="5" name="Imag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7735" y="2957367"/>
            <a:ext cx="4399162" cy="2474529"/>
          </a:xfrm>
          <a:prstGeom prst="rect">
            <a:avLst/>
          </a:prstGeom>
        </p:spPr>
      </p:pic>
    </p:spTree>
    <p:extLst>
      <p:ext uri="{BB962C8B-B14F-4D97-AF65-F5344CB8AC3E}">
        <p14:creationId xmlns:p14="http://schemas.microsoft.com/office/powerpoint/2010/main" val="838834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1F70220-677A-411B-B416-94321A555329}"/>
              </a:ext>
            </a:extLst>
          </p:cNvPr>
          <p:cNvSpPr>
            <a:spLocks noGrp="1"/>
          </p:cNvSpPr>
          <p:nvPr>
            <p:ph type="title"/>
          </p:nvPr>
        </p:nvSpPr>
        <p:spPr>
          <a:xfrm>
            <a:off x="2690648" y="2259724"/>
            <a:ext cx="7189076" cy="2091558"/>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fr-FR" dirty="0" smtClean="0">
                <a:solidFill>
                  <a:schemeClr val="bg1"/>
                </a:solidFill>
              </a:rPr>
              <a:t>Thanks for your </a:t>
            </a:r>
            <a:br>
              <a:rPr lang="fr-FR" dirty="0" smtClean="0">
                <a:solidFill>
                  <a:schemeClr val="bg1"/>
                </a:solidFill>
              </a:rPr>
            </a:br>
            <a:r>
              <a:rPr lang="fr-FR" dirty="0" smtClean="0">
                <a:solidFill>
                  <a:schemeClr val="bg1"/>
                </a:solidFill>
              </a:rPr>
              <a:t>attention</a:t>
            </a:r>
            <a:endParaRPr lang="fr-FR" dirty="0">
              <a:solidFill>
                <a:schemeClr val="bg1"/>
              </a:solidFill>
            </a:endParaRPr>
          </a:p>
        </p:txBody>
      </p:sp>
    </p:spTree>
    <p:extLst>
      <p:ext uri="{BB962C8B-B14F-4D97-AF65-F5344CB8AC3E}">
        <p14:creationId xmlns:p14="http://schemas.microsoft.com/office/powerpoint/2010/main" val="2727994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 xmlns:a16="http://schemas.microsoft.com/office/drawing/2014/main"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fr-FR" spc="300" dirty="0" smtClean="0">
                <a:solidFill>
                  <a:schemeClr val="bg1"/>
                </a:solidFill>
              </a:rPr>
              <a:t>You need to </a:t>
            </a:r>
            <a:br>
              <a:rPr lang="fr-FR" spc="300" dirty="0" smtClean="0">
                <a:solidFill>
                  <a:schemeClr val="bg1"/>
                </a:solidFill>
              </a:rPr>
            </a:br>
            <a:r>
              <a:rPr lang="fr-FR" spc="300" dirty="0" smtClean="0">
                <a:solidFill>
                  <a:schemeClr val="bg1"/>
                </a:solidFill>
              </a:rPr>
              <a:t>know</a:t>
            </a:r>
            <a:endParaRPr lang="fr-FR" spc="300" dirty="0">
              <a:solidFill>
                <a:schemeClr val="bg1"/>
              </a:solidFill>
            </a:endParaRPr>
          </a:p>
        </p:txBody>
      </p:sp>
      <p:pic>
        <p:nvPicPr>
          <p:cNvPr id="4" name="Image 3" descr="Numéro de métier finance">
            <a:extLst>
              <a:ext uri="{FF2B5EF4-FFF2-40B4-BE49-F238E27FC236}">
                <a16:creationId xmlns=""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9" y="0"/>
            <a:ext cx="7541091" cy="6858000"/>
          </a:xfrm>
          <a:prstGeom prst="rect">
            <a:avLst/>
          </a:prstGeom>
        </p:spPr>
      </p:pic>
      <p:graphicFrame>
        <p:nvGraphicFramePr>
          <p:cNvPr id="5" name="Espace réservé du contenu 2" descr="Icône puces">
            <a:extLst>
              <a:ext uri="{FF2B5EF4-FFF2-40B4-BE49-F238E27FC236}">
                <a16:creationId xmlns=""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473339009"/>
              </p:ext>
            </p:extLst>
          </p:nvPr>
        </p:nvGraphicFramePr>
        <p:xfrm>
          <a:off x="5693199" y="212036"/>
          <a:ext cx="5459897" cy="27431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Espace réservé du contenu 2" descr="Icône puces">
            <a:extLst>
              <a:ext uri="{FF2B5EF4-FFF2-40B4-BE49-F238E27FC236}">
                <a16:creationId xmlns="" xmlns:a16="http://schemas.microsoft.com/office/drawing/2014/main" id="{51938B4F-26EE-4238-880D-3CE26A7E4AED}"/>
              </a:ext>
            </a:extLst>
          </p:cNvPr>
          <p:cNvGraphicFramePr>
            <a:graphicFrameLocks/>
          </p:cNvGraphicFramePr>
          <p:nvPr>
            <p:extLst>
              <p:ext uri="{D42A27DB-BD31-4B8C-83A1-F6EECF244321}">
                <p14:modId xmlns:p14="http://schemas.microsoft.com/office/powerpoint/2010/main" val="2273573964"/>
              </p:ext>
            </p:extLst>
          </p:nvPr>
        </p:nvGraphicFramePr>
        <p:xfrm>
          <a:off x="5666132" y="3081132"/>
          <a:ext cx="5412685" cy="248478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6" name="Espace réservé du contenu 2" descr="Icône puces">
            <a:extLst>
              <a:ext uri="{FF2B5EF4-FFF2-40B4-BE49-F238E27FC236}">
                <a16:creationId xmlns="" xmlns:a16="http://schemas.microsoft.com/office/drawing/2014/main" id="{51938B4F-26EE-4238-880D-3CE26A7E4AED}"/>
              </a:ext>
            </a:extLst>
          </p:cNvPr>
          <p:cNvGraphicFramePr>
            <a:graphicFrameLocks/>
          </p:cNvGraphicFramePr>
          <p:nvPr>
            <p:extLst>
              <p:ext uri="{D42A27DB-BD31-4B8C-83A1-F6EECF244321}">
                <p14:modId xmlns:p14="http://schemas.microsoft.com/office/powerpoint/2010/main" val="2359040934"/>
              </p:ext>
            </p:extLst>
          </p:nvPr>
        </p:nvGraphicFramePr>
        <p:xfrm>
          <a:off x="5671977" y="5592418"/>
          <a:ext cx="5698387" cy="203586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3424314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0AF33C27-9C85-4B30-9AD7-879D48AFE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 xmlns:a16="http://schemas.microsoft.com/office/drawing/2014/main" id="{6D5089DD-882D-4413-B8BF-4798BFD84A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 xmlns:a16="http://schemas.microsoft.com/office/drawing/2014/main" id="{8EB78894-19E5-4916-B37E-B4A80B9B8D52}"/>
              </a:ext>
            </a:extLst>
          </p:cNvPr>
          <p:cNvSpPr>
            <a:spLocks noGrp="1"/>
          </p:cNvSpPr>
          <p:nvPr>
            <p:ph type="title"/>
          </p:nvPr>
        </p:nvSpPr>
        <p:spPr>
          <a:xfrm>
            <a:off x="8181171" y="4002155"/>
            <a:ext cx="3363974" cy="1393941"/>
          </a:xfrm>
          <a:noFill/>
          <a:ln>
            <a:solidFill>
              <a:srgbClr val="FFFFFF"/>
            </a:solidFill>
          </a:ln>
          <a:effectLst>
            <a:glow rad="152400">
              <a:schemeClr val="bg1">
                <a:alpha val="13000"/>
              </a:schemeClr>
            </a:glow>
          </a:effectLst>
        </p:spPr>
        <p:txBody>
          <a:bodyPr wrap="square" rtlCol="0">
            <a:normAutofit/>
          </a:bodyPr>
          <a:lstStyle/>
          <a:p>
            <a:r>
              <a:rPr lang="fr-FR" dirty="0">
                <a:solidFill>
                  <a:srgbClr val="FFFFFF"/>
                </a:solidFill>
              </a:rPr>
              <a:t>1. </a:t>
            </a:r>
            <a:r>
              <a:rPr lang="fr-FR" dirty="0" smtClean="0">
                <a:solidFill>
                  <a:srgbClr val="FFFFFF"/>
                </a:solidFill>
              </a:rPr>
              <a:t>Principal (Model) </a:t>
            </a:r>
            <a:endParaRPr lang="fr-FR" dirty="0">
              <a:solidFill>
                <a:srgbClr val="FFFFFF"/>
              </a:solidFill>
            </a:endParaRPr>
          </a:p>
        </p:txBody>
      </p:sp>
      <p:sp>
        <p:nvSpPr>
          <p:cNvPr id="3" name="Espace réservé du contenu 2"/>
          <p:cNvSpPr>
            <a:spLocks noGrp="1"/>
          </p:cNvSpPr>
          <p:nvPr>
            <p:ph idx="1"/>
          </p:nvPr>
        </p:nvSpPr>
        <p:spPr>
          <a:xfrm>
            <a:off x="0" y="70424"/>
            <a:ext cx="7407965" cy="6787576"/>
          </a:xfrm>
        </p:spPr>
        <p:txBody>
          <a:bodyPr>
            <a:noAutofit/>
          </a:bodyPr>
          <a:lstStyle/>
          <a:p>
            <a:pPr>
              <a:buFont typeface="Wingdings" panose="05000000000000000000" pitchFamily="2" charset="2"/>
              <a:buChar char="§"/>
            </a:pPr>
            <a:r>
              <a:rPr lang="en-US" sz="2400" b="1" dirty="0" smtClean="0">
                <a:latin typeface="Book Antiqua" panose="02040602050305030304" pitchFamily="18" charset="0"/>
              </a:rPr>
              <a:t>FIFA is an Esport game known in all parts of the     world , The concept is t</a:t>
            </a:r>
            <a:r>
              <a:rPr lang="fr-FR" sz="2400" b="1" dirty="0" smtClean="0">
                <a:latin typeface="Book Antiqua" panose="02040602050305030304" pitchFamily="18" charset="0"/>
              </a:rPr>
              <a:t>wo players using wireless  controllers to play with 2 virtual team the football game And these two teams Formed by virtual players using skills and shots , And the winner who end the Match with most goals </a:t>
            </a:r>
          </a:p>
          <a:p>
            <a:pPr>
              <a:buFont typeface="Wingdings" panose="05000000000000000000" pitchFamily="2" charset="2"/>
              <a:buChar char="§"/>
            </a:pPr>
            <a:r>
              <a:rPr lang="en-US" sz="1700" dirty="0" smtClean="0"/>
              <a:t>Improved player conduct and choice-making:  Create greater practical participant behavior and selection-making, together with gamers adapting their methods primarily based on the game state of affairs or combatants' actions.</a:t>
            </a:r>
          </a:p>
          <a:p>
            <a:pPr>
              <a:buFont typeface="Wingdings" panose="05000000000000000000" pitchFamily="2" charset="2"/>
              <a:buChar char="§"/>
            </a:pPr>
            <a:r>
              <a:rPr lang="en-US" sz="1700" dirty="0" smtClean="0"/>
              <a:t>Enhanced portraits and animation: Used to generate greater practical photographs and animations, including sensible participant actions, facial expressions, and environmental consequences like weather and lighting fixtures.</a:t>
            </a:r>
          </a:p>
          <a:p>
            <a:pPr>
              <a:buFont typeface="Wingdings" panose="05000000000000000000" pitchFamily="2" charset="2"/>
              <a:buChar char="§"/>
            </a:pPr>
            <a:r>
              <a:rPr lang="en-US" sz="1700" dirty="0" smtClean="0"/>
              <a:t>Personalized gaming experience: Ai can be used to customize the gaming experience for every participant, together with adjusting trouble levels, recommending game modes, or providing tailor-made comments and recommendations.</a:t>
            </a:r>
          </a:p>
          <a:p>
            <a:pPr>
              <a:buFont typeface="Wingdings" panose="05000000000000000000" pitchFamily="2" charset="2"/>
              <a:buChar char="§"/>
            </a:pPr>
            <a:r>
              <a:rPr lang="en-US" sz="1700" dirty="0" smtClean="0"/>
              <a:t>Real-time records analysis and visualization: Investigate actual-time information from the game and offer visualizations that help players recognize their overall performance, become aware of areas for improvement, and make strategic choices.</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316" y="0"/>
            <a:ext cx="4657684" cy="3366052"/>
          </a:xfrm>
          <a:prstGeom prst="rect">
            <a:avLst/>
          </a:prstGeom>
        </p:spPr>
      </p:pic>
    </p:spTree>
    <p:extLst>
      <p:ext uri="{BB962C8B-B14F-4D97-AF65-F5344CB8AC3E}">
        <p14:creationId xmlns:p14="http://schemas.microsoft.com/office/powerpoint/2010/main" val="4128952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 xmlns:a16="http://schemas.microsoft.com/office/drawing/2014/main" id="{15115107-5DA3-4397-A1DA-67705DAE1EC2}"/>
              </a:ext>
            </a:extLst>
          </p:cNvPr>
          <p:cNvSpPr>
            <a:spLocks noGrp="1"/>
          </p:cNvSpPr>
          <p:nvPr>
            <p:ph type="title"/>
          </p:nvPr>
        </p:nvSpPr>
        <p:spPr>
          <a:xfrm>
            <a:off x="234302" y="578068"/>
            <a:ext cx="3076458" cy="1233543"/>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smtClean="0">
                <a:solidFill>
                  <a:srgbClr val="FFFFFF"/>
                </a:solidFill>
              </a:rPr>
              <a:t>ii</a:t>
            </a:r>
            <a:r>
              <a:rPr lang="fr-FR" dirty="0" smtClean="0">
                <a:solidFill>
                  <a:srgbClr val="FFFFFF"/>
                </a:solidFill>
              </a:rPr>
              <a:t>- Material </a:t>
            </a:r>
            <a:r>
              <a:rPr lang="fr-FR" dirty="0" smtClean="0">
                <a:solidFill>
                  <a:srgbClr val="FFFFFF"/>
                </a:solidFill>
              </a:rPr>
              <a:t/>
            </a:r>
            <a:br>
              <a:rPr lang="fr-FR" dirty="0" smtClean="0">
                <a:solidFill>
                  <a:srgbClr val="FFFFFF"/>
                </a:solidFill>
              </a:rPr>
            </a:br>
            <a:r>
              <a:rPr lang="fr-FR" dirty="0" smtClean="0">
                <a:solidFill>
                  <a:srgbClr val="FFFFFF"/>
                </a:solidFill>
              </a:rPr>
              <a:t>Part</a:t>
            </a:r>
            <a:endParaRPr lang="fr-FR" dirty="0">
              <a:solidFill>
                <a:srgbClr val="FFFFFF"/>
              </a:solidFill>
            </a:endParaRPr>
          </a:p>
        </p:txBody>
      </p:sp>
      <p:sp>
        <p:nvSpPr>
          <p:cNvPr id="3" name="Espace réservé du contenu 2"/>
          <p:cNvSpPr>
            <a:spLocks noGrp="1"/>
          </p:cNvSpPr>
          <p:nvPr>
            <p:ph idx="1"/>
          </p:nvPr>
        </p:nvSpPr>
        <p:spPr>
          <a:xfrm>
            <a:off x="4675137" y="43920"/>
            <a:ext cx="7516862" cy="6814080"/>
          </a:xfrm>
        </p:spPr>
        <p:txBody>
          <a:bodyPr>
            <a:normAutofit/>
          </a:bodyPr>
          <a:lstStyle/>
          <a:p>
            <a:r>
              <a:rPr lang="fr-FR" dirty="0" smtClean="0"/>
              <a:t>To play FIFA You will need  a video game console such as PlayStation 4 , Xbox one Nintendo switch ,,, or a Pc  </a:t>
            </a:r>
          </a:p>
          <a:p>
            <a:r>
              <a:rPr lang="fr-FR" dirty="0" smtClean="0"/>
              <a:t>Game Controller is required  to play FIFA You Can use the standard one or use the cutomized </a:t>
            </a:r>
          </a:p>
          <a:p>
            <a:r>
              <a:rPr lang="fr-FR" dirty="0" smtClean="0"/>
              <a:t>Also You Can use the keyboard and mouse if You play on Computer </a:t>
            </a:r>
          </a:p>
          <a:p>
            <a:endParaRPr lang="fr-FR" dirty="0" smtClean="0"/>
          </a:p>
          <a:p>
            <a:r>
              <a:rPr lang="fr-FR" sz="2400" dirty="0" smtClean="0"/>
              <a:t>The Modem </a:t>
            </a:r>
            <a:r>
              <a:rPr lang="fr-FR" dirty="0" smtClean="0"/>
              <a:t>:</a:t>
            </a:r>
          </a:p>
          <a:p>
            <a:pPr marL="0" indent="0">
              <a:buNone/>
            </a:pPr>
            <a:r>
              <a:rPr lang="fr-FR" dirty="0" smtClean="0"/>
              <a:t> </a:t>
            </a:r>
            <a:r>
              <a:rPr lang="en-US" dirty="0" smtClean="0"/>
              <a:t>is </a:t>
            </a:r>
            <a:r>
              <a:rPr lang="en-US" dirty="0"/>
              <a:t>an essential component of the communication process in online games. Without it, the game server would not be able to communicate effectively with the players' computers, resulting in disrupted gameplay and poor performance</a:t>
            </a:r>
            <a:r>
              <a:rPr lang="en-US" dirty="0" smtClean="0"/>
              <a:t>.</a:t>
            </a:r>
          </a:p>
          <a:p>
            <a:r>
              <a:rPr lang="en-US" dirty="0" smtClean="0"/>
              <a:t>-Maintain </a:t>
            </a:r>
            <a:r>
              <a:rPr lang="en-US" dirty="0"/>
              <a:t>a continuous and stable connection to the internet.</a:t>
            </a:r>
          </a:p>
          <a:p>
            <a:r>
              <a:rPr lang="en-US" dirty="0" smtClean="0"/>
              <a:t>-Translate </a:t>
            </a:r>
            <a:r>
              <a:rPr lang="en-US" dirty="0"/>
              <a:t>network addresses so that online game servers can recognize the IP addresses of the players' computers.</a:t>
            </a:r>
          </a:p>
          <a:p>
            <a:r>
              <a:rPr lang="en-US" dirty="0" smtClean="0"/>
              <a:t>-Handle </a:t>
            </a:r>
            <a:r>
              <a:rPr lang="en-US" dirty="0"/>
              <a:t>incoming and outgoing data streams efficiently and accurately.</a:t>
            </a:r>
          </a:p>
          <a:p>
            <a:r>
              <a:rPr lang="en-US" dirty="0" smtClean="0"/>
              <a:t>-To </a:t>
            </a:r>
            <a:r>
              <a:rPr lang="en-US" dirty="0"/>
              <a:t>route the data streams from the online game server to the appropriate </a:t>
            </a:r>
            <a:r>
              <a:rPr lang="en-US" dirty="0" smtClean="0"/>
              <a:t>   player</a:t>
            </a:r>
            <a:r>
              <a:rPr lang="en-US" dirty="0"/>
              <a:t>.</a:t>
            </a:r>
          </a:p>
          <a:p>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2" y="3606248"/>
            <a:ext cx="4518991" cy="2541932"/>
          </a:xfrm>
          <a:prstGeom prst="rect">
            <a:avLst/>
          </a:prstGeom>
        </p:spPr>
      </p:pic>
    </p:spTree>
    <p:extLst>
      <p:ext uri="{BB962C8B-B14F-4D97-AF65-F5344CB8AC3E}">
        <p14:creationId xmlns:p14="http://schemas.microsoft.com/office/powerpoint/2010/main" val="206700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 xmlns:a16="http://schemas.microsoft.com/office/drawing/2014/main" id="{15115107-5DA3-4397-A1DA-67705DAE1EC2}"/>
              </a:ext>
            </a:extLst>
          </p:cNvPr>
          <p:cNvSpPr>
            <a:spLocks noGrp="1"/>
          </p:cNvSpPr>
          <p:nvPr>
            <p:ph type="title"/>
          </p:nvPr>
        </p:nvSpPr>
        <p:spPr>
          <a:xfrm>
            <a:off x="376260" y="725214"/>
            <a:ext cx="3176238" cy="1236108"/>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smtClean="0">
                <a:solidFill>
                  <a:srgbClr val="FFFFFF"/>
                </a:solidFill>
              </a:rPr>
              <a:t>ii</a:t>
            </a:r>
            <a:r>
              <a:rPr lang="fr-FR" dirty="0" smtClean="0">
                <a:solidFill>
                  <a:srgbClr val="FFFFFF"/>
                </a:solidFill>
              </a:rPr>
              <a:t>- Material </a:t>
            </a:r>
            <a:r>
              <a:rPr lang="fr-FR" dirty="0" smtClean="0">
                <a:solidFill>
                  <a:srgbClr val="FFFFFF"/>
                </a:solidFill>
              </a:rPr>
              <a:t/>
            </a:r>
            <a:br>
              <a:rPr lang="fr-FR" dirty="0" smtClean="0">
                <a:solidFill>
                  <a:srgbClr val="FFFFFF"/>
                </a:solidFill>
              </a:rPr>
            </a:br>
            <a:r>
              <a:rPr lang="fr-FR" dirty="0" smtClean="0">
                <a:solidFill>
                  <a:srgbClr val="FFFFFF"/>
                </a:solidFill>
              </a:rPr>
              <a:t>Part</a:t>
            </a:r>
            <a:endParaRPr lang="fr-FR" dirty="0">
              <a:solidFill>
                <a:srgbClr val="FFFFFF"/>
              </a:solidFill>
            </a:endParaRPr>
          </a:p>
        </p:txBody>
      </p:sp>
      <p:sp>
        <p:nvSpPr>
          <p:cNvPr id="3" name="Espace réservé du contenu 2"/>
          <p:cNvSpPr>
            <a:spLocks noGrp="1"/>
          </p:cNvSpPr>
          <p:nvPr>
            <p:ph idx="1"/>
          </p:nvPr>
        </p:nvSpPr>
        <p:spPr>
          <a:xfrm>
            <a:off x="4675137" y="43920"/>
            <a:ext cx="7516862" cy="6814079"/>
          </a:xfrm>
        </p:spPr>
        <p:txBody>
          <a:bodyPr>
            <a:normAutofit/>
          </a:bodyPr>
          <a:lstStyle/>
          <a:p>
            <a:r>
              <a:rPr lang="fr-FR" sz="2800" dirty="0" smtClean="0"/>
              <a:t>The Router </a:t>
            </a:r>
            <a:r>
              <a:rPr lang="fr-FR" dirty="0" smtClean="0"/>
              <a:t>: </a:t>
            </a:r>
            <a:r>
              <a:rPr lang="en-US" dirty="0" smtClean="0"/>
              <a:t>is </a:t>
            </a:r>
            <a:r>
              <a:rPr lang="en-US" dirty="0"/>
              <a:t>an essential networking device that enables devices to connect to the internet and communicate with each other. In the context of online gaming, the role of the router is crucial, as it serves as the connection hub for the game console, game devices, and the internet</a:t>
            </a:r>
            <a:r>
              <a:rPr lang="en-US" dirty="0" smtClean="0"/>
              <a:t>.</a:t>
            </a:r>
          </a:p>
          <a:p>
            <a:r>
              <a:rPr lang="en-US" dirty="0"/>
              <a:t>Router capabilities and requirements for online gaming: Different types of routers </a:t>
            </a:r>
            <a:r>
              <a:rPr lang="en-US" dirty="0" smtClean="0"/>
              <a:t> </a:t>
            </a:r>
            <a:r>
              <a:rPr lang="en-US" dirty="0"/>
              <a:t>to different online gaming requirements</a:t>
            </a:r>
            <a:r>
              <a:rPr lang="en-US" dirty="0" smtClean="0"/>
              <a:t>.</a:t>
            </a:r>
          </a:p>
          <a:p>
            <a:r>
              <a:rPr lang="en-US" dirty="0"/>
              <a:t>Wireless-N standard: This ensures higher data transfer speeds for game files.</a:t>
            </a:r>
          </a:p>
          <a:p>
            <a:r>
              <a:rPr lang="en-US" dirty="0"/>
              <a:t>VPN capabilities: These enable secure and private online connections, protecting your online gaming activity from potential intruders.</a:t>
            </a:r>
          </a:p>
          <a:p>
            <a:r>
              <a:rPr lang="en-US" dirty="0"/>
              <a:t>Multi-WAN or Multi-LAN capabilities: These ensure a balanced network traffic load and help avoid bottlenecks during high-traffic gaming sessions.</a:t>
            </a:r>
          </a:p>
          <a:p>
            <a:r>
              <a:rPr lang="en-US" dirty="0"/>
              <a:t>Strong firewall security: This prevents unauthorized access to your gaming network and protects your sensitive gaming data.</a:t>
            </a:r>
          </a:p>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90" y="3922644"/>
            <a:ext cx="4448313" cy="2502176"/>
          </a:xfrm>
          <a:prstGeom prst="rect">
            <a:avLst/>
          </a:prstGeom>
        </p:spPr>
      </p:pic>
    </p:spTree>
    <p:extLst>
      <p:ext uri="{BB962C8B-B14F-4D97-AF65-F5344CB8AC3E}">
        <p14:creationId xmlns:p14="http://schemas.microsoft.com/office/powerpoint/2010/main" val="212812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0AF33C27-9C85-4B30-9AD7-879D48AFE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 xmlns:a16="http://schemas.microsoft.com/office/drawing/2014/main" id="{6D5089DD-882D-4413-B8BF-4798BFD84A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 xmlns:a16="http://schemas.microsoft.com/office/drawing/2014/main" id="{8EB78894-19E5-4916-B37E-B4A80B9B8D52}"/>
              </a:ext>
            </a:extLst>
          </p:cNvPr>
          <p:cNvSpPr>
            <a:spLocks noGrp="1"/>
          </p:cNvSpPr>
          <p:nvPr>
            <p:ph type="title"/>
          </p:nvPr>
        </p:nvSpPr>
        <p:spPr>
          <a:xfrm>
            <a:off x="8050924" y="283779"/>
            <a:ext cx="3590508" cy="1086855"/>
          </a:xfrm>
          <a:noFill/>
          <a:ln>
            <a:solidFill>
              <a:srgbClr val="FFFFFF"/>
            </a:solidFill>
          </a:ln>
          <a:effectLst>
            <a:glow rad="152400">
              <a:schemeClr val="bg1">
                <a:alpha val="13000"/>
              </a:schemeClr>
            </a:glow>
          </a:effectLst>
        </p:spPr>
        <p:txBody>
          <a:bodyPr wrap="square" rtlCol="0">
            <a:normAutofit fontScale="90000"/>
          </a:bodyPr>
          <a:lstStyle/>
          <a:p>
            <a:r>
              <a:rPr lang="fr-FR" dirty="0" smtClean="0">
                <a:solidFill>
                  <a:srgbClr val="FFFFFF"/>
                </a:solidFill>
              </a:rPr>
              <a:t>II- Material </a:t>
            </a:r>
            <a:r>
              <a:rPr lang="fr-FR" dirty="0">
                <a:solidFill>
                  <a:srgbClr val="FFFFFF"/>
                </a:solidFill>
              </a:rPr>
              <a:t/>
            </a:r>
            <a:br>
              <a:rPr lang="fr-FR" dirty="0">
                <a:solidFill>
                  <a:srgbClr val="FFFFFF"/>
                </a:solidFill>
              </a:rPr>
            </a:br>
            <a:r>
              <a:rPr lang="fr-FR" dirty="0">
                <a:solidFill>
                  <a:srgbClr val="FFFFFF"/>
                </a:solidFill>
              </a:rPr>
              <a:t>Part) </a:t>
            </a:r>
            <a:endParaRPr lang="fr-FR" dirty="0">
              <a:solidFill>
                <a:srgbClr val="FFFFFF"/>
              </a:solidFill>
            </a:endParaRPr>
          </a:p>
        </p:txBody>
      </p:sp>
      <p:sp>
        <p:nvSpPr>
          <p:cNvPr id="3" name="Espace réservé du contenu 2"/>
          <p:cNvSpPr>
            <a:spLocks noGrp="1"/>
          </p:cNvSpPr>
          <p:nvPr>
            <p:ph idx="1"/>
          </p:nvPr>
        </p:nvSpPr>
        <p:spPr>
          <a:xfrm>
            <a:off x="0" y="70424"/>
            <a:ext cx="7451833" cy="6787576"/>
          </a:xfrm>
        </p:spPr>
        <p:txBody>
          <a:bodyPr>
            <a:noAutofit/>
          </a:bodyPr>
          <a:lstStyle/>
          <a:p>
            <a:pPr>
              <a:buFont typeface="Wingdings" panose="05000000000000000000" pitchFamily="2" charset="2"/>
              <a:buChar char="§"/>
            </a:pPr>
            <a:r>
              <a:rPr lang="fr-FR" sz="3200" dirty="0" smtClean="0"/>
              <a:t>The Network Card : </a:t>
            </a:r>
            <a:r>
              <a:rPr lang="en-US" dirty="0"/>
              <a:t>also known as a network interface card (NIC), is a crucial component in any computer system that requires a network connection. Online games often involve multiple players working together or competing against one another, which necessitates fast and reliable network connections</a:t>
            </a:r>
            <a:r>
              <a:rPr lang="en-US" dirty="0" smtClean="0"/>
              <a:t>.</a:t>
            </a:r>
          </a:p>
          <a:p>
            <a:pPr>
              <a:buFont typeface="Wingdings" panose="05000000000000000000" pitchFamily="2" charset="2"/>
              <a:buChar char="§"/>
            </a:pPr>
            <a:r>
              <a:rPr lang="en-US" dirty="0"/>
              <a:t>The network card's role in online games extends beyond just connecting to the internet. Within the game, it often functions as a centralized data repository, storing information about the players' in-game characters, inventories, achievements, and more. This information is then accessed by the game server and used to maintain a consistent game state across all players</a:t>
            </a:r>
            <a:r>
              <a:rPr lang="en-US" dirty="0" smtClean="0"/>
              <a:t>.</a:t>
            </a:r>
          </a:p>
          <a:p>
            <a:pPr>
              <a:buFont typeface="Wingdings" panose="05000000000000000000" pitchFamily="2" charset="2"/>
              <a:buChar char="§"/>
            </a:pPr>
            <a:r>
              <a:rPr lang="en-US" dirty="0"/>
              <a:t>In some cases, the network card may also be used to synchronize data between different instances of the game. For example, in a massive multiplayer online (MMO) game, the network card might be responsible for synchronizing the actions of a player's character across different servers, ensuring a consistent gaming experience no matter which server the player is connected to.</a:t>
            </a:r>
            <a:endParaRPr lang="en-US" dirty="0" smtClean="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453" y="2641380"/>
            <a:ext cx="4561546" cy="3170841"/>
          </a:xfrm>
          <a:prstGeom prst="rect">
            <a:avLst/>
          </a:prstGeom>
        </p:spPr>
      </p:pic>
    </p:spTree>
    <p:extLst>
      <p:ext uri="{BB962C8B-B14F-4D97-AF65-F5344CB8AC3E}">
        <p14:creationId xmlns:p14="http://schemas.microsoft.com/office/powerpoint/2010/main" val="2563565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1F70220-677A-411B-B416-94321A555329}"/>
              </a:ext>
            </a:extLst>
          </p:cNvPr>
          <p:cNvSpPr>
            <a:spLocks noGrp="1"/>
          </p:cNvSpPr>
          <p:nvPr>
            <p:ph type="title"/>
          </p:nvPr>
        </p:nvSpPr>
        <p:spPr>
          <a:xfrm>
            <a:off x="5087007" y="157655"/>
            <a:ext cx="4624552" cy="1366345"/>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sz="2000" dirty="0" smtClean="0">
                <a:solidFill>
                  <a:schemeClr val="bg1"/>
                </a:solidFill>
              </a:rPr>
              <a:t>III- Fundamental caracteristics of online video Game networking</a:t>
            </a:r>
            <a:endParaRPr lang="fr-FR" sz="2000" dirty="0">
              <a:solidFill>
                <a:schemeClr val="bg1"/>
              </a:solidFill>
            </a:endParaRPr>
          </a:p>
        </p:txBody>
      </p:sp>
      <p:sp>
        <p:nvSpPr>
          <p:cNvPr id="3" name="Espace réservé du contenu 2">
            <a:extLst>
              <a:ext uri="{FF2B5EF4-FFF2-40B4-BE49-F238E27FC236}">
                <a16:creationId xmlns="" xmlns:a16="http://schemas.microsoft.com/office/drawing/2014/main" id="{667D1328-A694-4327-A93A-3D919FD65B27}"/>
              </a:ext>
            </a:extLst>
          </p:cNvPr>
          <p:cNvSpPr>
            <a:spLocks noGrp="1"/>
          </p:cNvSpPr>
          <p:nvPr>
            <p:ph idx="1"/>
          </p:nvPr>
        </p:nvSpPr>
        <p:spPr>
          <a:xfrm>
            <a:off x="5013434" y="1692166"/>
            <a:ext cx="7031421" cy="4939862"/>
          </a:xfrm>
        </p:spPr>
        <p:txBody>
          <a:bodyPr rtlCol="0">
            <a:normAutofit fontScale="77500" lnSpcReduction="20000"/>
          </a:bodyPr>
          <a:lstStyle/>
          <a:p>
            <a:r>
              <a:rPr lang="en-US" sz="2400" dirty="0">
                <a:solidFill>
                  <a:schemeClr val="bg1"/>
                </a:solidFill>
              </a:rPr>
              <a:t>Multiplayer </a:t>
            </a:r>
            <a:r>
              <a:rPr lang="en-US" sz="2400" dirty="0" smtClean="0">
                <a:solidFill>
                  <a:schemeClr val="bg1"/>
                </a:solidFill>
              </a:rPr>
              <a:t>Support  </a:t>
            </a:r>
            <a:r>
              <a:rPr lang="en-US" dirty="0" smtClean="0">
                <a:solidFill>
                  <a:schemeClr val="bg1"/>
                </a:solidFill>
              </a:rPr>
              <a:t>:  </a:t>
            </a:r>
            <a:r>
              <a:rPr lang="en-US" dirty="0">
                <a:solidFill>
                  <a:schemeClr val="bg1"/>
                </a:solidFill>
              </a:rPr>
              <a:t>It is important that the game can accommodate multiple players, whether locally or remotely. This helps expand the scope of the game and provides an interactive online gaming experience</a:t>
            </a:r>
            <a:r>
              <a:rPr lang="en-US" dirty="0" smtClean="0">
                <a:solidFill>
                  <a:schemeClr val="bg1"/>
                </a:solidFill>
              </a:rPr>
              <a:t>.</a:t>
            </a:r>
            <a:endParaRPr lang="en-US" dirty="0">
              <a:solidFill>
                <a:schemeClr val="bg1"/>
              </a:solidFill>
            </a:endParaRPr>
          </a:p>
          <a:p>
            <a:r>
              <a:rPr lang="en-US" sz="2100" dirty="0">
                <a:solidFill>
                  <a:schemeClr val="bg1"/>
                </a:solidFill>
              </a:rPr>
              <a:t>Reliable </a:t>
            </a:r>
            <a:r>
              <a:rPr lang="en-US" sz="2100" dirty="0" smtClean="0">
                <a:solidFill>
                  <a:schemeClr val="bg1"/>
                </a:solidFill>
              </a:rPr>
              <a:t>Connection  </a:t>
            </a:r>
            <a:r>
              <a:rPr lang="en-US" dirty="0" smtClean="0">
                <a:solidFill>
                  <a:schemeClr val="bg1"/>
                </a:solidFill>
              </a:rPr>
              <a:t>:  The </a:t>
            </a:r>
            <a:r>
              <a:rPr lang="en-US" dirty="0">
                <a:solidFill>
                  <a:schemeClr val="bg1"/>
                </a:solidFill>
              </a:rPr>
              <a:t>game must offer a stable and reliable connection to ensure an uninterrupted gaming experience. This includes handling disconnections and communication errors</a:t>
            </a:r>
            <a:r>
              <a:rPr lang="en-US" dirty="0" smtClean="0">
                <a:solidFill>
                  <a:schemeClr val="bg1"/>
                </a:solidFill>
              </a:rPr>
              <a:t>.</a:t>
            </a:r>
            <a:endParaRPr lang="en-US" dirty="0">
              <a:solidFill>
                <a:schemeClr val="bg1"/>
              </a:solidFill>
            </a:endParaRPr>
          </a:p>
          <a:p>
            <a:r>
              <a:rPr lang="en-US" sz="2400" dirty="0">
                <a:solidFill>
                  <a:schemeClr val="bg1"/>
                </a:solidFill>
              </a:rPr>
              <a:t>Minimum </a:t>
            </a:r>
            <a:r>
              <a:rPr lang="en-US" sz="2400" dirty="0" smtClean="0">
                <a:solidFill>
                  <a:schemeClr val="bg1"/>
                </a:solidFill>
              </a:rPr>
              <a:t>Delay  </a:t>
            </a:r>
            <a:r>
              <a:rPr lang="en-US" dirty="0" smtClean="0">
                <a:solidFill>
                  <a:schemeClr val="bg1"/>
                </a:solidFill>
              </a:rPr>
              <a:t>:  </a:t>
            </a:r>
            <a:r>
              <a:rPr lang="en-US" dirty="0">
                <a:solidFill>
                  <a:schemeClr val="bg1"/>
                </a:solidFill>
              </a:rPr>
              <a:t>For a smooth online gaming experience, it is important to minimize the delay between a player sending an action and other players receiving that action</a:t>
            </a:r>
            <a:r>
              <a:rPr lang="en-US" dirty="0" smtClean="0">
                <a:solidFill>
                  <a:schemeClr val="bg1"/>
                </a:solidFill>
              </a:rPr>
              <a:t>.</a:t>
            </a:r>
            <a:endParaRPr lang="en-US" dirty="0">
              <a:solidFill>
                <a:schemeClr val="bg1"/>
              </a:solidFill>
            </a:endParaRPr>
          </a:p>
          <a:p>
            <a:r>
              <a:rPr lang="en-US" sz="2400" dirty="0">
                <a:solidFill>
                  <a:schemeClr val="bg1"/>
                </a:solidFill>
              </a:rPr>
              <a:t>Secure </a:t>
            </a:r>
            <a:r>
              <a:rPr lang="en-US" sz="2400" dirty="0" smtClean="0">
                <a:solidFill>
                  <a:schemeClr val="bg1"/>
                </a:solidFill>
              </a:rPr>
              <a:t>Communication </a:t>
            </a:r>
            <a:r>
              <a:rPr lang="en-US" dirty="0" smtClean="0">
                <a:solidFill>
                  <a:schemeClr val="bg1"/>
                </a:solidFill>
              </a:rPr>
              <a:t>:  Communication </a:t>
            </a:r>
            <a:r>
              <a:rPr lang="en-US" dirty="0">
                <a:solidFill>
                  <a:schemeClr val="bg1"/>
                </a:solidFill>
              </a:rPr>
              <a:t>between players and the server must be secure to protect sensitive data and prevent abuse</a:t>
            </a:r>
            <a:r>
              <a:rPr lang="en-US" dirty="0" smtClean="0">
                <a:solidFill>
                  <a:schemeClr val="bg1"/>
                </a:solidFill>
              </a:rPr>
              <a:t>.</a:t>
            </a:r>
            <a:endParaRPr lang="en-US" dirty="0">
              <a:solidFill>
                <a:schemeClr val="bg1"/>
              </a:solidFill>
            </a:endParaRPr>
          </a:p>
          <a:p>
            <a:r>
              <a:rPr lang="en-US" sz="2400" dirty="0" smtClean="0">
                <a:solidFill>
                  <a:schemeClr val="bg1"/>
                </a:solidFill>
              </a:rPr>
              <a:t>Adaptability </a:t>
            </a:r>
            <a:r>
              <a:rPr lang="en-US" dirty="0" smtClean="0">
                <a:solidFill>
                  <a:schemeClr val="bg1"/>
                </a:solidFill>
              </a:rPr>
              <a:t>:  The </a:t>
            </a:r>
            <a:r>
              <a:rPr lang="en-US" dirty="0">
                <a:solidFill>
                  <a:schemeClr val="bg1"/>
                </a:solidFill>
              </a:rPr>
              <a:t>game should be able to adapt to different devices and network environments, ensuring a consistent gaming experience for all players</a:t>
            </a:r>
            <a:r>
              <a:rPr lang="en-US" dirty="0" smtClean="0">
                <a:solidFill>
                  <a:schemeClr val="bg1"/>
                </a:solidFill>
              </a:rPr>
              <a:t>.</a:t>
            </a:r>
            <a:endParaRPr lang="en-US" dirty="0">
              <a:solidFill>
                <a:schemeClr val="bg1"/>
              </a:solidFill>
            </a:endParaRPr>
          </a:p>
          <a:p>
            <a:r>
              <a:rPr lang="en-US" sz="2600" dirty="0" smtClean="0">
                <a:solidFill>
                  <a:schemeClr val="bg1"/>
                </a:solidFill>
              </a:rPr>
              <a:t>Compatibility : </a:t>
            </a:r>
            <a:r>
              <a:rPr lang="en-US" dirty="0" smtClean="0">
                <a:solidFill>
                  <a:schemeClr val="bg1"/>
                </a:solidFill>
              </a:rPr>
              <a:t> </a:t>
            </a:r>
            <a:r>
              <a:rPr lang="en-US" dirty="0">
                <a:solidFill>
                  <a:schemeClr val="bg1"/>
                </a:solidFill>
              </a:rPr>
              <a:t>between versions: The game must be compatible between different versions, which means that players can continue playing even if a new patch is released</a:t>
            </a:r>
            <a:r>
              <a:rPr lang="en-US" dirty="0" smtClean="0">
                <a:solidFill>
                  <a:schemeClr val="bg1"/>
                </a:solidFill>
              </a:rPr>
              <a:t>.</a:t>
            </a:r>
            <a:endParaRPr lang="en-US" dirty="0">
              <a:solidFill>
                <a:schemeClr val="bg1"/>
              </a:solidFill>
            </a:endParaRPr>
          </a:p>
          <a:p>
            <a:r>
              <a:rPr lang="en-US" sz="2600" dirty="0">
                <a:solidFill>
                  <a:schemeClr val="bg1"/>
                </a:solidFill>
              </a:rPr>
              <a:t>Resource </a:t>
            </a:r>
            <a:r>
              <a:rPr lang="en-US" sz="2600" dirty="0" smtClean="0">
                <a:solidFill>
                  <a:schemeClr val="bg1"/>
                </a:solidFill>
              </a:rPr>
              <a:t>Optimization </a:t>
            </a:r>
            <a:r>
              <a:rPr lang="en-US" dirty="0" smtClean="0">
                <a:solidFill>
                  <a:schemeClr val="bg1"/>
                </a:solidFill>
              </a:rPr>
              <a:t>:  The </a:t>
            </a:r>
            <a:r>
              <a:rPr lang="en-US" dirty="0">
                <a:solidFill>
                  <a:schemeClr val="bg1"/>
                </a:solidFill>
              </a:rPr>
              <a:t>game should be optimized to minimize the use of computer resources and to ensure a smooth gaming experience</a:t>
            </a:r>
            <a:r>
              <a:rPr lang="en-US" dirty="0" smtClean="0">
                <a:solidFill>
                  <a:schemeClr val="bg1"/>
                </a:solidFill>
              </a:rPr>
              <a:t>.</a:t>
            </a:r>
            <a:endParaRPr lang="en-US" dirty="0">
              <a:solidFill>
                <a:schemeClr val="bg1"/>
              </a:solidFill>
            </a:endParaRPr>
          </a:p>
          <a:p>
            <a:r>
              <a:rPr lang="en-US" dirty="0">
                <a:solidFill>
                  <a:schemeClr val="bg1"/>
                </a:solidFill>
              </a:rPr>
              <a:t>By combining these fundamental features, a quality online game can be developed to provide a unique and exciting online gaming experience.</a:t>
            </a:r>
            <a:endParaRPr lang="fr-FR" dirty="0">
              <a:solidFill>
                <a:schemeClr val="bg1"/>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8083"/>
            <a:ext cx="5013434" cy="3629352"/>
          </a:xfrm>
          <a:prstGeom prst="rect">
            <a:avLst/>
          </a:prstGeom>
        </p:spPr>
      </p:pic>
    </p:spTree>
    <p:extLst>
      <p:ext uri="{BB962C8B-B14F-4D97-AF65-F5344CB8AC3E}">
        <p14:creationId xmlns:p14="http://schemas.microsoft.com/office/powerpoint/2010/main" val="267384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1F70220-677A-411B-B416-94321A555329}"/>
              </a:ext>
            </a:extLst>
          </p:cNvPr>
          <p:cNvSpPr>
            <a:spLocks noGrp="1"/>
          </p:cNvSpPr>
          <p:nvPr>
            <p:ph type="title"/>
          </p:nvPr>
        </p:nvSpPr>
        <p:spPr>
          <a:xfrm>
            <a:off x="3983170" y="388883"/>
            <a:ext cx="4296550" cy="89252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fr-FR" dirty="0" smtClean="0">
                <a:solidFill>
                  <a:schemeClr val="bg1"/>
                </a:solidFill>
              </a:rPr>
              <a:t>IV- Implication Of </a:t>
            </a:r>
            <a:r>
              <a:rPr lang="fr-FR" dirty="0">
                <a:solidFill>
                  <a:schemeClr val="bg1"/>
                </a:solidFill>
              </a:rPr>
              <a:t>Wlan</a:t>
            </a:r>
            <a:endParaRPr lang="fr-FR" dirty="0">
              <a:solidFill>
                <a:schemeClr val="bg1"/>
              </a:solidFill>
            </a:endParaRPr>
          </a:p>
        </p:txBody>
      </p:sp>
      <p:sp>
        <p:nvSpPr>
          <p:cNvPr id="3" name="Espace réservé du contenu 2">
            <a:extLst>
              <a:ext uri="{FF2B5EF4-FFF2-40B4-BE49-F238E27FC236}">
                <a16:creationId xmlns="" xmlns:a16="http://schemas.microsoft.com/office/drawing/2014/main" id="{667D1328-A694-4327-A93A-3D919FD65B27}"/>
              </a:ext>
            </a:extLst>
          </p:cNvPr>
          <p:cNvSpPr>
            <a:spLocks noGrp="1"/>
          </p:cNvSpPr>
          <p:nvPr>
            <p:ph idx="1"/>
          </p:nvPr>
        </p:nvSpPr>
        <p:spPr>
          <a:xfrm>
            <a:off x="1" y="1450427"/>
            <a:ext cx="12117086" cy="2438401"/>
          </a:xfrm>
        </p:spPr>
        <p:txBody>
          <a:bodyPr rtlCol="0"/>
          <a:lstStyle/>
          <a:p>
            <a:r>
              <a:rPr lang="en-US" sz="2800" dirty="0">
                <a:solidFill>
                  <a:schemeClr val="bg1"/>
                </a:solidFill>
              </a:rPr>
              <a:t>WLAN</a:t>
            </a:r>
            <a:r>
              <a:rPr lang="en-US" dirty="0">
                <a:solidFill>
                  <a:schemeClr val="bg1"/>
                </a:solidFill>
              </a:rPr>
              <a:t> (Wireless Local Area Network) </a:t>
            </a:r>
            <a:r>
              <a:rPr lang="en-US" dirty="0" smtClean="0">
                <a:solidFill>
                  <a:schemeClr val="bg1"/>
                </a:solidFill>
              </a:rPr>
              <a:t>: is </a:t>
            </a:r>
            <a:r>
              <a:rPr lang="en-US" dirty="0">
                <a:solidFill>
                  <a:schemeClr val="bg1"/>
                </a:solidFill>
              </a:rPr>
              <a:t>a type of network that enables devices to connect and communicate with each other wirelessly. In online games , Although WLAN is a convenient solution for wireless connectivity, serious gamers may prefer wired connections to minimize latency and maximize connection stability. However, with quality equipment and proper setup, many players can have a satisfying online gaming experience over a WLAN connection</a:t>
            </a:r>
            <a:r>
              <a:rPr lang="en-US" dirty="0" smtClean="0">
                <a:solidFill>
                  <a:schemeClr val="bg1"/>
                </a:solidFill>
              </a:rPr>
              <a:t>. </a:t>
            </a:r>
            <a:endParaRPr lang="fr-FR" dirty="0">
              <a:solidFill>
                <a:schemeClr val="bg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751" y="4025462"/>
            <a:ext cx="7199586" cy="2732164"/>
          </a:xfrm>
          <a:prstGeom prst="rect">
            <a:avLst/>
          </a:prstGeom>
        </p:spPr>
      </p:pic>
    </p:spTree>
    <p:extLst>
      <p:ext uri="{BB962C8B-B14F-4D97-AF65-F5344CB8AC3E}">
        <p14:creationId xmlns:p14="http://schemas.microsoft.com/office/powerpoint/2010/main" val="1631489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1F70220-677A-411B-B416-94321A555329}"/>
              </a:ext>
            </a:extLst>
          </p:cNvPr>
          <p:cNvSpPr>
            <a:spLocks noGrp="1"/>
          </p:cNvSpPr>
          <p:nvPr>
            <p:ph type="title"/>
          </p:nvPr>
        </p:nvSpPr>
        <p:spPr>
          <a:xfrm>
            <a:off x="3983170" y="388883"/>
            <a:ext cx="4296550" cy="89252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fr-FR" dirty="0" smtClean="0">
                <a:solidFill>
                  <a:schemeClr val="bg1"/>
                </a:solidFill>
              </a:rPr>
              <a:t>V- Advantages</a:t>
            </a:r>
            <a:endParaRPr lang="fr-FR" dirty="0">
              <a:solidFill>
                <a:schemeClr val="bg1"/>
              </a:solidFill>
            </a:endParaRPr>
          </a:p>
        </p:txBody>
      </p:sp>
      <p:sp>
        <p:nvSpPr>
          <p:cNvPr id="3" name="Espace réservé du contenu 2">
            <a:extLst>
              <a:ext uri="{FF2B5EF4-FFF2-40B4-BE49-F238E27FC236}">
                <a16:creationId xmlns="" xmlns:a16="http://schemas.microsoft.com/office/drawing/2014/main" id="{667D1328-A694-4327-A93A-3D919FD65B27}"/>
              </a:ext>
            </a:extLst>
          </p:cNvPr>
          <p:cNvSpPr>
            <a:spLocks noGrp="1"/>
          </p:cNvSpPr>
          <p:nvPr>
            <p:ph idx="1"/>
          </p:nvPr>
        </p:nvSpPr>
        <p:spPr>
          <a:xfrm>
            <a:off x="1" y="1450427"/>
            <a:ext cx="12117086" cy="5213132"/>
          </a:xfrm>
        </p:spPr>
        <p:txBody>
          <a:bodyPr rtlCol="0">
            <a:normAutofit/>
          </a:bodyPr>
          <a:lstStyle/>
          <a:p>
            <a:r>
              <a:rPr lang="en-US" dirty="0">
                <a:solidFill>
                  <a:schemeClr val="bg1"/>
                </a:solidFill>
              </a:rPr>
              <a:t>It’s a reliable sort of communication, Enhanced Performance: By providing fast and reliable network connections, network cards help maintain a smooth gaming experience for players</a:t>
            </a:r>
            <a:r>
              <a:rPr lang="en-US" dirty="0" smtClean="0">
                <a:solidFill>
                  <a:schemeClr val="bg1"/>
                </a:solidFill>
              </a:rPr>
              <a:t>. </a:t>
            </a:r>
          </a:p>
          <a:p>
            <a:r>
              <a:rPr lang="en-US" dirty="0">
                <a:solidFill>
                  <a:schemeClr val="bg1"/>
                </a:solidFill>
              </a:rPr>
              <a:t>As WLAN reduces physical wires so it’s a versatile way of communication</a:t>
            </a:r>
            <a:r>
              <a:rPr lang="en-US" dirty="0" smtClean="0">
                <a:solidFill>
                  <a:schemeClr val="bg1"/>
                </a:solidFill>
              </a:rPr>
              <a:t>.</a:t>
            </a:r>
          </a:p>
          <a:p>
            <a:r>
              <a:rPr lang="en-US" sz="2000" dirty="0">
                <a:solidFill>
                  <a:schemeClr val="bg1"/>
                </a:solidFill>
              </a:rPr>
              <a:t>Data </a:t>
            </a:r>
            <a:r>
              <a:rPr lang="en-US" sz="2000" dirty="0" smtClean="0">
                <a:solidFill>
                  <a:schemeClr val="bg1"/>
                </a:solidFill>
              </a:rPr>
              <a:t>Security </a:t>
            </a:r>
            <a:r>
              <a:rPr lang="en-US" dirty="0" smtClean="0">
                <a:solidFill>
                  <a:schemeClr val="bg1"/>
                </a:solidFill>
              </a:rPr>
              <a:t>:  </a:t>
            </a:r>
            <a:r>
              <a:rPr lang="en-US" dirty="0">
                <a:solidFill>
                  <a:schemeClr val="bg1"/>
                </a:solidFill>
              </a:rPr>
              <a:t>Network cards can help protect sensitive data by encrypting it during transmission and using strong security protocols to ensure its integrity</a:t>
            </a:r>
            <a:r>
              <a:rPr lang="en-US" dirty="0" smtClean="0">
                <a:solidFill>
                  <a:schemeClr val="bg1"/>
                </a:solidFill>
              </a:rPr>
              <a:t>.</a:t>
            </a:r>
            <a:endParaRPr lang="fr-FR" dirty="0">
              <a:solidFill>
                <a:schemeClr val="bg1"/>
              </a:solidFill>
            </a:endParaRPr>
          </a:p>
          <a:p>
            <a:pPr lvl="1"/>
            <a:r>
              <a:rPr lang="en-US" sz="1800" dirty="0">
                <a:solidFill>
                  <a:schemeClr val="bg1"/>
                </a:solidFill>
              </a:rPr>
              <a:t>Encryption Protocols</a:t>
            </a:r>
            <a:r>
              <a:rPr lang="en-US" dirty="0">
                <a:solidFill>
                  <a:schemeClr val="bg1"/>
                </a:solidFill>
              </a:rPr>
              <a:t>: Modern WLANs support robust encryption protocols such as WPA3 (Wi-Fi Protected Access 3</a:t>
            </a:r>
            <a:r>
              <a:rPr lang="en-US" dirty="0" smtClean="0">
                <a:solidFill>
                  <a:schemeClr val="bg1"/>
                </a:solidFill>
              </a:rPr>
              <a:t>),</a:t>
            </a:r>
          </a:p>
          <a:p>
            <a:pPr lvl="1"/>
            <a:r>
              <a:rPr lang="en-US" dirty="0">
                <a:solidFill>
                  <a:schemeClr val="bg1"/>
                </a:solidFill>
              </a:rPr>
              <a:t>Authentication Mechanisms: WLANs often implement authentication mechanisms, such as </a:t>
            </a:r>
            <a:r>
              <a:rPr lang="en-US" dirty="0" smtClean="0">
                <a:solidFill>
                  <a:schemeClr val="bg1"/>
                </a:solidFill>
              </a:rPr>
              <a:t>WPA3 ,</a:t>
            </a:r>
          </a:p>
          <a:p>
            <a:pPr lvl="1"/>
            <a:r>
              <a:rPr lang="en-US" dirty="0">
                <a:solidFill>
                  <a:schemeClr val="bg1"/>
                </a:solidFill>
              </a:rPr>
              <a:t>Guest Network Isolation: Many WLANs support the creation of guest networks, which are separate from the main </a:t>
            </a:r>
            <a:r>
              <a:rPr lang="en-US" dirty="0" smtClean="0">
                <a:solidFill>
                  <a:schemeClr val="bg1"/>
                </a:solidFill>
              </a:rPr>
              <a:t>network.</a:t>
            </a:r>
          </a:p>
          <a:p>
            <a:pPr marL="228600" lvl="1" indent="0">
              <a:buNone/>
            </a:pPr>
            <a:endParaRPr lang="en-US" dirty="0" smtClean="0">
              <a:solidFill>
                <a:schemeClr val="bg1"/>
              </a:solidFill>
            </a:endParaRPr>
          </a:p>
          <a:p>
            <a:r>
              <a:rPr lang="en-US" sz="2000" dirty="0" smtClean="0">
                <a:solidFill>
                  <a:schemeClr val="bg1"/>
                </a:solidFill>
              </a:rPr>
              <a:t>Support </a:t>
            </a:r>
            <a:r>
              <a:rPr lang="en-US" sz="2000" dirty="0">
                <a:solidFill>
                  <a:schemeClr val="bg1"/>
                </a:solidFill>
              </a:rPr>
              <a:t>for Multiple Platforms</a:t>
            </a:r>
            <a:r>
              <a:rPr lang="en-US" dirty="0">
                <a:solidFill>
                  <a:schemeClr val="bg1"/>
                </a:solidFill>
              </a:rPr>
              <a:t>: Network cards can be used across various platforms, including desktop computers, laptops, and gaming consoles, providing a consistent experience for players regardless of their hardware.</a:t>
            </a:r>
          </a:p>
        </p:txBody>
      </p:sp>
    </p:spTree>
    <p:extLst>
      <p:ext uri="{BB962C8B-B14F-4D97-AF65-F5344CB8AC3E}">
        <p14:creationId xmlns:p14="http://schemas.microsoft.com/office/powerpoint/2010/main" val="80775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Expédition">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2.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financière</Template>
  <TotalTime>0</TotalTime>
  <Words>1658</Words>
  <Application>Microsoft Office PowerPoint</Application>
  <PresentationFormat>Grand écran</PresentationFormat>
  <Paragraphs>107</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Book Antiqua</vt:lpstr>
      <vt:lpstr>Calibri</vt:lpstr>
      <vt:lpstr>Gill Sans MT</vt:lpstr>
      <vt:lpstr>Wingdings</vt:lpstr>
      <vt:lpstr>Expédition</vt:lpstr>
      <vt:lpstr>FIFA</vt:lpstr>
      <vt:lpstr>You need to  know</vt:lpstr>
      <vt:lpstr>1. Principal (Model) </vt:lpstr>
      <vt:lpstr>ii- Material  Part</vt:lpstr>
      <vt:lpstr>ii- Material  Part</vt:lpstr>
      <vt:lpstr>II- Material  Part) </vt:lpstr>
      <vt:lpstr>III- Fundamental caracteristics of online video Game networking</vt:lpstr>
      <vt:lpstr>IV- Implication Of Wlan</vt:lpstr>
      <vt:lpstr>V- Advantages</vt:lpstr>
      <vt:lpstr>VI- Risks</vt:lpstr>
      <vt:lpstr>Vii- Improvements And How ?</vt:lpstr>
      <vt:lpstr>Vii- Improvements And How ?</vt:lpstr>
      <vt:lpstr>Viii- references </vt:lpstr>
      <vt:lpstr>Thanks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2023-11-19T09:03:05Z</dcterms:created>
  <dcterms:modified xsi:type="dcterms:W3CDTF">2023-11-21T13:41:02Z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