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8" r:id="rId14"/>
    <p:sldId id="267" r:id="rId15"/>
    <p:sldId id="270" r:id="rId16"/>
    <p:sldId id="271" r:id="rId17"/>
    <p:sldId id="272" r:id="rId18"/>
    <p:sldId id="274" r:id="rId19"/>
    <p:sldId id="275" r:id="rId20"/>
    <p:sldId id="276" r:id="rId21"/>
    <p:sldId id="277" r:id="rId22"/>
    <p:sldId id="278" r:id="rId23"/>
    <p:sldId id="280" r:id="rId24"/>
    <p:sldId id="279"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8" d="100"/>
          <a:sy n="88"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9/18/2018</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9/18/2018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9/18/2018</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larevuedudigital.com/la-sncf-externalise-la-maintenance-de-ses-80-applications-assurant-la-gestion-de-son-personnel/" TargetMode="External"/><Relationship Id="rId3" Type="http://schemas.openxmlformats.org/officeDocument/2006/relationships/hyperlink" Target="https://www.captaincontrat.com/articles-droit-commercial/contrat-de-prestation-informatique" TargetMode="External"/><Relationship Id="rId7" Type="http://schemas.openxmlformats.org/officeDocument/2006/relationships/hyperlink" Target="https://www.capgemini.com/fr-fr/news/capgemini-signe-un-nouveau-contrat-avec-le-groupe-eneco-pour-la-gestion-du-cloud-les-services-applicatifs-et-lintegration-it-de-lenergeticien-neerlandais/" TargetMode="External"/><Relationship Id="rId2" Type="http://schemas.openxmlformats.org/officeDocument/2006/relationships/hyperlink" Target="http://ecogestion-legt.enseigne.ac-lyon.fr/spip/IMG/pdf/D3_2_C_informatiques-2.pdf" TargetMode="External"/><Relationship Id="rId1" Type="http://schemas.openxmlformats.org/officeDocument/2006/relationships/slideLayout" Target="../slideLayouts/slideLayout2.xml"/><Relationship Id="rId6" Type="http://schemas.openxmlformats.org/officeDocument/2006/relationships/hyperlink" Target="https://www.lesechos.fr/tech-medias/hightech/0302264954278-cloud-amazon-oracle-microsoft-en-lice-pour-un-contrat-geant-au-pentagone-2205744.php" TargetMode="External"/><Relationship Id="rId5" Type="http://schemas.openxmlformats.org/officeDocument/2006/relationships/hyperlink" Target="https://www.web-eau.net/conditions-generales-prestations-service" TargetMode="External"/><Relationship Id="rId10" Type="http://schemas.openxmlformats.org/officeDocument/2006/relationships/hyperlink" Target="https://www.boursier.com/actions/actualites/news/orange-obs-decroche-un-contrat-de-240-me-sur-6-ans-avec-siemens-760245.html" TargetMode="External"/><Relationship Id="rId4" Type="http://schemas.openxmlformats.org/officeDocument/2006/relationships/hyperlink" Target="https://www.droit-technologie.org/contentieux/contentieux-lies-aux-contrats-informatiques/" TargetMode="External"/><Relationship Id="rId9" Type="http://schemas.openxmlformats.org/officeDocument/2006/relationships/hyperlink" Target="https://www.efl.fr/actualites/affaires/contrats-speciaux/details.html?ref=ui-7228d1a4-0bab-499c-9ca9-610eac47d08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D57DC3-E0A6-4D0C-8D4E-06762A2D5077}"/>
              </a:ext>
            </a:extLst>
          </p:cNvPr>
          <p:cNvSpPr>
            <a:spLocks noGrp="1"/>
          </p:cNvSpPr>
          <p:nvPr>
            <p:ph type="ctrTitle"/>
          </p:nvPr>
        </p:nvSpPr>
        <p:spPr>
          <a:xfrm>
            <a:off x="1777463" y="1109086"/>
            <a:ext cx="8637073" cy="2024840"/>
          </a:xfrm>
        </p:spPr>
        <p:txBody>
          <a:bodyPr>
            <a:normAutofit/>
          </a:bodyPr>
          <a:lstStyle/>
          <a:p>
            <a:r>
              <a:rPr lang="fr-FR" sz="4800" dirty="0"/>
              <a:t>les contrats de production et de services informatiques</a:t>
            </a:r>
          </a:p>
        </p:txBody>
      </p:sp>
      <p:sp>
        <p:nvSpPr>
          <p:cNvPr id="3" name="Sous-titre 2">
            <a:extLst>
              <a:ext uri="{FF2B5EF4-FFF2-40B4-BE49-F238E27FC236}">
                <a16:creationId xmlns:a16="http://schemas.microsoft.com/office/drawing/2014/main" id="{0BFBE0AF-6836-4A3D-A547-861F734698FC}"/>
              </a:ext>
            </a:extLst>
          </p:cNvPr>
          <p:cNvSpPr>
            <a:spLocks noGrp="1"/>
          </p:cNvSpPr>
          <p:nvPr>
            <p:ph type="subTitle" idx="1"/>
          </p:nvPr>
        </p:nvSpPr>
        <p:spPr/>
        <p:txBody>
          <a:bodyPr/>
          <a:lstStyle/>
          <a:p>
            <a:r>
              <a:rPr lang="fr-FR" dirty="0"/>
              <a:t>Veille juridique - bts sio 17-19</a:t>
            </a:r>
          </a:p>
        </p:txBody>
      </p:sp>
    </p:spTree>
    <p:extLst>
      <p:ext uri="{BB962C8B-B14F-4D97-AF65-F5344CB8AC3E}">
        <p14:creationId xmlns:p14="http://schemas.microsoft.com/office/powerpoint/2010/main" val="4111683102"/>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A2E6CCC1-A633-42C1-B603-9D6F8BA74E72}"/>
              </a:ext>
            </a:extLst>
          </p:cNvPr>
          <p:cNvSpPr txBox="1"/>
          <p:nvPr/>
        </p:nvSpPr>
        <p:spPr>
          <a:xfrm>
            <a:off x="2743200" y="2400468"/>
            <a:ext cx="8537201" cy="1477328"/>
          </a:xfrm>
          <a:prstGeom prst="rect">
            <a:avLst/>
          </a:prstGeom>
          <a:noFill/>
        </p:spPr>
        <p:txBody>
          <a:bodyPr wrap="square" rtlCol="0">
            <a:spAutoFit/>
          </a:bodyPr>
          <a:lstStyle/>
          <a:p>
            <a:r>
              <a:rPr lang="fr-FR" u="sng" dirty="0"/>
              <a:t>Le contrat SAAS (Software as a Service) :</a:t>
            </a:r>
            <a:r>
              <a:rPr lang="fr-FR" dirty="0"/>
              <a:t> Ce contrat </a:t>
            </a:r>
            <a:r>
              <a:rPr lang="fr-FR" u="sng" dirty="0"/>
              <a:t>se rapproche du contrat ASP </a:t>
            </a:r>
            <a:r>
              <a:rPr lang="fr-FR" dirty="0"/>
              <a:t>du fait de sa </a:t>
            </a:r>
            <a:r>
              <a:rPr lang="fr-FR" dirty="0">
                <a:solidFill>
                  <a:schemeClr val="accent1"/>
                </a:solidFill>
              </a:rPr>
              <a:t>prestation d’externalisation</a:t>
            </a:r>
            <a:r>
              <a:rPr lang="fr-FR" dirty="0"/>
              <a:t> </a:t>
            </a:r>
            <a:r>
              <a:rPr lang="fr-FR" dirty="0">
                <a:solidFill>
                  <a:schemeClr val="accent1"/>
                </a:solidFill>
              </a:rPr>
              <a:t>de votre système informatique</a:t>
            </a:r>
            <a:r>
              <a:rPr lang="fr-FR" dirty="0"/>
              <a:t>. Mais contrairement à l’ASP, vous pouvez bénéficier d’une personnalisation des applications auxquels vous aurez </a:t>
            </a:r>
            <a:r>
              <a:rPr lang="fr-FR" dirty="0">
                <a:solidFill>
                  <a:schemeClr val="accent1"/>
                </a:solidFill>
              </a:rPr>
              <a:t>accès exclusivement par Internet. </a:t>
            </a:r>
            <a:r>
              <a:rPr lang="fr-FR" dirty="0"/>
              <a:t>C’est donc une prestation personnalisée mais à distance. </a:t>
            </a:r>
          </a:p>
        </p:txBody>
      </p:sp>
      <p:pic>
        <p:nvPicPr>
          <p:cNvPr id="4" name="Image 3">
            <a:extLst>
              <a:ext uri="{FF2B5EF4-FFF2-40B4-BE49-F238E27FC236}">
                <a16:creationId xmlns:a16="http://schemas.microsoft.com/office/drawing/2014/main" id="{52BFDCB2-052E-47A0-B226-ECE9ACF89AE8}"/>
              </a:ext>
            </a:extLst>
          </p:cNvPr>
          <p:cNvPicPr>
            <a:picLocks noChangeAspect="1"/>
          </p:cNvPicPr>
          <p:nvPr/>
        </p:nvPicPr>
        <p:blipFill>
          <a:blip r:embed="rId2"/>
          <a:stretch>
            <a:fillRect/>
          </a:stretch>
        </p:blipFill>
        <p:spPr>
          <a:xfrm>
            <a:off x="638880" y="2400468"/>
            <a:ext cx="1625397" cy="1625397"/>
          </a:xfrm>
          <a:prstGeom prst="rect">
            <a:avLst/>
          </a:prstGeom>
        </p:spPr>
      </p:pic>
      <p:sp>
        <p:nvSpPr>
          <p:cNvPr id="10" name="Titre 1">
            <a:extLst>
              <a:ext uri="{FF2B5EF4-FFF2-40B4-BE49-F238E27FC236}">
                <a16:creationId xmlns:a16="http://schemas.microsoft.com/office/drawing/2014/main" id="{4BEE4D46-0E31-42EE-B6CD-F17AA1EF6124}"/>
              </a:ext>
            </a:extLst>
          </p:cNvPr>
          <p:cNvSpPr>
            <a:spLocks noGrp="1"/>
          </p:cNvSpPr>
          <p:nvPr>
            <p:ph type="title"/>
          </p:nvPr>
        </p:nvSpPr>
        <p:spPr>
          <a:xfrm>
            <a:off x="1450975" y="804863"/>
            <a:ext cx="9291638" cy="1049337"/>
          </a:xfrm>
        </p:spPr>
        <p:txBody>
          <a:bodyPr/>
          <a:lstStyle/>
          <a:p>
            <a:pPr marL="571500" indent="-571500">
              <a:buFont typeface="+mj-lt"/>
              <a:buAutoNum type="romanUcPeriod" startAt="2"/>
            </a:pPr>
            <a:r>
              <a:rPr lang="fr-FR" dirty="0"/>
              <a:t>Les différents contrat informatiques</a:t>
            </a:r>
          </a:p>
        </p:txBody>
      </p:sp>
    </p:spTree>
    <p:extLst>
      <p:ext uri="{BB962C8B-B14F-4D97-AF65-F5344CB8AC3E}">
        <p14:creationId xmlns:p14="http://schemas.microsoft.com/office/powerpoint/2010/main" val="4033800178"/>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A2E6CCC1-A633-42C1-B603-9D6F8BA74E72}"/>
              </a:ext>
            </a:extLst>
          </p:cNvPr>
          <p:cNvSpPr txBox="1"/>
          <p:nvPr/>
        </p:nvSpPr>
        <p:spPr>
          <a:xfrm>
            <a:off x="2743200" y="2400468"/>
            <a:ext cx="8537201" cy="3416320"/>
          </a:xfrm>
          <a:prstGeom prst="rect">
            <a:avLst/>
          </a:prstGeom>
          <a:noFill/>
        </p:spPr>
        <p:txBody>
          <a:bodyPr wrap="square" rtlCol="0">
            <a:spAutoFit/>
          </a:bodyPr>
          <a:lstStyle/>
          <a:p>
            <a:r>
              <a:rPr lang="fr-FR" u="sng" dirty="0"/>
              <a:t>Contrats de conception et maintenance de pages web :</a:t>
            </a:r>
            <a:r>
              <a:rPr lang="fr-FR" dirty="0"/>
              <a:t> </a:t>
            </a:r>
            <a:r>
              <a:rPr lang="fr-FR" dirty="0">
                <a:solidFill>
                  <a:schemeClr val="accent1"/>
                </a:solidFill>
              </a:rPr>
              <a:t>Le prestataire s’engage à fournir à son client un site web</a:t>
            </a:r>
            <a:r>
              <a:rPr lang="fr-FR" dirty="0"/>
              <a:t> </a:t>
            </a:r>
            <a:r>
              <a:rPr lang="fr-FR" dirty="0">
                <a:solidFill>
                  <a:schemeClr val="accent1"/>
                </a:solidFill>
              </a:rPr>
              <a:t>et/ou l’hébergement </a:t>
            </a:r>
            <a:r>
              <a:rPr lang="fr-FR" dirty="0"/>
              <a:t>(selon le contrat). Le client doit collaborer et définir ses besoins dans </a:t>
            </a:r>
            <a:r>
              <a:rPr lang="fr-FR" dirty="0">
                <a:solidFill>
                  <a:schemeClr val="accent1"/>
                </a:solidFill>
              </a:rPr>
              <a:t>un cahier des charges </a:t>
            </a:r>
            <a:r>
              <a:rPr lang="fr-FR" dirty="0"/>
              <a:t>qu’il élabore avec l’aide du prestataire. </a:t>
            </a:r>
          </a:p>
          <a:p>
            <a:r>
              <a:rPr lang="fr-FR" dirty="0"/>
              <a:t>Le prestataire réalise les prestations suivantes : </a:t>
            </a:r>
          </a:p>
          <a:p>
            <a:pPr marL="285750" indent="-285750">
              <a:buFontTx/>
              <a:buChar char="-"/>
            </a:pPr>
            <a:r>
              <a:rPr lang="fr-FR" dirty="0">
                <a:solidFill>
                  <a:schemeClr val="accent1"/>
                </a:solidFill>
              </a:rPr>
              <a:t>réalisation du site</a:t>
            </a:r>
          </a:p>
          <a:p>
            <a:pPr marL="285750" indent="-285750">
              <a:buFontTx/>
              <a:buChar char="-"/>
            </a:pPr>
            <a:r>
              <a:rPr lang="fr-FR" dirty="0">
                <a:solidFill>
                  <a:schemeClr val="accent1"/>
                </a:solidFill>
              </a:rPr>
              <a:t>élaboration d’une documentation</a:t>
            </a:r>
          </a:p>
          <a:p>
            <a:pPr marL="285750" indent="-285750">
              <a:buFontTx/>
              <a:buChar char="-"/>
            </a:pPr>
            <a:r>
              <a:rPr lang="fr-FR" dirty="0">
                <a:solidFill>
                  <a:schemeClr val="accent1"/>
                </a:solidFill>
              </a:rPr>
              <a:t>enregistrement du nom de domaine</a:t>
            </a:r>
          </a:p>
          <a:p>
            <a:pPr marL="285750" indent="-285750">
              <a:buFontTx/>
              <a:buChar char="-"/>
            </a:pPr>
            <a:r>
              <a:rPr lang="fr-FR" dirty="0">
                <a:solidFill>
                  <a:schemeClr val="accent1"/>
                </a:solidFill>
              </a:rPr>
              <a:t>mise en place de la base de données</a:t>
            </a:r>
          </a:p>
          <a:p>
            <a:endParaRPr lang="fr-FR" dirty="0"/>
          </a:p>
          <a:p>
            <a:r>
              <a:rPr lang="fr-FR" dirty="0"/>
              <a:t>A savoir : Les droits d’auteur du site créé sont acquis au prestataire sauf exceptions du contrat.</a:t>
            </a:r>
          </a:p>
        </p:txBody>
      </p:sp>
      <p:pic>
        <p:nvPicPr>
          <p:cNvPr id="5" name="Image 4">
            <a:extLst>
              <a:ext uri="{FF2B5EF4-FFF2-40B4-BE49-F238E27FC236}">
                <a16:creationId xmlns:a16="http://schemas.microsoft.com/office/drawing/2014/main" id="{0F3A07C3-7C75-4BFB-8694-6E4C4D184CB7}"/>
              </a:ext>
            </a:extLst>
          </p:cNvPr>
          <p:cNvPicPr>
            <a:picLocks noChangeAspect="1"/>
          </p:cNvPicPr>
          <p:nvPr/>
        </p:nvPicPr>
        <p:blipFill>
          <a:blip r:embed="rId2"/>
          <a:stretch>
            <a:fillRect/>
          </a:stretch>
        </p:blipFill>
        <p:spPr>
          <a:xfrm>
            <a:off x="638880" y="3062319"/>
            <a:ext cx="1625397" cy="1625397"/>
          </a:xfrm>
          <a:prstGeom prst="rect">
            <a:avLst/>
          </a:prstGeom>
        </p:spPr>
      </p:pic>
      <p:sp>
        <p:nvSpPr>
          <p:cNvPr id="9" name="Titre 1">
            <a:extLst>
              <a:ext uri="{FF2B5EF4-FFF2-40B4-BE49-F238E27FC236}">
                <a16:creationId xmlns:a16="http://schemas.microsoft.com/office/drawing/2014/main" id="{428EB640-A3FD-4427-891C-7E84DC25868C}"/>
              </a:ext>
            </a:extLst>
          </p:cNvPr>
          <p:cNvSpPr>
            <a:spLocks noGrp="1"/>
          </p:cNvSpPr>
          <p:nvPr>
            <p:ph type="title"/>
          </p:nvPr>
        </p:nvSpPr>
        <p:spPr>
          <a:xfrm>
            <a:off x="1450975" y="804863"/>
            <a:ext cx="9291638" cy="1049337"/>
          </a:xfrm>
        </p:spPr>
        <p:txBody>
          <a:bodyPr/>
          <a:lstStyle/>
          <a:p>
            <a:pPr marL="571500" indent="-571500">
              <a:buFont typeface="+mj-lt"/>
              <a:buAutoNum type="romanUcPeriod" startAt="2"/>
            </a:pPr>
            <a:r>
              <a:rPr lang="fr-FR" dirty="0"/>
              <a:t>Les différents contrat informatiques</a:t>
            </a:r>
          </a:p>
        </p:txBody>
      </p:sp>
    </p:spTree>
    <p:extLst>
      <p:ext uri="{BB962C8B-B14F-4D97-AF65-F5344CB8AC3E}">
        <p14:creationId xmlns:p14="http://schemas.microsoft.com/office/powerpoint/2010/main" val="2541338766"/>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A2E6CCC1-A633-42C1-B603-9D6F8BA74E72}"/>
              </a:ext>
            </a:extLst>
          </p:cNvPr>
          <p:cNvSpPr txBox="1"/>
          <p:nvPr/>
        </p:nvSpPr>
        <p:spPr>
          <a:xfrm>
            <a:off x="2743200" y="2400468"/>
            <a:ext cx="8537201" cy="1477328"/>
          </a:xfrm>
          <a:prstGeom prst="rect">
            <a:avLst/>
          </a:prstGeom>
          <a:noFill/>
        </p:spPr>
        <p:txBody>
          <a:bodyPr wrap="square" rtlCol="0">
            <a:spAutoFit/>
          </a:bodyPr>
          <a:lstStyle/>
          <a:p>
            <a:r>
              <a:rPr lang="fr-FR" u="sng" dirty="0"/>
              <a:t>Contrat d’audit informatiques :</a:t>
            </a:r>
            <a:r>
              <a:rPr lang="fr-FR" dirty="0"/>
              <a:t> </a:t>
            </a:r>
            <a:r>
              <a:rPr lang="fr-FR" dirty="0">
                <a:solidFill>
                  <a:schemeClr val="accent1"/>
                </a:solidFill>
              </a:rPr>
              <a:t>Le client (audité) confie à l’auditeur (le prestataire) la mission de contrôler son SI :</a:t>
            </a:r>
            <a:r>
              <a:rPr lang="fr-FR" dirty="0"/>
              <a:t> matériels, sécurité, accessibilité, compétences des ressources humaines.</a:t>
            </a:r>
          </a:p>
          <a:p>
            <a:r>
              <a:rPr lang="fr-FR" dirty="0"/>
              <a:t>Son rapport d’audit comportera un descriptif détaillé du SI du client et fournira des préconisations pour remédier aux dysfonctionnements constatés.</a:t>
            </a:r>
          </a:p>
        </p:txBody>
      </p:sp>
      <p:pic>
        <p:nvPicPr>
          <p:cNvPr id="5" name="Image 4">
            <a:extLst>
              <a:ext uri="{FF2B5EF4-FFF2-40B4-BE49-F238E27FC236}">
                <a16:creationId xmlns:a16="http://schemas.microsoft.com/office/drawing/2014/main" id="{13E5A82F-B3CC-44F2-B180-95139E4E55FA}"/>
              </a:ext>
            </a:extLst>
          </p:cNvPr>
          <p:cNvPicPr>
            <a:picLocks noChangeAspect="1"/>
          </p:cNvPicPr>
          <p:nvPr/>
        </p:nvPicPr>
        <p:blipFill>
          <a:blip r:embed="rId2"/>
          <a:stretch>
            <a:fillRect/>
          </a:stretch>
        </p:blipFill>
        <p:spPr>
          <a:xfrm>
            <a:off x="638880" y="2326433"/>
            <a:ext cx="1625397" cy="1625397"/>
          </a:xfrm>
          <a:prstGeom prst="rect">
            <a:avLst/>
          </a:prstGeom>
        </p:spPr>
      </p:pic>
      <p:sp>
        <p:nvSpPr>
          <p:cNvPr id="9" name="Titre 1">
            <a:extLst>
              <a:ext uri="{FF2B5EF4-FFF2-40B4-BE49-F238E27FC236}">
                <a16:creationId xmlns:a16="http://schemas.microsoft.com/office/drawing/2014/main" id="{A0DE4EA5-8DF2-42C5-B159-377D01BF52DD}"/>
              </a:ext>
            </a:extLst>
          </p:cNvPr>
          <p:cNvSpPr>
            <a:spLocks noGrp="1"/>
          </p:cNvSpPr>
          <p:nvPr>
            <p:ph type="title"/>
          </p:nvPr>
        </p:nvSpPr>
        <p:spPr>
          <a:xfrm>
            <a:off x="1450975" y="804863"/>
            <a:ext cx="9291638" cy="1049337"/>
          </a:xfrm>
        </p:spPr>
        <p:txBody>
          <a:bodyPr/>
          <a:lstStyle/>
          <a:p>
            <a:pPr marL="571500" indent="-571500">
              <a:buFont typeface="+mj-lt"/>
              <a:buAutoNum type="romanUcPeriod" startAt="2"/>
            </a:pPr>
            <a:r>
              <a:rPr lang="fr-FR" dirty="0"/>
              <a:t>Les différents contrat informatiques</a:t>
            </a:r>
          </a:p>
        </p:txBody>
      </p:sp>
    </p:spTree>
    <p:extLst>
      <p:ext uri="{BB962C8B-B14F-4D97-AF65-F5344CB8AC3E}">
        <p14:creationId xmlns:p14="http://schemas.microsoft.com/office/powerpoint/2010/main" val="169366165"/>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117899-EE17-44E2-AD36-44985BCAF4EF}"/>
              </a:ext>
            </a:extLst>
          </p:cNvPr>
          <p:cNvSpPr>
            <a:spLocks noGrp="1"/>
          </p:cNvSpPr>
          <p:nvPr>
            <p:ph type="title"/>
          </p:nvPr>
        </p:nvSpPr>
        <p:spPr>
          <a:xfrm>
            <a:off x="1450390" y="1745135"/>
            <a:ext cx="9291215" cy="1049235"/>
          </a:xfrm>
        </p:spPr>
        <p:txBody>
          <a:bodyPr/>
          <a:lstStyle/>
          <a:p>
            <a:pPr marL="571500" indent="-571500">
              <a:buFont typeface="+mj-lt"/>
              <a:buAutoNum type="romanUcPeriod" startAt="3"/>
            </a:pPr>
            <a:r>
              <a:rPr lang="fr-FR" dirty="0"/>
              <a:t>Les mentions recommandées</a:t>
            </a:r>
          </a:p>
        </p:txBody>
      </p:sp>
      <p:pic>
        <p:nvPicPr>
          <p:cNvPr id="6" name="Image 5">
            <a:extLst>
              <a:ext uri="{FF2B5EF4-FFF2-40B4-BE49-F238E27FC236}">
                <a16:creationId xmlns:a16="http://schemas.microsoft.com/office/drawing/2014/main" id="{8ED0B3A8-44BD-4DC0-8193-C2042DE4031F}"/>
              </a:ext>
            </a:extLst>
          </p:cNvPr>
          <p:cNvPicPr>
            <a:picLocks noChangeAspect="1"/>
          </p:cNvPicPr>
          <p:nvPr/>
        </p:nvPicPr>
        <p:blipFill>
          <a:blip r:embed="rId2"/>
          <a:stretch>
            <a:fillRect/>
          </a:stretch>
        </p:blipFill>
        <p:spPr>
          <a:xfrm>
            <a:off x="5065909" y="3012226"/>
            <a:ext cx="2060179" cy="2060179"/>
          </a:xfrm>
          <a:prstGeom prst="rect">
            <a:avLst/>
          </a:prstGeom>
        </p:spPr>
      </p:pic>
    </p:spTree>
    <p:extLst>
      <p:ext uri="{BB962C8B-B14F-4D97-AF65-F5344CB8AC3E}">
        <p14:creationId xmlns:p14="http://schemas.microsoft.com/office/powerpoint/2010/main" val="995920886"/>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33325-E705-4F36-8D4C-F062C192F3B2}"/>
              </a:ext>
            </a:extLst>
          </p:cNvPr>
          <p:cNvSpPr>
            <a:spLocks noGrp="1"/>
          </p:cNvSpPr>
          <p:nvPr>
            <p:ph type="title"/>
          </p:nvPr>
        </p:nvSpPr>
        <p:spPr/>
        <p:txBody>
          <a:bodyPr/>
          <a:lstStyle/>
          <a:p>
            <a:pPr marL="571500" indent="-571500">
              <a:buFont typeface="+mj-lt"/>
              <a:buAutoNum type="romanUcPeriod" startAt="3"/>
            </a:pPr>
            <a:r>
              <a:rPr lang="fr-FR" dirty="0"/>
              <a:t>Les mentions recommandées</a:t>
            </a:r>
          </a:p>
        </p:txBody>
      </p:sp>
      <p:sp>
        <p:nvSpPr>
          <p:cNvPr id="4" name="ZoneTexte 3">
            <a:extLst>
              <a:ext uri="{FF2B5EF4-FFF2-40B4-BE49-F238E27FC236}">
                <a16:creationId xmlns:a16="http://schemas.microsoft.com/office/drawing/2014/main" id="{C0066813-3F4F-4168-B1A2-8596633A0D58}"/>
              </a:ext>
            </a:extLst>
          </p:cNvPr>
          <p:cNvSpPr txBox="1"/>
          <p:nvPr/>
        </p:nvSpPr>
        <p:spPr>
          <a:xfrm>
            <a:off x="328493" y="1853754"/>
            <a:ext cx="11535014" cy="3693319"/>
          </a:xfrm>
          <a:prstGeom prst="rect">
            <a:avLst/>
          </a:prstGeom>
          <a:noFill/>
        </p:spPr>
        <p:txBody>
          <a:bodyPr wrap="square" rtlCol="0">
            <a:spAutoFit/>
          </a:bodyPr>
          <a:lstStyle/>
          <a:p>
            <a:r>
              <a:rPr lang="fr-FR" dirty="0">
                <a:solidFill>
                  <a:schemeClr val="accent1"/>
                </a:solidFill>
              </a:rPr>
              <a:t>Le contrat doit prévoir les mentions suivantes :</a:t>
            </a:r>
          </a:p>
          <a:p>
            <a:endParaRPr lang="fr-FR" dirty="0">
              <a:solidFill>
                <a:schemeClr val="accent1"/>
              </a:solidFill>
            </a:endParaRPr>
          </a:p>
          <a:p>
            <a:pPr marL="285750" lvl="0" indent="-285750">
              <a:buFont typeface="Courier New" panose="02070309020205020404" pitchFamily="49" charset="0"/>
              <a:buChar char="o"/>
            </a:pPr>
            <a:r>
              <a:rPr lang="fr-FR" dirty="0"/>
              <a:t>Les parties au contrat (client/prestataire)</a:t>
            </a:r>
          </a:p>
          <a:p>
            <a:pPr marL="285750" lvl="0" indent="-285750">
              <a:buFont typeface="Courier New" panose="02070309020205020404" pitchFamily="49" charset="0"/>
              <a:buChar char="o"/>
            </a:pPr>
            <a:r>
              <a:rPr lang="fr-FR" dirty="0"/>
              <a:t>L’objet du contrat</a:t>
            </a:r>
          </a:p>
          <a:p>
            <a:pPr marL="285750" lvl="0" indent="-285750">
              <a:buFont typeface="Courier New" panose="02070309020205020404" pitchFamily="49" charset="0"/>
              <a:buChar char="o"/>
            </a:pPr>
            <a:r>
              <a:rPr lang="fr-FR" dirty="0"/>
              <a:t>Les prix des prestations de services</a:t>
            </a:r>
          </a:p>
          <a:p>
            <a:pPr marL="285750" lvl="0" indent="-285750">
              <a:buFont typeface="Courier New" panose="02070309020205020404" pitchFamily="49" charset="0"/>
              <a:buChar char="o"/>
            </a:pPr>
            <a:r>
              <a:rPr lang="fr-FR" dirty="0"/>
              <a:t>Les modalités d’exécution des prestations (confidentialité, obligations des parties, </a:t>
            </a:r>
            <a:r>
              <a:rPr lang="fr-FR" dirty="0" err="1"/>
              <a:t>limitatiion</a:t>
            </a:r>
            <a:r>
              <a:rPr lang="fr-FR" dirty="0"/>
              <a:t> de responsabilité…)</a:t>
            </a:r>
          </a:p>
          <a:p>
            <a:pPr marL="285750" lvl="0" indent="-285750">
              <a:buFont typeface="Courier New" panose="02070309020205020404" pitchFamily="49" charset="0"/>
              <a:buChar char="o"/>
            </a:pPr>
            <a:r>
              <a:rPr lang="fr-FR" dirty="0"/>
              <a:t>La durée du contrat</a:t>
            </a:r>
          </a:p>
          <a:p>
            <a:pPr marL="285750" lvl="0" indent="-285750">
              <a:buFont typeface="Courier New" panose="02070309020205020404" pitchFamily="49" charset="0"/>
              <a:buChar char="o"/>
            </a:pPr>
            <a:r>
              <a:rPr lang="fr-FR" dirty="0"/>
              <a:t>Les modalités de rupture</a:t>
            </a:r>
          </a:p>
          <a:p>
            <a:pPr marL="285750" lvl="0" indent="-285750">
              <a:buFont typeface="Courier New" panose="02070309020205020404" pitchFamily="49" charset="0"/>
              <a:buChar char="o"/>
            </a:pPr>
            <a:r>
              <a:rPr lang="fr-FR" dirty="0"/>
              <a:t>Les modalités de résiliation et de sanction</a:t>
            </a:r>
          </a:p>
          <a:p>
            <a:pPr marL="285750" lvl="0" indent="-285750">
              <a:buFont typeface="Courier New" panose="02070309020205020404" pitchFamily="49" charset="0"/>
              <a:buChar char="o"/>
            </a:pPr>
            <a:r>
              <a:rPr lang="fr-FR" dirty="0"/>
              <a:t>Les cas de force majeure</a:t>
            </a:r>
          </a:p>
          <a:p>
            <a:pPr marL="285750" lvl="0" indent="-285750">
              <a:buFont typeface="Courier New" panose="02070309020205020404" pitchFamily="49" charset="0"/>
              <a:buChar char="o"/>
            </a:pPr>
            <a:r>
              <a:rPr lang="fr-FR" dirty="0"/>
              <a:t>La clause liée au litige (ex : clause d’arbitrage)</a:t>
            </a:r>
          </a:p>
          <a:p>
            <a:endParaRPr lang="fr-FR" dirty="0"/>
          </a:p>
        </p:txBody>
      </p:sp>
    </p:spTree>
    <p:extLst>
      <p:ext uri="{BB962C8B-B14F-4D97-AF65-F5344CB8AC3E}">
        <p14:creationId xmlns:p14="http://schemas.microsoft.com/office/powerpoint/2010/main" val="1399368162"/>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F626F3-8D54-4E30-83B5-38A43A92FC41}"/>
              </a:ext>
            </a:extLst>
          </p:cNvPr>
          <p:cNvSpPr>
            <a:spLocks noGrp="1"/>
          </p:cNvSpPr>
          <p:nvPr>
            <p:ph type="title"/>
          </p:nvPr>
        </p:nvSpPr>
        <p:spPr>
          <a:xfrm>
            <a:off x="1450392" y="1675377"/>
            <a:ext cx="9291215" cy="1049235"/>
          </a:xfrm>
        </p:spPr>
        <p:txBody>
          <a:bodyPr/>
          <a:lstStyle/>
          <a:p>
            <a:pPr marL="571500" indent="-571500">
              <a:buFont typeface="+mj-lt"/>
              <a:buAutoNum type="romanUcPeriod" startAt="4"/>
            </a:pPr>
            <a:r>
              <a:rPr lang="fr-FR" dirty="0"/>
              <a:t>Les différentes clauses</a:t>
            </a:r>
          </a:p>
        </p:txBody>
      </p:sp>
      <p:pic>
        <p:nvPicPr>
          <p:cNvPr id="5" name="Image 4">
            <a:extLst>
              <a:ext uri="{FF2B5EF4-FFF2-40B4-BE49-F238E27FC236}">
                <a16:creationId xmlns:a16="http://schemas.microsoft.com/office/drawing/2014/main" id="{BBBEE34A-5EEA-4F1A-8E50-214D14BDDEDA}"/>
              </a:ext>
            </a:extLst>
          </p:cNvPr>
          <p:cNvPicPr>
            <a:picLocks noChangeAspect="1"/>
          </p:cNvPicPr>
          <p:nvPr/>
        </p:nvPicPr>
        <p:blipFill>
          <a:blip r:embed="rId2"/>
          <a:stretch>
            <a:fillRect/>
          </a:stretch>
        </p:blipFill>
        <p:spPr>
          <a:xfrm>
            <a:off x="5065910" y="2880251"/>
            <a:ext cx="2060179" cy="2060179"/>
          </a:xfrm>
          <a:prstGeom prst="rect">
            <a:avLst/>
          </a:prstGeom>
        </p:spPr>
      </p:pic>
    </p:spTree>
    <p:extLst>
      <p:ext uri="{BB962C8B-B14F-4D97-AF65-F5344CB8AC3E}">
        <p14:creationId xmlns:p14="http://schemas.microsoft.com/office/powerpoint/2010/main" val="4224063489"/>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A4DEA-1C8C-491A-9575-AB756447F1CC}"/>
              </a:ext>
            </a:extLst>
          </p:cNvPr>
          <p:cNvSpPr>
            <a:spLocks noGrp="1"/>
          </p:cNvSpPr>
          <p:nvPr>
            <p:ph type="title"/>
          </p:nvPr>
        </p:nvSpPr>
        <p:spPr/>
        <p:txBody>
          <a:bodyPr/>
          <a:lstStyle/>
          <a:p>
            <a:pPr marL="571500" indent="-571500">
              <a:buFont typeface="+mj-lt"/>
              <a:buAutoNum type="romanUcPeriod" startAt="4"/>
            </a:pPr>
            <a:r>
              <a:rPr lang="fr-FR" dirty="0"/>
              <a:t>Les différentes clauses</a:t>
            </a:r>
          </a:p>
        </p:txBody>
      </p:sp>
      <p:sp>
        <p:nvSpPr>
          <p:cNvPr id="4" name="ZoneTexte 3">
            <a:extLst>
              <a:ext uri="{FF2B5EF4-FFF2-40B4-BE49-F238E27FC236}">
                <a16:creationId xmlns:a16="http://schemas.microsoft.com/office/drawing/2014/main" id="{86A989A9-A0A1-4B6B-B6D4-6FC9FD7D1156}"/>
              </a:ext>
            </a:extLst>
          </p:cNvPr>
          <p:cNvSpPr txBox="1"/>
          <p:nvPr/>
        </p:nvSpPr>
        <p:spPr>
          <a:xfrm>
            <a:off x="2734491" y="2113085"/>
            <a:ext cx="8537201" cy="3139321"/>
          </a:xfrm>
          <a:prstGeom prst="rect">
            <a:avLst/>
          </a:prstGeom>
          <a:noFill/>
        </p:spPr>
        <p:txBody>
          <a:bodyPr wrap="square" rtlCol="0">
            <a:spAutoFit/>
          </a:bodyPr>
          <a:lstStyle/>
          <a:p>
            <a:r>
              <a:rPr lang="fr-FR" u="sng" dirty="0"/>
              <a:t>La clause recette :</a:t>
            </a:r>
            <a:r>
              <a:rPr lang="fr-FR" dirty="0"/>
              <a:t> </a:t>
            </a:r>
            <a:r>
              <a:rPr lang="fr-FR" dirty="0">
                <a:solidFill>
                  <a:schemeClr val="accent1"/>
                </a:solidFill>
              </a:rPr>
              <a:t>Très importance dans le contrat de développement de logiciel spécifique. La recette est l’action </a:t>
            </a:r>
            <a:r>
              <a:rPr lang="fr-FR" u="sng" dirty="0">
                <a:solidFill>
                  <a:schemeClr val="accent1"/>
                </a:solidFill>
              </a:rPr>
              <a:t>de recevoir et de vérifier un produit</a:t>
            </a:r>
            <a:r>
              <a:rPr lang="fr-FR" dirty="0">
                <a:solidFill>
                  <a:schemeClr val="accent1"/>
                </a:solidFill>
              </a:rPr>
              <a:t>.</a:t>
            </a:r>
            <a:r>
              <a:rPr lang="fr-FR" dirty="0"/>
              <a:t> Il y a donc nécessairement </a:t>
            </a:r>
            <a:r>
              <a:rPr lang="fr-FR" dirty="0">
                <a:solidFill>
                  <a:schemeClr val="accent1"/>
                </a:solidFill>
              </a:rPr>
              <a:t>deux étapes </a:t>
            </a:r>
            <a:r>
              <a:rPr lang="fr-FR" dirty="0"/>
              <a:t>pour les logiciels spécifiques :</a:t>
            </a:r>
          </a:p>
          <a:p>
            <a:pPr marL="285750" lvl="0" indent="-285750">
              <a:buFontTx/>
              <a:buChar char="-"/>
            </a:pPr>
            <a:r>
              <a:rPr lang="fr-FR" dirty="0">
                <a:solidFill>
                  <a:schemeClr val="accent1"/>
                </a:solidFill>
              </a:rPr>
              <a:t>Après plusieurs tests</a:t>
            </a:r>
            <a:r>
              <a:rPr lang="fr-FR" dirty="0"/>
              <a:t>,</a:t>
            </a:r>
            <a:r>
              <a:rPr lang="fr-FR" dirty="0">
                <a:solidFill>
                  <a:schemeClr val="accent1"/>
                </a:solidFill>
              </a:rPr>
              <a:t> </a:t>
            </a:r>
            <a:r>
              <a:rPr lang="fr-FR" dirty="0"/>
              <a:t>vous pouvez prononcer </a:t>
            </a:r>
            <a:r>
              <a:rPr lang="fr-FR" dirty="0">
                <a:solidFill>
                  <a:schemeClr val="accent1"/>
                </a:solidFill>
              </a:rPr>
              <a:t>la recette provisoire </a:t>
            </a:r>
            <a:r>
              <a:rPr lang="fr-FR" dirty="0"/>
              <a:t>si le logiciel remplit les exigences de votre cahier des charges.</a:t>
            </a:r>
          </a:p>
          <a:p>
            <a:pPr marL="285750" indent="-285750">
              <a:buFontTx/>
              <a:buChar char="-"/>
            </a:pPr>
            <a:r>
              <a:rPr lang="fr-FR" dirty="0">
                <a:solidFill>
                  <a:schemeClr val="accent1"/>
                </a:solidFill>
              </a:rPr>
              <a:t>La recette définitive </a:t>
            </a:r>
            <a:r>
              <a:rPr lang="fr-FR" dirty="0"/>
              <a:t>a lieu après une vérification du service rendu. La vérification permet de constater le bon fonctionnement du logiciel. </a:t>
            </a:r>
          </a:p>
          <a:p>
            <a:pPr marL="285750" lvl="0" indent="-285750">
              <a:buFontTx/>
              <a:buChar char="-"/>
            </a:pPr>
            <a:endParaRPr lang="fr-FR" dirty="0"/>
          </a:p>
          <a:p>
            <a:pPr lvl="0"/>
            <a:r>
              <a:rPr lang="fr-FR" dirty="0"/>
              <a:t>A savoir : Le prononcé de la recette définitive marque le point de départ des garanties et éteint la possibilité pour le client d’invoquer une non-conformité ou des vices de fonctionnement.</a:t>
            </a:r>
          </a:p>
        </p:txBody>
      </p:sp>
      <p:pic>
        <p:nvPicPr>
          <p:cNvPr id="6" name="Image 5">
            <a:extLst>
              <a:ext uri="{FF2B5EF4-FFF2-40B4-BE49-F238E27FC236}">
                <a16:creationId xmlns:a16="http://schemas.microsoft.com/office/drawing/2014/main" id="{F02D0524-3CDF-4B0C-8490-215E78ADA409}"/>
              </a:ext>
            </a:extLst>
          </p:cNvPr>
          <p:cNvPicPr>
            <a:picLocks noChangeAspect="1"/>
          </p:cNvPicPr>
          <p:nvPr/>
        </p:nvPicPr>
        <p:blipFill>
          <a:blip r:embed="rId2"/>
          <a:stretch>
            <a:fillRect/>
          </a:stretch>
        </p:blipFill>
        <p:spPr>
          <a:xfrm>
            <a:off x="249636" y="2354500"/>
            <a:ext cx="2149000" cy="2149000"/>
          </a:xfrm>
          <a:prstGeom prst="rect">
            <a:avLst/>
          </a:prstGeom>
        </p:spPr>
      </p:pic>
    </p:spTree>
    <p:extLst>
      <p:ext uri="{BB962C8B-B14F-4D97-AF65-F5344CB8AC3E}">
        <p14:creationId xmlns:p14="http://schemas.microsoft.com/office/powerpoint/2010/main" val="4241086140"/>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90">
                                          <p:stCondLst>
                                            <p:cond delay="0"/>
                                          </p:stCondLst>
                                        </p:cTn>
                                        <p:tgtEl>
                                          <p:spTgt spid="6"/>
                                        </p:tgtEl>
                                      </p:cBhvr>
                                    </p:animEffect>
                                    <p:anim calcmode="lin" valueType="num">
                                      <p:cBhvr>
                                        <p:cTn id="8"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13" dur="13">
                                          <p:stCondLst>
                                            <p:cond delay="325"/>
                                          </p:stCondLst>
                                        </p:cTn>
                                        <p:tgtEl>
                                          <p:spTgt spid="6"/>
                                        </p:tgtEl>
                                      </p:cBhvr>
                                      <p:to x="100000" y="60000"/>
                                    </p:animScale>
                                    <p:animScale>
                                      <p:cBhvr>
                                        <p:cTn id="14" dur="83" decel="50000">
                                          <p:stCondLst>
                                            <p:cond delay="338"/>
                                          </p:stCondLst>
                                        </p:cTn>
                                        <p:tgtEl>
                                          <p:spTgt spid="6"/>
                                        </p:tgtEl>
                                      </p:cBhvr>
                                      <p:to x="100000" y="100000"/>
                                    </p:animScale>
                                    <p:animScale>
                                      <p:cBhvr>
                                        <p:cTn id="15" dur="13">
                                          <p:stCondLst>
                                            <p:cond delay="656"/>
                                          </p:stCondLst>
                                        </p:cTn>
                                        <p:tgtEl>
                                          <p:spTgt spid="6"/>
                                        </p:tgtEl>
                                      </p:cBhvr>
                                      <p:to x="100000" y="80000"/>
                                    </p:animScale>
                                    <p:animScale>
                                      <p:cBhvr>
                                        <p:cTn id="16" dur="83" decel="50000">
                                          <p:stCondLst>
                                            <p:cond delay="669"/>
                                          </p:stCondLst>
                                        </p:cTn>
                                        <p:tgtEl>
                                          <p:spTgt spid="6"/>
                                        </p:tgtEl>
                                      </p:cBhvr>
                                      <p:to x="100000" y="100000"/>
                                    </p:animScale>
                                    <p:animScale>
                                      <p:cBhvr>
                                        <p:cTn id="17" dur="13">
                                          <p:stCondLst>
                                            <p:cond delay="821"/>
                                          </p:stCondLst>
                                        </p:cTn>
                                        <p:tgtEl>
                                          <p:spTgt spid="6"/>
                                        </p:tgtEl>
                                      </p:cBhvr>
                                      <p:to x="100000" y="90000"/>
                                    </p:animScale>
                                    <p:animScale>
                                      <p:cBhvr>
                                        <p:cTn id="18" dur="83" decel="50000">
                                          <p:stCondLst>
                                            <p:cond delay="834"/>
                                          </p:stCondLst>
                                        </p:cTn>
                                        <p:tgtEl>
                                          <p:spTgt spid="6"/>
                                        </p:tgtEl>
                                      </p:cBhvr>
                                      <p:to x="100000" y="100000"/>
                                    </p:animScale>
                                    <p:animScale>
                                      <p:cBhvr>
                                        <p:cTn id="19" dur="13">
                                          <p:stCondLst>
                                            <p:cond delay="904"/>
                                          </p:stCondLst>
                                        </p:cTn>
                                        <p:tgtEl>
                                          <p:spTgt spid="6"/>
                                        </p:tgtEl>
                                      </p:cBhvr>
                                      <p:to x="100000" y="95000"/>
                                    </p:animScale>
                                    <p:animScale>
                                      <p:cBhvr>
                                        <p:cTn id="20" dur="83" decel="50000">
                                          <p:stCondLst>
                                            <p:cond delay="917"/>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A4DEA-1C8C-491A-9575-AB756447F1CC}"/>
              </a:ext>
            </a:extLst>
          </p:cNvPr>
          <p:cNvSpPr>
            <a:spLocks noGrp="1"/>
          </p:cNvSpPr>
          <p:nvPr>
            <p:ph type="title"/>
          </p:nvPr>
        </p:nvSpPr>
        <p:spPr/>
        <p:txBody>
          <a:bodyPr/>
          <a:lstStyle/>
          <a:p>
            <a:pPr marL="571500" indent="-571500">
              <a:buFont typeface="+mj-lt"/>
              <a:buAutoNum type="romanUcPeriod" startAt="4"/>
            </a:pPr>
            <a:r>
              <a:rPr lang="fr-FR" dirty="0"/>
              <a:t>Les différentes clauses</a:t>
            </a:r>
          </a:p>
        </p:txBody>
      </p:sp>
      <p:sp>
        <p:nvSpPr>
          <p:cNvPr id="4" name="ZoneTexte 3">
            <a:extLst>
              <a:ext uri="{FF2B5EF4-FFF2-40B4-BE49-F238E27FC236}">
                <a16:creationId xmlns:a16="http://schemas.microsoft.com/office/drawing/2014/main" id="{86A989A9-A0A1-4B6B-B6D4-6FC9FD7D1156}"/>
              </a:ext>
            </a:extLst>
          </p:cNvPr>
          <p:cNvSpPr txBox="1"/>
          <p:nvPr/>
        </p:nvSpPr>
        <p:spPr>
          <a:xfrm>
            <a:off x="2734491" y="2113085"/>
            <a:ext cx="8537201" cy="1263166"/>
          </a:xfrm>
          <a:prstGeom prst="rect">
            <a:avLst/>
          </a:prstGeom>
          <a:noFill/>
        </p:spPr>
        <p:txBody>
          <a:bodyPr wrap="square" rtlCol="0">
            <a:spAutoFit/>
          </a:bodyPr>
          <a:lstStyle/>
          <a:p>
            <a:pPr>
              <a:lnSpc>
                <a:spcPct val="107000"/>
              </a:lnSpc>
              <a:spcAft>
                <a:spcPts val="800"/>
              </a:spcAft>
            </a:pPr>
            <a:r>
              <a:rPr lang="fr-FR" u="sng" dirty="0"/>
              <a:t>La clause SLA (Service </a:t>
            </a:r>
            <a:r>
              <a:rPr lang="fr-FR" u="sng" dirty="0" err="1"/>
              <a:t>Level</a:t>
            </a:r>
            <a:r>
              <a:rPr lang="fr-FR" u="sng" dirty="0"/>
              <a:t> Agreement) :</a:t>
            </a:r>
            <a:r>
              <a:rPr lang="fr-FR" dirty="0"/>
              <a:t> </a:t>
            </a:r>
            <a:r>
              <a:rPr lang="fr-FR"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Cet engagement contractuel est n</a:t>
            </a:r>
            <a:r>
              <a:rPr lang="fr-FR"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é</a:t>
            </a:r>
            <a:r>
              <a:rPr lang="fr-FR"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cessaire dans les contrats ASP, SAAS et d</a:t>
            </a:r>
            <a:r>
              <a:rPr lang="fr-FR"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a:t>
            </a:r>
            <a:r>
              <a:rPr lang="fr-FR"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outsourcing</a:t>
            </a:r>
            <a:r>
              <a:rPr lang="fr-FR" dirty="0">
                <a:latin typeface="Calibri" panose="020F0502020204030204" pitchFamily="34" charset="0"/>
                <a:ea typeface="Times New Roman" panose="02020603050405020304" pitchFamily="18" charset="0"/>
                <a:cs typeface="Times New Roman" panose="02020603050405020304" pitchFamily="18" charset="0"/>
              </a:rPr>
              <a:t>. Cette clause vous permet de mesurer </a:t>
            </a:r>
            <a:r>
              <a:rPr lang="fr-FR"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le niveau de la prestation</a:t>
            </a:r>
            <a:r>
              <a:rPr lang="fr-FR" dirty="0">
                <a:latin typeface="Calibri" panose="020F0502020204030204" pitchFamily="34" charset="0"/>
                <a:ea typeface="Times New Roman" panose="02020603050405020304" pitchFamily="18" charset="0"/>
                <a:cs typeface="Times New Roman" panose="02020603050405020304" pitchFamily="18" charset="0"/>
              </a:rPr>
              <a:t> et d</a:t>
            </a:r>
            <a:r>
              <a:rPr lang="fr-FR" dirty="0">
                <a:latin typeface="Times New Roman" panose="02020603050405020304" pitchFamily="18" charset="0"/>
                <a:ea typeface="Times New Roman" panose="02020603050405020304" pitchFamily="18" charset="0"/>
                <a:cs typeface="Times New Roman" panose="02020603050405020304" pitchFamily="18" charset="0"/>
              </a:rPr>
              <a:t>’</a:t>
            </a:r>
            <a:r>
              <a:rPr lang="fr-FR" dirty="0">
                <a:latin typeface="Calibri" panose="020F0502020204030204" pitchFamily="34" charset="0"/>
                <a:ea typeface="Times New Roman" panose="02020603050405020304" pitchFamily="18" charset="0"/>
                <a:cs typeface="Times New Roman" panose="02020603050405020304" pitchFamily="18" charset="0"/>
              </a:rPr>
              <a:t>appr</a:t>
            </a:r>
            <a:r>
              <a:rPr lang="fr-FR" dirty="0">
                <a:latin typeface="Times New Roman" panose="02020603050405020304" pitchFamily="18" charset="0"/>
                <a:ea typeface="Times New Roman" panose="02020603050405020304" pitchFamily="18" charset="0"/>
                <a:cs typeface="Times New Roman" panose="02020603050405020304" pitchFamily="18" charset="0"/>
              </a:rPr>
              <a:t>é</a:t>
            </a:r>
            <a:r>
              <a:rPr lang="fr-FR" dirty="0">
                <a:latin typeface="Calibri" panose="020F0502020204030204" pitchFamily="34" charset="0"/>
                <a:ea typeface="Times New Roman" panose="02020603050405020304" pitchFamily="18" charset="0"/>
                <a:cs typeface="Times New Roman" panose="02020603050405020304" pitchFamily="18" charset="0"/>
              </a:rPr>
              <a:t>cier le respect du Plan d</a:t>
            </a:r>
            <a:r>
              <a:rPr lang="fr-FR" dirty="0">
                <a:latin typeface="Times New Roman" panose="02020603050405020304" pitchFamily="18" charset="0"/>
                <a:ea typeface="Times New Roman" panose="02020603050405020304" pitchFamily="18" charset="0"/>
                <a:cs typeface="Times New Roman" panose="02020603050405020304" pitchFamily="18" charset="0"/>
              </a:rPr>
              <a:t>’</a:t>
            </a:r>
            <a:r>
              <a:rPr lang="fr-FR" dirty="0">
                <a:latin typeface="Calibri" panose="020F0502020204030204" pitchFamily="34" charset="0"/>
                <a:ea typeface="Times New Roman" panose="02020603050405020304" pitchFamily="18" charset="0"/>
                <a:cs typeface="Times New Roman" panose="02020603050405020304" pitchFamily="18" charset="0"/>
              </a:rPr>
              <a:t>Assurance Qualit</a:t>
            </a:r>
            <a:r>
              <a:rPr lang="fr-FR" dirty="0">
                <a:latin typeface="Times New Roman" panose="02020603050405020304" pitchFamily="18" charset="0"/>
                <a:ea typeface="Times New Roman" panose="02020603050405020304" pitchFamily="18" charset="0"/>
                <a:cs typeface="Times New Roman" panose="02020603050405020304" pitchFamily="18" charset="0"/>
              </a:rPr>
              <a:t>é</a:t>
            </a:r>
            <a:r>
              <a:rPr lang="fr-FR" dirty="0">
                <a:latin typeface="Calibri" panose="020F0502020204030204" pitchFamily="34" charset="0"/>
                <a:ea typeface="Times New Roman" panose="02020603050405020304" pitchFamily="18" charset="0"/>
                <a:cs typeface="Times New Roman" panose="02020603050405020304" pitchFamily="18" charset="0"/>
              </a:rPr>
              <a:t>, garantissant sa qualit</a:t>
            </a:r>
            <a:r>
              <a:rPr lang="fr-FR" dirty="0">
                <a:latin typeface="Times New Roman" panose="02020603050405020304" pitchFamily="18" charset="0"/>
                <a:ea typeface="Times New Roman" panose="02020603050405020304" pitchFamily="18" charset="0"/>
                <a:cs typeface="Times New Roman" panose="02020603050405020304" pitchFamily="18" charset="0"/>
              </a:rPr>
              <a:t>é</a:t>
            </a:r>
            <a:r>
              <a:rPr lang="fr-FR" dirty="0">
                <a:latin typeface="Calibri" panose="020F0502020204030204" pitchFamily="34" charset="0"/>
                <a:ea typeface="Times New Roman" panose="02020603050405020304" pitchFamily="18" charset="0"/>
                <a:cs typeface="Times New Roman" panose="02020603050405020304" pitchFamily="18" charset="0"/>
              </a:rPr>
              <a:t> et ses performances.</a:t>
            </a:r>
          </a:p>
        </p:txBody>
      </p:sp>
      <p:pic>
        <p:nvPicPr>
          <p:cNvPr id="5" name="Image 4">
            <a:extLst>
              <a:ext uri="{FF2B5EF4-FFF2-40B4-BE49-F238E27FC236}">
                <a16:creationId xmlns:a16="http://schemas.microsoft.com/office/drawing/2014/main" id="{059A1D53-F862-4011-94FC-C618AB22416A}"/>
              </a:ext>
            </a:extLst>
          </p:cNvPr>
          <p:cNvPicPr>
            <a:picLocks noChangeAspect="1"/>
          </p:cNvPicPr>
          <p:nvPr/>
        </p:nvPicPr>
        <p:blipFill>
          <a:blip r:embed="rId2"/>
          <a:stretch>
            <a:fillRect/>
          </a:stretch>
        </p:blipFill>
        <p:spPr>
          <a:xfrm>
            <a:off x="638880" y="2811534"/>
            <a:ext cx="1625397" cy="1625397"/>
          </a:xfrm>
          <a:prstGeom prst="rect">
            <a:avLst/>
          </a:prstGeom>
        </p:spPr>
      </p:pic>
      <p:sp>
        <p:nvSpPr>
          <p:cNvPr id="7" name="ZoneTexte 6">
            <a:extLst>
              <a:ext uri="{FF2B5EF4-FFF2-40B4-BE49-F238E27FC236}">
                <a16:creationId xmlns:a16="http://schemas.microsoft.com/office/drawing/2014/main" id="{6AE44251-EABD-4CB5-AC27-552797165AA1}"/>
              </a:ext>
            </a:extLst>
          </p:cNvPr>
          <p:cNvSpPr txBox="1"/>
          <p:nvPr/>
        </p:nvSpPr>
        <p:spPr>
          <a:xfrm>
            <a:off x="2734490" y="4080917"/>
            <a:ext cx="8537201" cy="923330"/>
          </a:xfrm>
          <a:prstGeom prst="rect">
            <a:avLst/>
          </a:prstGeom>
          <a:noFill/>
        </p:spPr>
        <p:txBody>
          <a:bodyPr wrap="square" rtlCol="0">
            <a:spAutoFit/>
          </a:bodyPr>
          <a:lstStyle/>
          <a:p>
            <a:r>
              <a:rPr lang="fr-FR" u="sng" dirty="0"/>
              <a:t>La clause d’exploitation :</a:t>
            </a:r>
            <a:r>
              <a:rPr lang="fr-FR" dirty="0"/>
              <a:t> </a:t>
            </a:r>
            <a:r>
              <a:rPr lang="fr-FR" dirty="0">
                <a:solidFill>
                  <a:schemeClr val="accent1"/>
                </a:solidFill>
              </a:rPr>
              <a:t>Elle est le plus souvent prévue dans le cadre d’un contrat d’outsourcing</a:t>
            </a:r>
            <a:r>
              <a:rPr lang="fr-FR" dirty="0"/>
              <a:t> et vous permet d’exploiter </a:t>
            </a:r>
            <a:r>
              <a:rPr lang="fr-FR" dirty="0">
                <a:solidFill>
                  <a:schemeClr val="accent1"/>
                </a:solidFill>
              </a:rPr>
              <a:t>vos données tout en garantissant leur intégrité, leur confidentialité et leur sécurité</a:t>
            </a:r>
            <a:r>
              <a:rPr lang="fr-FR" dirty="0"/>
              <a:t>.</a:t>
            </a:r>
          </a:p>
        </p:txBody>
      </p:sp>
    </p:spTree>
    <p:extLst>
      <p:ext uri="{BB962C8B-B14F-4D97-AF65-F5344CB8AC3E}">
        <p14:creationId xmlns:p14="http://schemas.microsoft.com/office/powerpoint/2010/main" val="455639226"/>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A4DEA-1C8C-491A-9575-AB756447F1CC}"/>
              </a:ext>
            </a:extLst>
          </p:cNvPr>
          <p:cNvSpPr>
            <a:spLocks noGrp="1"/>
          </p:cNvSpPr>
          <p:nvPr>
            <p:ph type="title"/>
          </p:nvPr>
        </p:nvSpPr>
        <p:spPr/>
        <p:txBody>
          <a:bodyPr/>
          <a:lstStyle/>
          <a:p>
            <a:pPr marL="571500" indent="-571500">
              <a:buFont typeface="+mj-lt"/>
              <a:buAutoNum type="romanUcPeriod" startAt="4"/>
            </a:pPr>
            <a:r>
              <a:rPr lang="fr-FR" dirty="0"/>
              <a:t>Les différentes clauses</a:t>
            </a:r>
          </a:p>
        </p:txBody>
      </p:sp>
      <p:sp>
        <p:nvSpPr>
          <p:cNvPr id="4" name="ZoneTexte 3">
            <a:extLst>
              <a:ext uri="{FF2B5EF4-FFF2-40B4-BE49-F238E27FC236}">
                <a16:creationId xmlns:a16="http://schemas.microsoft.com/office/drawing/2014/main" id="{86A989A9-A0A1-4B6B-B6D4-6FC9FD7D1156}"/>
              </a:ext>
            </a:extLst>
          </p:cNvPr>
          <p:cNvSpPr txBox="1"/>
          <p:nvPr/>
        </p:nvSpPr>
        <p:spPr>
          <a:xfrm>
            <a:off x="2734491" y="2113085"/>
            <a:ext cx="8537201" cy="2862322"/>
          </a:xfrm>
          <a:prstGeom prst="rect">
            <a:avLst/>
          </a:prstGeom>
          <a:noFill/>
        </p:spPr>
        <p:txBody>
          <a:bodyPr wrap="square" rtlCol="0">
            <a:spAutoFit/>
          </a:bodyPr>
          <a:lstStyle/>
          <a:p>
            <a:r>
              <a:rPr lang="fr-FR" u="sng" dirty="0"/>
              <a:t>La clause d’indexation ou pourcentage :</a:t>
            </a:r>
            <a:r>
              <a:rPr lang="fr-FR" dirty="0"/>
              <a:t> </a:t>
            </a:r>
            <a:r>
              <a:rPr lang="fr-FR" dirty="0">
                <a:solidFill>
                  <a:schemeClr val="accent1"/>
                </a:solidFill>
              </a:rPr>
              <a:t>Lorsqu’il s’agit d’un contrat à exécution successive, s’ajoute au montant les conditions de son évolution au cours du contrat. </a:t>
            </a:r>
            <a:r>
              <a:rPr lang="fr-FR" dirty="0"/>
              <a:t>En matière informatique, vous devez </a:t>
            </a:r>
            <a:r>
              <a:rPr lang="fr-FR" u="sng" dirty="0"/>
              <a:t>faire attention particulièrement aux conditions de révision</a:t>
            </a:r>
            <a:r>
              <a:rPr lang="fr-FR" dirty="0"/>
              <a:t> (redevances de logiciels et progiciels, loyers des matériels informatiques, redevances des contrats de prestation de services récurrentes). On peut envisager un pourcentage qui fixe l’augmentation du prix sur une période où il est possible de prévoir une indexation du prix en fonction d’un indice de référence</a:t>
            </a:r>
            <a:r>
              <a:rPr lang="fr-FR" dirty="0">
                <a:solidFill>
                  <a:schemeClr val="accent1"/>
                </a:solidFill>
              </a:rPr>
              <a:t>. En matière informatique l’indice de référence est l’indice Syntec qui mesure l’évolution du coût de la main d’œuvre</a:t>
            </a:r>
            <a:r>
              <a:rPr lang="fr-FR" dirty="0"/>
              <a:t>, essentiellement de nature intellectuelle, pour des prestations fournies.</a:t>
            </a:r>
          </a:p>
        </p:txBody>
      </p:sp>
      <p:pic>
        <p:nvPicPr>
          <p:cNvPr id="5" name="Image 4">
            <a:extLst>
              <a:ext uri="{FF2B5EF4-FFF2-40B4-BE49-F238E27FC236}">
                <a16:creationId xmlns:a16="http://schemas.microsoft.com/office/drawing/2014/main" id="{4A0A8F17-8717-4957-A2C0-7F80A43E4993}"/>
              </a:ext>
            </a:extLst>
          </p:cNvPr>
          <p:cNvPicPr>
            <a:picLocks noChangeAspect="1"/>
          </p:cNvPicPr>
          <p:nvPr/>
        </p:nvPicPr>
        <p:blipFill>
          <a:blip r:embed="rId2"/>
          <a:stretch>
            <a:fillRect/>
          </a:stretch>
        </p:blipFill>
        <p:spPr>
          <a:xfrm>
            <a:off x="554547" y="2731547"/>
            <a:ext cx="1625397" cy="1625397"/>
          </a:xfrm>
          <a:prstGeom prst="rect">
            <a:avLst/>
          </a:prstGeom>
        </p:spPr>
      </p:pic>
    </p:spTree>
    <p:extLst>
      <p:ext uri="{BB962C8B-B14F-4D97-AF65-F5344CB8AC3E}">
        <p14:creationId xmlns:p14="http://schemas.microsoft.com/office/powerpoint/2010/main" val="729313372"/>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A982E-DB41-4443-90D8-79AECF413DBF}"/>
              </a:ext>
            </a:extLst>
          </p:cNvPr>
          <p:cNvSpPr>
            <a:spLocks noGrp="1"/>
          </p:cNvSpPr>
          <p:nvPr>
            <p:ph type="title"/>
          </p:nvPr>
        </p:nvSpPr>
        <p:spPr>
          <a:xfrm>
            <a:off x="1450392" y="1666667"/>
            <a:ext cx="9291215" cy="1049235"/>
          </a:xfrm>
        </p:spPr>
        <p:txBody>
          <a:bodyPr/>
          <a:lstStyle/>
          <a:p>
            <a:pPr marL="571500" indent="-571500">
              <a:buFont typeface="+mj-lt"/>
              <a:buAutoNum type="romanUcPeriod" startAt="5"/>
            </a:pPr>
            <a:r>
              <a:rPr lang="fr-FR" dirty="0"/>
              <a:t>La rémunération</a:t>
            </a:r>
          </a:p>
        </p:txBody>
      </p:sp>
      <p:pic>
        <p:nvPicPr>
          <p:cNvPr id="4" name="Image 3">
            <a:extLst>
              <a:ext uri="{FF2B5EF4-FFF2-40B4-BE49-F238E27FC236}">
                <a16:creationId xmlns:a16="http://schemas.microsoft.com/office/drawing/2014/main" id="{469A9572-63B9-4E17-B960-A726D9708C1C}"/>
              </a:ext>
            </a:extLst>
          </p:cNvPr>
          <p:cNvPicPr>
            <a:picLocks noChangeAspect="1"/>
          </p:cNvPicPr>
          <p:nvPr/>
        </p:nvPicPr>
        <p:blipFill>
          <a:blip r:embed="rId2"/>
          <a:stretch>
            <a:fillRect/>
          </a:stretch>
        </p:blipFill>
        <p:spPr>
          <a:xfrm>
            <a:off x="4677993" y="2544699"/>
            <a:ext cx="2646634" cy="2646634"/>
          </a:xfrm>
          <a:prstGeom prst="rect">
            <a:avLst/>
          </a:prstGeom>
        </p:spPr>
      </p:pic>
    </p:spTree>
    <p:extLst>
      <p:ext uri="{BB962C8B-B14F-4D97-AF65-F5344CB8AC3E}">
        <p14:creationId xmlns:p14="http://schemas.microsoft.com/office/powerpoint/2010/main" val="3235944321"/>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9E2161-C579-4263-8C6F-AD7CB859EAD2}"/>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68724238-4593-4409-870A-3D1BFDC94B84}"/>
              </a:ext>
            </a:extLst>
          </p:cNvPr>
          <p:cNvSpPr>
            <a:spLocks noGrp="1"/>
          </p:cNvSpPr>
          <p:nvPr>
            <p:ph idx="1"/>
          </p:nvPr>
        </p:nvSpPr>
        <p:spPr/>
        <p:txBody>
          <a:bodyPr/>
          <a:lstStyle/>
          <a:p>
            <a:pPr marL="514350" indent="-514350">
              <a:buFont typeface="+mj-lt"/>
              <a:buAutoNum type="romanUcPeriod"/>
            </a:pPr>
            <a:r>
              <a:rPr lang="fr-FR" dirty="0"/>
              <a:t>Introduction</a:t>
            </a:r>
          </a:p>
          <a:p>
            <a:pPr marL="514350" indent="-514350">
              <a:buFont typeface="+mj-lt"/>
              <a:buAutoNum type="romanUcPeriod"/>
            </a:pPr>
            <a:r>
              <a:rPr lang="fr-FR" dirty="0"/>
              <a:t>Les différents contrats informatiques</a:t>
            </a:r>
          </a:p>
          <a:p>
            <a:pPr marL="514350" indent="-514350">
              <a:buFont typeface="+mj-lt"/>
              <a:buAutoNum type="romanUcPeriod"/>
            </a:pPr>
            <a:r>
              <a:rPr lang="fr-FR" dirty="0"/>
              <a:t>Les mentions recommandées</a:t>
            </a:r>
          </a:p>
          <a:p>
            <a:pPr marL="514350" indent="-514350">
              <a:buFont typeface="+mj-lt"/>
              <a:buAutoNum type="romanUcPeriod"/>
            </a:pPr>
            <a:r>
              <a:rPr lang="fr-FR" dirty="0"/>
              <a:t>Les différentes clauses</a:t>
            </a:r>
          </a:p>
          <a:p>
            <a:pPr marL="514350" indent="-514350">
              <a:buFont typeface="+mj-lt"/>
              <a:buAutoNum type="romanUcPeriod"/>
            </a:pPr>
            <a:r>
              <a:rPr lang="fr-FR" dirty="0"/>
              <a:t>La rémunération</a:t>
            </a:r>
          </a:p>
          <a:p>
            <a:pPr marL="514350" indent="-514350">
              <a:buFont typeface="+mj-lt"/>
              <a:buAutoNum type="romanUcPeriod"/>
            </a:pPr>
            <a:r>
              <a:rPr lang="fr-FR" dirty="0"/>
              <a:t>Quelques exemples</a:t>
            </a:r>
          </a:p>
        </p:txBody>
      </p:sp>
    </p:spTree>
    <p:extLst>
      <p:ext uri="{BB962C8B-B14F-4D97-AF65-F5344CB8AC3E}">
        <p14:creationId xmlns:p14="http://schemas.microsoft.com/office/powerpoint/2010/main" val="2814554889"/>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39F94-2421-423A-A558-C2F129B88C68}"/>
              </a:ext>
            </a:extLst>
          </p:cNvPr>
          <p:cNvSpPr>
            <a:spLocks noGrp="1"/>
          </p:cNvSpPr>
          <p:nvPr>
            <p:ph type="title"/>
          </p:nvPr>
        </p:nvSpPr>
        <p:spPr/>
        <p:txBody>
          <a:bodyPr/>
          <a:lstStyle/>
          <a:p>
            <a:pPr marL="571500" indent="-571500">
              <a:buFont typeface="+mj-lt"/>
              <a:buAutoNum type="romanUcPeriod" startAt="5"/>
            </a:pPr>
            <a:r>
              <a:rPr lang="fr-FR" dirty="0"/>
              <a:t>La rémunération</a:t>
            </a:r>
          </a:p>
        </p:txBody>
      </p:sp>
      <p:sp>
        <p:nvSpPr>
          <p:cNvPr id="5" name="ZoneTexte 4">
            <a:extLst>
              <a:ext uri="{FF2B5EF4-FFF2-40B4-BE49-F238E27FC236}">
                <a16:creationId xmlns:a16="http://schemas.microsoft.com/office/drawing/2014/main" id="{3C44EDCF-378B-4B69-996B-2498D7E33AFD}"/>
              </a:ext>
            </a:extLst>
          </p:cNvPr>
          <p:cNvSpPr txBox="1"/>
          <p:nvPr/>
        </p:nvSpPr>
        <p:spPr>
          <a:xfrm>
            <a:off x="2734491" y="2113085"/>
            <a:ext cx="8537201" cy="3416320"/>
          </a:xfrm>
          <a:prstGeom prst="rect">
            <a:avLst/>
          </a:prstGeom>
          <a:noFill/>
        </p:spPr>
        <p:txBody>
          <a:bodyPr wrap="square" rtlCol="0">
            <a:spAutoFit/>
          </a:bodyPr>
          <a:lstStyle/>
          <a:p>
            <a:r>
              <a:rPr lang="fr-FR" dirty="0">
                <a:solidFill>
                  <a:schemeClr val="accent1"/>
                </a:solidFill>
              </a:rPr>
              <a:t>La rémunération dépend du type de contrat de prestation informatique et du mode de travail.</a:t>
            </a:r>
          </a:p>
          <a:p>
            <a:r>
              <a:rPr lang="fr-FR" dirty="0"/>
              <a:t>Dans </a:t>
            </a:r>
            <a:r>
              <a:rPr lang="fr-FR" u="sng" dirty="0"/>
              <a:t>un travail au forfait</a:t>
            </a:r>
            <a:r>
              <a:rPr lang="fr-FR" dirty="0"/>
              <a:t>, la rémunération est </a:t>
            </a:r>
            <a:r>
              <a:rPr lang="fr-FR" dirty="0">
                <a:solidFill>
                  <a:schemeClr val="accent1"/>
                </a:solidFill>
              </a:rPr>
              <a:t>en fonction de la réalisation de l’objectif attendu.</a:t>
            </a:r>
            <a:r>
              <a:rPr lang="fr-FR" dirty="0"/>
              <a:t> Cela implique que l’objectif aura été défini dans un cahier des charges et que la manière d’en constater l’aboutissement l’aura été aussi (cf. clause recettes).</a:t>
            </a:r>
          </a:p>
          <a:p>
            <a:r>
              <a:rPr lang="fr-FR" dirty="0"/>
              <a:t>Dans </a:t>
            </a:r>
            <a:r>
              <a:rPr lang="fr-FR" u="sng" dirty="0"/>
              <a:t>un travail en régie</a:t>
            </a:r>
            <a:r>
              <a:rPr lang="fr-FR" dirty="0"/>
              <a:t>, la rémunération est p</a:t>
            </a:r>
            <a:r>
              <a:rPr lang="fr-FR" dirty="0">
                <a:solidFill>
                  <a:schemeClr val="accent1"/>
                </a:solidFill>
              </a:rPr>
              <a:t>roportionnelle aux moyens humains</a:t>
            </a:r>
            <a:r>
              <a:rPr lang="fr-FR" dirty="0"/>
              <a:t> (et matériels s’il y a lieu) mis à la disposition du client, là aussi selon les modalités du contrat.</a:t>
            </a:r>
          </a:p>
          <a:p>
            <a:r>
              <a:rPr lang="fr-FR" dirty="0"/>
              <a:t>A noter que beaucoup de contrats sont un mélange des 2 pratiques car il est rare qu’au démarrage d’un projet, même de maintenance, on sache effectivement et exactement ce qu’il y a à faire.</a:t>
            </a:r>
          </a:p>
        </p:txBody>
      </p:sp>
      <p:pic>
        <p:nvPicPr>
          <p:cNvPr id="7" name="Image 6">
            <a:extLst>
              <a:ext uri="{FF2B5EF4-FFF2-40B4-BE49-F238E27FC236}">
                <a16:creationId xmlns:a16="http://schemas.microsoft.com/office/drawing/2014/main" id="{BB0DF9CC-D3DB-42EB-8AFE-1D267DB69452}"/>
              </a:ext>
            </a:extLst>
          </p:cNvPr>
          <p:cNvPicPr>
            <a:picLocks noChangeAspect="1"/>
          </p:cNvPicPr>
          <p:nvPr/>
        </p:nvPicPr>
        <p:blipFill>
          <a:blip r:embed="rId2"/>
          <a:stretch>
            <a:fillRect/>
          </a:stretch>
        </p:blipFill>
        <p:spPr>
          <a:xfrm>
            <a:off x="-102650" y="2159957"/>
            <a:ext cx="2192215" cy="2192215"/>
          </a:xfrm>
          <a:prstGeom prst="rect">
            <a:avLst/>
          </a:prstGeom>
        </p:spPr>
      </p:pic>
    </p:spTree>
    <p:extLst>
      <p:ext uri="{BB962C8B-B14F-4D97-AF65-F5344CB8AC3E}">
        <p14:creationId xmlns:p14="http://schemas.microsoft.com/office/powerpoint/2010/main" val="3563832693"/>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90">
                                          <p:stCondLst>
                                            <p:cond delay="0"/>
                                          </p:stCondLst>
                                        </p:cTn>
                                        <p:tgtEl>
                                          <p:spTgt spid="7"/>
                                        </p:tgtEl>
                                      </p:cBhvr>
                                    </p:animEffect>
                                    <p:anim calcmode="lin" valueType="num">
                                      <p:cBhvr>
                                        <p:cTn id="8"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3" dur="13">
                                          <p:stCondLst>
                                            <p:cond delay="325"/>
                                          </p:stCondLst>
                                        </p:cTn>
                                        <p:tgtEl>
                                          <p:spTgt spid="7"/>
                                        </p:tgtEl>
                                      </p:cBhvr>
                                      <p:to x="100000" y="60000"/>
                                    </p:animScale>
                                    <p:animScale>
                                      <p:cBhvr>
                                        <p:cTn id="14" dur="83" decel="50000">
                                          <p:stCondLst>
                                            <p:cond delay="338"/>
                                          </p:stCondLst>
                                        </p:cTn>
                                        <p:tgtEl>
                                          <p:spTgt spid="7"/>
                                        </p:tgtEl>
                                      </p:cBhvr>
                                      <p:to x="100000" y="100000"/>
                                    </p:animScale>
                                    <p:animScale>
                                      <p:cBhvr>
                                        <p:cTn id="15" dur="13">
                                          <p:stCondLst>
                                            <p:cond delay="656"/>
                                          </p:stCondLst>
                                        </p:cTn>
                                        <p:tgtEl>
                                          <p:spTgt spid="7"/>
                                        </p:tgtEl>
                                      </p:cBhvr>
                                      <p:to x="100000" y="80000"/>
                                    </p:animScale>
                                    <p:animScale>
                                      <p:cBhvr>
                                        <p:cTn id="16" dur="83" decel="50000">
                                          <p:stCondLst>
                                            <p:cond delay="669"/>
                                          </p:stCondLst>
                                        </p:cTn>
                                        <p:tgtEl>
                                          <p:spTgt spid="7"/>
                                        </p:tgtEl>
                                      </p:cBhvr>
                                      <p:to x="100000" y="100000"/>
                                    </p:animScale>
                                    <p:animScale>
                                      <p:cBhvr>
                                        <p:cTn id="17" dur="13">
                                          <p:stCondLst>
                                            <p:cond delay="821"/>
                                          </p:stCondLst>
                                        </p:cTn>
                                        <p:tgtEl>
                                          <p:spTgt spid="7"/>
                                        </p:tgtEl>
                                      </p:cBhvr>
                                      <p:to x="100000" y="90000"/>
                                    </p:animScale>
                                    <p:animScale>
                                      <p:cBhvr>
                                        <p:cTn id="18" dur="83" decel="50000">
                                          <p:stCondLst>
                                            <p:cond delay="834"/>
                                          </p:stCondLst>
                                        </p:cTn>
                                        <p:tgtEl>
                                          <p:spTgt spid="7"/>
                                        </p:tgtEl>
                                      </p:cBhvr>
                                      <p:to x="100000" y="100000"/>
                                    </p:animScale>
                                    <p:animScale>
                                      <p:cBhvr>
                                        <p:cTn id="19" dur="13">
                                          <p:stCondLst>
                                            <p:cond delay="904"/>
                                          </p:stCondLst>
                                        </p:cTn>
                                        <p:tgtEl>
                                          <p:spTgt spid="7"/>
                                        </p:tgtEl>
                                      </p:cBhvr>
                                      <p:to x="100000" y="95000"/>
                                    </p:animScale>
                                    <p:animScale>
                                      <p:cBhvr>
                                        <p:cTn id="20" dur="83" decel="50000">
                                          <p:stCondLst>
                                            <p:cond delay="917"/>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6E5001-B146-443B-A889-B674450429ED}"/>
              </a:ext>
            </a:extLst>
          </p:cNvPr>
          <p:cNvSpPr>
            <a:spLocks noGrp="1"/>
          </p:cNvSpPr>
          <p:nvPr>
            <p:ph type="title"/>
          </p:nvPr>
        </p:nvSpPr>
        <p:spPr>
          <a:xfrm>
            <a:off x="1450392" y="2379765"/>
            <a:ext cx="9291215" cy="1049235"/>
          </a:xfrm>
        </p:spPr>
        <p:txBody>
          <a:bodyPr/>
          <a:lstStyle/>
          <a:p>
            <a:pPr marL="571500" indent="-571500">
              <a:buFont typeface="+mj-lt"/>
              <a:buAutoNum type="romanUcPeriod" startAt="6"/>
            </a:pPr>
            <a:r>
              <a:rPr lang="fr-FR" dirty="0"/>
              <a:t>Quelques exemples pour terminer</a:t>
            </a:r>
          </a:p>
        </p:txBody>
      </p:sp>
    </p:spTree>
    <p:extLst>
      <p:ext uri="{BB962C8B-B14F-4D97-AF65-F5344CB8AC3E}">
        <p14:creationId xmlns:p14="http://schemas.microsoft.com/office/powerpoint/2010/main" val="2930574750"/>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5F509D1-DF1E-4898-A85B-E44198D9955C}"/>
              </a:ext>
            </a:extLst>
          </p:cNvPr>
          <p:cNvSpPr>
            <a:spLocks noGrp="1"/>
          </p:cNvSpPr>
          <p:nvPr>
            <p:ph type="title"/>
          </p:nvPr>
        </p:nvSpPr>
        <p:spPr>
          <a:xfrm>
            <a:off x="1450181" y="384224"/>
            <a:ext cx="9291638" cy="1049337"/>
          </a:xfrm>
        </p:spPr>
        <p:txBody>
          <a:bodyPr/>
          <a:lstStyle/>
          <a:p>
            <a:pPr marL="571500" indent="-571500">
              <a:buFont typeface="+mj-lt"/>
              <a:buAutoNum type="romanUcPeriod" startAt="6"/>
            </a:pPr>
            <a:r>
              <a:rPr lang="fr-FR" dirty="0"/>
              <a:t>Quelques exemples pour terminer</a:t>
            </a:r>
          </a:p>
        </p:txBody>
      </p:sp>
      <p:pic>
        <p:nvPicPr>
          <p:cNvPr id="10" name="Image 9">
            <a:extLst>
              <a:ext uri="{FF2B5EF4-FFF2-40B4-BE49-F238E27FC236}">
                <a16:creationId xmlns:a16="http://schemas.microsoft.com/office/drawing/2014/main" id="{4C97137B-9801-47F0-B2F6-BB0E1C64B343}"/>
              </a:ext>
            </a:extLst>
          </p:cNvPr>
          <p:cNvPicPr>
            <a:picLocks noChangeAspect="1"/>
          </p:cNvPicPr>
          <p:nvPr/>
        </p:nvPicPr>
        <p:blipFill>
          <a:blip r:embed="rId2"/>
          <a:stretch>
            <a:fillRect/>
          </a:stretch>
        </p:blipFill>
        <p:spPr>
          <a:xfrm>
            <a:off x="9633858" y="3983824"/>
            <a:ext cx="1739537" cy="1302974"/>
          </a:xfrm>
          <a:prstGeom prst="rect">
            <a:avLst/>
          </a:prstGeom>
        </p:spPr>
      </p:pic>
      <p:sp>
        <p:nvSpPr>
          <p:cNvPr id="15" name="ZoneTexte 14">
            <a:extLst>
              <a:ext uri="{FF2B5EF4-FFF2-40B4-BE49-F238E27FC236}">
                <a16:creationId xmlns:a16="http://schemas.microsoft.com/office/drawing/2014/main" id="{0BF2DA45-A67D-4573-81F7-E39702EDC0C2}"/>
              </a:ext>
            </a:extLst>
          </p:cNvPr>
          <p:cNvSpPr txBox="1"/>
          <p:nvPr/>
        </p:nvSpPr>
        <p:spPr>
          <a:xfrm>
            <a:off x="2090057" y="1854200"/>
            <a:ext cx="9083040" cy="1477328"/>
          </a:xfrm>
          <a:prstGeom prst="rect">
            <a:avLst/>
          </a:prstGeom>
          <a:noFill/>
        </p:spPr>
        <p:txBody>
          <a:bodyPr wrap="square" rtlCol="0">
            <a:spAutoFit/>
          </a:bodyPr>
          <a:lstStyle/>
          <a:p>
            <a:r>
              <a:rPr lang="fr-FR" dirty="0">
                <a:solidFill>
                  <a:schemeClr val="accent1"/>
                </a:solidFill>
              </a:rPr>
              <a:t>Cloud : Amazon, Oracle, Microsoft en lice pour un contrat géant au Pentagone</a:t>
            </a:r>
            <a:br>
              <a:rPr lang="fr-FR" dirty="0"/>
            </a:br>
            <a:r>
              <a:rPr lang="fr-FR" i="1" dirty="0"/>
              <a:t>Sept 2018,</a:t>
            </a:r>
            <a:br>
              <a:rPr lang="fr-FR" dirty="0"/>
            </a:br>
            <a:r>
              <a:rPr lang="fr-FR" dirty="0"/>
              <a:t>La migration du Pentagone sur le cloud. Le contrat aurait une valeur de 10 milliards de dollars. Les leaders du secteur livrent une féroce bataille pour décrocher JEDI, un contrat qui pourrait en outre leur ouvrir d'autres administrations.</a:t>
            </a:r>
          </a:p>
        </p:txBody>
      </p:sp>
      <p:pic>
        <p:nvPicPr>
          <p:cNvPr id="17" name="Image 16">
            <a:extLst>
              <a:ext uri="{FF2B5EF4-FFF2-40B4-BE49-F238E27FC236}">
                <a16:creationId xmlns:a16="http://schemas.microsoft.com/office/drawing/2014/main" id="{ECD52055-F566-404B-9A1F-10D61AB02144}"/>
              </a:ext>
            </a:extLst>
          </p:cNvPr>
          <p:cNvPicPr>
            <a:picLocks noChangeAspect="1"/>
          </p:cNvPicPr>
          <p:nvPr/>
        </p:nvPicPr>
        <p:blipFill>
          <a:blip r:embed="rId3"/>
          <a:stretch>
            <a:fillRect/>
          </a:stretch>
        </p:blipFill>
        <p:spPr>
          <a:xfrm>
            <a:off x="361377" y="2163513"/>
            <a:ext cx="1561691" cy="844849"/>
          </a:xfrm>
          <a:prstGeom prst="rect">
            <a:avLst/>
          </a:prstGeom>
        </p:spPr>
      </p:pic>
      <p:sp>
        <p:nvSpPr>
          <p:cNvPr id="19" name="ZoneTexte 18">
            <a:extLst>
              <a:ext uri="{FF2B5EF4-FFF2-40B4-BE49-F238E27FC236}">
                <a16:creationId xmlns:a16="http://schemas.microsoft.com/office/drawing/2014/main" id="{469C2565-E1EC-4E98-A437-BAB8EBB6044E}"/>
              </a:ext>
            </a:extLst>
          </p:cNvPr>
          <p:cNvSpPr txBox="1"/>
          <p:nvPr/>
        </p:nvSpPr>
        <p:spPr>
          <a:xfrm>
            <a:off x="431045" y="3849639"/>
            <a:ext cx="9083040" cy="2031325"/>
          </a:xfrm>
          <a:prstGeom prst="rect">
            <a:avLst/>
          </a:prstGeom>
          <a:noFill/>
        </p:spPr>
        <p:txBody>
          <a:bodyPr wrap="square" rtlCol="0">
            <a:spAutoFit/>
          </a:bodyPr>
          <a:lstStyle/>
          <a:p>
            <a:r>
              <a:rPr lang="fr-FR" dirty="0">
                <a:solidFill>
                  <a:schemeClr val="accent1"/>
                </a:solidFill>
              </a:rPr>
              <a:t>CAPGEMINI annonce un contrat de 30 millions € aux Pays-Bas</a:t>
            </a:r>
            <a:br>
              <a:rPr lang="fr-FR" dirty="0"/>
            </a:br>
            <a:r>
              <a:rPr lang="fr-FR" i="1" dirty="0"/>
              <a:t>avril 2018,</a:t>
            </a:r>
            <a:br>
              <a:rPr lang="fr-FR" dirty="0"/>
            </a:br>
            <a:r>
              <a:rPr lang="fr-FR" dirty="0"/>
              <a:t>Capgemini a annoncé la signature d'un contrat de 30 millions d'euros avec </a:t>
            </a:r>
            <a:r>
              <a:rPr lang="fr-FR" dirty="0" err="1"/>
              <a:t>Eneco</a:t>
            </a:r>
            <a:r>
              <a:rPr lang="fr-FR" dirty="0"/>
              <a:t> Group d'une durée de quatre ans et demi. Le groupe de conseil et de services informatiques aidera </a:t>
            </a:r>
            <a:r>
              <a:rPr lang="fr-FR" dirty="0" err="1"/>
              <a:t>Eneco</a:t>
            </a:r>
            <a:r>
              <a:rPr lang="fr-FR" dirty="0"/>
              <a:t> à optimiser son expérience client numérique et à développer de nouveaux services innovants tels que des solutions domotiques pour la gestion de l'énergie.</a:t>
            </a:r>
          </a:p>
        </p:txBody>
      </p:sp>
    </p:spTree>
    <p:extLst>
      <p:ext uri="{BB962C8B-B14F-4D97-AF65-F5344CB8AC3E}">
        <p14:creationId xmlns:p14="http://schemas.microsoft.com/office/powerpoint/2010/main" val="4177529732"/>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5F509D1-DF1E-4898-A85B-E44198D9955C}"/>
              </a:ext>
            </a:extLst>
          </p:cNvPr>
          <p:cNvSpPr>
            <a:spLocks noGrp="1"/>
          </p:cNvSpPr>
          <p:nvPr>
            <p:ph type="title"/>
          </p:nvPr>
        </p:nvSpPr>
        <p:spPr>
          <a:xfrm>
            <a:off x="1450974" y="378143"/>
            <a:ext cx="9291638" cy="1049337"/>
          </a:xfrm>
        </p:spPr>
        <p:txBody>
          <a:bodyPr/>
          <a:lstStyle/>
          <a:p>
            <a:pPr marL="571500" indent="-571500">
              <a:buFont typeface="+mj-lt"/>
              <a:buAutoNum type="romanUcPeriod" startAt="6"/>
            </a:pPr>
            <a:r>
              <a:rPr lang="fr-FR" dirty="0"/>
              <a:t>Quelques exemples pour terminer</a:t>
            </a:r>
          </a:p>
        </p:txBody>
      </p:sp>
      <p:pic>
        <p:nvPicPr>
          <p:cNvPr id="6" name="Image 5">
            <a:extLst>
              <a:ext uri="{FF2B5EF4-FFF2-40B4-BE49-F238E27FC236}">
                <a16:creationId xmlns:a16="http://schemas.microsoft.com/office/drawing/2014/main" id="{3ED15DA2-30DE-4D7B-BEE0-C31FC2C8E863}"/>
              </a:ext>
            </a:extLst>
          </p:cNvPr>
          <p:cNvPicPr>
            <a:picLocks noChangeAspect="1"/>
          </p:cNvPicPr>
          <p:nvPr/>
        </p:nvPicPr>
        <p:blipFill>
          <a:blip r:embed="rId2"/>
          <a:stretch>
            <a:fillRect/>
          </a:stretch>
        </p:blipFill>
        <p:spPr>
          <a:xfrm>
            <a:off x="10101641" y="4439325"/>
            <a:ext cx="1281943" cy="1189258"/>
          </a:xfrm>
          <a:prstGeom prst="rect">
            <a:avLst/>
          </a:prstGeom>
        </p:spPr>
      </p:pic>
      <p:pic>
        <p:nvPicPr>
          <p:cNvPr id="12" name="Image 11">
            <a:extLst>
              <a:ext uri="{FF2B5EF4-FFF2-40B4-BE49-F238E27FC236}">
                <a16:creationId xmlns:a16="http://schemas.microsoft.com/office/drawing/2014/main" id="{84C6EB40-B3EE-4DB3-AC40-4F04A4F66E16}"/>
              </a:ext>
            </a:extLst>
          </p:cNvPr>
          <p:cNvPicPr>
            <a:picLocks noChangeAspect="1"/>
          </p:cNvPicPr>
          <p:nvPr/>
        </p:nvPicPr>
        <p:blipFill>
          <a:blip r:embed="rId3"/>
          <a:stretch>
            <a:fillRect/>
          </a:stretch>
        </p:blipFill>
        <p:spPr>
          <a:xfrm>
            <a:off x="368753" y="1549400"/>
            <a:ext cx="1898849" cy="1315129"/>
          </a:xfrm>
          <a:prstGeom prst="rect">
            <a:avLst/>
          </a:prstGeom>
        </p:spPr>
      </p:pic>
      <p:sp>
        <p:nvSpPr>
          <p:cNvPr id="2" name="ZoneTexte 1">
            <a:extLst>
              <a:ext uri="{FF2B5EF4-FFF2-40B4-BE49-F238E27FC236}">
                <a16:creationId xmlns:a16="http://schemas.microsoft.com/office/drawing/2014/main" id="{DD0BEB3F-1F8D-4948-9217-A9FE2B281FD0}"/>
              </a:ext>
            </a:extLst>
          </p:cNvPr>
          <p:cNvSpPr txBox="1"/>
          <p:nvPr/>
        </p:nvSpPr>
        <p:spPr>
          <a:xfrm>
            <a:off x="2473234" y="1427480"/>
            <a:ext cx="9109934" cy="2308324"/>
          </a:xfrm>
          <a:prstGeom prst="rect">
            <a:avLst/>
          </a:prstGeom>
          <a:noFill/>
        </p:spPr>
        <p:txBody>
          <a:bodyPr wrap="square" rtlCol="0">
            <a:spAutoFit/>
          </a:bodyPr>
          <a:lstStyle/>
          <a:p>
            <a:r>
              <a:rPr lang="fr-FR" dirty="0">
                <a:solidFill>
                  <a:schemeClr val="accent1"/>
                </a:solidFill>
              </a:rPr>
              <a:t>La SNCF externalise la maintenance des 80 applications assurant la gestion de son personnel</a:t>
            </a:r>
          </a:p>
          <a:p>
            <a:r>
              <a:rPr lang="fr-FR" i="1" dirty="0"/>
              <a:t>avril 2018,</a:t>
            </a:r>
            <a:br>
              <a:rPr lang="fr-FR" dirty="0"/>
            </a:br>
            <a:r>
              <a:rPr lang="fr-FR" dirty="0"/>
              <a:t>La SNCF a signé un contrat de 5 ans avec CGI. Le déploiement du contrat SIRH est prévu pour le premier semestre 2018. Il s'agira d'un projet qui mettra en avant la stratège de la SNCF tout en rendant l'entreprise plus efficace. En choisissant une entreprise comme CGI qui a le savoir-faire et la compréhension de ces technologies et applications, permettra au logiciel d'être mieux adapté et spécifique à la SNCF</a:t>
            </a:r>
          </a:p>
        </p:txBody>
      </p:sp>
      <p:sp>
        <p:nvSpPr>
          <p:cNvPr id="8" name="ZoneTexte 7">
            <a:extLst>
              <a:ext uri="{FF2B5EF4-FFF2-40B4-BE49-F238E27FC236}">
                <a16:creationId xmlns:a16="http://schemas.microsoft.com/office/drawing/2014/main" id="{CB178585-DED6-4D62-90C5-ECA9CBEE0BC1}"/>
              </a:ext>
            </a:extLst>
          </p:cNvPr>
          <p:cNvSpPr txBox="1"/>
          <p:nvPr/>
        </p:nvSpPr>
        <p:spPr>
          <a:xfrm>
            <a:off x="596538" y="3993472"/>
            <a:ext cx="9109934" cy="2031325"/>
          </a:xfrm>
          <a:prstGeom prst="rect">
            <a:avLst/>
          </a:prstGeom>
          <a:noFill/>
        </p:spPr>
        <p:txBody>
          <a:bodyPr wrap="square" rtlCol="0">
            <a:spAutoFit/>
          </a:bodyPr>
          <a:lstStyle/>
          <a:p>
            <a:r>
              <a:rPr lang="fr-FR" dirty="0">
                <a:solidFill>
                  <a:schemeClr val="accent1"/>
                </a:solidFill>
              </a:rPr>
              <a:t>Orange : OBS décroche un contrat de 240 ME sur 6 ans avec Siemens</a:t>
            </a:r>
            <a:br>
              <a:rPr lang="fr-FR" dirty="0"/>
            </a:br>
            <a:r>
              <a:rPr lang="fr-FR" i="1" dirty="0"/>
              <a:t>mars 2018,</a:t>
            </a:r>
            <a:br>
              <a:rPr lang="fr-FR" dirty="0"/>
            </a:br>
            <a:r>
              <a:rPr lang="fr-FR" dirty="0"/>
              <a:t>Siemens AG étend son contrat de réseau avec Orange Business Services et l'utilisera pour la numérisation de son réseau à l'échelle mondiale. Nommé Siemens </a:t>
            </a:r>
            <a:r>
              <a:rPr lang="fr-FR" dirty="0" err="1"/>
              <a:t>Digitalization</a:t>
            </a:r>
            <a:r>
              <a:rPr lang="fr-FR" dirty="0"/>
              <a:t> Network (SDN), ce réseau est basé sur une infrastructure SD-WAN (Software-</a:t>
            </a:r>
            <a:r>
              <a:rPr lang="fr-FR" dirty="0" err="1"/>
              <a:t>Defined</a:t>
            </a:r>
            <a:r>
              <a:rPr lang="fr-FR" dirty="0"/>
              <a:t> Wide Area Network). C'est un contrat majeur d'une valeur de 240 millions d'euros pour un contrat de 6 ans.</a:t>
            </a:r>
          </a:p>
        </p:txBody>
      </p:sp>
    </p:spTree>
    <p:extLst>
      <p:ext uri="{BB962C8B-B14F-4D97-AF65-F5344CB8AC3E}">
        <p14:creationId xmlns:p14="http://schemas.microsoft.com/office/powerpoint/2010/main" val="1725705820"/>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5F509D1-DF1E-4898-A85B-E44198D9955C}"/>
              </a:ext>
            </a:extLst>
          </p:cNvPr>
          <p:cNvSpPr>
            <a:spLocks noGrp="1"/>
          </p:cNvSpPr>
          <p:nvPr>
            <p:ph type="title"/>
          </p:nvPr>
        </p:nvSpPr>
        <p:spPr>
          <a:xfrm>
            <a:off x="1450181" y="439103"/>
            <a:ext cx="9291638" cy="1049337"/>
          </a:xfrm>
        </p:spPr>
        <p:txBody>
          <a:bodyPr/>
          <a:lstStyle/>
          <a:p>
            <a:pPr marL="571500" indent="-571500">
              <a:buFont typeface="+mj-lt"/>
              <a:buAutoNum type="romanUcPeriod" startAt="6"/>
            </a:pPr>
            <a:r>
              <a:rPr lang="fr-FR" dirty="0"/>
              <a:t>Quelques exemples pour terminer</a:t>
            </a:r>
          </a:p>
        </p:txBody>
      </p:sp>
      <p:pic>
        <p:nvPicPr>
          <p:cNvPr id="14" name="Image 13">
            <a:extLst>
              <a:ext uri="{FF2B5EF4-FFF2-40B4-BE49-F238E27FC236}">
                <a16:creationId xmlns:a16="http://schemas.microsoft.com/office/drawing/2014/main" id="{3C526FFD-C80F-4015-A69C-4877F69ED73E}"/>
              </a:ext>
            </a:extLst>
          </p:cNvPr>
          <p:cNvPicPr>
            <a:picLocks noChangeAspect="1"/>
          </p:cNvPicPr>
          <p:nvPr/>
        </p:nvPicPr>
        <p:blipFill>
          <a:blip r:embed="rId2"/>
          <a:stretch>
            <a:fillRect/>
          </a:stretch>
        </p:blipFill>
        <p:spPr>
          <a:xfrm>
            <a:off x="230153" y="2294135"/>
            <a:ext cx="1455546" cy="853514"/>
          </a:xfrm>
          <a:prstGeom prst="rect">
            <a:avLst/>
          </a:prstGeom>
        </p:spPr>
      </p:pic>
      <p:sp>
        <p:nvSpPr>
          <p:cNvPr id="9" name="ZoneTexte 8">
            <a:extLst>
              <a:ext uri="{FF2B5EF4-FFF2-40B4-BE49-F238E27FC236}">
                <a16:creationId xmlns:a16="http://schemas.microsoft.com/office/drawing/2014/main" id="{44281ABE-4F23-4F8D-BD2A-373A9A61B79A}"/>
              </a:ext>
            </a:extLst>
          </p:cNvPr>
          <p:cNvSpPr txBox="1"/>
          <p:nvPr/>
        </p:nvSpPr>
        <p:spPr>
          <a:xfrm>
            <a:off x="1872342" y="2136338"/>
            <a:ext cx="9588137" cy="2585323"/>
          </a:xfrm>
          <a:prstGeom prst="rect">
            <a:avLst/>
          </a:prstGeom>
          <a:noFill/>
        </p:spPr>
        <p:txBody>
          <a:bodyPr wrap="square" rtlCol="0">
            <a:spAutoFit/>
          </a:bodyPr>
          <a:lstStyle/>
          <a:p>
            <a:r>
              <a:rPr lang="fr-FR" dirty="0">
                <a:solidFill>
                  <a:schemeClr val="accent1"/>
                </a:solidFill>
              </a:rPr>
              <a:t>Le fournisseur d’un matériel informatique inadapté au réseau coupable</a:t>
            </a:r>
            <a:br>
              <a:rPr lang="fr-FR" dirty="0"/>
            </a:br>
            <a:r>
              <a:rPr lang="fr-FR" i="1" dirty="0"/>
              <a:t>mars 2018,</a:t>
            </a:r>
            <a:br>
              <a:rPr lang="fr-FR" dirty="0"/>
            </a:br>
            <a:r>
              <a:rPr lang="fr-FR" dirty="0"/>
              <a:t>Un fournisseur d'équipement de bureau signe un contrat pour fournir une photocopieuse numérique à un cabinet d'architectes. Le cabinet d'architectes conclut alors une location de l'équipement avec une firme spécialisée. Le cabinet d'architectes cesse de payer les loyers, citant de nombreux dysfonctionnements affectant le photocopieur. Cela conduit à la société de financement exigeant le paiement du loyer impayé. Dans ce cas, le fournisseur a manqué à ses obligations contractuelles parce que le photocopieur contesté ne fonctionnait jamais correctement.</a:t>
            </a:r>
          </a:p>
        </p:txBody>
      </p:sp>
    </p:spTree>
    <p:extLst>
      <p:ext uri="{BB962C8B-B14F-4D97-AF65-F5344CB8AC3E}">
        <p14:creationId xmlns:p14="http://schemas.microsoft.com/office/powerpoint/2010/main" val="3515667413"/>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4AAE4-6CF0-4B19-8158-E0525D5A6D26}"/>
              </a:ext>
            </a:extLst>
          </p:cNvPr>
          <p:cNvSpPr>
            <a:spLocks noGrp="1"/>
          </p:cNvSpPr>
          <p:nvPr>
            <p:ph type="title"/>
          </p:nvPr>
        </p:nvSpPr>
        <p:spPr/>
        <p:txBody>
          <a:bodyPr/>
          <a:lstStyle/>
          <a:p>
            <a:r>
              <a:rPr lang="fr-FR" dirty="0"/>
              <a:t>Sources</a:t>
            </a:r>
          </a:p>
        </p:txBody>
      </p:sp>
      <p:sp>
        <p:nvSpPr>
          <p:cNvPr id="3" name="Espace réservé du contenu 2">
            <a:extLst>
              <a:ext uri="{FF2B5EF4-FFF2-40B4-BE49-F238E27FC236}">
                <a16:creationId xmlns:a16="http://schemas.microsoft.com/office/drawing/2014/main" id="{95B8CFFA-637C-4F2C-9099-9B724AB3C152}"/>
              </a:ext>
            </a:extLst>
          </p:cNvPr>
          <p:cNvSpPr>
            <a:spLocks noGrp="1"/>
          </p:cNvSpPr>
          <p:nvPr>
            <p:ph idx="1"/>
          </p:nvPr>
        </p:nvSpPr>
        <p:spPr/>
        <p:txBody>
          <a:bodyPr>
            <a:normAutofit fontScale="55000" lnSpcReduction="20000"/>
          </a:bodyPr>
          <a:lstStyle/>
          <a:p>
            <a:r>
              <a:rPr lang="fr-FR" u="sng" dirty="0">
                <a:hlinkClick r:id="rId2"/>
              </a:rPr>
              <a:t>http://ecogestion-legt.enseigne.ac-lyon.fr/spip/IMG/pdf/D3_2_C_informatiques-2.pdf</a:t>
            </a:r>
            <a:endParaRPr lang="fr-FR" dirty="0"/>
          </a:p>
          <a:p>
            <a:r>
              <a:rPr lang="fr-FR" u="sng" dirty="0">
                <a:hlinkClick r:id="rId3"/>
              </a:rPr>
              <a:t>https://www.captaincontrat.com/articles-droit-commercial/contrat-de-prestation-informatique</a:t>
            </a:r>
            <a:endParaRPr lang="fr-FR" dirty="0"/>
          </a:p>
          <a:p>
            <a:r>
              <a:rPr lang="fr-FR" u="sng" dirty="0">
                <a:hlinkClick r:id="rId4"/>
              </a:rPr>
              <a:t>https://www.droit-technologie.org/contentieux/contentieux-lies-aux-contrats-informatiques/</a:t>
            </a:r>
            <a:endParaRPr lang="fr-FR" dirty="0"/>
          </a:p>
          <a:p>
            <a:r>
              <a:rPr lang="fr-FR" u="sng" dirty="0">
                <a:hlinkClick r:id="rId5"/>
              </a:rPr>
              <a:t>https://www.web-eau.net/conditions-generales-prestations-service</a:t>
            </a:r>
            <a:endParaRPr lang="fr-FR" dirty="0"/>
          </a:p>
          <a:p>
            <a:r>
              <a:rPr lang="fr-FR" u="sng" dirty="0">
                <a:hlinkClick r:id="rId6"/>
              </a:rPr>
              <a:t>https://www.lesechos.fr/tech-medias/hightech/0302264954278-cloud-amazon-oracle-microsoft-en-lice-pour-un-contrat-geant-au-pentagone-2205744.php</a:t>
            </a:r>
            <a:endParaRPr lang="fr-FR" dirty="0"/>
          </a:p>
          <a:p>
            <a:r>
              <a:rPr lang="fr-FR" u="sng" dirty="0">
                <a:hlinkClick r:id="rId7"/>
              </a:rPr>
              <a:t>https://www.capgemini.com/fr-fr/news/capgemini-signe-un-nouveau-contrat-avec-le-groupe-eneco-pour-la-gestion-du-cloud-les-services-applicatifs-et-lintegration-it-de-lenergeticien-neerlandais/</a:t>
            </a:r>
            <a:endParaRPr lang="fr-FR" dirty="0"/>
          </a:p>
          <a:p>
            <a:r>
              <a:rPr lang="fr-FR" u="sng" dirty="0">
                <a:hlinkClick r:id="rId8"/>
              </a:rPr>
              <a:t>http://www.larevuedudigital.com/la-sncf-externalise-la-maintenance-de-ses-80-applications-assurant-la-gestion-de-son-personnel/</a:t>
            </a:r>
            <a:endParaRPr lang="fr-FR" dirty="0"/>
          </a:p>
          <a:p>
            <a:r>
              <a:rPr lang="fr-FR" u="sng" dirty="0">
                <a:hlinkClick r:id="rId9"/>
              </a:rPr>
              <a:t>https://www.efl.fr/actualites/affaires/contrats-speciaux/details.html?ref=ui-7228d1a4-0bab-499c-9ca9-610eac47d082</a:t>
            </a:r>
            <a:endParaRPr lang="fr-FR" dirty="0"/>
          </a:p>
          <a:p>
            <a:r>
              <a:rPr lang="fr-FR" u="sng" dirty="0">
                <a:hlinkClick r:id="rId10"/>
              </a:rPr>
              <a:t>https://www.boursier.com/actions/actualites/news/orange-obs-decroche-un-contrat-de-240-me-sur-6-ans-avec-siemens-760245.html</a:t>
            </a:r>
            <a:endParaRPr lang="fr-FR" dirty="0"/>
          </a:p>
          <a:p>
            <a:endParaRPr lang="fr-FR" dirty="0"/>
          </a:p>
        </p:txBody>
      </p:sp>
    </p:spTree>
    <p:extLst>
      <p:ext uri="{BB962C8B-B14F-4D97-AF65-F5344CB8AC3E}">
        <p14:creationId xmlns:p14="http://schemas.microsoft.com/office/powerpoint/2010/main" val="1572388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1F9A5-B406-4128-9F1C-2EAE6C8CDACE}"/>
              </a:ext>
            </a:extLst>
          </p:cNvPr>
          <p:cNvSpPr>
            <a:spLocks noGrp="1"/>
          </p:cNvSpPr>
          <p:nvPr>
            <p:ph type="title"/>
          </p:nvPr>
        </p:nvSpPr>
        <p:spPr/>
        <p:txBody>
          <a:bodyPr/>
          <a:lstStyle/>
          <a:p>
            <a:pPr marL="571500" indent="-571500">
              <a:buFont typeface="+mj-lt"/>
              <a:buAutoNum type="romanUcPeriod"/>
            </a:pPr>
            <a:r>
              <a:rPr lang="fr-FR" dirty="0"/>
              <a:t>Introduction</a:t>
            </a:r>
          </a:p>
        </p:txBody>
      </p:sp>
      <p:sp>
        <p:nvSpPr>
          <p:cNvPr id="3" name="Espace réservé du contenu 2">
            <a:extLst>
              <a:ext uri="{FF2B5EF4-FFF2-40B4-BE49-F238E27FC236}">
                <a16:creationId xmlns:a16="http://schemas.microsoft.com/office/drawing/2014/main" id="{576FE782-E4B1-4E52-A4CE-55D87B338286}"/>
              </a:ext>
            </a:extLst>
          </p:cNvPr>
          <p:cNvSpPr>
            <a:spLocks noGrp="1"/>
          </p:cNvSpPr>
          <p:nvPr>
            <p:ph idx="1"/>
          </p:nvPr>
        </p:nvSpPr>
        <p:spPr>
          <a:xfrm>
            <a:off x="1451579" y="2346657"/>
            <a:ext cx="9291215" cy="2739149"/>
          </a:xfrm>
        </p:spPr>
        <p:txBody>
          <a:bodyPr/>
          <a:lstStyle/>
          <a:p>
            <a:r>
              <a:rPr lang="fr-FR" u="sng" dirty="0"/>
              <a:t>Un contrat de prestation de services </a:t>
            </a:r>
            <a:r>
              <a:rPr lang="fr-FR" dirty="0"/>
              <a:t>informatiques est la convention par laquelle </a:t>
            </a:r>
            <a:r>
              <a:rPr lang="fr-FR" dirty="0">
                <a:solidFill>
                  <a:schemeClr val="accent1"/>
                </a:solidFill>
              </a:rPr>
              <a:t>une personne ou une société s’oblige contre une rémunération à exécuter pour une autre personne ou société, un travail relevant du milieu de l’informatique</a:t>
            </a:r>
            <a:r>
              <a:rPr lang="fr-FR" dirty="0"/>
              <a:t>, sans agir en son nom et de façon indépendante.</a:t>
            </a:r>
          </a:p>
          <a:p>
            <a:r>
              <a:rPr lang="fr-FR" dirty="0"/>
              <a:t>La production et la fourniture de services donnent lieu à plusieurs contrats informatiques présentant chacun des spécificités.</a:t>
            </a:r>
          </a:p>
          <a:p>
            <a:pPr marL="0" indent="0">
              <a:buNone/>
            </a:pPr>
            <a:endParaRPr lang="fr-FR" dirty="0"/>
          </a:p>
        </p:txBody>
      </p:sp>
    </p:spTree>
    <p:extLst>
      <p:ext uri="{BB962C8B-B14F-4D97-AF65-F5344CB8AC3E}">
        <p14:creationId xmlns:p14="http://schemas.microsoft.com/office/powerpoint/2010/main" val="1826597470"/>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041A0A-07B8-4454-B25C-5F60C51E1DF9}"/>
              </a:ext>
            </a:extLst>
          </p:cNvPr>
          <p:cNvSpPr>
            <a:spLocks noGrp="1"/>
          </p:cNvSpPr>
          <p:nvPr>
            <p:ph type="title"/>
          </p:nvPr>
        </p:nvSpPr>
        <p:spPr>
          <a:xfrm>
            <a:off x="1450392" y="1692793"/>
            <a:ext cx="9291215" cy="1049235"/>
          </a:xfrm>
        </p:spPr>
        <p:txBody>
          <a:bodyPr/>
          <a:lstStyle/>
          <a:p>
            <a:pPr marL="571500" indent="-571500">
              <a:buFont typeface="+mj-lt"/>
              <a:buAutoNum type="romanUcPeriod" startAt="2"/>
            </a:pPr>
            <a:r>
              <a:rPr lang="fr-FR" dirty="0"/>
              <a:t>Les différents contrat informatiques</a:t>
            </a:r>
          </a:p>
        </p:txBody>
      </p:sp>
      <p:pic>
        <p:nvPicPr>
          <p:cNvPr id="5" name="Image 4">
            <a:extLst>
              <a:ext uri="{FF2B5EF4-FFF2-40B4-BE49-F238E27FC236}">
                <a16:creationId xmlns:a16="http://schemas.microsoft.com/office/drawing/2014/main" id="{21047C9B-E3DB-40FC-B8AC-D6DA55973FEA}"/>
              </a:ext>
            </a:extLst>
          </p:cNvPr>
          <p:cNvPicPr>
            <a:picLocks noChangeAspect="1"/>
          </p:cNvPicPr>
          <p:nvPr/>
        </p:nvPicPr>
        <p:blipFill>
          <a:blip r:embed="rId2"/>
          <a:stretch>
            <a:fillRect/>
          </a:stretch>
        </p:blipFill>
        <p:spPr>
          <a:xfrm>
            <a:off x="5000314" y="2973838"/>
            <a:ext cx="2191369" cy="2191369"/>
          </a:xfrm>
          <a:prstGeom prst="rect">
            <a:avLst/>
          </a:prstGeom>
        </p:spPr>
      </p:pic>
    </p:spTree>
    <p:extLst>
      <p:ext uri="{BB962C8B-B14F-4D97-AF65-F5344CB8AC3E}">
        <p14:creationId xmlns:p14="http://schemas.microsoft.com/office/powerpoint/2010/main" val="528100316"/>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E07A1507-DC76-4249-AE48-05D15B7D5A4B}"/>
              </a:ext>
            </a:extLst>
          </p:cNvPr>
          <p:cNvPicPr>
            <a:picLocks noChangeAspect="1"/>
          </p:cNvPicPr>
          <p:nvPr/>
        </p:nvPicPr>
        <p:blipFill>
          <a:blip r:embed="rId2"/>
          <a:stretch>
            <a:fillRect/>
          </a:stretch>
        </p:blipFill>
        <p:spPr>
          <a:xfrm>
            <a:off x="851509" y="2616301"/>
            <a:ext cx="1625397" cy="1625397"/>
          </a:xfrm>
          <a:prstGeom prst="rect">
            <a:avLst/>
          </a:prstGeom>
        </p:spPr>
      </p:pic>
      <p:sp>
        <p:nvSpPr>
          <p:cNvPr id="2" name="Titre 1">
            <a:extLst>
              <a:ext uri="{FF2B5EF4-FFF2-40B4-BE49-F238E27FC236}">
                <a16:creationId xmlns:a16="http://schemas.microsoft.com/office/drawing/2014/main" id="{63C802BC-E023-4AC1-92BC-518B1E560DB2}"/>
              </a:ext>
            </a:extLst>
          </p:cNvPr>
          <p:cNvSpPr>
            <a:spLocks noGrp="1"/>
          </p:cNvSpPr>
          <p:nvPr>
            <p:ph type="title"/>
          </p:nvPr>
        </p:nvSpPr>
        <p:spPr/>
        <p:txBody>
          <a:bodyPr/>
          <a:lstStyle/>
          <a:p>
            <a:pPr marL="571500" indent="-571500">
              <a:buFont typeface="+mj-lt"/>
              <a:buAutoNum type="romanUcPeriod" startAt="2"/>
            </a:pPr>
            <a:r>
              <a:rPr lang="fr-FR" dirty="0"/>
              <a:t>Les différents contrat informatiques</a:t>
            </a:r>
          </a:p>
        </p:txBody>
      </p:sp>
      <p:pic>
        <p:nvPicPr>
          <p:cNvPr id="5" name="Espace réservé du contenu 4">
            <a:extLst>
              <a:ext uri="{FF2B5EF4-FFF2-40B4-BE49-F238E27FC236}">
                <a16:creationId xmlns:a16="http://schemas.microsoft.com/office/drawing/2014/main" id="{BDE1C07E-B80B-4C8D-A57F-858C272C4787}"/>
              </a:ext>
            </a:extLst>
          </p:cNvPr>
          <p:cNvPicPr>
            <a:picLocks noGrp="1" noChangeAspect="1"/>
          </p:cNvPicPr>
          <p:nvPr>
            <p:ph idx="1"/>
          </p:nvPr>
        </p:nvPicPr>
        <p:blipFill>
          <a:blip r:embed="rId3"/>
          <a:stretch>
            <a:fillRect/>
          </a:stretch>
        </p:blipFill>
        <p:spPr>
          <a:xfrm rot="2780799">
            <a:off x="1442417" y="2837848"/>
            <a:ext cx="407004" cy="1008751"/>
          </a:xfrm>
        </p:spPr>
      </p:pic>
      <p:sp>
        <p:nvSpPr>
          <p:cNvPr id="8" name="ZoneTexte 7">
            <a:extLst>
              <a:ext uri="{FF2B5EF4-FFF2-40B4-BE49-F238E27FC236}">
                <a16:creationId xmlns:a16="http://schemas.microsoft.com/office/drawing/2014/main" id="{A2E6CCC1-A633-42C1-B603-9D6F8BA74E72}"/>
              </a:ext>
            </a:extLst>
          </p:cNvPr>
          <p:cNvSpPr txBox="1"/>
          <p:nvPr/>
        </p:nvSpPr>
        <p:spPr>
          <a:xfrm>
            <a:off x="2743200" y="2400468"/>
            <a:ext cx="8537201" cy="2308324"/>
          </a:xfrm>
          <a:prstGeom prst="rect">
            <a:avLst/>
          </a:prstGeom>
          <a:noFill/>
        </p:spPr>
        <p:txBody>
          <a:bodyPr wrap="square" rtlCol="0">
            <a:spAutoFit/>
          </a:bodyPr>
          <a:lstStyle/>
          <a:p>
            <a:r>
              <a:rPr lang="fr-FR" u="sng" dirty="0"/>
              <a:t>Contrat de maintenance informatique :</a:t>
            </a:r>
            <a:r>
              <a:rPr lang="fr-FR" dirty="0"/>
              <a:t> Prestation qui revient à </a:t>
            </a:r>
            <a:r>
              <a:rPr lang="fr-FR" dirty="0">
                <a:solidFill>
                  <a:schemeClr val="accent1"/>
                </a:solidFill>
              </a:rPr>
              <a:t>maintenir le système informatique dans un état de fonctionnement</a:t>
            </a:r>
            <a:r>
              <a:rPr lang="fr-FR" dirty="0"/>
              <a:t> satisfaisant les demandes du client. </a:t>
            </a:r>
          </a:p>
          <a:p>
            <a:endParaRPr lang="fr-FR" dirty="0"/>
          </a:p>
          <a:p>
            <a:r>
              <a:rPr lang="fr-FR" dirty="0"/>
              <a:t>Il y cependant 3 spécificités, le prestataire peut :</a:t>
            </a:r>
          </a:p>
          <a:p>
            <a:pPr marL="285750" indent="-285750">
              <a:buFontTx/>
              <a:buChar char="-"/>
            </a:pPr>
            <a:r>
              <a:rPr lang="fr-FR" dirty="0"/>
              <a:t>s’engager à uniquement réparer les erreurs de fonctionnement</a:t>
            </a:r>
          </a:p>
          <a:p>
            <a:pPr marL="285750" indent="-285750">
              <a:buFontTx/>
              <a:buChar char="-"/>
            </a:pPr>
            <a:r>
              <a:rPr lang="fr-FR" dirty="0"/>
              <a:t>prévenir les erreurs par des contrôles périodiques</a:t>
            </a:r>
          </a:p>
          <a:p>
            <a:pPr marL="285750" indent="-285750">
              <a:buFontTx/>
              <a:buChar char="-"/>
            </a:pPr>
            <a:r>
              <a:rPr lang="fr-FR" dirty="0"/>
              <a:t>assurer une maintenance évolutive</a:t>
            </a:r>
            <a:endParaRPr lang="fr-FR" u="sng" dirty="0"/>
          </a:p>
        </p:txBody>
      </p:sp>
    </p:spTree>
    <p:extLst>
      <p:ext uri="{BB962C8B-B14F-4D97-AF65-F5344CB8AC3E}">
        <p14:creationId xmlns:p14="http://schemas.microsoft.com/office/powerpoint/2010/main" val="1550533331"/>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90">
                                          <p:stCondLst>
                                            <p:cond delay="0"/>
                                          </p:stCondLst>
                                        </p:cTn>
                                        <p:tgtEl>
                                          <p:spTgt spid="13"/>
                                        </p:tgtEl>
                                      </p:cBhvr>
                                    </p:animEffect>
                                    <p:anim calcmode="lin" valueType="num">
                                      <p:cBhvr>
                                        <p:cTn id="8"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3" dur="13">
                                          <p:stCondLst>
                                            <p:cond delay="325"/>
                                          </p:stCondLst>
                                        </p:cTn>
                                        <p:tgtEl>
                                          <p:spTgt spid="13"/>
                                        </p:tgtEl>
                                      </p:cBhvr>
                                      <p:to x="100000" y="60000"/>
                                    </p:animScale>
                                    <p:animScale>
                                      <p:cBhvr>
                                        <p:cTn id="14" dur="83" decel="50000">
                                          <p:stCondLst>
                                            <p:cond delay="338"/>
                                          </p:stCondLst>
                                        </p:cTn>
                                        <p:tgtEl>
                                          <p:spTgt spid="13"/>
                                        </p:tgtEl>
                                      </p:cBhvr>
                                      <p:to x="100000" y="100000"/>
                                    </p:animScale>
                                    <p:animScale>
                                      <p:cBhvr>
                                        <p:cTn id="15" dur="13">
                                          <p:stCondLst>
                                            <p:cond delay="656"/>
                                          </p:stCondLst>
                                        </p:cTn>
                                        <p:tgtEl>
                                          <p:spTgt spid="13"/>
                                        </p:tgtEl>
                                      </p:cBhvr>
                                      <p:to x="100000" y="80000"/>
                                    </p:animScale>
                                    <p:animScale>
                                      <p:cBhvr>
                                        <p:cTn id="16" dur="83" decel="50000">
                                          <p:stCondLst>
                                            <p:cond delay="669"/>
                                          </p:stCondLst>
                                        </p:cTn>
                                        <p:tgtEl>
                                          <p:spTgt spid="13"/>
                                        </p:tgtEl>
                                      </p:cBhvr>
                                      <p:to x="100000" y="100000"/>
                                    </p:animScale>
                                    <p:animScale>
                                      <p:cBhvr>
                                        <p:cTn id="17" dur="13">
                                          <p:stCondLst>
                                            <p:cond delay="821"/>
                                          </p:stCondLst>
                                        </p:cTn>
                                        <p:tgtEl>
                                          <p:spTgt spid="13"/>
                                        </p:tgtEl>
                                      </p:cBhvr>
                                      <p:to x="100000" y="90000"/>
                                    </p:animScale>
                                    <p:animScale>
                                      <p:cBhvr>
                                        <p:cTn id="18" dur="83" decel="50000">
                                          <p:stCondLst>
                                            <p:cond delay="834"/>
                                          </p:stCondLst>
                                        </p:cTn>
                                        <p:tgtEl>
                                          <p:spTgt spid="13"/>
                                        </p:tgtEl>
                                      </p:cBhvr>
                                      <p:to x="100000" y="100000"/>
                                    </p:animScale>
                                    <p:animScale>
                                      <p:cBhvr>
                                        <p:cTn id="19" dur="13">
                                          <p:stCondLst>
                                            <p:cond delay="904"/>
                                          </p:stCondLst>
                                        </p:cTn>
                                        <p:tgtEl>
                                          <p:spTgt spid="13"/>
                                        </p:tgtEl>
                                      </p:cBhvr>
                                      <p:to x="100000" y="95000"/>
                                    </p:animScale>
                                    <p:animScale>
                                      <p:cBhvr>
                                        <p:cTn id="20" dur="83" decel="50000">
                                          <p:stCondLst>
                                            <p:cond delay="917"/>
                                          </p:stCondLst>
                                        </p:cTn>
                                        <p:tgtEl>
                                          <p:spTgt spid="1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290">
                                          <p:stCondLst>
                                            <p:cond delay="0"/>
                                          </p:stCondLst>
                                        </p:cTn>
                                        <p:tgtEl>
                                          <p:spTgt spid="5"/>
                                        </p:tgtEl>
                                      </p:cBhvr>
                                    </p:animEffect>
                                    <p:anim calcmode="lin" valueType="num">
                                      <p:cBhvr>
                                        <p:cTn id="24"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29" dur="13">
                                          <p:stCondLst>
                                            <p:cond delay="325"/>
                                          </p:stCondLst>
                                        </p:cTn>
                                        <p:tgtEl>
                                          <p:spTgt spid="5"/>
                                        </p:tgtEl>
                                      </p:cBhvr>
                                      <p:to x="100000" y="60000"/>
                                    </p:animScale>
                                    <p:animScale>
                                      <p:cBhvr>
                                        <p:cTn id="30" dur="83" decel="50000">
                                          <p:stCondLst>
                                            <p:cond delay="338"/>
                                          </p:stCondLst>
                                        </p:cTn>
                                        <p:tgtEl>
                                          <p:spTgt spid="5"/>
                                        </p:tgtEl>
                                      </p:cBhvr>
                                      <p:to x="100000" y="100000"/>
                                    </p:animScale>
                                    <p:animScale>
                                      <p:cBhvr>
                                        <p:cTn id="31" dur="13">
                                          <p:stCondLst>
                                            <p:cond delay="656"/>
                                          </p:stCondLst>
                                        </p:cTn>
                                        <p:tgtEl>
                                          <p:spTgt spid="5"/>
                                        </p:tgtEl>
                                      </p:cBhvr>
                                      <p:to x="100000" y="80000"/>
                                    </p:animScale>
                                    <p:animScale>
                                      <p:cBhvr>
                                        <p:cTn id="32" dur="83" decel="50000">
                                          <p:stCondLst>
                                            <p:cond delay="669"/>
                                          </p:stCondLst>
                                        </p:cTn>
                                        <p:tgtEl>
                                          <p:spTgt spid="5"/>
                                        </p:tgtEl>
                                      </p:cBhvr>
                                      <p:to x="100000" y="100000"/>
                                    </p:animScale>
                                    <p:animScale>
                                      <p:cBhvr>
                                        <p:cTn id="33" dur="13">
                                          <p:stCondLst>
                                            <p:cond delay="821"/>
                                          </p:stCondLst>
                                        </p:cTn>
                                        <p:tgtEl>
                                          <p:spTgt spid="5"/>
                                        </p:tgtEl>
                                      </p:cBhvr>
                                      <p:to x="100000" y="90000"/>
                                    </p:animScale>
                                    <p:animScale>
                                      <p:cBhvr>
                                        <p:cTn id="34" dur="83" decel="50000">
                                          <p:stCondLst>
                                            <p:cond delay="834"/>
                                          </p:stCondLst>
                                        </p:cTn>
                                        <p:tgtEl>
                                          <p:spTgt spid="5"/>
                                        </p:tgtEl>
                                      </p:cBhvr>
                                      <p:to x="100000" y="100000"/>
                                    </p:animScale>
                                    <p:animScale>
                                      <p:cBhvr>
                                        <p:cTn id="35" dur="13">
                                          <p:stCondLst>
                                            <p:cond delay="904"/>
                                          </p:stCondLst>
                                        </p:cTn>
                                        <p:tgtEl>
                                          <p:spTgt spid="5"/>
                                        </p:tgtEl>
                                      </p:cBhvr>
                                      <p:to x="100000" y="95000"/>
                                    </p:animScale>
                                    <p:animScale>
                                      <p:cBhvr>
                                        <p:cTn id="36"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A2E6CCC1-A633-42C1-B603-9D6F8BA74E72}"/>
              </a:ext>
            </a:extLst>
          </p:cNvPr>
          <p:cNvSpPr txBox="1"/>
          <p:nvPr/>
        </p:nvSpPr>
        <p:spPr>
          <a:xfrm>
            <a:off x="2743200" y="2400468"/>
            <a:ext cx="8537201" cy="2862322"/>
          </a:xfrm>
          <a:prstGeom prst="rect">
            <a:avLst/>
          </a:prstGeom>
          <a:noFill/>
        </p:spPr>
        <p:txBody>
          <a:bodyPr wrap="square" rtlCol="0">
            <a:spAutoFit/>
          </a:bodyPr>
          <a:lstStyle/>
          <a:p>
            <a:r>
              <a:rPr lang="fr-FR" u="sng" dirty="0"/>
              <a:t>Contrat de </a:t>
            </a:r>
            <a:r>
              <a:rPr lang="fr-FR" u="sng" dirty="0" err="1"/>
              <a:t>developement</a:t>
            </a:r>
            <a:r>
              <a:rPr lang="fr-FR" u="sng" dirty="0"/>
              <a:t> de logiciels spécifiques :</a:t>
            </a:r>
            <a:r>
              <a:rPr lang="fr-FR" dirty="0"/>
              <a:t> Vous commandez à un prestataire </a:t>
            </a:r>
            <a:r>
              <a:rPr lang="fr-FR" dirty="0">
                <a:solidFill>
                  <a:schemeClr val="accent1"/>
                </a:solidFill>
              </a:rPr>
              <a:t>un logiciel conforme à des critères contenus dans un cahier des charges</a:t>
            </a:r>
            <a:r>
              <a:rPr lang="fr-FR" dirty="0"/>
              <a:t>, pour satisfaire vos besoins. </a:t>
            </a:r>
          </a:p>
          <a:p>
            <a:r>
              <a:rPr lang="fr-FR" dirty="0"/>
              <a:t>Tout au long de la création du logiciel, le prestataire </a:t>
            </a:r>
            <a:r>
              <a:rPr lang="fr-FR" dirty="0">
                <a:solidFill>
                  <a:schemeClr val="accent1"/>
                </a:solidFill>
              </a:rPr>
              <a:t>doit fournir assistance et conseil</a:t>
            </a:r>
            <a:r>
              <a:rPr lang="fr-FR" dirty="0"/>
              <a:t> </a:t>
            </a:r>
            <a:r>
              <a:rPr lang="fr-FR" dirty="0">
                <a:solidFill>
                  <a:schemeClr val="accent1"/>
                </a:solidFill>
              </a:rPr>
              <a:t>et le client doit collaborer.</a:t>
            </a:r>
            <a:r>
              <a:rPr lang="fr-FR" dirty="0"/>
              <a:t> </a:t>
            </a:r>
          </a:p>
          <a:p>
            <a:r>
              <a:rPr lang="fr-FR" dirty="0"/>
              <a:t>A savoir : </a:t>
            </a:r>
          </a:p>
          <a:p>
            <a:r>
              <a:rPr lang="fr-FR" dirty="0"/>
              <a:t>- L’éditeur informatique peut vous </a:t>
            </a:r>
            <a:r>
              <a:rPr lang="fr-FR" u="sng" dirty="0"/>
              <a:t>concéder un droit d’usage dans le cadre d’une licence</a:t>
            </a:r>
            <a:r>
              <a:rPr lang="fr-FR" dirty="0"/>
              <a:t> </a:t>
            </a:r>
            <a:r>
              <a:rPr lang="fr-FR" dirty="0">
                <a:solidFill>
                  <a:schemeClr val="accent1"/>
                </a:solidFill>
              </a:rPr>
              <a:t>ou</a:t>
            </a:r>
            <a:r>
              <a:rPr lang="fr-FR" dirty="0"/>
              <a:t> vous </a:t>
            </a:r>
            <a:r>
              <a:rPr lang="fr-FR" u="sng" dirty="0"/>
              <a:t>transmettre les droits de propriété industrielle </a:t>
            </a:r>
            <a:r>
              <a:rPr lang="fr-FR" dirty="0"/>
              <a:t>par </a:t>
            </a:r>
            <a:r>
              <a:rPr lang="fr-FR" u="sng" dirty="0"/>
              <a:t>cession de droits</a:t>
            </a:r>
            <a:r>
              <a:rPr lang="fr-FR" dirty="0"/>
              <a:t>.  Il est important de spécifier cette cession des droits dans le contrat de développement.</a:t>
            </a:r>
          </a:p>
        </p:txBody>
      </p:sp>
      <p:pic>
        <p:nvPicPr>
          <p:cNvPr id="10" name="Image 9">
            <a:extLst>
              <a:ext uri="{FF2B5EF4-FFF2-40B4-BE49-F238E27FC236}">
                <a16:creationId xmlns:a16="http://schemas.microsoft.com/office/drawing/2014/main" id="{DD7DCEF9-43C9-4093-834F-1157119CF647}"/>
              </a:ext>
            </a:extLst>
          </p:cNvPr>
          <p:cNvPicPr>
            <a:picLocks noChangeAspect="1"/>
          </p:cNvPicPr>
          <p:nvPr/>
        </p:nvPicPr>
        <p:blipFill>
          <a:blip r:embed="rId2"/>
          <a:stretch>
            <a:fillRect/>
          </a:stretch>
        </p:blipFill>
        <p:spPr>
          <a:xfrm>
            <a:off x="638880" y="2741931"/>
            <a:ext cx="1625397" cy="1625397"/>
          </a:xfrm>
          <a:prstGeom prst="rect">
            <a:avLst/>
          </a:prstGeom>
        </p:spPr>
      </p:pic>
      <p:sp>
        <p:nvSpPr>
          <p:cNvPr id="12" name="Rectangle : coins arrondis 11">
            <a:extLst>
              <a:ext uri="{FF2B5EF4-FFF2-40B4-BE49-F238E27FC236}">
                <a16:creationId xmlns:a16="http://schemas.microsoft.com/office/drawing/2014/main" id="{7EE182D4-B2C4-40CB-9864-F45F73DB592D}"/>
              </a:ext>
            </a:extLst>
          </p:cNvPr>
          <p:cNvSpPr/>
          <p:nvPr/>
        </p:nvSpPr>
        <p:spPr>
          <a:xfrm rot="17575076">
            <a:off x="1112195" y="3210274"/>
            <a:ext cx="678767" cy="45719"/>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a:extLst>
              <a:ext uri="{FF2B5EF4-FFF2-40B4-BE49-F238E27FC236}">
                <a16:creationId xmlns:a16="http://schemas.microsoft.com/office/drawing/2014/main" id="{019FA583-7CF8-4369-A22F-DEA4519CF20C}"/>
              </a:ext>
            </a:extLst>
          </p:cNvPr>
          <p:cNvSpPr>
            <a:spLocks noGrp="1"/>
          </p:cNvSpPr>
          <p:nvPr>
            <p:ph type="title"/>
          </p:nvPr>
        </p:nvSpPr>
        <p:spPr>
          <a:xfrm>
            <a:off x="1450975" y="804863"/>
            <a:ext cx="9291638" cy="1049337"/>
          </a:xfrm>
        </p:spPr>
        <p:txBody>
          <a:bodyPr/>
          <a:lstStyle/>
          <a:p>
            <a:pPr marL="571500" indent="-571500">
              <a:buFont typeface="+mj-lt"/>
              <a:buAutoNum type="romanUcPeriod" startAt="2"/>
            </a:pPr>
            <a:r>
              <a:rPr lang="fr-FR" dirty="0"/>
              <a:t>Les différents contrat informatiques</a:t>
            </a:r>
          </a:p>
        </p:txBody>
      </p:sp>
    </p:spTree>
    <p:extLst>
      <p:ext uri="{BB962C8B-B14F-4D97-AF65-F5344CB8AC3E}">
        <p14:creationId xmlns:p14="http://schemas.microsoft.com/office/powerpoint/2010/main" val="2068678260"/>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290">
                                          <p:stCondLst>
                                            <p:cond delay="0"/>
                                          </p:stCondLst>
                                        </p:cTn>
                                        <p:tgtEl>
                                          <p:spTgt spid="10"/>
                                        </p:tgtEl>
                                      </p:cBhvr>
                                    </p:animEffect>
                                    <p:anim calcmode="lin" valueType="num">
                                      <p:cBhvr>
                                        <p:cTn id="8"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13" dur="13">
                                          <p:stCondLst>
                                            <p:cond delay="325"/>
                                          </p:stCondLst>
                                        </p:cTn>
                                        <p:tgtEl>
                                          <p:spTgt spid="10"/>
                                        </p:tgtEl>
                                      </p:cBhvr>
                                      <p:to x="100000" y="60000"/>
                                    </p:animScale>
                                    <p:animScale>
                                      <p:cBhvr>
                                        <p:cTn id="14" dur="83" decel="50000">
                                          <p:stCondLst>
                                            <p:cond delay="338"/>
                                          </p:stCondLst>
                                        </p:cTn>
                                        <p:tgtEl>
                                          <p:spTgt spid="10"/>
                                        </p:tgtEl>
                                      </p:cBhvr>
                                      <p:to x="100000" y="100000"/>
                                    </p:animScale>
                                    <p:animScale>
                                      <p:cBhvr>
                                        <p:cTn id="15" dur="13">
                                          <p:stCondLst>
                                            <p:cond delay="656"/>
                                          </p:stCondLst>
                                        </p:cTn>
                                        <p:tgtEl>
                                          <p:spTgt spid="10"/>
                                        </p:tgtEl>
                                      </p:cBhvr>
                                      <p:to x="100000" y="80000"/>
                                    </p:animScale>
                                    <p:animScale>
                                      <p:cBhvr>
                                        <p:cTn id="16" dur="83" decel="50000">
                                          <p:stCondLst>
                                            <p:cond delay="669"/>
                                          </p:stCondLst>
                                        </p:cTn>
                                        <p:tgtEl>
                                          <p:spTgt spid="10"/>
                                        </p:tgtEl>
                                      </p:cBhvr>
                                      <p:to x="100000" y="100000"/>
                                    </p:animScale>
                                    <p:animScale>
                                      <p:cBhvr>
                                        <p:cTn id="17" dur="13">
                                          <p:stCondLst>
                                            <p:cond delay="821"/>
                                          </p:stCondLst>
                                        </p:cTn>
                                        <p:tgtEl>
                                          <p:spTgt spid="10"/>
                                        </p:tgtEl>
                                      </p:cBhvr>
                                      <p:to x="100000" y="90000"/>
                                    </p:animScale>
                                    <p:animScale>
                                      <p:cBhvr>
                                        <p:cTn id="18" dur="83" decel="50000">
                                          <p:stCondLst>
                                            <p:cond delay="834"/>
                                          </p:stCondLst>
                                        </p:cTn>
                                        <p:tgtEl>
                                          <p:spTgt spid="10"/>
                                        </p:tgtEl>
                                      </p:cBhvr>
                                      <p:to x="100000" y="100000"/>
                                    </p:animScale>
                                    <p:animScale>
                                      <p:cBhvr>
                                        <p:cTn id="19" dur="13">
                                          <p:stCondLst>
                                            <p:cond delay="904"/>
                                          </p:stCondLst>
                                        </p:cTn>
                                        <p:tgtEl>
                                          <p:spTgt spid="10"/>
                                        </p:tgtEl>
                                      </p:cBhvr>
                                      <p:to x="100000" y="95000"/>
                                    </p:animScale>
                                    <p:animScale>
                                      <p:cBhvr>
                                        <p:cTn id="20" dur="83" decel="50000">
                                          <p:stCondLst>
                                            <p:cond delay="917"/>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290">
                                          <p:stCondLst>
                                            <p:cond delay="0"/>
                                          </p:stCondLst>
                                        </p:cTn>
                                        <p:tgtEl>
                                          <p:spTgt spid="12"/>
                                        </p:tgtEl>
                                      </p:cBhvr>
                                    </p:animEffect>
                                    <p:anim calcmode="lin" valueType="num">
                                      <p:cBhvr>
                                        <p:cTn id="24"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29" dur="13">
                                          <p:stCondLst>
                                            <p:cond delay="325"/>
                                          </p:stCondLst>
                                        </p:cTn>
                                        <p:tgtEl>
                                          <p:spTgt spid="12"/>
                                        </p:tgtEl>
                                      </p:cBhvr>
                                      <p:to x="100000" y="60000"/>
                                    </p:animScale>
                                    <p:animScale>
                                      <p:cBhvr>
                                        <p:cTn id="30" dur="83" decel="50000">
                                          <p:stCondLst>
                                            <p:cond delay="338"/>
                                          </p:stCondLst>
                                        </p:cTn>
                                        <p:tgtEl>
                                          <p:spTgt spid="12"/>
                                        </p:tgtEl>
                                      </p:cBhvr>
                                      <p:to x="100000" y="100000"/>
                                    </p:animScale>
                                    <p:animScale>
                                      <p:cBhvr>
                                        <p:cTn id="31" dur="13">
                                          <p:stCondLst>
                                            <p:cond delay="656"/>
                                          </p:stCondLst>
                                        </p:cTn>
                                        <p:tgtEl>
                                          <p:spTgt spid="12"/>
                                        </p:tgtEl>
                                      </p:cBhvr>
                                      <p:to x="100000" y="80000"/>
                                    </p:animScale>
                                    <p:animScale>
                                      <p:cBhvr>
                                        <p:cTn id="32" dur="83" decel="50000">
                                          <p:stCondLst>
                                            <p:cond delay="669"/>
                                          </p:stCondLst>
                                        </p:cTn>
                                        <p:tgtEl>
                                          <p:spTgt spid="12"/>
                                        </p:tgtEl>
                                      </p:cBhvr>
                                      <p:to x="100000" y="100000"/>
                                    </p:animScale>
                                    <p:animScale>
                                      <p:cBhvr>
                                        <p:cTn id="33" dur="13">
                                          <p:stCondLst>
                                            <p:cond delay="821"/>
                                          </p:stCondLst>
                                        </p:cTn>
                                        <p:tgtEl>
                                          <p:spTgt spid="12"/>
                                        </p:tgtEl>
                                      </p:cBhvr>
                                      <p:to x="100000" y="90000"/>
                                    </p:animScale>
                                    <p:animScale>
                                      <p:cBhvr>
                                        <p:cTn id="34" dur="83" decel="50000">
                                          <p:stCondLst>
                                            <p:cond delay="834"/>
                                          </p:stCondLst>
                                        </p:cTn>
                                        <p:tgtEl>
                                          <p:spTgt spid="12"/>
                                        </p:tgtEl>
                                      </p:cBhvr>
                                      <p:to x="100000" y="100000"/>
                                    </p:animScale>
                                    <p:animScale>
                                      <p:cBhvr>
                                        <p:cTn id="35" dur="13">
                                          <p:stCondLst>
                                            <p:cond delay="904"/>
                                          </p:stCondLst>
                                        </p:cTn>
                                        <p:tgtEl>
                                          <p:spTgt spid="12"/>
                                        </p:tgtEl>
                                      </p:cBhvr>
                                      <p:to x="100000" y="95000"/>
                                    </p:animScale>
                                    <p:animScale>
                                      <p:cBhvr>
                                        <p:cTn id="36" dur="83" decel="50000">
                                          <p:stCondLst>
                                            <p:cond delay="917"/>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A2E6CCC1-A633-42C1-B603-9D6F8BA74E72}"/>
              </a:ext>
            </a:extLst>
          </p:cNvPr>
          <p:cNvSpPr txBox="1"/>
          <p:nvPr/>
        </p:nvSpPr>
        <p:spPr>
          <a:xfrm>
            <a:off x="2743200" y="2400468"/>
            <a:ext cx="8537201" cy="1477328"/>
          </a:xfrm>
          <a:prstGeom prst="rect">
            <a:avLst/>
          </a:prstGeom>
          <a:noFill/>
        </p:spPr>
        <p:txBody>
          <a:bodyPr wrap="square" rtlCol="0">
            <a:spAutoFit/>
          </a:bodyPr>
          <a:lstStyle/>
          <a:p>
            <a:r>
              <a:rPr lang="fr-FR" u="sng" dirty="0"/>
              <a:t>Contrat d’intégration de logiciels :</a:t>
            </a:r>
            <a:r>
              <a:rPr lang="fr-FR" dirty="0"/>
              <a:t> Après avoir acquis des droits sur </a:t>
            </a:r>
            <a:r>
              <a:rPr lang="fr-FR" dirty="0">
                <a:solidFill>
                  <a:schemeClr val="accent1"/>
                </a:solidFill>
              </a:rPr>
              <a:t>plusieurs</a:t>
            </a:r>
            <a:r>
              <a:rPr lang="fr-FR" dirty="0"/>
              <a:t> </a:t>
            </a:r>
            <a:r>
              <a:rPr lang="fr-FR" dirty="0">
                <a:solidFill>
                  <a:schemeClr val="accent1"/>
                </a:solidFill>
              </a:rPr>
              <a:t>logiciels</a:t>
            </a:r>
            <a:r>
              <a:rPr lang="fr-FR" dirty="0"/>
              <a:t>, ces derniers doivent pouvoir </a:t>
            </a:r>
            <a:r>
              <a:rPr lang="fr-FR" dirty="0">
                <a:solidFill>
                  <a:schemeClr val="accent1"/>
                </a:solidFill>
              </a:rPr>
              <a:t>fonctionner ensemble dans votre entreprise. </a:t>
            </a:r>
            <a:r>
              <a:rPr lang="fr-FR" dirty="0"/>
              <a:t>Un tel contrat est conclu avec </a:t>
            </a:r>
            <a:r>
              <a:rPr lang="fr-FR" dirty="0">
                <a:solidFill>
                  <a:schemeClr val="accent1"/>
                </a:solidFill>
              </a:rPr>
              <a:t>un intégrateur chargé de mettre en place un programme ou une procédure ou un protocole</a:t>
            </a:r>
            <a:r>
              <a:rPr lang="fr-FR" dirty="0"/>
              <a:t> permettant d’organiser en un seul bloc cohérent des programmes différents.</a:t>
            </a:r>
          </a:p>
        </p:txBody>
      </p:sp>
      <p:pic>
        <p:nvPicPr>
          <p:cNvPr id="4" name="Image 3">
            <a:extLst>
              <a:ext uri="{FF2B5EF4-FFF2-40B4-BE49-F238E27FC236}">
                <a16:creationId xmlns:a16="http://schemas.microsoft.com/office/drawing/2014/main" id="{291B4F0F-209C-47FB-8C33-B8C3AD770AFF}"/>
              </a:ext>
            </a:extLst>
          </p:cNvPr>
          <p:cNvPicPr>
            <a:picLocks noChangeAspect="1"/>
          </p:cNvPicPr>
          <p:nvPr/>
        </p:nvPicPr>
        <p:blipFill>
          <a:blip r:embed="rId2"/>
          <a:stretch>
            <a:fillRect/>
          </a:stretch>
        </p:blipFill>
        <p:spPr>
          <a:xfrm>
            <a:off x="330815" y="2018368"/>
            <a:ext cx="2241528" cy="2241528"/>
          </a:xfrm>
          <a:prstGeom prst="rect">
            <a:avLst/>
          </a:prstGeom>
        </p:spPr>
      </p:pic>
      <p:sp>
        <p:nvSpPr>
          <p:cNvPr id="13" name="Titre 1">
            <a:extLst>
              <a:ext uri="{FF2B5EF4-FFF2-40B4-BE49-F238E27FC236}">
                <a16:creationId xmlns:a16="http://schemas.microsoft.com/office/drawing/2014/main" id="{490F3DAC-AB07-42BE-A580-8A472A83D375}"/>
              </a:ext>
            </a:extLst>
          </p:cNvPr>
          <p:cNvSpPr>
            <a:spLocks noGrp="1"/>
          </p:cNvSpPr>
          <p:nvPr>
            <p:ph type="title"/>
          </p:nvPr>
        </p:nvSpPr>
        <p:spPr>
          <a:xfrm>
            <a:off x="1450975" y="804863"/>
            <a:ext cx="9291638" cy="1049337"/>
          </a:xfrm>
        </p:spPr>
        <p:txBody>
          <a:bodyPr/>
          <a:lstStyle/>
          <a:p>
            <a:pPr marL="571500" indent="-571500">
              <a:buFont typeface="+mj-lt"/>
              <a:buAutoNum type="romanUcPeriod" startAt="2"/>
            </a:pPr>
            <a:r>
              <a:rPr lang="fr-FR" dirty="0"/>
              <a:t>Les différents contrat informatiques</a:t>
            </a:r>
          </a:p>
        </p:txBody>
      </p:sp>
    </p:spTree>
    <p:extLst>
      <p:ext uri="{BB962C8B-B14F-4D97-AF65-F5344CB8AC3E}">
        <p14:creationId xmlns:p14="http://schemas.microsoft.com/office/powerpoint/2010/main" val="3404834594"/>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que 4" descr="Réseau">
            <a:extLst>
              <a:ext uri="{FF2B5EF4-FFF2-40B4-BE49-F238E27FC236}">
                <a16:creationId xmlns:a16="http://schemas.microsoft.com/office/drawing/2014/main" id="{12932317-7095-423E-A1DE-F644824315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064" y="1785257"/>
            <a:ext cx="3105416" cy="3105416"/>
          </a:xfrm>
          <a:prstGeom prst="rect">
            <a:avLst/>
          </a:prstGeom>
        </p:spPr>
      </p:pic>
      <p:pic>
        <p:nvPicPr>
          <p:cNvPr id="7" name="Image 6">
            <a:extLst>
              <a:ext uri="{FF2B5EF4-FFF2-40B4-BE49-F238E27FC236}">
                <a16:creationId xmlns:a16="http://schemas.microsoft.com/office/drawing/2014/main" id="{1C1B947C-A1B5-4849-872F-228A09B7EFAD}"/>
              </a:ext>
            </a:extLst>
          </p:cNvPr>
          <p:cNvPicPr>
            <a:picLocks noChangeAspect="1"/>
          </p:cNvPicPr>
          <p:nvPr/>
        </p:nvPicPr>
        <p:blipFill>
          <a:blip r:embed="rId4"/>
          <a:stretch>
            <a:fillRect/>
          </a:stretch>
        </p:blipFill>
        <p:spPr>
          <a:xfrm>
            <a:off x="911599" y="2828954"/>
            <a:ext cx="1200091" cy="1200091"/>
          </a:xfrm>
          <a:prstGeom prst="rect">
            <a:avLst/>
          </a:prstGeom>
        </p:spPr>
      </p:pic>
      <p:sp>
        <p:nvSpPr>
          <p:cNvPr id="8" name="ZoneTexte 7">
            <a:extLst>
              <a:ext uri="{FF2B5EF4-FFF2-40B4-BE49-F238E27FC236}">
                <a16:creationId xmlns:a16="http://schemas.microsoft.com/office/drawing/2014/main" id="{A2E6CCC1-A633-42C1-B603-9D6F8BA74E72}"/>
              </a:ext>
            </a:extLst>
          </p:cNvPr>
          <p:cNvSpPr txBox="1"/>
          <p:nvPr/>
        </p:nvSpPr>
        <p:spPr>
          <a:xfrm>
            <a:off x="2743200" y="2400468"/>
            <a:ext cx="8537201" cy="2308324"/>
          </a:xfrm>
          <a:prstGeom prst="rect">
            <a:avLst/>
          </a:prstGeom>
          <a:noFill/>
        </p:spPr>
        <p:txBody>
          <a:bodyPr wrap="square" rtlCol="0">
            <a:spAutoFit/>
          </a:bodyPr>
          <a:lstStyle/>
          <a:p>
            <a:r>
              <a:rPr lang="fr-FR" u="sng" dirty="0"/>
              <a:t>Contrat d’outsourcing (externalisation) :</a:t>
            </a:r>
            <a:r>
              <a:rPr lang="fr-FR" dirty="0"/>
              <a:t> Cela permet de </a:t>
            </a:r>
            <a:r>
              <a:rPr lang="fr-FR" dirty="0">
                <a:solidFill>
                  <a:schemeClr val="accent1"/>
                </a:solidFill>
              </a:rPr>
              <a:t>confier la totalité d’une fonction ou d’un service à un prestataire externe </a:t>
            </a:r>
            <a:r>
              <a:rPr lang="fr-FR" dirty="0"/>
              <a:t>(la durée va dépendre du contrat).</a:t>
            </a:r>
            <a:r>
              <a:rPr lang="fr-FR" i="1" dirty="0"/>
              <a:t> </a:t>
            </a:r>
            <a:r>
              <a:rPr lang="fr-FR" dirty="0"/>
              <a:t>Le prestataire fournit alors la prestation en conformité avec </a:t>
            </a:r>
            <a:r>
              <a:rPr lang="fr-FR" dirty="0">
                <a:solidFill>
                  <a:schemeClr val="accent1"/>
                </a:solidFill>
              </a:rPr>
              <a:t>les niveaux de services, de performance et de responsabilités </a:t>
            </a:r>
            <a:r>
              <a:rPr lang="fr-FR" dirty="0"/>
              <a:t>spécifiés dans le cahier des charges.</a:t>
            </a:r>
          </a:p>
          <a:p>
            <a:r>
              <a:rPr lang="fr-FR" dirty="0"/>
              <a:t>En utilisant ce contrat, </a:t>
            </a:r>
            <a:r>
              <a:rPr lang="fr-FR" dirty="0">
                <a:solidFill>
                  <a:schemeClr val="accent1"/>
                </a:solidFill>
              </a:rPr>
              <a:t>on externalise les contraintes de gestion et de maintenance informatique</a:t>
            </a:r>
            <a:r>
              <a:rPr lang="fr-FR" dirty="0"/>
              <a:t>, et on peut ainsi se concentrer pleinement sur la gestion de son entreprise.</a:t>
            </a:r>
          </a:p>
        </p:txBody>
      </p:sp>
      <p:sp>
        <p:nvSpPr>
          <p:cNvPr id="11" name="Titre 1">
            <a:extLst>
              <a:ext uri="{FF2B5EF4-FFF2-40B4-BE49-F238E27FC236}">
                <a16:creationId xmlns:a16="http://schemas.microsoft.com/office/drawing/2014/main" id="{A7D8A163-0B56-4942-AEC6-FD727A29AEB5}"/>
              </a:ext>
            </a:extLst>
          </p:cNvPr>
          <p:cNvSpPr>
            <a:spLocks noGrp="1"/>
          </p:cNvSpPr>
          <p:nvPr>
            <p:ph type="title"/>
          </p:nvPr>
        </p:nvSpPr>
        <p:spPr>
          <a:xfrm>
            <a:off x="1450975" y="804863"/>
            <a:ext cx="9291638" cy="1049337"/>
          </a:xfrm>
        </p:spPr>
        <p:txBody>
          <a:bodyPr/>
          <a:lstStyle/>
          <a:p>
            <a:pPr marL="571500" indent="-571500">
              <a:buFont typeface="+mj-lt"/>
              <a:buAutoNum type="romanUcPeriod" startAt="2"/>
            </a:pPr>
            <a:r>
              <a:rPr lang="fr-FR" dirty="0"/>
              <a:t>Les différents contrat informatiques</a:t>
            </a:r>
          </a:p>
        </p:txBody>
      </p:sp>
    </p:spTree>
    <p:extLst>
      <p:ext uri="{BB962C8B-B14F-4D97-AF65-F5344CB8AC3E}">
        <p14:creationId xmlns:p14="http://schemas.microsoft.com/office/powerpoint/2010/main" val="2556806794"/>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90">
                                          <p:stCondLst>
                                            <p:cond delay="0"/>
                                          </p:stCondLst>
                                        </p:cTn>
                                        <p:tgtEl>
                                          <p:spTgt spid="7"/>
                                        </p:tgtEl>
                                      </p:cBhvr>
                                    </p:animEffect>
                                    <p:anim calcmode="lin" valueType="num">
                                      <p:cBhvr>
                                        <p:cTn id="8"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3" dur="13">
                                          <p:stCondLst>
                                            <p:cond delay="325"/>
                                          </p:stCondLst>
                                        </p:cTn>
                                        <p:tgtEl>
                                          <p:spTgt spid="7"/>
                                        </p:tgtEl>
                                      </p:cBhvr>
                                      <p:to x="100000" y="60000"/>
                                    </p:animScale>
                                    <p:animScale>
                                      <p:cBhvr>
                                        <p:cTn id="14" dur="83" decel="50000">
                                          <p:stCondLst>
                                            <p:cond delay="338"/>
                                          </p:stCondLst>
                                        </p:cTn>
                                        <p:tgtEl>
                                          <p:spTgt spid="7"/>
                                        </p:tgtEl>
                                      </p:cBhvr>
                                      <p:to x="100000" y="100000"/>
                                    </p:animScale>
                                    <p:animScale>
                                      <p:cBhvr>
                                        <p:cTn id="15" dur="13">
                                          <p:stCondLst>
                                            <p:cond delay="656"/>
                                          </p:stCondLst>
                                        </p:cTn>
                                        <p:tgtEl>
                                          <p:spTgt spid="7"/>
                                        </p:tgtEl>
                                      </p:cBhvr>
                                      <p:to x="100000" y="80000"/>
                                    </p:animScale>
                                    <p:animScale>
                                      <p:cBhvr>
                                        <p:cTn id="16" dur="83" decel="50000">
                                          <p:stCondLst>
                                            <p:cond delay="669"/>
                                          </p:stCondLst>
                                        </p:cTn>
                                        <p:tgtEl>
                                          <p:spTgt spid="7"/>
                                        </p:tgtEl>
                                      </p:cBhvr>
                                      <p:to x="100000" y="100000"/>
                                    </p:animScale>
                                    <p:animScale>
                                      <p:cBhvr>
                                        <p:cTn id="17" dur="13">
                                          <p:stCondLst>
                                            <p:cond delay="821"/>
                                          </p:stCondLst>
                                        </p:cTn>
                                        <p:tgtEl>
                                          <p:spTgt spid="7"/>
                                        </p:tgtEl>
                                      </p:cBhvr>
                                      <p:to x="100000" y="90000"/>
                                    </p:animScale>
                                    <p:animScale>
                                      <p:cBhvr>
                                        <p:cTn id="18" dur="83" decel="50000">
                                          <p:stCondLst>
                                            <p:cond delay="834"/>
                                          </p:stCondLst>
                                        </p:cTn>
                                        <p:tgtEl>
                                          <p:spTgt spid="7"/>
                                        </p:tgtEl>
                                      </p:cBhvr>
                                      <p:to x="100000" y="100000"/>
                                    </p:animScale>
                                    <p:animScale>
                                      <p:cBhvr>
                                        <p:cTn id="19" dur="13">
                                          <p:stCondLst>
                                            <p:cond delay="904"/>
                                          </p:stCondLst>
                                        </p:cTn>
                                        <p:tgtEl>
                                          <p:spTgt spid="7"/>
                                        </p:tgtEl>
                                      </p:cBhvr>
                                      <p:to x="100000" y="95000"/>
                                    </p:animScale>
                                    <p:animScale>
                                      <p:cBhvr>
                                        <p:cTn id="20" dur="83" decel="50000">
                                          <p:stCondLst>
                                            <p:cond delay="917"/>
                                          </p:stCondLst>
                                        </p:cTn>
                                        <p:tgtEl>
                                          <p:spTgt spid="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290">
                                          <p:stCondLst>
                                            <p:cond delay="0"/>
                                          </p:stCondLst>
                                        </p:cTn>
                                        <p:tgtEl>
                                          <p:spTgt spid="5"/>
                                        </p:tgtEl>
                                      </p:cBhvr>
                                    </p:animEffect>
                                    <p:anim calcmode="lin" valueType="num">
                                      <p:cBhvr>
                                        <p:cTn id="24"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29" dur="13">
                                          <p:stCondLst>
                                            <p:cond delay="325"/>
                                          </p:stCondLst>
                                        </p:cTn>
                                        <p:tgtEl>
                                          <p:spTgt spid="5"/>
                                        </p:tgtEl>
                                      </p:cBhvr>
                                      <p:to x="100000" y="60000"/>
                                    </p:animScale>
                                    <p:animScale>
                                      <p:cBhvr>
                                        <p:cTn id="30" dur="83" decel="50000">
                                          <p:stCondLst>
                                            <p:cond delay="338"/>
                                          </p:stCondLst>
                                        </p:cTn>
                                        <p:tgtEl>
                                          <p:spTgt spid="5"/>
                                        </p:tgtEl>
                                      </p:cBhvr>
                                      <p:to x="100000" y="100000"/>
                                    </p:animScale>
                                    <p:animScale>
                                      <p:cBhvr>
                                        <p:cTn id="31" dur="13">
                                          <p:stCondLst>
                                            <p:cond delay="656"/>
                                          </p:stCondLst>
                                        </p:cTn>
                                        <p:tgtEl>
                                          <p:spTgt spid="5"/>
                                        </p:tgtEl>
                                      </p:cBhvr>
                                      <p:to x="100000" y="80000"/>
                                    </p:animScale>
                                    <p:animScale>
                                      <p:cBhvr>
                                        <p:cTn id="32" dur="83" decel="50000">
                                          <p:stCondLst>
                                            <p:cond delay="669"/>
                                          </p:stCondLst>
                                        </p:cTn>
                                        <p:tgtEl>
                                          <p:spTgt spid="5"/>
                                        </p:tgtEl>
                                      </p:cBhvr>
                                      <p:to x="100000" y="100000"/>
                                    </p:animScale>
                                    <p:animScale>
                                      <p:cBhvr>
                                        <p:cTn id="33" dur="13">
                                          <p:stCondLst>
                                            <p:cond delay="821"/>
                                          </p:stCondLst>
                                        </p:cTn>
                                        <p:tgtEl>
                                          <p:spTgt spid="5"/>
                                        </p:tgtEl>
                                      </p:cBhvr>
                                      <p:to x="100000" y="90000"/>
                                    </p:animScale>
                                    <p:animScale>
                                      <p:cBhvr>
                                        <p:cTn id="34" dur="83" decel="50000">
                                          <p:stCondLst>
                                            <p:cond delay="834"/>
                                          </p:stCondLst>
                                        </p:cTn>
                                        <p:tgtEl>
                                          <p:spTgt spid="5"/>
                                        </p:tgtEl>
                                      </p:cBhvr>
                                      <p:to x="100000" y="100000"/>
                                    </p:animScale>
                                    <p:animScale>
                                      <p:cBhvr>
                                        <p:cTn id="35" dur="13">
                                          <p:stCondLst>
                                            <p:cond delay="904"/>
                                          </p:stCondLst>
                                        </p:cTn>
                                        <p:tgtEl>
                                          <p:spTgt spid="5"/>
                                        </p:tgtEl>
                                      </p:cBhvr>
                                      <p:to x="100000" y="95000"/>
                                    </p:animScale>
                                    <p:animScale>
                                      <p:cBhvr>
                                        <p:cTn id="36"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A2E6CCC1-A633-42C1-B603-9D6F8BA74E72}"/>
              </a:ext>
            </a:extLst>
          </p:cNvPr>
          <p:cNvSpPr txBox="1"/>
          <p:nvPr/>
        </p:nvSpPr>
        <p:spPr>
          <a:xfrm>
            <a:off x="2743200" y="2400468"/>
            <a:ext cx="8537201" cy="2308324"/>
          </a:xfrm>
          <a:prstGeom prst="rect">
            <a:avLst/>
          </a:prstGeom>
          <a:noFill/>
        </p:spPr>
        <p:txBody>
          <a:bodyPr wrap="square" rtlCol="0">
            <a:spAutoFit/>
          </a:bodyPr>
          <a:lstStyle/>
          <a:p>
            <a:r>
              <a:rPr lang="fr-FR" u="sng" dirty="0"/>
              <a:t>Le contrat ASP (Application Service Provider) :</a:t>
            </a:r>
            <a:r>
              <a:rPr lang="fr-FR" dirty="0"/>
              <a:t> Il </a:t>
            </a:r>
            <a:r>
              <a:rPr lang="fr-FR" u="sng" dirty="0"/>
              <a:t>diffère du contrat d’outsourcing</a:t>
            </a:r>
            <a:r>
              <a:rPr lang="fr-FR" dirty="0"/>
              <a:t> vu précédemment du fait que </a:t>
            </a:r>
            <a:r>
              <a:rPr lang="fr-FR" dirty="0">
                <a:solidFill>
                  <a:schemeClr val="accent1"/>
                </a:solidFill>
              </a:rPr>
              <a:t>vous ne posséderez que d’un droit d’accès et d’utilisation de logiciels hébergés par un prestataire</a:t>
            </a:r>
            <a:r>
              <a:rPr lang="fr-FR" dirty="0"/>
              <a:t>, lui-même disposant d’un droit d’usage concédé par un éditeur. Vous disposerez d’un </a:t>
            </a:r>
            <a:r>
              <a:rPr lang="fr-FR" dirty="0">
                <a:solidFill>
                  <a:schemeClr val="accent1"/>
                </a:solidFill>
              </a:rPr>
              <a:t>accès à distance à un système informatique</a:t>
            </a:r>
            <a:r>
              <a:rPr lang="fr-FR" dirty="0"/>
              <a:t>. </a:t>
            </a:r>
          </a:p>
          <a:p>
            <a:r>
              <a:rPr lang="fr-FR" dirty="0"/>
              <a:t>Cette technique s’est </a:t>
            </a:r>
            <a:r>
              <a:rPr lang="fr-FR" dirty="0">
                <a:solidFill>
                  <a:schemeClr val="accent1"/>
                </a:solidFill>
              </a:rPr>
              <a:t>considérablement développée </a:t>
            </a:r>
            <a:r>
              <a:rPr lang="fr-FR" dirty="0"/>
              <a:t>par le biais des applications informatiques permettant de disposer d’un outil pratique à distance ou par la popularité du « cloud ».</a:t>
            </a:r>
          </a:p>
        </p:txBody>
      </p:sp>
      <p:pic>
        <p:nvPicPr>
          <p:cNvPr id="4" name="Image 3">
            <a:extLst>
              <a:ext uri="{FF2B5EF4-FFF2-40B4-BE49-F238E27FC236}">
                <a16:creationId xmlns:a16="http://schemas.microsoft.com/office/drawing/2014/main" id="{9BB8D459-4A21-4812-983E-CACE35BC7290}"/>
              </a:ext>
            </a:extLst>
          </p:cNvPr>
          <p:cNvPicPr>
            <a:picLocks noChangeAspect="1"/>
          </p:cNvPicPr>
          <p:nvPr/>
        </p:nvPicPr>
        <p:blipFill>
          <a:blip r:embed="rId2"/>
          <a:stretch>
            <a:fillRect/>
          </a:stretch>
        </p:blipFill>
        <p:spPr>
          <a:xfrm>
            <a:off x="618515" y="2595936"/>
            <a:ext cx="1666127" cy="1666127"/>
          </a:xfrm>
          <a:prstGeom prst="rect">
            <a:avLst/>
          </a:prstGeom>
        </p:spPr>
      </p:pic>
      <p:sp>
        <p:nvSpPr>
          <p:cNvPr id="10" name="Titre 1">
            <a:extLst>
              <a:ext uri="{FF2B5EF4-FFF2-40B4-BE49-F238E27FC236}">
                <a16:creationId xmlns:a16="http://schemas.microsoft.com/office/drawing/2014/main" id="{0507F663-1E79-4BC1-9C75-7AA0A56EDCCA}"/>
              </a:ext>
            </a:extLst>
          </p:cNvPr>
          <p:cNvSpPr>
            <a:spLocks noGrp="1"/>
          </p:cNvSpPr>
          <p:nvPr>
            <p:ph type="title"/>
          </p:nvPr>
        </p:nvSpPr>
        <p:spPr>
          <a:xfrm>
            <a:off x="1450975" y="804863"/>
            <a:ext cx="9291638" cy="1049337"/>
          </a:xfrm>
        </p:spPr>
        <p:txBody>
          <a:bodyPr/>
          <a:lstStyle/>
          <a:p>
            <a:pPr marL="571500" indent="-571500">
              <a:buFont typeface="+mj-lt"/>
              <a:buAutoNum type="romanUcPeriod" startAt="2"/>
            </a:pPr>
            <a:r>
              <a:rPr lang="fr-FR" dirty="0"/>
              <a:t>Les différents contrat informatiques</a:t>
            </a:r>
          </a:p>
        </p:txBody>
      </p:sp>
    </p:spTree>
    <p:extLst>
      <p:ext uri="{BB962C8B-B14F-4D97-AF65-F5344CB8AC3E}">
        <p14:creationId xmlns:p14="http://schemas.microsoft.com/office/powerpoint/2010/main" val="1689688829"/>
      </p:ext>
    </p:extLst>
  </p:cSld>
  <p:clrMapOvr>
    <a:masterClrMapping/>
  </p:clrMapOvr>
  <mc:AlternateContent xmlns:mc="http://schemas.openxmlformats.org/markup-compatibility/2006" xmlns:p14="http://schemas.microsoft.com/office/powerpoint/2010/main">
    <mc:Choice Requires="p14">
      <p:transition spd="slow" p14:dur="125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178</TotalTime>
  <Words>1165</Words>
  <Application>Microsoft Office PowerPoint</Application>
  <PresentationFormat>Grand écran</PresentationFormat>
  <Paragraphs>98</Paragraphs>
  <Slides>25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Courier New</vt:lpstr>
      <vt:lpstr>Rockwell</vt:lpstr>
      <vt:lpstr>Times New Roman</vt:lpstr>
      <vt:lpstr>Galerie</vt:lpstr>
      <vt:lpstr>les contrats de production et de services informatiques</vt:lpstr>
      <vt:lpstr>sommaire</vt:lpstr>
      <vt:lpstr>Introduction</vt:lpstr>
      <vt:lpstr>Les différents contrat informatiques</vt:lpstr>
      <vt:lpstr>Les différents contrat informatiques</vt:lpstr>
      <vt:lpstr>Les différents contrat informatiques</vt:lpstr>
      <vt:lpstr>Les différents contrat informatiques</vt:lpstr>
      <vt:lpstr>Les différents contrat informatiques</vt:lpstr>
      <vt:lpstr>Les différents contrat informatiques</vt:lpstr>
      <vt:lpstr>Les différents contrat informatiques</vt:lpstr>
      <vt:lpstr>Les différents contrat informatiques</vt:lpstr>
      <vt:lpstr>Les différents contrat informatiques</vt:lpstr>
      <vt:lpstr>Les mentions recommandées</vt:lpstr>
      <vt:lpstr>Les mentions recommandées</vt:lpstr>
      <vt:lpstr>Les différentes clauses</vt:lpstr>
      <vt:lpstr>Les différentes clauses</vt:lpstr>
      <vt:lpstr>Les différentes clauses</vt:lpstr>
      <vt:lpstr>Les différentes clauses</vt:lpstr>
      <vt:lpstr>La rémunération</vt:lpstr>
      <vt:lpstr>La rémunération</vt:lpstr>
      <vt:lpstr>Quelques exemples pour terminer</vt:lpstr>
      <vt:lpstr>Quelques exemples pour terminer</vt:lpstr>
      <vt:lpstr>Quelques exemples pour terminer</vt:lpstr>
      <vt:lpstr>Quelques exemples pour terminer</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contrats de production et de services informatiques</dc:title>
  <dc:creator>Pierre</dc:creator>
  <cp:lastModifiedBy>Pierre</cp:lastModifiedBy>
  <cp:revision>32</cp:revision>
  <dcterms:created xsi:type="dcterms:W3CDTF">2018-09-17T18:57:36Z</dcterms:created>
  <dcterms:modified xsi:type="dcterms:W3CDTF">2018-09-18T07:41:57Z</dcterms:modified>
</cp:coreProperties>
</file>