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sldIdLst>
    <p:sldId id="257" r:id="rId5"/>
    <p:sldId id="258" r:id="rId6"/>
    <p:sldId id="259" r:id="rId7"/>
    <p:sldId id="260" r:id="rId8"/>
    <p:sldId id="262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FCC56-E3F5-4F92-A91B-55184E901CD3}" v="11" dt="2025-07-01T03:25:30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300" y="-186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C60C4-CCAD-4553-91D3-6B35B7F51FD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43D27-8E69-4B58-B645-5F19AA2C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8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43D27-8E69-4B58-B645-5F19AA2CAE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2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9A85-4A62-C305-E8DA-062D2874F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ABAF2-084A-CBCC-ED40-D9CA5599C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450A3-E205-2C4E-C145-58BEB425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800B-50DD-41B3-A7B8-9155611C51F0}" type="datetime4">
              <a:rPr lang="en-US" smtClean="0"/>
              <a:t>July 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7860B-5BD3-D92E-46CE-A15736F9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SPIC-2025 DESIGN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5140F-CF92-B1CF-CD2D-0090DD16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07FA-8A50-4B70-BF2B-59E3FC2B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0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5C15-E8ED-CEEB-C23A-D261974F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17CE1-4286-CB23-D307-5F6F7EF5F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3369-FC9E-BEF9-AB92-39982571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A45C-9CFB-49EB-8908-610558F33314}" type="datetime4">
              <a:rPr lang="en-US" smtClean="0"/>
              <a:t>July 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C5470-BC13-F45F-7B51-A047C738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SPIC-2025 DESIGN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520AC-8D92-8C58-E44F-3436F72E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07FA-8A50-4B70-BF2B-59E3FC2B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E1CE4-DB1C-B7C9-953E-231433F29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E0FF2-055A-B80E-A150-D9E9B0183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AE0B9-E046-8A5D-16AF-C47B2442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4F72-2360-44F0-84EC-5A08D380AA85}" type="datetime4">
              <a:rPr lang="en-US" smtClean="0"/>
              <a:t>July 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84487-7459-317B-4DF0-AC4E0813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SPIC-2025 DESIGN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37397-767D-FAA6-9EA5-895E6A49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07FA-8A50-4B70-BF2B-59E3FC2B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0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1AAE-C467-966C-9FB6-0118D309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9EE3-F87F-3817-3D9A-867D08DE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CAFCB-7414-F36E-1A05-008B5A1E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9258-95DA-4F9B-810C-B264C29AEF57}" type="datetime4">
              <a:rPr lang="en-US" smtClean="0"/>
              <a:t>July 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DCF8C-D928-DA45-0901-59C86EBF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SPIC-2025 DESIGN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28D53-8B12-13BB-E826-739E8152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07FA-8A50-4B70-BF2B-59E3FC2B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15EE-5B76-DC12-4B70-4BB8BF4F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1769A-2B77-9A96-D3AF-75335DF8B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1BCE9-AD45-F93F-EE5F-63A9BF81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AB373-F041-4154-85A4-63C999073EB8}" type="datetime4">
              <a:rPr lang="en-US" smtClean="0"/>
              <a:t>July 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56D0-E75A-9366-C407-627B3694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SPIC-2025 DESIGN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F18A-456E-BEA7-9F10-B0BF1210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07FA-8A50-4B70-BF2B-59E3FC2B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6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DA8C-3715-561A-6961-62277B3C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EE35D-B903-2E49-8142-3E084B336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24782-E37C-7792-A7FA-7C7E398AB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82AF0-C799-BC7B-DFCA-E303AF21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5D7CF-D87B-40FC-88FF-6E0AE1DB89B1}" type="datetime4">
              <a:rPr lang="en-US" smtClean="0"/>
              <a:t>July 2,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57773-85E6-56B0-7306-E923220E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SPIC-2025 DESIGN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87516-5DD4-3DB4-CE16-9E2BBBC4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07FA-8A50-4B70-BF2B-59E3FC2B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3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43F3-7489-631A-1946-B1D4A5E2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E1956-6E2A-6BFE-7A3A-68E868AE0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AD937-DB90-17F2-C811-F80EF2C56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D4B99-886D-EB38-E4FF-2B10AE404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36EEA-BE9B-3352-97EA-8F5BCBC2B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BAD7E-CDC3-057B-22EA-2152CA72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D460-BE68-4DB8-8C07-F60353567D7C}" type="datetime4">
              <a:rPr lang="en-US" smtClean="0"/>
              <a:t>July 2,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34849-4028-3A47-9FB7-64F3146D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SPIC-2025 DESIGN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D73B2-659A-7103-A06A-CCA6C297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07FA-8A50-4B70-BF2B-59E3FC2B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5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27D6-2981-5434-939F-AF050E6B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9AA92-564E-4E62-A15A-49C67A55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9042-B01B-4B5A-BC4F-BB9A6E522DEF}" type="datetime4">
              <a:rPr lang="en-US" smtClean="0"/>
              <a:t>July 2,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3AD15-1483-068B-6181-5763AEDF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SPIC-2025 DESIGN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EF5F0-DFC0-A7B9-0A9F-75D5379B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07FA-8A50-4B70-BF2B-59E3FC2B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7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DAC6D-7A6D-2CF3-4893-79C1A005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6789-FDDD-47F5-B6D9-F15FFDE4193F}" type="datetime4">
              <a:rPr lang="en-US" smtClean="0"/>
              <a:t>July 2,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ACFBD-7253-A4E0-FAAC-076C41DE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SPIC-2025 DESIGN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C0C85-4910-8AFB-D527-54354C60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07FA-8A50-4B70-BF2B-59E3FC2B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2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0DFC-D56A-9E34-7487-CB62DE46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D44B-4A82-FD0B-90E4-623C84580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D796D-04CD-493B-5D30-006D1F25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10856-0948-43E9-84FC-FC40AF6F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DE661-F43F-4553-9CB8-B313B672666A}" type="datetime4">
              <a:rPr lang="en-US" smtClean="0"/>
              <a:t>July 2,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25A0E-4DC7-A016-B9C1-98D74BF9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SPIC-2025 DESIGN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9C5BC-480C-71FE-BFEB-579E2E3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07FA-8A50-4B70-BF2B-59E3FC2B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D389-D0DA-B3CA-3A5E-BE83D181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9A1C3-E2CA-0B36-645B-95CCFDDAA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F5D53-E363-9367-F21C-705F04614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14783-E92B-C73E-BA47-53409259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0AA7F-2F89-4292-BF40-0E10370D14A7}" type="datetime4">
              <a:rPr lang="en-US" smtClean="0"/>
              <a:t>July 2,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8E138-872F-E791-14AF-2D531179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SPIC-2025 DESIGN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9CECE-FEDB-C131-26F4-7DCABAA7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07FA-8A50-4B70-BF2B-59E3FC2B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0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17C94-4A1E-7037-FEEE-C44323A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1F5C6-9B71-CB93-81BE-0C155737A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3918-2278-0D6C-7A4A-1AD98F23B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2D805A-8C07-4098-B366-86D58F169F9C}" type="datetime4">
              <a:rPr lang="en-US" smtClean="0"/>
              <a:t>July 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DDB1F-6E05-718C-520E-BD6B5316F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SPIC-2025 DESIGN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74E26-0EBE-3376-625C-0A90E0C6C3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207FA-8A50-4B70-BF2B-59E3FC2B9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4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5998028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pi.com/1424-8220/20/5/1452/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0FFC-EEDA-41EC-17F7-D0DE6138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48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 Recognition and Labeling with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93A7-CA16-829E-EA7C-32F9AAFCF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338" y="2751826"/>
            <a:ext cx="6169324" cy="11736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Ayush Mati ,Ishank Tyagi ,Pratham Pandey, Kasula Pranav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8C31E-29BA-7714-CC11-8E9F1F43202C}"/>
              </a:ext>
            </a:extLst>
          </p:cNvPr>
          <p:cNvSpPr txBox="1"/>
          <p:nvPr/>
        </p:nvSpPr>
        <p:spPr>
          <a:xfrm>
            <a:off x="4063042" y="4459857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SPIC-2025 Design Presentation</a:t>
            </a:r>
          </a:p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 July 2025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3E059-F4A1-CBB3-6D7D-CD72E8FD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0C03-D7ED-4093-87A9-9BF0FB819D1E}" type="datetime4">
              <a:rPr lang="en-US" smtClean="0"/>
              <a:t>July 2,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F1149-DCB1-AB30-83B3-01F5BD1B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SPIC-2025 DESIGN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88EB6-A69D-806F-1DA9-813E8C92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07FA-8A50-4B70-BF2B-59E3FC2B94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7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5C76-B3DB-1E04-99A2-16D57BF7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E53C8-F18F-E5B0-591B-541857C1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375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Summary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neural network(NN) based labelling and pattern recognition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 cars in aerial traffic scenes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Rationale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skills in Project Management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 about NN-based image classification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Technical Approach 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training image database D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and develop convolutional NN and train on D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 NN to aerial imagery to traffic scenes in test set T</a:t>
            </a: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A0A4E8-E5C9-B1C5-718D-FCAA2EBCCF3A}"/>
              </a:ext>
            </a:extLst>
          </p:cNvPr>
          <p:cNvCxnSpPr/>
          <p:nvPr/>
        </p:nvCxnSpPr>
        <p:spPr>
          <a:xfrm>
            <a:off x="838200" y="1354347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24B23BF-0364-CCE1-137B-11D694EF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1BEF-86E4-4526-9516-A312FEE6D5F2}" type="datetime4">
              <a:rPr lang="en-US" smtClean="0"/>
              <a:t>July 2, 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D17A43-FDE3-F1F8-418F-3FAA7219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1181" y="6356350"/>
            <a:ext cx="4114800" cy="365125"/>
          </a:xfrm>
        </p:spPr>
        <p:txBody>
          <a:bodyPr/>
          <a:lstStyle/>
          <a:p>
            <a:r>
              <a:rPr lang="en-US"/>
              <a:t>SPIC-2025 DESIGN PRESENTATION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83F9F0-82F7-96C1-ECD5-E6269A0D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07FA-8A50-4B70-BF2B-59E3FC2B94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C5A2-E18B-5DBC-1546-B2444F5F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Anticipated Project Schedule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486AB-4B07-05D7-3667-D93EA7AF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9258-95DA-4F9B-810C-B264C29AEF57}" type="datetime4">
              <a:rPr lang="en-US" smtClean="0"/>
              <a:t>July 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3BFD6-BA66-D354-31EF-1239CE20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SPIC-2025 DESIGN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50D2F-36FA-595E-37BD-E3522476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07FA-8A50-4B70-BF2B-59E3FC2B9485}" type="slidenum">
              <a:rPr lang="en-US" smtClean="0"/>
              <a:t>3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A600FF-712D-9C39-85D4-B3744ED2DEDC}"/>
              </a:ext>
            </a:extLst>
          </p:cNvPr>
          <p:cNvCxnSpPr/>
          <p:nvPr/>
        </p:nvCxnSpPr>
        <p:spPr>
          <a:xfrm>
            <a:off x="838200" y="1337094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Content Placeholder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ADA38C-2273-5D42-5221-BF532F505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41" y="1559865"/>
            <a:ext cx="9189717" cy="4617099"/>
          </a:xfrm>
        </p:spPr>
      </p:pic>
    </p:spTree>
    <p:extLst>
      <p:ext uri="{BB962C8B-B14F-4D97-AF65-F5344CB8AC3E}">
        <p14:creationId xmlns:p14="http://schemas.microsoft.com/office/powerpoint/2010/main" val="308681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7019-694E-71BA-EE62-C693EE43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671A-0865-3FC4-6C66-C099EC80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b="1" dirty="0"/>
              <a:t>  Theoretical References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H. </a:t>
            </a:r>
            <a:r>
              <a:rPr lang="en-US" sz="2000" dirty="0" err="1"/>
              <a:t>Alshazly</a:t>
            </a:r>
            <a:r>
              <a:rPr lang="en-US" sz="2000" dirty="0"/>
              <a:t>, M. A. Ghoneim, and A. M. E. M. El-Kholy, "Deep Neural Network Based Vehicle Detection and Classification of Aerial Images," </a:t>
            </a:r>
            <a:r>
              <a:rPr lang="en-US" sz="2000" i="1" dirty="0"/>
              <a:t>ResearchGate</a:t>
            </a:r>
            <a:r>
              <a:rPr lang="en-US" sz="2000" dirty="0"/>
              <a:t>, Apr. 2022.</a:t>
            </a:r>
            <a:r>
              <a:rPr lang="en-US" sz="2000" dirty="0">
                <a:hlinkClick r:id="rId3"/>
              </a:rPr>
              <a:t>https://www.researchgate.net/publication/359980288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Khan, A. Sohail, U.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Zahoora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A. S. Qureshi, "A Survey of the Recent Architectures of Deep Convolutional Neural Networks,"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vol. 20, no. 5, p. 1452, Mar. 2020.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https://www.mdpi.com/1424-8220/20/5/1452/pdf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Technical References</a:t>
            </a:r>
          </a:p>
          <a:p>
            <a:pPr lvl="1">
              <a:lnSpc>
                <a:spcPct val="100000"/>
              </a:lnSpc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Paszke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“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An imperative style, high-performance deep learning library,”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Advances in Neural Information Processing Systems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vol. 32, 2019.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Matplotlib: J. D. Hunter, “Matplotlib: A 2D graphics environment,”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Computing in Science &amp; Engineering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vol. 9, no. 3, pp. 90–95, 2007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D60C-5248-7546-8BE1-D19C28D4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9258-95DA-4F9B-810C-B264C29AEF57}" type="datetime4">
              <a:rPr lang="en-US" smtClean="0"/>
              <a:t>July 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79FB4-A726-FCA3-014C-CE4E9CC0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SPIC-2025 DESIGN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9614E-790B-6A04-8625-CEF945DC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07FA-8A50-4B70-BF2B-59E3FC2B9485}" type="slidenum">
              <a:rPr lang="en-US" smtClean="0"/>
              <a:t>4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294832-7277-AFF3-720B-06DCDCA82F0B}"/>
              </a:ext>
            </a:extLst>
          </p:cNvPr>
          <p:cNvCxnSpPr/>
          <p:nvPr/>
        </p:nvCxnSpPr>
        <p:spPr>
          <a:xfrm>
            <a:off x="838200" y="1354347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94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8BE7-DC12-11FD-78D9-00CC7622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FE9117-3682-5B6F-2D46-01CCA10C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9042-B01B-4B5A-BC4F-BB9A6E522DEF}" type="datetime4">
              <a:rPr lang="en-US" smtClean="0"/>
              <a:t>July 2,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27367-8E50-41F5-1521-3B9BD069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SPIC-2025 DESIGN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4EB05-B3B3-B414-E3AA-467BB221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07FA-8A50-4B70-BF2B-59E3FC2B9485}" type="slidenum">
              <a:rPr lang="en-US" smtClean="0"/>
              <a:t>5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568BD3-646F-BD0C-6BC1-98A5F61E4528}"/>
              </a:ext>
            </a:extLst>
          </p:cNvPr>
          <p:cNvCxnSpPr/>
          <p:nvPr/>
        </p:nvCxnSpPr>
        <p:spPr>
          <a:xfrm>
            <a:off x="838200" y="1346200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9C3061-810B-FD8E-943A-564763C98EF4}"/>
              </a:ext>
            </a:extLst>
          </p:cNvPr>
          <p:cNvSpPr txBox="1"/>
          <p:nvPr/>
        </p:nvSpPr>
        <p:spPr>
          <a:xfrm>
            <a:off x="939800" y="2057400"/>
            <a:ext cx="10261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Accuracy</a:t>
            </a:r>
            <a:r>
              <a:rPr lang="en-US" altLang="en-US" dirty="0">
                <a:latin typeface="Arial" panose="020B0604020202020204" pitchFamily="34" charset="0"/>
              </a:rPr>
              <a:t> = (TP + TN) / (TP + TN + FP + FN) = </a:t>
            </a:r>
            <a:r>
              <a:rPr lang="en-US" altLang="en-US" b="1" dirty="0">
                <a:latin typeface="Arial" panose="020B0604020202020204" pitchFamily="34" charset="0"/>
              </a:rPr>
              <a:t>0.7001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Precision</a:t>
            </a:r>
            <a:r>
              <a:rPr lang="en-US" altLang="en-US" dirty="0">
                <a:latin typeface="Arial" panose="020B0604020202020204" pitchFamily="34" charset="0"/>
              </a:rPr>
              <a:t> = TP / (TP + FP) = </a:t>
            </a:r>
            <a:r>
              <a:rPr lang="en-US" altLang="en-US" b="1" dirty="0">
                <a:latin typeface="Arial" panose="020B0604020202020204" pitchFamily="34" charset="0"/>
              </a:rPr>
              <a:t>0.7001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Recall (Sensitivity / True Positive Rate)</a:t>
            </a:r>
            <a:r>
              <a:rPr lang="en-US" altLang="en-US" dirty="0">
                <a:latin typeface="Arial" panose="020B0604020202020204" pitchFamily="34" charset="0"/>
              </a:rPr>
              <a:t> = TP / (TP + FN) = </a:t>
            </a:r>
            <a:r>
              <a:rPr lang="en-US" altLang="en-US" b="1" dirty="0">
                <a:latin typeface="Arial" panose="020B0604020202020204" pitchFamily="34" charset="0"/>
              </a:rPr>
              <a:t>1.0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F1 Score</a:t>
            </a:r>
            <a:r>
              <a:rPr lang="en-US" altLang="en-US" dirty="0">
                <a:latin typeface="Arial" panose="020B0604020202020204" pitchFamily="34" charset="0"/>
              </a:rPr>
              <a:t> = 2 × (Precision × Recall) / (Precision + Recall) = </a:t>
            </a:r>
            <a:r>
              <a:rPr lang="en-US" altLang="en-US" b="1" dirty="0">
                <a:latin typeface="Arial" panose="020B0604020202020204" pitchFamily="34" charset="0"/>
              </a:rPr>
              <a:t>0.8236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PD (Probability of Detection)</a:t>
            </a:r>
            <a:r>
              <a:rPr lang="en-US" altLang="en-US" dirty="0">
                <a:latin typeface="Arial" panose="020B0604020202020204" pitchFamily="34" charset="0"/>
              </a:rPr>
              <a:t> = TP / (TP + FN) = </a:t>
            </a:r>
            <a:r>
              <a:rPr lang="en-US" altLang="en-US" b="1" dirty="0">
                <a:latin typeface="Arial" panose="020B0604020202020204" pitchFamily="34" charset="0"/>
              </a:rPr>
              <a:t>0.4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RFA (Relative False Alarm rate)</a:t>
            </a:r>
            <a:r>
              <a:rPr lang="en-US" altLang="en-US" dirty="0">
                <a:latin typeface="Arial" panose="020B0604020202020204" pitchFamily="34" charset="0"/>
              </a:rPr>
              <a:t> = FP / (FP + TN) = </a:t>
            </a:r>
            <a:r>
              <a:rPr lang="en-US" altLang="en-US" b="1" dirty="0">
                <a:latin typeface="Arial" panose="020B0604020202020204" pitchFamily="34" charset="0"/>
              </a:rPr>
              <a:t>1.0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RM (Residual Miss rate)</a:t>
            </a:r>
            <a:r>
              <a:rPr lang="en-US" altLang="en-US" dirty="0">
                <a:latin typeface="Arial" panose="020B0604020202020204" pitchFamily="34" charset="0"/>
              </a:rPr>
              <a:t> = FN / (FN + TP) = </a:t>
            </a:r>
            <a:r>
              <a:rPr lang="en-US" altLang="en-US" b="1" dirty="0">
                <a:latin typeface="Arial" panose="020B0604020202020204" pitchFamily="34" charset="0"/>
              </a:rPr>
              <a:t>0.0</a:t>
            </a:r>
            <a:endParaRPr lang="en-US" altLang="en-US" dirty="0">
              <a:latin typeface="Arial" panose="020B0604020202020204" pitchFamily="34" charset="0"/>
            </a:endParaRPr>
          </a:p>
          <a:p>
            <a:pPr lvl="2" algn="just">
              <a:lnSpc>
                <a:spcPct val="150000"/>
              </a:lnSpc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endParaRPr lang="en-US" sz="2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80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-up of a city&#10;&#10;AI-generated content may be incorrect.">
            <a:extLst>
              <a:ext uri="{FF2B5EF4-FFF2-40B4-BE49-F238E27FC236}">
                <a16:creationId xmlns:a16="http://schemas.microsoft.com/office/drawing/2014/main" id="{3FFA4B69-8674-5341-1574-660C5DB64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32" y="2024817"/>
            <a:ext cx="5400704" cy="280836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omparison of a city street and a car detector results&#10;&#10;AI-generated content may be incorrect.">
            <a:extLst>
              <a:ext uri="{FF2B5EF4-FFF2-40B4-BE49-F238E27FC236}">
                <a16:creationId xmlns:a16="http://schemas.microsoft.com/office/drawing/2014/main" id="{3A214FAE-CC2D-8E65-6F08-75F12435B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64" y="2014023"/>
            <a:ext cx="5400703" cy="280836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DABF9-D047-0B8D-8DA6-FAA7B992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5D6789-FDDD-47F5-B6D9-F15FFDE4193F}" type="datetime4">
              <a:rPr lang="en-US" smtClean="0"/>
              <a:pPr>
                <a:spcAft>
                  <a:spcPts val="600"/>
                </a:spcAft>
              </a:pPr>
              <a:t>July 2,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5449C-52F7-EA4D-6499-95C5E44B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SPIC-2025 DESIGN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16BE7-3740-6B21-B873-A48D4AA5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EA207FA-8A50-4B70-BF2B-59E3FC2B948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71AD60-043F-9DFB-9866-F5ACC23CDE4C}"/>
              </a:ext>
            </a:extLst>
          </p:cNvPr>
          <p:cNvSpPr txBox="1"/>
          <p:nvPr/>
        </p:nvSpPr>
        <p:spPr>
          <a:xfrm>
            <a:off x="1919599" y="1153794"/>
            <a:ext cx="27080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BEFORE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ABEC1-5C2F-9750-C721-BF2ED2A6ACFD}"/>
              </a:ext>
            </a:extLst>
          </p:cNvPr>
          <p:cNvSpPr txBox="1"/>
          <p:nvPr/>
        </p:nvSpPr>
        <p:spPr>
          <a:xfrm>
            <a:off x="7260904" y="1153794"/>
            <a:ext cx="35514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90615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01F9-B1DE-E550-386A-5A5145CB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34F7-175E-27AE-7575-3D67D9167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Limited Dataset Availability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a small but focused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dataset.Used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basic augmentation (rotation, flip) to increase variety and reduce overfitting.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Low Familiarity with Noise-Based Testing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Learned to generate Gaussian noise using NumPy and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OpenCV.Compared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performance between models trained with and without noisy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First-Time Error Analysis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Learned to compute meaningful detection metrics:</a:t>
            </a: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Pd (Probability of Detection) = TP / (TP + FN)</a:t>
            </a:r>
          </a:p>
          <a:p>
            <a:pPr marL="457200" lvl="1" indent="0">
              <a:buNone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(Rate of False Alarms) = FP / (FP + TN)</a:t>
            </a: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 (Rate of Misses) = 1 – Pd</a:t>
            </a:r>
          </a:p>
          <a:p>
            <a:pPr marL="457200" lvl="1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ROC Curve (Pd vs.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to evaluate model performance across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thresholds.Identified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 issues like high false positives in noisy windows.</a:t>
            </a:r>
          </a:p>
          <a:p>
            <a:pPr lvl="1"/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C44CE-7ADB-F901-877C-F69D271F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9258-95DA-4F9B-810C-B264C29AEF57}" type="datetime4">
              <a:rPr lang="en-US" smtClean="0"/>
              <a:t>July 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05A80-48C6-FE76-D342-EF471663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SPIC-2025 DESIGN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8E15D-5501-75AB-B651-8E367719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07FA-8A50-4B70-BF2B-59E3FC2B9485}" type="slidenum">
              <a:rPr lang="en-US" smtClean="0"/>
              <a:t>7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1FD5B3-CAC0-CA7A-733F-9C8FEE96C806}"/>
              </a:ext>
            </a:extLst>
          </p:cNvPr>
          <p:cNvCxnSpPr/>
          <p:nvPr/>
        </p:nvCxnSpPr>
        <p:spPr>
          <a:xfrm>
            <a:off x="838200" y="1385047"/>
            <a:ext cx="1051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20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175126f-e032-47c6-80f3-2e6138564ff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8E40C572C64D468437CEEDDA50F93F" ma:contentTypeVersion="9" ma:contentTypeDescription="Create a new document." ma:contentTypeScope="" ma:versionID="3ff564956abb9f31a34af3907090f48d">
  <xsd:schema xmlns:xsd="http://www.w3.org/2001/XMLSchema" xmlns:xs="http://www.w3.org/2001/XMLSchema" xmlns:p="http://schemas.microsoft.com/office/2006/metadata/properties" xmlns:ns3="4175126f-e032-47c6-80f3-2e6138564ff1" xmlns:ns4="49bbc8f2-8212-47f6-91f6-f565679ade5a" targetNamespace="http://schemas.microsoft.com/office/2006/metadata/properties" ma:root="true" ma:fieldsID="a949b2e2d8106312285e2827b27ce976" ns3:_="" ns4:_="">
    <xsd:import namespace="4175126f-e032-47c6-80f3-2e6138564ff1"/>
    <xsd:import namespace="49bbc8f2-8212-47f6-91f6-f565679ade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5126f-e032-47c6-80f3-2e6138564f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bc8f2-8212-47f6-91f6-f565679ade5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76C9CE-9AE5-4D87-B4D7-59FA01A2EC3A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terms/"/>
    <ds:schemaRef ds:uri="49bbc8f2-8212-47f6-91f6-f565679ade5a"/>
    <ds:schemaRef ds:uri="4175126f-e032-47c6-80f3-2e6138564ff1"/>
  </ds:schemaRefs>
</ds:datastoreItem>
</file>

<file path=customXml/itemProps2.xml><?xml version="1.0" encoding="utf-8"?>
<ds:datastoreItem xmlns:ds="http://schemas.openxmlformats.org/officeDocument/2006/customXml" ds:itemID="{78F362B9-785B-4701-A25E-6B15132B88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00AB19-B6FC-4FF1-A40A-2C7BB15840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75126f-e032-47c6-80f3-2e6138564ff1"/>
    <ds:schemaRef ds:uri="49bbc8f2-8212-47f6-91f6-f565679ade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569</Words>
  <Application>Microsoft Office PowerPoint</Application>
  <PresentationFormat>Widescreen</PresentationFormat>
  <Paragraphs>70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Wingdings</vt:lpstr>
      <vt:lpstr>Office Theme</vt:lpstr>
      <vt:lpstr>Pattern Recognition and Labeling with Neural Networks</vt:lpstr>
      <vt:lpstr>Overview Of Project</vt:lpstr>
      <vt:lpstr>Anticipated Project Schedule</vt:lpstr>
      <vt:lpstr>Literature Sources </vt:lpstr>
      <vt:lpstr>ANALYSIS</vt:lpstr>
      <vt:lpstr>PowerPoint Presentation</vt:lpstr>
      <vt:lpstr>Technical Challenges And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Kasula Pranav</dc:creator>
  <cp:lastModifiedBy>Kasula Pranav</cp:lastModifiedBy>
  <cp:revision>7</cp:revision>
  <dcterms:created xsi:type="dcterms:W3CDTF">2025-06-30T02:24:41Z</dcterms:created>
  <dcterms:modified xsi:type="dcterms:W3CDTF">2025-07-02T03:28:43Z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0x010100798E40C572C64D468437CEEDDA50F93F</vt:lpwstr>
  </property>
</Properties>
</file>