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notesMasterIdLst>
    <p:notesMasterId r:id="rId17"/>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703B3-048D-47A9-BC47-59DC24314370}"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E3C75-95F0-4744-B56A-548A35C8A847}" type="slidenum">
              <a:rPr lang="en-IN" smtClean="0"/>
              <a:t>‹#›</a:t>
            </a:fld>
            <a:endParaRPr lang="en-IN"/>
          </a:p>
        </p:txBody>
      </p:sp>
    </p:spTree>
    <p:extLst>
      <p:ext uri="{BB962C8B-B14F-4D97-AF65-F5344CB8AC3E}">
        <p14:creationId xmlns:p14="http://schemas.microsoft.com/office/powerpoint/2010/main" val="148613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DE3C75-95F0-4744-B56A-548A35C8A847}" type="slidenum">
              <a:rPr lang="en-IN" smtClean="0"/>
              <a:t>2</a:t>
            </a:fld>
            <a:endParaRPr lang="en-IN"/>
          </a:p>
        </p:txBody>
      </p:sp>
    </p:spTree>
    <p:extLst>
      <p:ext uri="{BB962C8B-B14F-4D97-AF65-F5344CB8AC3E}">
        <p14:creationId xmlns:p14="http://schemas.microsoft.com/office/powerpoint/2010/main" val="172730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59566C3-5FBE-4153-89F0-ECF0153B575D}"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37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66C3-5FBE-4153-89F0-ECF0153B575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82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66C3-5FBE-4153-89F0-ECF0153B575D}"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884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1583-FF10-6C18-75EE-955C4357B856}"/>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8F3F57-53CD-4FDE-16E7-A7C20226C91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B4A-23DA-40A1-588F-06E9712E63CC}"/>
              </a:ext>
            </a:extLst>
          </p:cNvPr>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a:extLst>
              <a:ext uri="{FF2B5EF4-FFF2-40B4-BE49-F238E27FC236}">
                <a16:creationId xmlns:a16="http://schemas.microsoft.com/office/drawing/2014/main" id="{25444646-223D-5E3A-1B98-752BD32E2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9988F-5AD8-AAB9-94BC-B1BB5C410F95}"/>
              </a:ext>
            </a:extLst>
          </p:cNvPr>
          <p:cNvSpPr>
            <a:spLocks noGrp="1"/>
          </p:cNvSpPr>
          <p:nvPr>
            <p:ph type="sldNum" sz="quarter" idx="12"/>
          </p:nvPr>
        </p:nvSpPr>
        <p:spPr/>
        <p:txBody>
          <a:bodyPr/>
          <a:lstStyle/>
          <a:p>
            <a:fld id="{659566C3-5FBE-4153-89F0-ECF0153B575D}" type="slidenum">
              <a:rPr lang="en-IN" smtClean="0"/>
              <a:t>‹#›</a:t>
            </a:fld>
            <a:endParaRPr lang="en-IN"/>
          </a:p>
        </p:txBody>
      </p:sp>
    </p:spTree>
    <p:extLst>
      <p:ext uri="{BB962C8B-B14F-4D97-AF65-F5344CB8AC3E}">
        <p14:creationId xmlns:p14="http://schemas.microsoft.com/office/powerpoint/2010/main" val="93982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66C3-5FBE-4153-89F0-ECF0153B575D}"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75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EB66C-3670-4E5F-818B-1FB90C5E163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66C3-5FBE-4153-89F0-ECF0153B575D}"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00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EB66C-3670-4E5F-818B-1FB90C5E163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66C3-5FBE-4153-89F0-ECF0153B575D}"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45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EB66C-3670-4E5F-818B-1FB90C5E1632}"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566C3-5FBE-4153-89F0-ECF0153B575D}"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EB66C-3670-4E5F-818B-1FB90C5E1632}"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566C3-5FBE-4153-89F0-ECF0153B575D}"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7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EB66C-3670-4E5F-818B-1FB90C5E1632}"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566C3-5FBE-4153-89F0-ECF0153B575D}" type="slidenum">
              <a:rPr lang="en-IN" smtClean="0"/>
              <a:t>‹#›</a:t>
            </a:fld>
            <a:endParaRPr lang="en-IN"/>
          </a:p>
        </p:txBody>
      </p:sp>
    </p:spTree>
    <p:extLst>
      <p:ext uri="{BB962C8B-B14F-4D97-AF65-F5344CB8AC3E}">
        <p14:creationId xmlns:p14="http://schemas.microsoft.com/office/powerpoint/2010/main" val="21233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EB66C-3670-4E5F-818B-1FB90C5E163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66C3-5FBE-4153-89F0-ECF0153B575D}"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21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BEAEB66C-3670-4E5F-818B-1FB90C5E1632}" type="datetimeFigureOut">
              <a:rPr lang="en-IN" smtClean="0"/>
              <a:t>07-12-2023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659566C3-5FBE-4153-89F0-ECF0153B575D}"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72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AEB66C-3670-4E5F-818B-1FB90C5E1632}" type="datetimeFigureOut">
              <a:rPr lang="en-IN" smtClean="0"/>
              <a:t>07-12-2023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59566C3-5FBE-4153-89F0-ECF0153B575D}"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222401"/>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BAD7-C237-0B3C-51D8-5C55F0E4C004}"/>
              </a:ext>
            </a:extLst>
          </p:cNvPr>
          <p:cNvSpPr>
            <a:spLocks noGrp="1"/>
          </p:cNvSpPr>
          <p:nvPr>
            <p:ph type="ctrTitle"/>
          </p:nvPr>
        </p:nvSpPr>
        <p:spPr/>
        <p:txBody>
          <a:bodyPr/>
          <a:lstStyle/>
          <a:p>
            <a:r>
              <a:rPr lang="en-GB"/>
              <a:t>Introduction and History of Python</a:t>
            </a:r>
            <a:endParaRPr lang="en-IN"/>
          </a:p>
        </p:txBody>
      </p:sp>
      <p:sp>
        <p:nvSpPr>
          <p:cNvPr id="3" name="Subtitle 2">
            <a:extLst>
              <a:ext uri="{FF2B5EF4-FFF2-40B4-BE49-F238E27FC236}">
                <a16:creationId xmlns:a16="http://schemas.microsoft.com/office/drawing/2014/main" id="{DED73340-E117-D2E0-1007-6739AD8A50B8}"/>
              </a:ext>
            </a:extLst>
          </p:cNvPr>
          <p:cNvSpPr>
            <a:spLocks noGrp="1"/>
          </p:cNvSpPr>
          <p:nvPr>
            <p:ph type="subTitle" idx="1"/>
          </p:nvPr>
        </p:nvSpPr>
        <p:spPr/>
        <p:txBody>
          <a:bodyPr/>
          <a:lstStyle/>
          <a:p>
            <a:r>
              <a:rPr lang="en-IN"/>
              <a:t>Functions &amp; Modules</a:t>
            </a:r>
          </a:p>
        </p:txBody>
      </p:sp>
    </p:spTree>
    <p:extLst>
      <p:ext uri="{BB962C8B-B14F-4D97-AF65-F5344CB8AC3E}">
        <p14:creationId xmlns:p14="http://schemas.microsoft.com/office/powerpoint/2010/main" val="390801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2B15-6C63-322F-832A-06B58B948C72}"/>
              </a:ext>
            </a:extLst>
          </p:cNvPr>
          <p:cNvSpPr>
            <a:spLocks noGrp="1"/>
          </p:cNvSpPr>
          <p:nvPr>
            <p:ph type="title"/>
          </p:nvPr>
        </p:nvSpPr>
        <p:spPr/>
        <p:txBody>
          <a:bodyPr/>
          <a:lstStyle/>
          <a:p>
            <a:r>
              <a:rPr lang="en-IN"/>
              <a:t>Modules in Python</a:t>
            </a:r>
          </a:p>
        </p:txBody>
      </p:sp>
      <p:sp>
        <p:nvSpPr>
          <p:cNvPr id="3" name="Text Placeholder 2">
            <a:extLst>
              <a:ext uri="{FF2B5EF4-FFF2-40B4-BE49-F238E27FC236}">
                <a16:creationId xmlns:a16="http://schemas.microsoft.com/office/drawing/2014/main" id="{2747C333-42D2-820A-A05F-CAE63658FA7E}"/>
              </a:ext>
            </a:extLst>
          </p:cNvPr>
          <p:cNvSpPr>
            <a:spLocks noGrp="1"/>
          </p:cNvSpPr>
          <p:nvPr>
            <p:ph type="body" idx="1"/>
          </p:nvPr>
        </p:nvSpPr>
        <p:spPr/>
        <p:txBody>
          <a:bodyPr/>
          <a:lstStyle/>
          <a:p>
            <a:r>
              <a:rPr lang="en-GB"/>
              <a:t>Modules in Python serve as organizational units, grouping related code into separate files. They promote code reuse and maintainability by providing a way to structure large projects. Modules are imported using the 'import' statement.</a:t>
            </a:r>
            <a:endParaRPr lang="en-IN"/>
          </a:p>
        </p:txBody>
      </p:sp>
      <p:pic>
        <p:nvPicPr>
          <p:cNvPr id="5" name="Picture 4">
            <a:extLst>
              <a:ext uri="{FF2B5EF4-FFF2-40B4-BE49-F238E27FC236}">
                <a16:creationId xmlns:a16="http://schemas.microsoft.com/office/drawing/2014/main" id="{D3CCB627-6857-C721-7C27-4C76845CFA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368551" y="3629025"/>
            <a:ext cx="7194550" cy="3041649"/>
          </a:xfrm>
          <a:prstGeom prst="rect">
            <a:avLst/>
          </a:prstGeom>
        </p:spPr>
      </p:pic>
    </p:spTree>
    <p:extLst>
      <p:ext uri="{BB962C8B-B14F-4D97-AF65-F5344CB8AC3E}">
        <p14:creationId xmlns:p14="http://schemas.microsoft.com/office/powerpoint/2010/main" val="182085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024B-298B-8F9E-A26F-7CBD5E2504BB}"/>
              </a:ext>
            </a:extLst>
          </p:cNvPr>
          <p:cNvSpPr>
            <a:spLocks noGrp="1"/>
          </p:cNvSpPr>
          <p:nvPr>
            <p:ph type="title"/>
          </p:nvPr>
        </p:nvSpPr>
        <p:spPr/>
        <p:txBody>
          <a:bodyPr>
            <a:normAutofit/>
          </a:bodyPr>
          <a:lstStyle/>
          <a:p>
            <a:r>
              <a:rPr lang="en-IN"/>
              <a:t>Module Structure and Organization</a:t>
            </a:r>
          </a:p>
        </p:txBody>
      </p:sp>
      <p:sp>
        <p:nvSpPr>
          <p:cNvPr id="3" name="Text Placeholder 2">
            <a:extLst>
              <a:ext uri="{FF2B5EF4-FFF2-40B4-BE49-F238E27FC236}">
                <a16:creationId xmlns:a16="http://schemas.microsoft.com/office/drawing/2014/main" id="{E234EF14-7CF6-211E-E62B-C08FB6446026}"/>
              </a:ext>
            </a:extLst>
          </p:cNvPr>
          <p:cNvSpPr>
            <a:spLocks noGrp="1"/>
          </p:cNvSpPr>
          <p:nvPr>
            <p:ph type="body" idx="1"/>
          </p:nvPr>
        </p:nvSpPr>
        <p:spPr/>
        <p:txBody>
          <a:bodyPr/>
          <a:lstStyle/>
          <a:p>
            <a:r>
              <a:rPr lang="en-GB"/>
              <a:t>A Python module typically includes functions, variables, and classes. Modules can be organized into packages, forming a hierarchical structure. Proper module organization contributes to a clear and maintainable codebase.</a:t>
            </a:r>
            <a:endParaRPr lang="en-IN"/>
          </a:p>
        </p:txBody>
      </p:sp>
      <p:pic>
        <p:nvPicPr>
          <p:cNvPr id="5" name="Picture 4">
            <a:extLst>
              <a:ext uri="{FF2B5EF4-FFF2-40B4-BE49-F238E27FC236}">
                <a16:creationId xmlns:a16="http://schemas.microsoft.com/office/drawing/2014/main" id="{8892AB63-6105-788A-5561-242138383AF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930400" y="3429000"/>
            <a:ext cx="6842125" cy="3064268"/>
          </a:xfrm>
          <a:prstGeom prst="rect">
            <a:avLst/>
          </a:prstGeom>
        </p:spPr>
      </p:pic>
    </p:spTree>
    <p:extLst>
      <p:ext uri="{BB962C8B-B14F-4D97-AF65-F5344CB8AC3E}">
        <p14:creationId xmlns:p14="http://schemas.microsoft.com/office/powerpoint/2010/main" val="183428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4140-5651-6CF9-4736-760184CE81C0}"/>
              </a:ext>
            </a:extLst>
          </p:cNvPr>
          <p:cNvSpPr>
            <a:spLocks noGrp="1"/>
          </p:cNvSpPr>
          <p:nvPr>
            <p:ph type="title"/>
          </p:nvPr>
        </p:nvSpPr>
        <p:spPr/>
        <p:txBody>
          <a:bodyPr/>
          <a:lstStyle/>
          <a:p>
            <a:r>
              <a:rPr lang="en-IN"/>
              <a:t>Benefits of Using Modules</a:t>
            </a:r>
          </a:p>
        </p:txBody>
      </p:sp>
      <p:sp>
        <p:nvSpPr>
          <p:cNvPr id="3" name="Text Placeholder 2">
            <a:extLst>
              <a:ext uri="{FF2B5EF4-FFF2-40B4-BE49-F238E27FC236}">
                <a16:creationId xmlns:a16="http://schemas.microsoft.com/office/drawing/2014/main" id="{99E877AA-7F4E-AF96-7AB5-7A085EED32BD}"/>
              </a:ext>
            </a:extLst>
          </p:cNvPr>
          <p:cNvSpPr>
            <a:spLocks noGrp="1"/>
          </p:cNvSpPr>
          <p:nvPr>
            <p:ph type="body" idx="1"/>
          </p:nvPr>
        </p:nvSpPr>
        <p:spPr/>
        <p:txBody>
          <a:bodyPr/>
          <a:lstStyle/>
          <a:p>
            <a:r>
              <a:rPr lang="en-GB"/>
              <a:t>Using modules enhances code readability, simplifies maintenance, and supports code reuse. Modules also facilitate collaborative development, allowing multiple developers to work on different parts of a project simultaneously.</a:t>
            </a:r>
            <a:endParaRPr lang="en-IN"/>
          </a:p>
        </p:txBody>
      </p:sp>
      <p:pic>
        <p:nvPicPr>
          <p:cNvPr id="5" name="Picture 4">
            <a:extLst>
              <a:ext uri="{FF2B5EF4-FFF2-40B4-BE49-F238E27FC236}">
                <a16:creationId xmlns:a16="http://schemas.microsoft.com/office/drawing/2014/main" id="{03E5D163-4B1B-D512-532F-25C0F29D2DE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778125" y="3686175"/>
            <a:ext cx="6051550" cy="2919310"/>
          </a:xfrm>
          <a:prstGeom prst="rect">
            <a:avLst/>
          </a:prstGeom>
        </p:spPr>
      </p:pic>
    </p:spTree>
    <p:extLst>
      <p:ext uri="{BB962C8B-B14F-4D97-AF65-F5344CB8AC3E}">
        <p14:creationId xmlns:p14="http://schemas.microsoft.com/office/powerpoint/2010/main" val="278569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7911-79E9-0B5A-B33E-B83255C5B1B2}"/>
              </a:ext>
            </a:extLst>
          </p:cNvPr>
          <p:cNvSpPr>
            <a:spLocks noGrp="1"/>
          </p:cNvSpPr>
          <p:nvPr>
            <p:ph type="title"/>
          </p:nvPr>
        </p:nvSpPr>
        <p:spPr/>
        <p:txBody>
          <a:bodyPr>
            <a:normAutofit/>
          </a:bodyPr>
          <a:lstStyle/>
          <a:p>
            <a:r>
              <a:rPr lang="en-GB"/>
              <a:t>Popular Python Modules and Libraries</a:t>
            </a:r>
            <a:endParaRPr lang="en-IN"/>
          </a:p>
        </p:txBody>
      </p:sp>
      <p:sp>
        <p:nvSpPr>
          <p:cNvPr id="3" name="Text Placeholder 2">
            <a:extLst>
              <a:ext uri="{FF2B5EF4-FFF2-40B4-BE49-F238E27FC236}">
                <a16:creationId xmlns:a16="http://schemas.microsoft.com/office/drawing/2014/main" id="{5E97FA8B-4D38-0541-4D2A-F827BD327694}"/>
              </a:ext>
            </a:extLst>
          </p:cNvPr>
          <p:cNvSpPr>
            <a:spLocks noGrp="1"/>
          </p:cNvSpPr>
          <p:nvPr>
            <p:ph type="body" idx="1"/>
          </p:nvPr>
        </p:nvSpPr>
        <p:spPr/>
        <p:txBody>
          <a:bodyPr/>
          <a:lstStyle/>
          <a:p>
            <a:r>
              <a:rPr lang="en-IN"/>
              <a:t>Python has a vast ecosystem of modules and libraries. Notable examples include NumPy for numerical computing, pandas for data manipulation, and requests for HTTP interactions. Leveraging these libraries enhances Python's capabilities across various domains.</a:t>
            </a:r>
          </a:p>
        </p:txBody>
      </p:sp>
      <p:pic>
        <p:nvPicPr>
          <p:cNvPr id="5" name="Picture 4">
            <a:extLst>
              <a:ext uri="{FF2B5EF4-FFF2-40B4-BE49-F238E27FC236}">
                <a16:creationId xmlns:a16="http://schemas.microsoft.com/office/drawing/2014/main" id="{A35ED4CA-57B2-2372-B14F-70B4A98E596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92375" y="3695700"/>
            <a:ext cx="6327775" cy="2946400"/>
          </a:xfrm>
          <a:prstGeom prst="rect">
            <a:avLst/>
          </a:prstGeom>
        </p:spPr>
      </p:pic>
    </p:spTree>
    <p:extLst>
      <p:ext uri="{BB962C8B-B14F-4D97-AF65-F5344CB8AC3E}">
        <p14:creationId xmlns:p14="http://schemas.microsoft.com/office/powerpoint/2010/main" val="3290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1A0-2D67-5355-795F-54D4EDEA3AD0}"/>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B69096B-6EA0-03A6-D84B-EE94CEE3AFC6}"/>
              </a:ext>
            </a:extLst>
          </p:cNvPr>
          <p:cNvSpPr>
            <a:spLocks noGrp="1"/>
          </p:cNvSpPr>
          <p:nvPr>
            <p:ph type="body" idx="1"/>
          </p:nvPr>
        </p:nvSpPr>
        <p:spPr/>
        <p:txBody>
          <a:bodyPr/>
          <a:lstStyle/>
          <a:p>
            <a:r>
              <a:rPr lang="en-GB"/>
              <a:t>Python's rich history, clear syntax, and extensive standard library make it a powerful and versatile programming language. Whether you're a beginner or an experienced developer, Python's simplicity and readability make it a language of choice for various applications.</a:t>
            </a:r>
            <a:endParaRPr lang="en-IN"/>
          </a:p>
        </p:txBody>
      </p:sp>
    </p:spTree>
    <p:extLst>
      <p:ext uri="{BB962C8B-B14F-4D97-AF65-F5344CB8AC3E}">
        <p14:creationId xmlns:p14="http://schemas.microsoft.com/office/powerpoint/2010/main" val="12660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4BA9-8508-62F9-E679-F48C298FF3E3}"/>
              </a:ext>
            </a:extLst>
          </p:cNvPr>
          <p:cNvSpPr>
            <a:spLocks noGrp="1"/>
          </p:cNvSpPr>
          <p:nvPr>
            <p:ph type="ctrTitle"/>
          </p:nvPr>
        </p:nvSpPr>
        <p:spPr/>
        <p:txBody>
          <a:bodyPr/>
          <a:lstStyle/>
          <a:p>
            <a:r>
              <a:rPr lang="en-IN"/>
              <a:t>Thank You</a:t>
            </a:r>
          </a:p>
        </p:txBody>
      </p:sp>
    </p:spTree>
    <p:extLst>
      <p:ext uri="{BB962C8B-B14F-4D97-AF65-F5344CB8AC3E}">
        <p14:creationId xmlns:p14="http://schemas.microsoft.com/office/powerpoint/2010/main" val="11552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4E24-7B02-7D1C-FDC3-E7E7A34DA663}"/>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E9C002A3-43EB-6A05-D396-12404233E712}"/>
              </a:ext>
            </a:extLst>
          </p:cNvPr>
          <p:cNvSpPr>
            <a:spLocks noGrp="1"/>
          </p:cNvSpPr>
          <p:nvPr>
            <p:ph idx="1"/>
          </p:nvPr>
        </p:nvSpPr>
        <p:spPr/>
        <p:txBody>
          <a:bodyPr>
            <a:normAutofit fontScale="25000" lnSpcReduction="20000"/>
          </a:bodyPr>
          <a:lstStyle/>
          <a:p>
            <a:r>
              <a:rPr lang="en-GB" sz="6400" dirty="0"/>
              <a:t>1. Introduction to Python</a:t>
            </a:r>
          </a:p>
          <a:p>
            <a:r>
              <a:rPr lang="en-GB" sz="6400" dirty="0"/>
              <a:t>2. History of Python - Guido van Rossum</a:t>
            </a:r>
          </a:p>
          <a:p>
            <a:r>
              <a:rPr lang="en-GB" sz="6400" dirty="0"/>
              <a:t>3. Evolution of Python Versions</a:t>
            </a:r>
          </a:p>
          <a:p>
            <a:r>
              <a:rPr lang="en-GB" sz="6400" dirty="0"/>
              <a:t>4. Python's Philosophies</a:t>
            </a:r>
          </a:p>
          <a:p>
            <a:r>
              <a:rPr lang="en-GB" sz="6400" dirty="0"/>
              <a:t>5. Functions in Python</a:t>
            </a:r>
          </a:p>
          <a:p>
            <a:r>
              <a:rPr lang="en-GB" sz="6400" dirty="0"/>
              <a:t>6. Anatomy of a Python Function</a:t>
            </a:r>
          </a:p>
          <a:p>
            <a:r>
              <a:rPr lang="en-GB" sz="6400" dirty="0"/>
              <a:t>7. Advanced Function Concepts</a:t>
            </a:r>
          </a:p>
          <a:p>
            <a:r>
              <a:rPr lang="en-GB" sz="6400" dirty="0"/>
              <a:t>8. Modules in Python</a:t>
            </a:r>
          </a:p>
          <a:p>
            <a:r>
              <a:rPr lang="en-GB" sz="6400" dirty="0"/>
              <a:t>9. Module Structure and Organization</a:t>
            </a:r>
          </a:p>
          <a:p>
            <a:r>
              <a:rPr lang="en-GB" sz="6400" dirty="0"/>
              <a:t>10. Benefits of Using Modules</a:t>
            </a:r>
          </a:p>
          <a:p>
            <a:r>
              <a:rPr lang="en-GB" sz="6400" dirty="0"/>
              <a:t>11. Popular Python Modules and Libraries</a:t>
            </a:r>
          </a:p>
          <a:p>
            <a:r>
              <a:rPr lang="en-GB" sz="6400" dirty="0"/>
              <a:t>12. Conclusion</a:t>
            </a:r>
            <a:endParaRPr lang="en-IN" sz="6400" dirty="0"/>
          </a:p>
          <a:p>
            <a:endParaRPr lang="en-IN" dirty="0"/>
          </a:p>
        </p:txBody>
      </p:sp>
    </p:spTree>
    <p:extLst>
      <p:ext uri="{BB962C8B-B14F-4D97-AF65-F5344CB8AC3E}">
        <p14:creationId xmlns:p14="http://schemas.microsoft.com/office/powerpoint/2010/main" val="322650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C61-CF4B-D9B5-AB17-22C7529194C0}"/>
              </a:ext>
            </a:extLst>
          </p:cNvPr>
          <p:cNvSpPr>
            <a:spLocks noGrp="1"/>
          </p:cNvSpPr>
          <p:nvPr>
            <p:ph type="title"/>
          </p:nvPr>
        </p:nvSpPr>
        <p:spPr/>
        <p:txBody>
          <a:bodyPr/>
          <a:lstStyle/>
          <a:p>
            <a:r>
              <a:rPr lang="en-IN"/>
              <a:t>Introduction to Python</a:t>
            </a:r>
          </a:p>
        </p:txBody>
      </p:sp>
      <p:sp>
        <p:nvSpPr>
          <p:cNvPr id="3" name="Text Placeholder 2">
            <a:extLst>
              <a:ext uri="{FF2B5EF4-FFF2-40B4-BE49-F238E27FC236}">
                <a16:creationId xmlns:a16="http://schemas.microsoft.com/office/drawing/2014/main" id="{424F8D64-E091-A226-B103-6F1065F7C1EF}"/>
              </a:ext>
            </a:extLst>
          </p:cNvPr>
          <p:cNvSpPr>
            <a:spLocks noGrp="1"/>
          </p:cNvSpPr>
          <p:nvPr>
            <p:ph type="body" idx="1"/>
          </p:nvPr>
        </p:nvSpPr>
        <p:spPr/>
        <p:txBody>
          <a:bodyPr/>
          <a:lstStyle/>
          <a:p>
            <a:r>
              <a:rPr lang="en-GB" dirty="0"/>
              <a:t>Python is a dynamically-typed, high-level programming language with a focus on code readability and simplicity. Created by Guido van Rossum and first released in 1991, Python has evolved into one of the most popular languages globally, powering diverse applications in web development, data science, machine learning, and more.</a:t>
            </a:r>
            <a:endParaRPr lang="en-IN" dirty="0"/>
          </a:p>
        </p:txBody>
      </p:sp>
      <p:pic>
        <p:nvPicPr>
          <p:cNvPr id="5" name="Picture 4">
            <a:extLst>
              <a:ext uri="{FF2B5EF4-FFF2-40B4-BE49-F238E27FC236}">
                <a16:creationId xmlns:a16="http://schemas.microsoft.com/office/drawing/2014/main" id="{22ABBF3D-962C-B59D-E2DD-36A2F32D57A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276599" y="4143375"/>
            <a:ext cx="5457825" cy="2505076"/>
          </a:xfrm>
          <a:prstGeom prst="rect">
            <a:avLst/>
          </a:prstGeom>
        </p:spPr>
      </p:pic>
    </p:spTree>
    <p:extLst>
      <p:ext uri="{BB962C8B-B14F-4D97-AF65-F5344CB8AC3E}">
        <p14:creationId xmlns:p14="http://schemas.microsoft.com/office/powerpoint/2010/main" val="258533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70F9-25FC-E67C-710C-D2B58ED3B26C}"/>
              </a:ext>
            </a:extLst>
          </p:cNvPr>
          <p:cNvSpPr>
            <a:spLocks noGrp="1"/>
          </p:cNvSpPr>
          <p:nvPr>
            <p:ph type="title"/>
          </p:nvPr>
        </p:nvSpPr>
        <p:spPr/>
        <p:txBody>
          <a:bodyPr>
            <a:normAutofit/>
          </a:bodyPr>
          <a:lstStyle/>
          <a:p>
            <a:r>
              <a:rPr lang="en-GB"/>
              <a:t>History of Python - Guido van Rossum</a:t>
            </a:r>
            <a:endParaRPr lang="en-IN"/>
          </a:p>
        </p:txBody>
      </p:sp>
      <p:sp>
        <p:nvSpPr>
          <p:cNvPr id="3" name="Text Placeholder 2">
            <a:extLst>
              <a:ext uri="{FF2B5EF4-FFF2-40B4-BE49-F238E27FC236}">
                <a16:creationId xmlns:a16="http://schemas.microsoft.com/office/drawing/2014/main" id="{7416046E-9D14-CEF0-11A8-F46EBFCE0164}"/>
              </a:ext>
            </a:extLst>
          </p:cNvPr>
          <p:cNvSpPr>
            <a:spLocks noGrp="1"/>
          </p:cNvSpPr>
          <p:nvPr>
            <p:ph type="body" idx="1"/>
          </p:nvPr>
        </p:nvSpPr>
        <p:spPr/>
        <p:txBody>
          <a:bodyPr/>
          <a:lstStyle/>
          <a:p>
            <a:r>
              <a:rPr lang="en-GB"/>
              <a:t>Guido van Rossum, a Dutch programmer, conceived Python as a successor to the ABC language. The first official Python release, Python 0.9.0, came in 1991. Guido's leadership as the 'Benevolent Dictator For Life' (BDFL) shaped Python's development until his retirement in 2018.</a:t>
            </a:r>
            <a:endParaRPr lang="en-IN"/>
          </a:p>
        </p:txBody>
      </p:sp>
      <p:pic>
        <p:nvPicPr>
          <p:cNvPr id="6" name="Picture 5">
            <a:extLst>
              <a:ext uri="{FF2B5EF4-FFF2-40B4-BE49-F238E27FC236}">
                <a16:creationId xmlns:a16="http://schemas.microsoft.com/office/drawing/2014/main" id="{7D0A9D47-0736-05D6-EA99-E3F4D3841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3638549"/>
            <a:ext cx="5810249" cy="2905125"/>
          </a:xfrm>
          <a:prstGeom prst="rect">
            <a:avLst/>
          </a:prstGeom>
        </p:spPr>
      </p:pic>
    </p:spTree>
    <p:extLst>
      <p:ext uri="{BB962C8B-B14F-4D97-AF65-F5344CB8AC3E}">
        <p14:creationId xmlns:p14="http://schemas.microsoft.com/office/powerpoint/2010/main" val="35511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867E-FE20-48E2-2F94-22D1360FE64E}"/>
              </a:ext>
            </a:extLst>
          </p:cNvPr>
          <p:cNvSpPr>
            <a:spLocks noGrp="1"/>
          </p:cNvSpPr>
          <p:nvPr>
            <p:ph type="title"/>
          </p:nvPr>
        </p:nvSpPr>
        <p:spPr/>
        <p:txBody>
          <a:bodyPr/>
          <a:lstStyle/>
          <a:p>
            <a:r>
              <a:rPr lang="en-IN"/>
              <a:t>Evolution of Python Versions</a:t>
            </a:r>
          </a:p>
        </p:txBody>
      </p:sp>
      <p:sp>
        <p:nvSpPr>
          <p:cNvPr id="3" name="Text Placeholder 2">
            <a:extLst>
              <a:ext uri="{FF2B5EF4-FFF2-40B4-BE49-F238E27FC236}">
                <a16:creationId xmlns:a16="http://schemas.microsoft.com/office/drawing/2014/main" id="{A50AC6AE-45E6-EA9E-BF48-ED8871288049}"/>
              </a:ext>
            </a:extLst>
          </p:cNvPr>
          <p:cNvSpPr>
            <a:spLocks noGrp="1"/>
          </p:cNvSpPr>
          <p:nvPr>
            <p:ph type="body" idx="1"/>
          </p:nvPr>
        </p:nvSpPr>
        <p:spPr/>
        <p:txBody>
          <a:bodyPr/>
          <a:lstStyle/>
          <a:p>
            <a:r>
              <a:rPr lang="en-GB"/>
              <a:t>Python has seen significant version releases, with Python 2 and Python 3 being the most notable. Python 2, initially released in 2000, reached its end-of-life in 2020. Python 3, introduced in 2008, is the current and recommended version for development.</a:t>
            </a:r>
            <a:endParaRPr lang="en-IN"/>
          </a:p>
        </p:txBody>
      </p:sp>
      <p:pic>
        <p:nvPicPr>
          <p:cNvPr id="5" name="Picture 4">
            <a:extLst>
              <a:ext uri="{FF2B5EF4-FFF2-40B4-BE49-F238E27FC236}">
                <a16:creationId xmlns:a16="http://schemas.microsoft.com/office/drawing/2014/main" id="{8310932D-2DE7-786D-4A41-C2A5260387E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530474" y="3676650"/>
            <a:ext cx="6175375" cy="2917825"/>
          </a:xfrm>
          <a:prstGeom prst="rect">
            <a:avLst/>
          </a:prstGeom>
        </p:spPr>
      </p:pic>
    </p:spTree>
    <p:extLst>
      <p:ext uri="{BB962C8B-B14F-4D97-AF65-F5344CB8AC3E}">
        <p14:creationId xmlns:p14="http://schemas.microsoft.com/office/powerpoint/2010/main" val="183402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1CEB-D33C-BE3B-02A7-09873D1C724F}"/>
              </a:ext>
            </a:extLst>
          </p:cNvPr>
          <p:cNvSpPr>
            <a:spLocks noGrp="1"/>
          </p:cNvSpPr>
          <p:nvPr>
            <p:ph type="title"/>
          </p:nvPr>
        </p:nvSpPr>
        <p:spPr/>
        <p:txBody>
          <a:bodyPr/>
          <a:lstStyle/>
          <a:p>
            <a:r>
              <a:rPr lang="en-IN"/>
              <a:t>Python's Philosophies</a:t>
            </a:r>
          </a:p>
        </p:txBody>
      </p:sp>
      <p:sp>
        <p:nvSpPr>
          <p:cNvPr id="3" name="Text Placeholder 2">
            <a:extLst>
              <a:ext uri="{FF2B5EF4-FFF2-40B4-BE49-F238E27FC236}">
                <a16:creationId xmlns:a16="http://schemas.microsoft.com/office/drawing/2014/main" id="{2F07074F-C3CC-320B-7B43-D19C43871E64}"/>
              </a:ext>
            </a:extLst>
          </p:cNvPr>
          <p:cNvSpPr>
            <a:spLocks noGrp="1"/>
          </p:cNvSpPr>
          <p:nvPr>
            <p:ph type="body" idx="1"/>
          </p:nvPr>
        </p:nvSpPr>
        <p:spPr/>
        <p:txBody>
          <a:bodyPr/>
          <a:lstStyle/>
          <a:p>
            <a:r>
              <a:rPr lang="en-GB"/>
              <a:t>Python follows a set of guiding principles, often referred to as 'The Zen of Python,' which includes aphorisms like 'Readability counts' and 'There should be one-- and preferably only one --obvious way to do it.' These philosophies contribute to the language's design and community culture.</a:t>
            </a:r>
            <a:endParaRPr lang="en-IN"/>
          </a:p>
        </p:txBody>
      </p:sp>
      <p:pic>
        <p:nvPicPr>
          <p:cNvPr id="5" name="Picture 4">
            <a:extLst>
              <a:ext uri="{FF2B5EF4-FFF2-40B4-BE49-F238E27FC236}">
                <a16:creationId xmlns:a16="http://schemas.microsoft.com/office/drawing/2014/main" id="{2F4CA612-2292-D22C-07D2-779372B62A9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740025" y="3771899"/>
            <a:ext cx="6213475" cy="2873821"/>
          </a:xfrm>
          <a:prstGeom prst="rect">
            <a:avLst/>
          </a:prstGeom>
        </p:spPr>
      </p:pic>
    </p:spTree>
    <p:extLst>
      <p:ext uri="{BB962C8B-B14F-4D97-AF65-F5344CB8AC3E}">
        <p14:creationId xmlns:p14="http://schemas.microsoft.com/office/powerpoint/2010/main" val="147593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B91-5CF5-FFD7-6A07-43F7A8710D8C}"/>
              </a:ext>
            </a:extLst>
          </p:cNvPr>
          <p:cNvSpPr>
            <a:spLocks noGrp="1"/>
          </p:cNvSpPr>
          <p:nvPr>
            <p:ph type="title"/>
          </p:nvPr>
        </p:nvSpPr>
        <p:spPr/>
        <p:txBody>
          <a:bodyPr/>
          <a:lstStyle/>
          <a:p>
            <a:r>
              <a:rPr lang="en-IN"/>
              <a:t>Functions in Python</a:t>
            </a:r>
          </a:p>
        </p:txBody>
      </p:sp>
      <p:sp>
        <p:nvSpPr>
          <p:cNvPr id="3" name="Text Placeholder 2">
            <a:extLst>
              <a:ext uri="{FF2B5EF4-FFF2-40B4-BE49-F238E27FC236}">
                <a16:creationId xmlns:a16="http://schemas.microsoft.com/office/drawing/2014/main" id="{A58A264F-D1C0-14E8-07D5-562665D81A43}"/>
              </a:ext>
            </a:extLst>
          </p:cNvPr>
          <p:cNvSpPr>
            <a:spLocks noGrp="1"/>
          </p:cNvSpPr>
          <p:nvPr>
            <p:ph type="body" idx="1"/>
          </p:nvPr>
        </p:nvSpPr>
        <p:spPr/>
        <p:txBody>
          <a:bodyPr/>
          <a:lstStyle/>
          <a:p>
            <a:r>
              <a:rPr lang="en-GB"/>
              <a:t>Functions in Python are fundamental building blocks for organizing code. Defined using the 'def' keyword, functions encapsulate a set of instructions and can accept parameters and return values. They enhance code modularity and maintainability.</a:t>
            </a:r>
            <a:endParaRPr lang="en-IN"/>
          </a:p>
        </p:txBody>
      </p:sp>
      <p:pic>
        <p:nvPicPr>
          <p:cNvPr id="5" name="Picture 4">
            <a:extLst>
              <a:ext uri="{FF2B5EF4-FFF2-40B4-BE49-F238E27FC236}">
                <a16:creationId xmlns:a16="http://schemas.microsoft.com/office/drawing/2014/main" id="{415D60B9-457E-07F0-5356-5E184779215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263775" y="3648074"/>
            <a:ext cx="6537325" cy="3013075"/>
          </a:xfrm>
          <a:prstGeom prst="rect">
            <a:avLst/>
          </a:prstGeom>
        </p:spPr>
      </p:pic>
    </p:spTree>
    <p:extLst>
      <p:ext uri="{BB962C8B-B14F-4D97-AF65-F5344CB8AC3E}">
        <p14:creationId xmlns:p14="http://schemas.microsoft.com/office/powerpoint/2010/main" val="2608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1403-A51E-F6B2-572A-DD6CDEA26DC6}"/>
              </a:ext>
            </a:extLst>
          </p:cNvPr>
          <p:cNvSpPr>
            <a:spLocks noGrp="1"/>
          </p:cNvSpPr>
          <p:nvPr>
            <p:ph type="title"/>
          </p:nvPr>
        </p:nvSpPr>
        <p:spPr/>
        <p:txBody>
          <a:bodyPr/>
          <a:lstStyle/>
          <a:p>
            <a:r>
              <a:rPr lang="en-GB"/>
              <a:t>Anatomy of a Python Function</a:t>
            </a:r>
            <a:endParaRPr lang="en-IN"/>
          </a:p>
        </p:txBody>
      </p:sp>
      <p:sp>
        <p:nvSpPr>
          <p:cNvPr id="3" name="Text Placeholder 2">
            <a:extLst>
              <a:ext uri="{FF2B5EF4-FFF2-40B4-BE49-F238E27FC236}">
                <a16:creationId xmlns:a16="http://schemas.microsoft.com/office/drawing/2014/main" id="{2177FC85-1D3B-E81C-4540-4FB2406E5567}"/>
              </a:ext>
            </a:extLst>
          </p:cNvPr>
          <p:cNvSpPr>
            <a:spLocks noGrp="1"/>
          </p:cNvSpPr>
          <p:nvPr>
            <p:ph type="body" idx="1"/>
          </p:nvPr>
        </p:nvSpPr>
        <p:spPr/>
        <p:txBody>
          <a:bodyPr/>
          <a:lstStyle/>
          <a:p>
            <a:r>
              <a:rPr lang="en-GB"/>
              <a:t>A Python function consists of a name, parameters (optional), a function body with indented code, and a return statement (optional). Functions can be called with arguments, allowing for flexibility and reusability.</a:t>
            </a:r>
            <a:endParaRPr lang="en-IN"/>
          </a:p>
        </p:txBody>
      </p:sp>
      <p:pic>
        <p:nvPicPr>
          <p:cNvPr id="5" name="Picture 4">
            <a:extLst>
              <a:ext uri="{FF2B5EF4-FFF2-40B4-BE49-F238E27FC236}">
                <a16:creationId xmlns:a16="http://schemas.microsoft.com/office/drawing/2014/main" id="{CCA610DF-5290-3D43-28B7-404562A05D5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35225" y="3520682"/>
            <a:ext cx="6604000" cy="3064268"/>
          </a:xfrm>
          <a:prstGeom prst="rect">
            <a:avLst/>
          </a:prstGeom>
        </p:spPr>
      </p:pic>
    </p:spTree>
    <p:extLst>
      <p:ext uri="{BB962C8B-B14F-4D97-AF65-F5344CB8AC3E}">
        <p14:creationId xmlns:p14="http://schemas.microsoft.com/office/powerpoint/2010/main" val="417325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0515-8D2E-C4CE-FD0C-ADC1C3E28FD4}"/>
              </a:ext>
            </a:extLst>
          </p:cNvPr>
          <p:cNvSpPr>
            <a:spLocks noGrp="1"/>
          </p:cNvSpPr>
          <p:nvPr>
            <p:ph type="title"/>
          </p:nvPr>
        </p:nvSpPr>
        <p:spPr/>
        <p:txBody>
          <a:bodyPr/>
          <a:lstStyle/>
          <a:p>
            <a:r>
              <a:rPr lang="en-IN"/>
              <a:t>Advanced Function Concepts</a:t>
            </a:r>
          </a:p>
        </p:txBody>
      </p:sp>
      <p:sp>
        <p:nvSpPr>
          <p:cNvPr id="3" name="Text Placeholder 2">
            <a:extLst>
              <a:ext uri="{FF2B5EF4-FFF2-40B4-BE49-F238E27FC236}">
                <a16:creationId xmlns:a16="http://schemas.microsoft.com/office/drawing/2014/main" id="{024E8D83-B3A8-7CCE-24BF-7F1A5EE42C6E}"/>
              </a:ext>
            </a:extLst>
          </p:cNvPr>
          <p:cNvSpPr>
            <a:spLocks noGrp="1"/>
          </p:cNvSpPr>
          <p:nvPr>
            <p:ph type="body" idx="1"/>
          </p:nvPr>
        </p:nvSpPr>
        <p:spPr/>
        <p:txBody>
          <a:bodyPr/>
          <a:lstStyle/>
          <a:p>
            <a:r>
              <a:rPr lang="en-GB"/>
              <a:t>Python functions support features like default parameter values, variable-length argument lists, and lambda functions. Additionally, the concept of closures and decorators allows for advanced function manipulation.</a:t>
            </a:r>
            <a:endParaRPr lang="en-IN"/>
          </a:p>
        </p:txBody>
      </p:sp>
      <p:pic>
        <p:nvPicPr>
          <p:cNvPr id="5" name="Picture 4">
            <a:extLst>
              <a:ext uri="{FF2B5EF4-FFF2-40B4-BE49-F238E27FC236}">
                <a16:creationId xmlns:a16="http://schemas.microsoft.com/office/drawing/2014/main" id="{6588B69D-88C1-FDE8-1449-5182689BD89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387600" y="3352801"/>
            <a:ext cx="6851650" cy="3155950"/>
          </a:xfrm>
          <a:prstGeom prst="rect">
            <a:avLst/>
          </a:prstGeom>
        </p:spPr>
      </p:pic>
    </p:spTree>
    <p:extLst>
      <p:ext uri="{BB962C8B-B14F-4D97-AF65-F5344CB8AC3E}">
        <p14:creationId xmlns:p14="http://schemas.microsoft.com/office/powerpoint/2010/main" val="3521267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TotalTime>
  <Words>630</Words>
  <Application>Microsoft Office PowerPoint</Application>
  <PresentationFormat>Widescreen</PresentationFormat>
  <Paragraphs>41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Palatino Linotype</vt:lpstr>
      <vt:lpstr>Gallery</vt:lpstr>
      <vt:lpstr>Introduction and History of Python</vt:lpstr>
      <vt:lpstr>Content</vt:lpstr>
      <vt:lpstr>Introduction to Python</vt:lpstr>
      <vt:lpstr>History of Python - Guido van Rossum</vt:lpstr>
      <vt:lpstr>Evolution of Python Versions</vt:lpstr>
      <vt:lpstr>Python's Philosophies</vt:lpstr>
      <vt:lpstr>Functions in Python</vt:lpstr>
      <vt:lpstr>Anatomy of a Python Function</vt:lpstr>
      <vt:lpstr>Advanced Function Concepts</vt:lpstr>
      <vt:lpstr>Modules in Python</vt:lpstr>
      <vt:lpstr>Module Structure and Organization</vt:lpstr>
      <vt:lpstr>Benefits of Using Modules</vt:lpstr>
      <vt:lpstr>Popular Python Modules and Libraries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History of Python</dc:title>
  <dc:creator>Shivam Pabrekar</dc:creator>
  <cp:lastModifiedBy>Shivam Pabrekar</cp:lastModifiedBy>
  <cp:revision>4</cp:revision>
  <dcterms:created xsi:type="dcterms:W3CDTF">2023-12-07T08:23:02Z</dcterms:created>
  <dcterms:modified xsi:type="dcterms:W3CDTF">2023-12-07T08:58:37Z</dcterms:modified>
</cp:coreProperties>
</file>