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7"/>
    <p:sldId id="257" r:id="rId28"/>
    <p:sldId id="258" r:id="rId29"/>
    <p:sldId id="259" r:id="rId30"/>
    <p:sldId id="260" r:id="rId31"/>
    <p:sldId id="261" r:id="rId32"/>
    <p:sldId id="262" r:id="rId33"/>
    <p:sldId id="263" r:id="rId34"/>
    <p:sldId id="264" r:id="rId35"/>
    <p:sldId id="265" r:id="rId36"/>
    <p:sldId id="266" r:id="rId37"/>
    <p:sldId id="267" r:id="rId38"/>
    <p:sldId id="268" r:id="rId39"/>
  </p:sldIdLst>
  <p:sldSz cx="18288000" cy="10287000"/>
  <p:notesSz cx="6858000" cy="9144000"/>
  <p:embeddedFontLst>
    <p:embeddedFont>
      <p:font typeface="Glacial Indifference" charset="1" panose="00000000000000000000"/>
      <p:regular r:id="rId6"/>
    </p:embeddedFont>
    <p:embeddedFont>
      <p:font typeface="Glacial Indifference Bold" charset="1" panose="00000800000000000000"/>
      <p:regular r:id="rId7"/>
    </p:embeddedFont>
    <p:embeddedFont>
      <p:font typeface="Glacial Indifference Italics" charset="1" panose="00000000000000000000"/>
      <p:regular r:id="rId8"/>
    </p:embeddedFont>
    <p:embeddedFont>
      <p:font typeface="Glacial Indifference Bold Italics" charset="1" panose="00000800000000000000"/>
      <p:regular r:id="rId9"/>
    </p:embeddedFont>
    <p:embeddedFont>
      <p:font typeface="Arimo" charset="1" panose="020B0604020202020204"/>
      <p:regular r:id="rId10"/>
    </p:embeddedFont>
    <p:embeddedFont>
      <p:font typeface="Arimo Bold" charset="1" panose="020B0704020202020204"/>
      <p:regular r:id="rId11"/>
    </p:embeddedFont>
    <p:embeddedFont>
      <p:font typeface="Arimo Italics" charset="1" panose="020B0604020202090204"/>
      <p:regular r:id="rId12"/>
    </p:embeddedFont>
    <p:embeddedFont>
      <p:font typeface="Arimo Bold Italics" charset="1" panose="020B0704020202090204"/>
      <p:regular r:id="rId13"/>
    </p:embeddedFont>
    <p:embeddedFont>
      <p:font typeface="League Spartan" charset="1" panose="00000800000000000000"/>
      <p:regular r:id="rId14"/>
    </p:embeddedFont>
    <p:embeddedFont>
      <p:font typeface="Open Sans Light" charset="1" panose="020B0306030504020204"/>
      <p:regular r:id="rId15"/>
    </p:embeddedFont>
    <p:embeddedFont>
      <p:font typeface="Open Sans Light Bold" charset="1" panose="020B0806030504020204"/>
      <p:regular r:id="rId16"/>
    </p:embeddedFont>
    <p:embeddedFont>
      <p:font typeface="Open Sans Light Italics" charset="1" panose="020B0306030504020204"/>
      <p:regular r:id="rId17"/>
    </p:embeddedFont>
    <p:embeddedFont>
      <p:font typeface="Open Sans Light Bold Italics" charset="1" panose="020B0806030504020204"/>
      <p:regular r:id="rId18"/>
    </p:embeddedFont>
    <p:embeddedFont>
      <p:font typeface="Montserrat Extra-Bold" charset="1" panose="00000900000000000000"/>
      <p:regular r:id="rId19"/>
    </p:embeddedFont>
    <p:embeddedFont>
      <p:font typeface="Montserrat Extra-Bold Bold" charset="1" panose="00000A00000000000000"/>
      <p:regular r:id="rId20"/>
    </p:embeddedFont>
    <p:embeddedFont>
      <p:font typeface="Montserrat Extra-Bold Italics" charset="1" panose="00000900000000000000"/>
      <p:regular r:id="rId21"/>
    </p:embeddedFont>
    <p:embeddedFont>
      <p:font typeface="Montserrat Extra-Bold Bold Italics" charset="1" panose="00000A00000000000000"/>
      <p:regular r:id="rId22"/>
    </p:embeddedFont>
    <p:embeddedFont>
      <p:font typeface="Montserrat Semi-Bold" charset="1" panose="00000700000000000000"/>
      <p:regular r:id="rId23"/>
    </p:embeddedFont>
    <p:embeddedFont>
      <p:font typeface="Montserrat Semi-Bold Bold" charset="1" panose="00000800000000000000"/>
      <p:regular r:id="rId24"/>
    </p:embeddedFont>
    <p:embeddedFont>
      <p:font typeface="Montserrat Semi-Bold Italics" charset="1" panose="00000700000000000000"/>
      <p:regular r:id="rId25"/>
    </p:embeddedFont>
    <p:embeddedFont>
      <p:font typeface="Montserrat Semi-Bold Bold Italics"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slides/slide1.xml" Type="http://schemas.openxmlformats.org/officeDocument/2006/relationships/slide"/><Relationship Id="rId28" Target="slides/slide2.xml" Type="http://schemas.openxmlformats.org/officeDocument/2006/relationships/slide"/><Relationship Id="rId29" Target="slides/slide3.xml" Type="http://schemas.openxmlformats.org/officeDocument/2006/relationships/slide"/><Relationship Id="rId3" Target="viewProps.xml" Type="http://schemas.openxmlformats.org/officeDocument/2006/relationships/viewProps"/><Relationship Id="rId30" Target="slides/slide4.xml" Type="http://schemas.openxmlformats.org/officeDocument/2006/relationships/slide"/><Relationship Id="rId31" Target="slides/slide5.xml" Type="http://schemas.openxmlformats.org/officeDocument/2006/relationships/slide"/><Relationship Id="rId32" Target="slides/slide6.xml" Type="http://schemas.openxmlformats.org/officeDocument/2006/relationships/slide"/><Relationship Id="rId33" Target="slides/slide7.xml" Type="http://schemas.openxmlformats.org/officeDocument/2006/relationships/slide"/><Relationship Id="rId34" Target="slides/slide8.xml" Type="http://schemas.openxmlformats.org/officeDocument/2006/relationships/slide"/><Relationship Id="rId35" Target="slides/slide9.xml" Type="http://schemas.openxmlformats.org/officeDocument/2006/relationships/slide"/><Relationship Id="rId36" Target="slides/slide10.xml" Type="http://schemas.openxmlformats.org/officeDocument/2006/relationships/slide"/><Relationship Id="rId37" Target="slides/slide11.xml" Type="http://schemas.openxmlformats.org/officeDocument/2006/relationships/slide"/><Relationship Id="rId38" Target="slides/slide12.xml" Type="http://schemas.openxmlformats.org/officeDocument/2006/relationships/slide"/><Relationship Id="rId39" Target="slides/slide13.xml" Type="http://schemas.openxmlformats.org/officeDocument/2006/relationships/slide"/><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65530" y="300789"/>
            <a:ext cx="2400480" cy="2376475"/>
          </a:xfrm>
          <a:prstGeom prst="rect">
            <a:avLst/>
          </a:prstGeom>
        </p:spPr>
      </p:pic>
      <p:grpSp>
        <p:nvGrpSpPr>
          <p:cNvPr name="Group 3" id="3"/>
          <p:cNvGrpSpPr/>
          <p:nvPr/>
        </p:nvGrpSpPr>
        <p:grpSpPr>
          <a:xfrm rot="0">
            <a:off x="1374608" y="1209174"/>
            <a:ext cx="15538784" cy="7868653"/>
            <a:chOff x="0" y="0"/>
            <a:chExt cx="4092519" cy="2072402"/>
          </a:xfrm>
        </p:grpSpPr>
        <p:sp>
          <p:nvSpPr>
            <p:cNvPr name="Freeform 4" id="4"/>
            <p:cNvSpPr/>
            <p:nvPr/>
          </p:nvSpPr>
          <p:spPr>
            <a:xfrm>
              <a:off x="0" y="0"/>
              <a:ext cx="4092519" cy="2072402"/>
            </a:xfrm>
            <a:custGeom>
              <a:avLst/>
              <a:gdLst/>
              <a:ahLst/>
              <a:cxnLst/>
              <a:rect r="r" b="b" t="t" l="l"/>
              <a:pathLst>
                <a:path h="2072402" w="4092519">
                  <a:moveTo>
                    <a:pt x="0" y="0"/>
                  </a:moveTo>
                  <a:lnTo>
                    <a:pt x="4092519" y="0"/>
                  </a:lnTo>
                  <a:lnTo>
                    <a:pt x="4092519" y="2072402"/>
                  </a:lnTo>
                  <a:lnTo>
                    <a:pt x="0" y="2072402"/>
                  </a:lnTo>
                  <a:close/>
                </a:path>
              </a:pathLst>
            </a:custGeom>
            <a:solidFill>
              <a:srgbClr val="03989E"/>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pic>
        <p:nvPicPr>
          <p:cNvPr name="Picture 6" id="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1552640" y="6680050"/>
            <a:ext cx="3857487" cy="3818913"/>
          </a:xfrm>
          <a:prstGeom prst="rect">
            <a:avLst/>
          </a:prstGeom>
        </p:spPr>
      </p:pic>
      <p:pic>
        <p:nvPicPr>
          <p:cNvPr name="Picture 7" id="7"/>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3481384" y="0"/>
            <a:ext cx="4806616" cy="4806616"/>
          </a:xfrm>
          <a:prstGeom prst="rect">
            <a:avLst/>
          </a:prstGeom>
        </p:spPr>
      </p:pic>
      <p:pic>
        <p:nvPicPr>
          <p:cNvPr name="Picture 8" id="8"/>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38527" b="0"/>
          <a:stretch>
            <a:fillRect/>
          </a:stretch>
        </p:blipFill>
        <p:spPr>
          <a:xfrm flipH="false" flipV="false" rot="0">
            <a:off x="365530" y="7425644"/>
            <a:ext cx="3070671" cy="1267975"/>
          </a:xfrm>
          <a:prstGeom prst="rect">
            <a:avLst/>
          </a:prstGeom>
        </p:spPr>
      </p:pic>
      <p:sp>
        <p:nvSpPr>
          <p:cNvPr name="TextBox 9" id="9"/>
          <p:cNvSpPr txBox="true"/>
          <p:nvPr/>
        </p:nvSpPr>
        <p:spPr>
          <a:xfrm rot="0">
            <a:off x="2766010" y="2374733"/>
            <a:ext cx="9754536" cy="3759835"/>
          </a:xfrm>
          <a:prstGeom prst="rect">
            <a:avLst/>
          </a:prstGeom>
        </p:spPr>
        <p:txBody>
          <a:bodyPr anchor="t" rtlCol="false" tIns="0" lIns="0" bIns="0" rIns="0">
            <a:spAutoFit/>
          </a:bodyPr>
          <a:lstStyle/>
          <a:p>
            <a:pPr>
              <a:lnSpc>
                <a:spcPts val="9920"/>
              </a:lnSpc>
            </a:pPr>
            <a:r>
              <a:rPr lang="en-US" sz="8000">
                <a:solidFill>
                  <a:srgbClr val="FFFFFF"/>
                </a:solidFill>
                <a:latin typeface="Montserrat Extra-Bold"/>
              </a:rPr>
              <a:t>AUTOMATED CHEQUE PREPROCESSING</a:t>
            </a:r>
          </a:p>
        </p:txBody>
      </p:sp>
      <p:sp>
        <p:nvSpPr>
          <p:cNvPr name="TextBox 10" id="10"/>
          <p:cNvSpPr txBox="true"/>
          <p:nvPr/>
        </p:nvSpPr>
        <p:spPr>
          <a:xfrm rot="0">
            <a:off x="2766010" y="6670525"/>
            <a:ext cx="4270748" cy="461010"/>
          </a:xfrm>
          <a:prstGeom prst="rect">
            <a:avLst/>
          </a:prstGeom>
        </p:spPr>
        <p:txBody>
          <a:bodyPr anchor="t" rtlCol="false" tIns="0" lIns="0" bIns="0" rIns="0">
            <a:spAutoFit/>
          </a:bodyPr>
          <a:lstStyle/>
          <a:p>
            <a:pPr>
              <a:lnSpc>
                <a:spcPts val="3719"/>
              </a:lnSpc>
              <a:spcBef>
                <a:spcPct val="0"/>
              </a:spcBef>
            </a:pPr>
            <a:r>
              <a:rPr lang="en-US" sz="2999">
                <a:solidFill>
                  <a:srgbClr val="000000"/>
                </a:solidFill>
                <a:latin typeface="Montserrat Semi-Bold Bold"/>
              </a:rPr>
              <a:t>THOSE IT GUY'S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0" t="7368" r="0" b="0"/>
          <a:stretch>
            <a:fillRect/>
          </a:stretch>
        </p:blipFill>
        <p:spPr>
          <a:xfrm flipH="false" flipV="false" rot="0">
            <a:off x="4889452" y="0"/>
            <a:ext cx="8509096" cy="10287000"/>
          </a:xfrm>
          <a:prstGeom prst="rect">
            <a:avLst/>
          </a:prstGeom>
        </p:spPr>
      </p:pic>
      <p:sp>
        <p:nvSpPr>
          <p:cNvPr name="TextBox 6" id="6"/>
          <p:cNvSpPr txBox="true"/>
          <p:nvPr/>
        </p:nvSpPr>
        <p:spPr>
          <a:xfrm rot="0">
            <a:off x="1028700" y="942975"/>
            <a:ext cx="1214881" cy="8829733"/>
          </a:xfrm>
          <a:prstGeom prst="rect">
            <a:avLst/>
          </a:prstGeom>
        </p:spPr>
        <p:txBody>
          <a:bodyPr anchor="t" rtlCol="false" tIns="0" lIns="0" bIns="0" rIns="0">
            <a:spAutoFit/>
          </a:bodyPr>
          <a:lstStyle/>
          <a:p>
            <a:pPr algn="ctr">
              <a:lnSpc>
                <a:spcPts val="11694"/>
              </a:lnSpc>
            </a:pPr>
            <a:r>
              <a:rPr lang="en-US" sz="8995">
                <a:solidFill>
                  <a:srgbClr val="FFFFFF"/>
                </a:solidFill>
                <a:latin typeface="League Spartan"/>
              </a:rPr>
              <a:t>RE</a:t>
            </a:r>
            <a:r>
              <a:rPr lang="en-US" sz="8995">
                <a:solidFill>
                  <a:srgbClr val="000000"/>
                </a:solidFill>
                <a:latin typeface="League Spartan"/>
              </a:rPr>
              <a:t>SULT</a:t>
            </a:r>
          </a:p>
        </p:txBody>
      </p:sp>
      <p:sp>
        <p:nvSpPr>
          <p:cNvPr name="TextBox 7" id="7"/>
          <p:cNvSpPr txBox="true"/>
          <p:nvPr/>
        </p:nvSpPr>
        <p:spPr>
          <a:xfrm rot="0">
            <a:off x="16046498" y="662278"/>
            <a:ext cx="673449" cy="8895768"/>
          </a:xfrm>
          <a:prstGeom prst="rect">
            <a:avLst/>
          </a:prstGeom>
        </p:spPr>
        <p:txBody>
          <a:bodyPr anchor="t" rtlCol="false" tIns="0" lIns="0" bIns="0" rIns="0">
            <a:spAutoFit/>
          </a:bodyPr>
          <a:lstStyle/>
          <a:p>
            <a:pPr algn="ctr">
              <a:lnSpc>
                <a:spcPts val="8834"/>
              </a:lnSpc>
            </a:pPr>
            <a:r>
              <a:rPr lang="en-US" sz="6795">
                <a:solidFill>
                  <a:srgbClr val="FFFFFF"/>
                </a:solidFill>
                <a:latin typeface="League Spartan"/>
              </a:rPr>
              <a:t>ANA</a:t>
            </a:r>
            <a:r>
              <a:rPr lang="en-US" sz="6795">
                <a:solidFill>
                  <a:srgbClr val="000000"/>
                </a:solidFill>
                <a:latin typeface="League Spartan"/>
              </a:rPr>
              <a:t>LYSIS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52174" y="1028700"/>
            <a:ext cx="13583653" cy="8229600"/>
            <a:chOff x="0" y="0"/>
            <a:chExt cx="3577588" cy="2167467"/>
          </a:xfrm>
        </p:grpSpPr>
        <p:sp>
          <p:nvSpPr>
            <p:cNvPr name="Freeform 6" id="6"/>
            <p:cNvSpPr/>
            <p:nvPr/>
          </p:nvSpPr>
          <p:spPr>
            <a:xfrm>
              <a:off x="0" y="0"/>
              <a:ext cx="3577587" cy="2167467"/>
            </a:xfrm>
            <a:custGeom>
              <a:avLst/>
              <a:gdLst/>
              <a:ahLst/>
              <a:cxnLst/>
              <a:rect r="r" b="b" t="t" l="l"/>
              <a:pathLst>
                <a:path h="2167467" w="3577587">
                  <a:moveTo>
                    <a:pt x="0" y="0"/>
                  </a:moveTo>
                  <a:lnTo>
                    <a:pt x="3577587" y="0"/>
                  </a:lnTo>
                  <a:lnTo>
                    <a:pt x="3577587" y="2167467"/>
                  </a:lnTo>
                  <a:lnTo>
                    <a:pt x="0" y="2167467"/>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a:rPr>
              <a:t>CONCLUSION</a:t>
            </a:r>
          </a:p>
        </p:txBody>
      </p:sp>
      <p:sp>
        <p:nvSpPr>
          <p:cNvPr name="TextBox 9" id="9"/>
          <p:cNvSpPr txBox="true"/>
          <p:nvPr/>
        </p:nvSpPr>
        <p:spPr>
          <a:xfrm rot="0">
            <a:off x="2939867" y="2560896"/>
            <a:ext cx="12408267" cy="5971032"/>
          </a:xfrm>
          <a:prstGeom prst="rect">
            <a:avLst/>
          </a:prstGeom>
        </p:spPr>
        <p:txBody>
          <a:bodyPr anchor="t" rtlCol="false" tIns="0" lIns="0" bIns="0" rIns="0">
            <a:spAutoFit/>
          </a:bodyPr>
          <a:lstStyle/>
          <a:p>
            <a:pPr>
              <a:lnSpc>
                <a:spcPts val="4788"/>
              </a:lnSpc>
              <a:spcBef>
                <a:spcPct val="0"/>
              </a:spcBef>
            </a:pPr>
            <a:r>
              <a:rPr lang="en-US" sz="3420">
                <a:solidFill>
                  <a:srgbClr val="000000"/>
                </a:solidFill>
                <a:latin typeface="Montserrat Semi-Bold"/>
              </a:rPr>
              <a:t>We have developed the model to verify the bank cheques using OCR, CNN, SIFT and SVM. We have used OCR method to identify the machine typographic characters with desirable accuracy and efficiency, whereas, we have performed CNN to give precise output for the handwritten digits written on the cheque leaflet. We have proposed and implemented the algorithm to convert numbers into words to verify the cheque which is one of the major reasons of its bounce-off and of halt the monetary transaction.</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52174" y="1028700"/>
            <a:ext cx="13583653" cy="8229600"/>
            <a:chOff x="0" y="0"/>
            <a:chExt cx="3577588" cy="2167467"/>
          </a:xfrm>
        </p:grpSpPr>
        <p:sp>
          <p:nvSpPr>
            <p:cNvPr name="Freeform 6" id="6"/>
            <p:cNvSpPr/>
            <p:nvPr/>
          </p:nvSpPr>
          <p:spPr>
            <a:xfrm>
              <a:off x="0" y="0"/>
              <a:ext cx="3577587" cy="2167467"/>
            </a:xfrm>
            <a:custGeom>
              <a:avLst/>
              <a:gdLst/>
              <a:ahLst/>
              <a:cxnLst/>
              <a:rect r="r" b="b" t="t" l="l"/>
              <a:pathLst>
                <a:path h="2167467" w="3577587">
                  <a:moveTo>
                    <a:pt x="0" y="0"/>
                  </a:moveTo>
                  <a:lnTo>
                    <a:pt x="3577587" y="0"/>
                  </a:lnTo>
                  <a:lnTo>
                    <a:pt x="3577587" y="2167467"/>
                  </a:lnTo>
                  <a:lnTo>
                    <a:pt x="0" y="2167467"/>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a:rPr>
              <a:t>CONCLUSION</a:t>
            </a:r>
          </a:p>
        </p:txBody>
      </p:sp>
      <p:sp>
        <p:nvSpPr>
          <p:cNvPr name="TextBox 9" id="9"/>
          <p:cNvSpPr txBox="true"/>
          <p:nvPr/>
        </p:nvSpPr>
        <p:spPr>
          <a:xfrm rot="0">
            <a:off x="3096083" y="2551371"/>
            <a:ext cx="12252051" cy="6498623"/>
          </a:xfrm>
          <a:prstGeom prst="rect">
            <a:avLst/>
          </a:prstGeom>
        </p:spPr>
        <p:txBody>
          <a:bodyPr anchor="t" rtlCol="false" tIns="0" lIns="0" bIns="0" rIns="0">
            <a:spAutoFit/>
          </a:bodyPr>
          <a:lstStyle/>
          <a:p>
            <a:pPr>
              <a:lnSpc>
                <a:spcPts val="4727"/>
              </a:lnSpc>
              <a:spcBef>
                <a:spcPct val="0"/>
              </a:spcBef>
            </a:pPr>
            <a:r>
              <a:rPr lang="en-US" sz="3376">
                <a:solidFill>
                  <a:srgbClr val="000000"/>
                </a:solidFill>
                <a:latin typeface="Montserrat Semi-Bold"/>
              </a:rPr>
              <a:t>In order to achieve this, We have applied OCR technique to recognize the machine printing digits and achieved 95% accurate matching. Then, separate database is used to train the network and after achieving a desired level of accuracy after training, we have used different data sets to test the trained model for matching the numbers into the words. Evidently, achieved an accuracy of 99.14% for the digit recognition which is an improvement over the previous accuracy of 99.05% for the CNN used for digit recognition.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52174" y="1028700"/>
            <a:ext cx="13583653" cy="8229600"/>
            <a:chOff x="0" y="0"/>
            <a:chExt cx="3577588" cy="2167467"/>
          </a:xfrm>
        </p:grpSpPr>
        <p:sp>
          <p:nvSpPr>
            <p:cNvPr name="Freeform 6" id="6"/>
            <p:cNvSpPr/>
            <p:nvPr/>
          </p:nvSpPr>
          <p:spPr>
            <a:xfrm>
              <a:off x="0" y="0"/>
              <a:ext cx="3577587" cy="2167467"/>
            </a:xfrm>
            <a:custGeom>
              <a:avLst/>
              <a:gdLst/>
              <a:ahLst/>
              <a:cxnLst/>
              <a:rect r="r" b="b" t="t" l="l"/>
              <a:pathLst>
                <a:path h="2167467" w="3577587">
                  <a:moveTo>
                    <a:pt x="0" y="0"/>
                  </a:moveTo>
                  <a:lnTo>
                    <a:pt x="3577587" y="0"/>
                  </a:lnTo>
                  <a:lnTo>
                    <a:pt x="3577587" y="2167467"/>
                  </a:lnTo>
                  <a:lnTo>
                    <a:pt x="0" y="2167467"/>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a:rPr>
              <a:t>CONCLUSION</a:t>
            </a:r>
          </a:p>
        </p:txBody>
      </p:sp>
      <p:sp>
        <p:nvSpPr>
          <p:cNvPr name="TextBox 9" id="9"/>
          <p:cNvSpPr txBox="true"/>
          <p:nvPr/>
        </p:nvSpPr>
        <p:spPr>
          <a:xfrm rot="0">
            <a:off x="3096083" y="2551371"/>
            <a:ext cx="12252051" cy="6498623"/>
          </a:xfrm>
          <a:prstGeom prst="rect">
            <a:avLst/>
          </a:prstGeom>
        </p:spPr>
        <p:txBody>
          <a:bodyPr anchor="t" rtlCol="false" tIns="0" lIns="0" bIns="0" rIns="0">
            <a:spAutoFit/>
          </a:bodyPr>
          <a:lstStyle/>
          <a:p>
            <a:pPr>
              <a:lnSpc>
                <a:spcPts val="4727"/>
              </a:lnSpc>
              <a:spcBef>
                <a:spcPct val="0"/>
              </a:spcBef>
            </a:pPr>
            <a:r>
              <a:rPr lang="en-US" sz="3376">
                <a:solidFill>
                  <a:srgbClr val="000000"/>
                </a:solidFill>
                <a:latin typeface="Montserrat Semi-Bold"/>
              </a:rPr>
              <a:t>In order to achieve this, We have applied OCR technique to recognize the machine printing digits and achieved 95% accurate matching. Then, separate database is used to train the network and after achieving a desired level of accuracy after training, we have used different data sets to test the trained model for matching the numbers into the words. Evidently, achieved an accuracy of 99.14% for the digit recognition which is an improvement over the previous accuracy of 99.05% for the CNN used for digit recognition.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749" t="0" r="0" b="0"/>
          <a:stretch>
            <a:fillRect/>
          </a:stretch>
        </p:blipFill>
        <p:spPr>
          <a:xfrm flipH="false" flipV="false" rot="0">
            <a:off x="0" y="661737"/>
            <a:ext cx="2007065" cy="3994134"/>
          </a:xfrm>
          <a:prstGeom prst="rect">
            <a:avLst/>
          </a:prstGeom>
        </p:spPr>
      </p:pic>
      <p:pic>
        <p:nvPicPr>
          <p:cNvPr name="Picture 3" id="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38527" b="0"/>
          <a:stretch>
            <a:fillRect/>
          </a:stretch>
        </p:blipFill>
        <p:spPr>
          <a:xfrm flipH="false" flipV="false" rot="0">
            <a:off x="2496964" y="1320568"/>
            <a:ext cx="3636357" cy="1501564"/>
          </a:xfrm>
          <a:prstGeom prst="rect">
            <a:avLst/>
          </a:prstGeom>
        </p:spPr>
      </p:pic>
      <p:grpSp>
        <p:nvGrpSpPr>
          <p:cNvPr name="Group 4" id="4"/>
          <p:cNvGrpSpPr/>
          <p:nvPr/>
        </p:nvGrpSpPr>
        <p:grpSpPr>
          <a:xfrm rot="0">
            <a:off x="9144000" y="1562876"/>
            <a:ext cx="1389015" cy="1389015"/>
            <a:chOff x="0" y="0"/>
            <a:chExt cx="812800" cy="812800"/>
          </a:xfrm>
        </p:grpSpPr>
        <p:sp>
          <p:nvSpPr>
            <p:cNvPr name="Freeform 5" id="5"/>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5E62"/>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9144000" y="4450669"/>
            <a:ext cx="1389015" cy="1389015"/>
            <a:chOff x="0" y="0"/>
            <a:chExt cx="812800" cy="812800"/>
          </a:xfrm>
        </p:grpSpPr>
        <p:sp>
          <p:nvSpPr>
            <p:cNvPr name="Freeform 8" id="8"/>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5E62"/>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9144000" y="7335109"/>
            <a:ext cx="1389015" cy="1389015"/>
            <a:chOff x="0" y="0"/>
            <a:chExt cx="812800" cy="812800"/>
          </a:xfrm>
        </p:grpSpPr>
        <p:sp>
          <p:nvSpPr>
            <p:cNvPr name="Freeform 11" id="11"/>
            <p:cNvSpPr/>
            <p:nvPr/>
          </p:nvSpPr>
          <p:spPr>
            <a:xfrm>
              <a:off x="1813" y="0"/>
              <a:ext cx="809173" cy="812800"/>
            </a:xfrm>
            <a:custGeom>
              <a:avLst/>
              <a:gdLst/>
              <a:ahLst/>
              <a:cxnLst/>
              <a:rect r="r" b="b" t="t" l="l"/>
              <a:pathLst>
                <a:path h="812800" w="809173">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15E62"/>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2385284" y="3259424"/>
            <a:ext cx="3859716" cy="737616"/>
          </a:xfrm>
          <a:prstGeom prst="rect">
            <a:avLst/>
          </a:prstGeom>
        </p:spPr>
        <p:txBody>
          <a:bodyPr anchor="t" rtlCol="false" tIns="0" lIns="0" bIns="0" rIns="0">
            <a:spAutoFit/>
          </a:bodyPr>
          <a:lstStyle/>
          <a:p>
            <a:pPr>
              <a:lnSpc>
                <a:spcPts val="5952"/>
              </a:lnSpc>
              <a:spcBef>
                <a:spcPct val="0"/>
              </a:spcBef>
            </a:pPr>
            <a:r>
              <a:rPr lang="en-US" sz="4800">
                <a:solidFill>
                  <a:srgbClr val="000000"/>
                </a:solidFill>
                <a:latin typeface="Montserrat Extra-Bold Bold"/>
              </a:rPr>
              <a:t>CONTENTS</a:t>
            </a:r>
          </a:p>
        </p:txBody>
      </p:sp>
      <p:sp>
        <p:nvSpPr>
          <p:cNvPr name="TextBox 14" id="14"/>
          <p:cNvSpPr txBox="true"/>
          <p:nvPr/>
        </p:nvSpPr>
        <p:spPr>
          <a:xfrm rot="0">
            <a:off x="11018790" y="1634449"/>
            <a:ext cx="3711053" cy="606425"/>
          </a:xfrm>
          <a:prstGeom prst="rect">
            <a:avLst/>
          </a:prstGeom>
        </p:spPr>
        <p:txBody>
          <a:bodyPr anchor="t" rtlCol="false" tIns="0" lIns="0" bIns="0" rIns="0">
            <a:spAutoFit/>
          </a:bodyPr>
          <a:lstStyle/>
          <a:p>
            <a:pPr>
              <a:lnSpc>
                <a:spcPts val="4900"/>
              </a:lnSpc>
              <a:spcBef>
                <a:spcPct val="0"/>
              </a:spcBef>
            </a:pPr>
            <a:r>
              <a:rPr lang="en-US" sz="3500">
                <a:solidFill>
                  <a:srgbClr val="000000"/>
                </a:solidFill>
                <a:latin typeface="Montserrat Extra-Bold"/>
              </a:rPr>
              <a:t>ABSTRACT</a:t>
            </a:r>
          </a:p>
        </p:txBody>
      </p:sp>
      <p:sp>
        <p:nvSpPr>
          <p:cNvPr name="TextBox 15" id="15"/>
          <p:cNvSpPr txBox="true"/>
          <p:nvPr/>
        </p:nvSpPr>
        <p:spPr>
          <a:xfrm rot="0">
            <a:off x="11018790" y="4141470"/>
            <a:ext cx="6661616" cy="1144905"/>
          </a:xfrm>
          <a:prstGeom prst="rect">
            <a:avLst/>
          </a:prstGeom>
        </p:spPr>
        <p:txBody>
          <a:bodyPr anchor="t" rtlCol="false" tIns="0" lIns="0" bIns="0" rIns="0">
            <a:spAutoFit/>
          </a:bodyPr>
          <a:lstStyle/>
          <a:p>
            <a:pPr>
              <a:lnSpc>
                <a:spcPts val="4620"/>
              </a:lnSpc>
              <a:spcBef>
                <a:spcPct val="0"/>
              </a:spcBef>
            </a:pPr>
            <a:r>
              <a:rPr lang="en-US" sz="3300">
                <a:solidFill>
                  <a:srgbClr val="000000"/>
                </a:solidFill>
                <a:latin typeface="Montserrat Extra-Bold"/>
              </a:rPr>
              <a:t>PROPOSED SYSTEM &amp; REQUIREMENTS</a:t>
            </a:r>
          </a:p>
        </p:txBody>
      </p:sp>
      <p:sp>
        <p:nvSpPr>
          <p:cNvPr name="TextBox 16" id="16"/>
          <p:cNvSpPr txBox="true"/>
          <p:nvPr/>
        </p:nvSpPr>
        <p:spPr>
          <a:xfrm rot="0">
            <a:off x="11018790" y="7416206"/>
            <a:ext cx="3951684" cy="563880"/>
          </a:xfrm>
          <a:prstGeom prst="rect">
            <a:avLst/>
          </a:prstGeom>
        </p:spPr>
        <p:txBody>
          <a:bodyPr anchor="t" rtlCol="false" tIns="0" lIns="0" bIns="0" rIns="0">
            <a:spAutoFit/>
          </a:bodyPr>
          <a:lstStyle/>
          <a:p>
            <a:pPr algn="ctr">
              <a:lnSpc>
                <a:spcPts val="4620"/>
              </a:lnSpc>
              <a:spcBef>
                <a:spcPct val="0"/>
              </a:spcBef>
            </a:pPr>
            <a:r>
              <a:rPr lang="en-US" sz="3300">
                <a:solidFill>
                  <a:srgbClr val="000000"/>
                </a:solidFill>
                <a:latin typeface="Montserrat Extra-Bold"/>
              </a:rPr>
              <a:t>PROS AND CONS</a:t>
            </a:r>
          </a:p>
        </p:txBody>
      </p:sp>
      <p:sp>
        <p:nvSpPr>
          <p:cNvPr name="TextBox 17" id="17"/>
          <p:cNvSpPr txBox="true"/>
          <p:nvPr/>
        </p:nvSpPr>
        <p:spPr>
          <a:xfrm rot="0">
            <a:off x="11018790" y="2350327"/>
            <a:ext cx="4918229" cy="967105"/>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Montserrat Semi-Bold"/>
              </a:rPr>
              <a:t>A Brief Information About Our Project</a:t>
            </a:r>
          </a:p>
        </p:txBody>
      </p:sp>
      <p:sp>
        <p:nvSpPr>
          <p:cNvPr name="TextBox 18" id="18"/>
          <p:cNvSpPr txBox="true"/>
          <p:nvPr/>
        </p:nvSpPr>
        <p:spPr>
          <a:xfrm rot="0">
            <a:off x="11018790" y="5391150"/>
            <a:ext cx="5790519" cy="967105"/>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Montserrat Semi-Bold"/>
              </a:rPr>
              <a:t>Features Of Our Prototype And Requirements</a:t>
            </a:r>
          </a:p>
        </p:txBody>
      </p:sp>
      <p:sp>
        <p:nvSpPr>
          <p:cNvPr name="TextBox 19" id="19"/>
          <p:cNvSpPr txBox="true"/>
          <p:nvPr/>
        </p:nvSpPr>
        <p:spPr>
          <a:xfrm rot="0">
            <a:off x="11018790" y="8142011"/>
            <a:ext cx="5790519" cy="967105"/>
          </a:xfrm>
          <a:prstGeom prst="rect">
            <a:avLst/>
          </a:prstGeom>
        </p:spPr>
        <p:txBody>
          <a:bodyPr anchor="t" rtlCol="false" tIns="0" lIns="0" bIns="0" rIns="0">
            <a:spAutoFit/>
          </a:bodyPr>
          <a:lstStyle/>
          <a:p>
            <a:pPr>
              <a:lnSpc>
                <a:spcPts val="3919"/>
              </a:lnSpc>
              <a:spcBef>
                <a:spcPct val="0"/>
              </a:spcBef>
            </a:pPr>
            <a:r>
              <a:rPr lang="en-US" sz="2799">
                <a:solidFill>
                  <a:srgbClr val="000000"/>
                </a:solidFill>
                <a:latin typeface="Montserrat Semi-Bold"/>
              </a:rPr>
              <a:t>Advantages,Disadvantages And Application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352174" y="1028700"/>
            <a:ext cx="13583653" cy="8229600"/>
            <a:chOff x="0" y="0"/>
            <a:chExt cx="3577588" cy="2167467"/>
          </a:xfrm>
        </p:grpSpPr>
        <p:sp>
          <p:nvSpPr>
            <p:cNvPr name="Freeform 6" id="6"/>
            <p:cNvSpPr/>
            <p:nvPr/>
          </p:nvSpPr>
          <p:spPr>
            <a:xfrm>
              <a:off x="0" y="0"/>
              <a:ext cx="3577587" cy="2167467"/>
            </a:xfrm>
            <a:custGeom>
              <a:avLst/>
              <a:gdLst/>
              <a:ahLst/>
              <a:cxnLst/>
              <a:rect r="r" b="b" t="t" l="l"/>
              <a:pathLst>
                <a:path h="2167467" w="3577587">
                  <a:moveTo>
                    <a:pt x="0" y="0"/>
                  </a:moveTo>
                  <a:lnTo>
                    <a:pt x="3577587" y="0"/>
                  </a:lnTo>
                  <a:lnTo>
                    <a:pt x="3577587" y="2167467"/>
                  </a:lnTo>
                  <a:lnTo>
                    <a:pt x="0" y="2167467"/>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Bold"/>
              </a:rPr>
              <a:t>ABSTRACT</a:t>
            </a:r>
          </a:p>
        </p:txBody>
      </p:sp>
      <p:sp>
        <p:nvSpPr>
          <p:cNvPr name="TextBox 9" id="9"/>
          <p:cNvSpPr txBox="true"/>
          <p:nvPr/>
        </p:nvSpPr>
        <p:spPr>
          <a:xfrm rot="0">
            <a:off x="2925208" y="2339147"/>
            <a:ext cx="12609828" cy="5539213"/>
          </a:xfrm>
          <a:prstGeom prst="rect">
            <a:avLst/>
          </a:prstGeom>
        </p:spPr>
        <p:txBody>
          <a:bodyPr anchor="t" rtlCol="false" tIns="0" lIns="0" bIns="0" rIns="0">
            <a:spAutoFit/>
          </a:bodyPr>
          <a:lstStyle/>
          <a:p>
            <a:pPr>
              <a:lnSpc>
                <a:spcPts val="5489"/>
              </a:lnSpc>
              <a:spcBef>
                <a:spcPct val="0"/>
              </a:spcBef>
            </a:pPr>
            <a:r>
              <a:rPr lang="en-US" sz="3920">
                <a:solidFill>
                  <a:srgbClr val="000000"/>
                </a:solidFill>
                <a:latin typeface="Montserrat Semi-Bold"/>
              </a:rPr>
              <a:t>Despite of swift advancements happening in digital technology, financial institutions likebanks still rely upon conventional medium of processing the bank cheques by humans. The process is cumbersome and takes couple of days for actual transfer of money which involves verification by the intermediaries. This leads to high time and costs.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239080" y="1028700"/>
            <a:ext cx="13696747" cy="8641724"/>
            <a:chOff x="0" y="0"/>
            <a:chExt cx="3607374" cy="2276010"/>
          </a:xfrm>
        </p:grpSpPr>
        <p:sp>
          <p:nvSpPr>
            <p:cNvPr name="Freeform 6" id="6"/>
            <p:cNvSpPr/>
            <p:nvPr/>
          </p:nvSpPr>
          <p:spPr>
            <a:xfrm>
              <a:off x="0" y="0"/>
              <a:ext cx="3607374" cy="2276010"/>
            </a:xfrm>
            <a:custGeom>
              <a:avLst/>
              <a:gdLst/>
              <a:ahLst/>
              <a:cxnLst/>
              <a:rect r="r" b="b" t="t" l="l"/>
              <a:pathLst>
                <a:path h="2276010" w="3607374">
                  <a:moveTo>
                    <a:pt x="0" y="0"/>
                  </a:moveTo>
                  <a:lnTo>
                    <a:pt x="3607374" y="0"/>
                  </a:lnTo>
                  <a:lnTo>
                    <a:pt x="3607374" y="2276010"/>
                  </a:lnTo>
                  <a:lnTo>
                    <a:pt x="0" y="2276010"/>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Bold"/>
              </a:rPr>
              <a:t>ABSTRACT</a:t>
            </a:r>
          </a:p>
        </p:txBody>
      </p:sp>
      <p:sp>
        <p:nvSpPr>
          <p:cNvPr name="TextBox 9" id="9"/>
          <p:cNvSpPr txBox="true"/>
          <p:nvPr/>
        </p:nvSpPr>
        <p:spPr>
          <a:xfrm rot="0">
            <a:off x="2939867" y="2445645"/>
            <a:ext cx="12408267" cy="6929882"/>
          </a:xfrm>
          <a:prstGeom prst="rect">
            <a:avLst/>
          </a:prstGeom>
        </p:spPr>
        <p:txBody>
          <a:bodyPr anchor="t" rtlCol="false" tIns="0" lIns="0" bIns="0" rIns="0">
            <a:spAutoFit/>
          </a:bodyPr>
          <a:lstStyle/>
          <a:p>
            <a:pPr>
              <a:lnSpc>
                <a:spcPts val="5488"/>
              </a:lnSpc>
              <a:spcBef>
                <a:spcPct val="0"/>
              </a:spcBef>
            </a:pPr>
            <a:r>
              <a:rPr lang="en-US" sz="3920">
                <a:solidFill>
                  <a:srgbClr val="000000"/>
                </a:solidFill>
                <a:latin typeface="Montserrat Semi-Bold"/>
              </a:rPr>
              <a:t>In this paper, we propose an automated system which extracts relevant details of a bank cheque like Payee Name, Amount, Date, Bank Name using Optical Character Recognition and Deep Learning and verifies the signature on the cheque with the existing signature stored in the database using feature extraction and principal component analysis. Thesignature for a new user is stored using it’s hash value for security purposes. </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3747837"/>
            <a:chOff x="0" y="0"/>
            <a:chExt cx="4816593" cy="987085"/>
          </a:xfrm>
        </p:grpSpPr>
        <p:sp>
          <p:nvSpPr>
            <p:cNvPr name="Freeform 3" id="3"/>
            <p:cNvSpPr/>
            <p:nvPr/>
          </p:nvSpPr>
          <p:spPr>
            <a:xfrm>
              <a:off x="0" y="0"/>
              <a:ext cx="4816592" cy="987085"/>
            </a:xfrm>
            <a:custGeom>
              <a:avLst/>
              <a:gdLst/>
              <a:ahLst/>
              <a:cxnLst/>
              <a:rect r="r" b="b" t="t" l="l"/>
              <a:pathLst>
                <a:path h="987085" w="4816592">
                  <a:moveTo>
                    <a:pt x="0" y="0"/>
                  </a:moveTo>
                  <a:lnTo>
                    <a:pt x="4816592" y="0"/>
                  </a:lnTo>
                  <a:lnTo>
                    <a:pt x="4816592" y="987085"/>
                  </a:lnTo>
                  <a:lnTo>
                    <a:pt x="0" y="987085"/>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239080" y="1028700"/>
            <a:ext cx="13696747" cy="8641724"/>
            <a:chOff x="0" y="0"/>
            <a:chExt cx="3607374" cy="2276010"/>
          </a:xfrm>
        </p:grpSpPr>
        <p:sp>
          <p:nvSpPr>
            <p:cNvPr name="Freeform 6" id="6"/>
            <p:cNvSpPr/>
            <p:nvPr/>
          </p:nvSpPr>
          <p:spPr>
            <a:xfrm>
              <a:off x="0" y="0"/>
              <a:ext cx="3607374" cy="2276010"/>
            </a:xfrm>
            <a:custGeom>
              <a:avLst/>
              <a:gdLst/>
              <a:ahLst/>
              <a:cxnLst/>
              <a:rect r="r" b="b" t="t" l="l"/>
              <a:pathLst>
                <a:path h="2276010" w="3607374">
                  <a:moveTo>
                    <a:pt x="0" y="0"/>
                  </a:moveTo>
                  <a:lnTo>
                    <a:pt x="3607374" y="0"/>
                  </a:lnTo>
                  <a:lnTo>
                    <a:pt x="3607374" y="2276010"/>
                  </a:lnTo>
                  <a:lnTo>
                    <a:pt x="0" y="2276010"/>
                  </a:lnTo>
                  <a:close/>
                </a:path>
              </a:pathLst>
            </a:custGeom>
            <a:solidFill>
              <a:srgbClr val="FFFFFF"/>
            </a:solidFill>
            <a:ln w="104775">
              <a:solidFill>
                <a:srgbClr val="015E62"/>
              </a:solidFill>
            </a:ln>
          </p:spPr>
        </p:sp>
        <p:sp>
          <p:nvSpPr>
            <p:cNvPr name="TextBox 7" id="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6609324" y="1425291"/>
            <a:ext cx="5069352" cy="811530"/>
          </a:xfrm>
          <a:prstGeom prst="rect">
            <a:avLst/>
          </a:prstGeom>
        </p:spPr>
        <p:txBody>
          <a:bodyPr anchor="t" rtlCol="false" tIns="0" lIns="0" bIns="0" rIns="0">
            <a:spAutoFit/>
          </a:bodyPr>
          <a:lstStyle/>
          <a:p>
            <a:pPr algn="ctr">
              <a:lnSpc>
                <a:spcPts val="6719"/>
              </a:lnSpc>
              <a:spcBef>
                <a:spcPct val="0"/>
              </a:spcBef>
            </a:pPr>
            <a:r>
              <a:rPr lang="en-US" sz="4800">
                <a:solidFill>
                  <a:srgbClr val="000000"/>
                </a:solidFill>
                <a:latin typeface="Montserrat Extra-Bold Bold"/>
              </a:rPr>
              <a:t>ABSTRACT</a:t>
            </a:r>
          </a:p>
        </p:txBody>
      </p:sp>
      <p:sp>
        <p:nvSpPr>
          <p:cNvPr name="TextBox 9" id="9"/>
          <p:cNvSpPr txBox="true"/>
          <p:nvPr/>
        </p:nvSpPr>
        <p:spPr>
          <a:xfrm rot="0">
            <a:off x="2939867" y="2541846"/>
            <a:ext cx="12408267" cy="5539232"/>
          </a:xfrm>
          <a:prstGeom prst="rect">
            <a:avLst/>
          </a:prstGeom>
        </p:spPr>
        <p:txBody>
          <a:bodyPr anchor="t" rtlCol="false" tIns="0" lIns="0" bIns="0" rIns="0">
            <a:spAutoFit/>
          </a:bodyPr>
          <a:lstStyle/>
          <a:p>
            <a:pPr>
              <a:lnSpc>
                <a:spcPts val="5488"/>
              </a:lnSpc>
              <a:spcBef>
                <a:spcPct val="0"/>
              </a:spcBef>
            </a:pPr>
            <a:r>
              <a:rPr lang="en-US" sz="3920">
                <a:solidFill>
                  <a:srgbClr val="000000"/>
                </a:solidFill>
                <a:latin typeface="Montserrat Semi-Bold"/>
              </a:rPr>
              <a:t>The proposed system uses modified convolution neural network to extract the handwritten content on cheque leaf where in IAM dataset is used to train the model and get the optimized results. This system will facilitate the process and lead to reduction intime and costs. The efficiency and performance is measured</a:t>
            </a:r>
            <a:r>
              <a:rPr lang="en-US" sz="3920">
                <a:solidFill>
                  <a:srgbClr val="000000"/>
                </a:solidFill>
                <a:latin typeface="Montserrat Semi-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720637" y="0"/>
            <a:ext cx="3567363" cy="3717758"/>
            <a:chOff x="0" y="0"/>
            <a:chExt cx="939552" cy="979163"/>
          </a:xfrm>
        </p:grpSpPr>
        <p:sp>
          <p:nvSpPr>
            <p:cNvPr name="Freeform 3" id="3"/>
            <p:cNvSpPr/>
            <p:nvPr/>
          </p:nvSpPr>
          <p:spPr>
            <a:xfrm>
              <a:off x="0" y="0"/>
              <a:ext cx="939552" cy="979163"/>
            </a:xfrm>
            <a:custGeom>
              <a:avLst/>
              <a:gdLst/>
              <a:ahLst/>
              <a:cxnLst/>
              <a:rect r="r" b="b" t="t" l="l"/>
              <a:pathLst>
                <a:path h="979163" w="939552">
                  <a:moveTo>
                    <a:pt x="0" y="0"/>
                  </a:moveTo>
                  <a:lnTo>
                    <a:pt x="939552" y="0"/>
                  </a:lnTo>
                  <a:lnTo>
                    <a:pt x="939552" y="979163"/>
                  </a:lnTo>
                  <a:lnTo>
                    <a:pt x="0" y="979163"/>
                  </a:lnTo>
                  <a:close/>
                </a:path>
              </a:pathLst>
            </a:custGeom>
            <a:solidFill>
              <a:srgbClr val="03989E"/>
            </a:solidFill>
          </p:spPr>
        </p:sp>
        <p:sp>
          <p:nvSpPr>
            <p:cNvPr name="TextBox 4" id="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pic>
        <p:nvPicPr>
          <p:cNvPr name="Picture 5" id="5"/>
          <p:cNvPicPr>
            <a:picLocks noChangeAspect="true"/>
          </p:cNvPicPr>
          <p:nvPr/>
        </p:nvPicPr>
        <p:blipFill>
          <a:blip r:embed="rId2"/>
          <a:srcRect l="873" t="0" r="873" b="0"/>
          <a:stretch>
            <a:fillRect/>
          </a:stretch>
        </p:blipFill>
        <p:spPr>
          <a:xfrm flipH="false" flipV="false" rot="0">
            <a:off x="11753544" y="1028700"/>
            <a:ext cx="5397238" cy="8229600"/>
          </a:xfrm>
          <a:prstGeom prst="rect">
            <a:avLst/>
          </a:prstGeom>
        </p:spPr>
      </p:pic>
      <p:pic>
        <p:nvPicPr>
          <p:cNvPr name="Picture 6" id="6"/>
          <p:cNvPicPr>
            <a:picLocks noChangeAspect="true"/>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49719" t="0" r="0" b="653"/>
          <a:stretch>
            <a:fillRect/>
          </a:stretch>
        </p:blipFill>
        <p:spPr>
          <a:xfrm flipH="false" flipV="false" rot="0">
            <a:off x="-216573" y="7749165"/>
            <a:ext cx="1875175" cy="3667989"/>
          </a:xfrm>
          <a:prstGeom prst="rect">
            <a:avLst/>
          </a:prstGeom>
        </p:spPr>
      </p:pic>
      <p:sp>
        <p:nvSpPr>
          <p:cNvPr name="TextBox 7" id="7"/>
          <p:cNvSpPr txBox="true"/>
          <p:nvPr/>
        </p:nvSpPr>
        <p:spPr>
          <a:xfrm rot="0">
            <a:off x="2381252" y="942975"/>
            <a:ext cx="7535826" cy="828040"/>
          </a:xfrm>
          <a:prstGeom prst="rect">
            <a:avLst/>
          </a:prstGeom>
        </p:spPr>
        <p:txBody>
          <a:bodyPr anchor="t" rtlCol="false" tIns="0" lIns="0" bIns="0" rIns="0">
            <a:spAutoFit/>
          </a:bodyPr>
          <a:lstStyle/>
          <a:p>
            <a:pPr algn="ctr">
              <a:lnSpc>
                <a:spcPts val="6859"/>
              </a:lnSpc>
              <a:spcBef>
                <a:spcPct val="0"/>
              </a:spcBef>
            </a:pPr>
            <a:r>
              <a:rPr lang="en-US" sz="4899">
                <a:solidFill>
                  <a:srgbClr val="000000"/>
                </a:solidFill>
                <a:latin typeface="Montserrat Extra-Bold Bold"/>
              </a:rPr>
              <a:t>PROPOSED SYSTEM</a:t>
            </a:r>
          </a:p>
        </p:txBody>
      </p:sp>
      <p:sp>
        <p:nvSpPr>
          <p:cNvPr name="TextBox 8" id="8"/>
          <p:cNvSpPr txBox="true"/>
          <p:nvPr/>
        </p:nvSpPr>
        <p:spPr>
          <a:xfrm rot="0">
            <a:off x="1028700" y="2217161"/>
            <a:ext cx="10240930" cy="6638063"/>
          </a:xfrm>
          <a:prstGeom prst="rect">
            <a:avLst/>
          </a:prstGeom>
        </p:spPr>
        <p:txBody>
          <a:bodyPr anchor="t" rtlCol="false" tIns="0" lIns="0" bIns="0" rIns="0">
            <a:spAutoFit/>
          </a:bodyPr>
          <a:lstStyle/>
          <a:p>
            <a:pPr marL="816955" indent="-408478" lvl="1">
              <a:lnSpc>
                <a:spcPts val="5297"/>
              </a:lnSpc>
              <a:buFont typeface="Arial"/>
              <a:buChar char="•"/>
            </a:pPr>
            <a:r>
              <a:rPr lang="en-US" sz="3783">
                <a:solidFill>
                  <a:srgbClr val="000000"/>
                </a:solidFill>
                <a:latin typeface="Montserrat Semi-Bold"/>
              </a:rPr>
              <a:t>The proposed system uses modified convolution neural network to extract the handwritten content on cheque leaf where in IAM dataset is used to train the model and get the optimized results. This system will facilitate the process and lead to reduction intime and costs. The efficiency and performance is measured</a:t>
            </a:r>
            <a:r>
              <a:rPr lang="en-US" sz="3783">
                <a:solidFill>
                  <a:srgbClr val="000000"/>
                </a:solidFill>
                <a:latin typeface="Montserrat Semi-Bold"/>
              </a:rPr>
              <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749" t="0" r="0" b="0"/>
          <a:stretch>
            <a:fillRect/>
          </a:stretch>
        </p:blipFill>
        <p:spPr>
          <a:xfrm flipH="false" flipV="false" rot="-10800000">
            <a:off x="16588930" y="0"/>
            <a:ext cx="1699070" cy="3381212"/>
          </a:xfrm>
          <a:prstGeom prst="rect">
            <a:avLst/>
          </a:prstGeom>
        </p:spPr>
      </p:pic>
      <p:pic>
        <p:nvPicPr>
          <p:cNvPr name="Picture 3" id="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9749" t="0" r="0" b="0"/>
          <a:stretch>
            <a:fillRect/>
          </a:stretch>
        </p:blipFill>
        <p:spPr>
          <a:xfrm flipH="true" flipV="false" rot="-10800000">
            <a:off x="0" y="0"/>
            <a:ext cx="1699070" cy="3381212"/>
          </a:xfrm>
          <a:prstGeom prst="rect">
            <a:avLst/>
          </a:prstGeom>
        </p:spPr>
      </p:pic>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719" t="0" r="0" b="653"/>
          <a:stretch>
            <a:fillRect/>
          </a:stretch>
        </p:blipFill>
        <p:spPr>
          <a:xfrm flipH="false" flipV="false" rot="5400000">
            <a:off x="1329007" y="-691388"/>
            <a:ext cx="1446300" cy="2829076"/>
          </a:xfrm>
          <a:prstGeom prst="rect">
            <a:avLst/>
          </a:prstGeom>
        </p:spPr>
      </p:pic>
      <p:pic>
        <p:nvPicPr>
          <p:cNvPr name="Picture 5" id="5"/>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49719" t="0" r="0" b="653"/>
          <a:stretch>
            <a:fillRect/>
          </a:stretch>
        </p:blipFill>
        <p:spPr>
          <a:xfrm flipH="false" flipV="false" rot="5400000">
            <a:off x="15616507" y="-691388"/>
            <a:ext cx="1446300" cy="2829076"/>
          </a:xfrm>
          <a:prstGeom prst="rect">
            <a:avLst/>
          </a:prstGeom>
        </p:spPr>
      </p:pic>
      <p:grpSp>
        <p:nvGrpSpPr>
          <p:cNvPr name="Group 6" id="6"/>
          <p:cNvGrpSpPr/>
          <p:nvPr/>
        </p:nvGrpSpPr>
        <p:grpSpPr>
          <a:xfrm rot="0">
            <a:off x="0" y="5576637"/>
            <a:ext cx="18288000" cy="4710363"/>
            <a:chOff x="0" y="0"/>
            <a:chExt cx="4816593" cy="1240589"/>
          </a:xfrm>
        </p:grpSpPr>
        <p:sp>
          <p:nvSpPr>
            <p:cNvPr name="Freeform 7" id="7"/>
            <p:cNvSpPr/>
            <p:nvPr/>
          </p:nvSpPr>
          <p:spPr>
            <a:xfrm>
              <a:off x="0" y="0"/>
              <a:ext cx="4816592" cy="1240589"/>
            </a:xfrm>
            <a:custGeom>
              <a:avLst/>
              <a:gdLst/>
              <a:ahLst/>
              <a:cxnLst/>
              <a:rect r="r" b="b" t="t" l="l"/>
              <a:pathLst>
                <a:path h="1240589" w="4816592">
                  <a:moveTo>
                    <a:pt x="0" y="0"/>
                  </a:moveTo>
                  <a:lnTo>
                    <a:pt x="4816592" y="0"/>
                  </a:lnTo>
                  <a:lnTo>
                    <a:pt x="4816592" y="1240589"/>
                  </a:lnTo>
                  <a:lnTo>
                    <a:pt x="0" y="1240589"/>
                  </a:lnTo>
                  <a:close/>
                </a:path>
              </a:pathLst>
            </a:custGeom>
            <a:solidFill>
              <a:srgbClr val="03989E"/>
            </a:solidFill>
          </p:spPr>
        </p:sp>
        <p:sp>
          <p:nvSpPr>
            <p:cNvPr name="TextBox 8" id="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0508253" y="3760202"/>
            <a:ext cx="5630021" cy="5498098"/>
            <a:chOff x="0" y="0"/>
            <a:chExt cx="1482804" cy="1448059"/>
          </a:xfrm>
        </p:grpSpPr>
        <p:sp>
          <p:nvSpPr>
            <p:cNvPr name="Freeform 10" id="10"/>
            <p:cNvSpPr/>
            <p:nvPr/>
          </p:nvSpPr>
          <p:spPr>
            <a:xfrm>
              <a:off x="0" y="0"/>
              <a:ext cx="1482804" cy="1448059"/>
            </a:xfrm>
            <a:custGeom>
              <a:avLst/>
              <a:gdLst/>
              <a:ahLst/>
              <a:cxnLst/>
              <a:rect r="r" b="b" t="t" l="l"/>
              <a:pathLst>
                <a:path h="1448059" w="1482804">
                  <a:moveTo>
                    <a:pt x="35753" y="0"/>
                  </a:moveTo>
                  <a:lnTo>
                    <a:pt x="1447051" y="0"/>
                  </a:lnTo>
                  <a:cubicBezTo>
                    <a:pt x="1456533" y="0"/>
                    <a:pt x="1465627" y="3767"/>
                    <a:pt x="1472332" y="10472"/>
                  </a:cubicBezTo>
                  <a:cubicBezTo>
                    <a:pt x="1479037" y="17177"/>
                    <a:pt x="1482804" y="26271"/>
                    <a:pt x="1482804" y="35753"/>
                  </a:cubicBezTo>
                  <a:lnTo>
                    <a:pt x="1482804" y="1412306"/>
                  </a:lnTo>
                  <a:cubicBezTo>
                    <a:pt x="1482804" y="1432052"/>
                    <a:pt x="1466797" y="1448059"/>
                    <a:pt x="1447051" y="1448059"/>
                  </a:cubicBezTo>
                  <a:lnTo>
                    <a:pt x="35753" y="1448059"/>
                  </a:lnTo>
                  <a:cubicBezTo>
                    <a:pt x="26271" y="1448059"/>
                    <a:pt x="17177" y="1444292"/>
                    <a:pt x="10472" y="1437587"/>
                  </a:cubicBezTo>
                  <a:cubicBezTo>
                    <a:pt x="3767" y="1430882"/>
                    <a:pt x="0" y="1421788"/>
                    <a:pt x="0" y="1412306"/>
                  </a:cubicBezTo>
                  <a:lnTo>
                    <a:pt x="0" y="35753"/>
                  </a:lnTo>
                  <a:cubicBezTo>
                    <a:pt x="0" y="26271"/>
                    <a:pt x="3767" y="17177"/>
                    <a:pt x="10472" y="10472"/>
                  </a:cubicBezTo>
                  <a:cubicBezTo>
                    <a:pt x="17177" y="3767"/>
                    <a:pt x="26271" y="0"/>
                    <a:pt x="35753" y="0"/>
                  </a:cubicBezTo>
                  <a:close/>
                </a:path>
              </a:pathLst>
            </a:custGeom>
            <a:solidFill>
              <a:srgbClr val="DBDBDB"/>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2052157" y="3760202"/>
            <a:ext cx="5431184" cy="5498098"/>
            <a:chOff x="0" y="0"/>
            <a:chExt cx="1430435" cy="1448059"/>
          </a:xfrm>
        </p:grpSpPr>
        <p:sp>
          <p:nvSpPr>
            <p:cNvPr name="Freeform 13" id="13"/>
            <p:cNvSpPr/>
            <p:nvPr/>
          </p:nvSpPr>
          <p:spPr>
            <a:xfrm>
              <a:off x="0" y="0"/>
              <a:ext cx="1430435" cy="1448059"/>
            </a:xfrm>
            <a:custGeom>
              <a:avLst/>
              <a:gdLst/>
              <a:ahLst/>
              <a:cxnLst/>
              <a:rect r="r" b="b" t="t" l="l"/>
              <a:pathLst>
                <a:path h="1448059" w="1430435">
                  <a:moveTo>
                    <a:pt x="37062" y="0"/>
                  </a:moveTo>
                  <a:lnTo>
                    <a:pt x="1393373" y="0"/>
                  </a:lnTo>
                  <a:cubicBezTo>
                    <a:pt x="1413842" y="0"/>
                    <a:pt x="1430435" y="16593"/>
                    <a:pt x="1430435" y="37062"/>
                  </a:cubicBezTo>
                  <a:lnTo>
                    <a:pt x="1430435" y="1410997"/>
                  </a:lnTo>
                  <a:cubicBezTo>
                    <a:pt x="1430435" y="1431466"/>
                    <a:pt x="1413842" y="1448059"/>
                    <a:pt x="1393373" y="1448059"/>
                  </a:cubicBezTo>
                  <a:lnTo>
                    <a:pt x="37062" y="1448059"/>
                  </a:lnTo>
                  <a:cubicBezTo>
                    <a:pt x="16593" y="1448059"/>
                    <a:pt x="0" y="1431466"/>
                    <a:pt x="0" y="1410997"/>
                  </a:cubicBezTo>
                  <a:lnTo>
                    <a:pt x="0" y="37062"/>
                  </a:lnTo>
                  <a:cubicBezTo>
                    <a:pt x="0" y="16593"/>
                    <a:pt x="16593" y="0"/>
                    <a:pt x="37062" y="0"/>
                  </a:cubicBezTo>
                  <a:close/>
                </a:path>
              </a:pathLst>
            </a:custGeom>
            <a:solidFill>
              <a:srgbClr val="DBDBDB"/>
            </a:soli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4308284" y="942975"/>
            <a:ext cx="9671431" cy="877570"/>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Montserrat Extra-Bold"/>
              </a:rPr>
              <a:t>REQUIREMENTS</a:t>
            </a:r>
          </a:p>
        </p:txBody>
      </p:sp>
      <p:sp>
        <p:nvSpPr>
          <p:cNvPr name="TextBox 16" id="16"/>
          <p:cNvSpPr txBox="true"/>
          <p:nvPr/>
        </p:nvSpPr>
        <p:spPr>
          <a:xfrm rot="0">
            <a:off x="2052157" y="5519487"/>
            <a:ext cx="5211361" cy="4040256"/>
          </a:xfrm>
          <a:prstGeom prst="rect">
            <a:avLst/>
          </a:prstGeom>
        </p:spPr>
        <p:txBody>
          <a:bodyPr anchor="t" rtlCol="false" tIns="0" lIns="0" bIns="0" rIns="0">
            <a:spAutoFit/>
          </a:bodyPr>
          <a:lstStyle/>
          <a:p>
            <a:pPr marL="714586" indent="-357293" lvl="1">
              <a:lnSpc>
                <a:spcPts val="4633"/>
              </a:lnSpc>
              <a:buFont typeface="Arial"/>
              <a:buChar char="•"/>
            </a:pPr>
            <a:r>
              <a:rPr lang="en-US" sz="3309">
                <a:solidFill>
                  <a:srgbClr val="000000"/>
                </a:solidFill>
                <a:latin typeface="Montserrat Semi-Bold Bold"/>
              </a:rPr>
              <a:t> i3 Processor Based Computer or higher</a:t>
            </a:r>
          </a:p>
          <a:p>
            <a:pPr marL="714586" indent="-357293" lvl="1">
              <a:lnSpc>
                <a:spcPts val="4633"/>
              </a:lnSpc>
              <a:buFont typeface="Arial"/>
              <a:buChar char="•"/>
            </a:pPr>
            <a:r>
              <a:rPr lang="en-US" sz="3309">
                <a:solidFill>
                  <a:srgbClr val="000000"/>
                </a:solidFill>
                <a:latin typeface="Montserrat Semi-Bold Bold"/>
              </a:rPr>
              <a:t> Memory: 4 GB RAM</a:t>
            </a:r>
          </a:p>
          <a:p>
            <a:pPr marL="714586" indent="-357293" lvl="1">
              <a:lnSpc>
                <a:spcPts val="4633"/>
              </a:lnSpc>
              <a:buFont typeface="Arial"/>
              <a:buChar char="•"/>
            </a:pPr>
            <a:r>
              <a:rPr lang="en-US" sz="3309">
                <a:solidFill>
                  <a:srgbClr val="000000"/>
                </a:solidFill>
                <a:latin typeface="Montserrat Semi-Bold Bold"/>
              </a:rPr>
              <a:t> Hard Drive: 256 GB</a:t>
            </a:r>
          </a:p>
          <a:p>
            <a:pPr marL="714586" indent="-357293" lvl="1">
              <a:lnSpc>
                <a:spcPts val="4633"/>
              </a:lnSpc>
              <a:buFont typeface="Arial"/>
              <a:buChar char="•"/>
            </a:pPr>
            <a:r>
              <a:rPr lang="en-US" sz="3309">
                <a:solidFill>
                  <a:srgbClr val="000000"/>
                </a:solidFill>
                <a:latin typeface="Montserrat Semi-Bold Bold"/>
              </a:rPr>
              <a:t> Monitor</a:t>
            </a:r>
          </a:p>
          <a:p>
            <a:pPr marL="714586" indent="-357293" lvl="1">
              <a:lnSpc>
                <a:spcPts val="4633"/>
              </a:lnSpc>
              <a:buFont typeface="Arial"/>
              <a:buChar char="•"/>
            </a:pPr>
            <a:r>
              <a:rPr lang="en-US" sz="3309">
                <a:solidFill>
                  <a:srgbClr val="000000"/>
                </a:solidFill>
                <a:latin typeface="Montserrat Semi-Bold Bold"/>
              </a:rPr>
              <a:t>Scanner</a:t>
            </a:r>
          </a:p>
          <a:p>
            <a:pPr>
              <a:lnSpc>
                <a:spcPts val="4633"/>
              </a:lnSpc>
              <a:spcBef>
                <a:spcPct val="0"/>
              </a:spcBef>
            </a:pPr>
          </a:p>
        </p:txBody>
      </p:sp>
      <p:sp>
        <p:nvSpPr>
          <p:cNvPr name="TextBox 17" id="17"/>
          <p:cNvSpPr txBox="true"/>
          <p:nvPr/>
        </p:nvSpPr>
        <p:spPr>
          <a:xfrm rot="0">
            <a:off x="10827495" y="5519487"/>
            <a:ext cx="4991538" cy="3459231"/>
          </a:xfrm>
          <a:prstGeom prst="rect">
            <a:avLst/>
          </a:prstGeom>
        </p:spPr>
        <p:txBody>
          <a:bodyPr anchor="t" rtlCol="false" tIns="0" lIns="0" bIns="0" rIns="0">
            <a:spAutoFit/>
          </a:bodyPr>
          <a:lstStyle/>
          <a:p>
            <a:pPr marL="714586" indent="-357293" lvl="1">
              <a:lnSpc>
                <a:spcPts val="4633"/>
              </a:lnSpc>
              <a:buFont typeface="Arial"/>
              <a:buChar char="•"/>
            </a:pPr>
            <a:r>
              <a:rPr lang="en-US" sz="3309">
                <a:solidFill>
                  <a:srgbClr val="000000"/>
                </a:solidFill>
                <a:latin typeface="Montserrat Semi-Bold Bold"/>
              </a:rPr>
              <a:t> MATLAB Version R2013a</a:t>
            </a:r>
          </a:p>
          <a:p>
            <a:pPr marL="714586" indent="-357293" lvl="1">
              <a:lnSpc>
                <a:spcPts val="4633"/>
              </a:lnSpc>
              <a:buFont typeface="Arial"/>
              <a:buChar char="•"/>
            </a:pPr>
            <a:r>
              <a:rPr lang="en-US" sz="3309">
                <a:solidFill>
                  <a:srgbClr val="000000"/>
                </a:solidFill>
                <a:latin typeface="Montserrat Semi-Bold Bold"/>
              </a:rPr>
              <a:t>Operating system: Windows 7 and above</a:t>
            </a:r>
          </a:p>
          <a:p>
            <a:pPr>
              <a:lnSpc>
                <a:spcPts val="4633"/>
              </a:lnSpc>
              <a:spcBef>
                <a:spcPct val="0"/>
              </a:spcBef>
            </a:pPr>
          </a:p>
        </p:txBody>
      </p:sp>
      <p:sp>
        <p:nvSpPr>
          <p:cNvPr name="TextBox 18" id="18"/>
          <p:cNvSpPr txBox="true"/>
          <p:nvPr/>
        </p:nvSpPr>
        <p:spPr>
          <a:xfrm rot="0">
            <a:off x="2052157" y="3817371"/>
            <a:ext cx="5431184" cy="1402334"/>
          </a:xfrm>
          <a:prstGeom prst="rect">
            <a:avLst/>
          </a:prstGeom>
        </p:spPr>
        <p:txBody>
          <a:bodyPr anchor="t" rtlCol="false" tIns="0" lIns="0" bIns="0" rIns="0">
            <a:spAutoFit/>
          </a:bodyPr>
          <a:lstStyle/>
          <a:p>
            <a:pPr algn="ctr">
              <a:lnSpc>
                <a:spcPts val="5488"/>
              </a:lnSpc>
            </a:pPr>
            <a:r>
              <a:rPr lang="en-US" sz="4900">
                <a:solidFill>
                  <a:srgbClr val="000000"/>
                </a:solidFill>
                <a:latin typeface="Glacial Indifference Bold"/>
              </a:rPr>
              <a:t>HARDWARE REQUIREMENTS</a:t>
            </a:r>
          </a:p>
        </p:txBody>
      </p:sp>
      <p:sp>
        <p:nvSpPr>
          <p:cNvPr name="TextBox 19" id="19"/>
          <p:cNvSpPr txBox="true"/>
          <p:nvPr/>
        </p:nvSpPr>
        <p:spPr>
          <a:xfrm rot="0">
            <a:off x="10607672" y="3817371"/>
            <a:ext cx="5431184" cy="1402334"/>
          </a:xfrm>
          <a:prstGeom prst="rect">
            <a:avLst/>
          </a:prstGeom>
        </p:spPr>
        <p:txBody>
          <a:bodyPr anchor="t" rtlCol="false" tIns="0" lIns="0" bIns="0" rIns="0">
            <a:spAutoFit/>
          </a:bodyPr>
          <a:lstStyle/>
          <a:p>
            <a:pPr algn="ctr">
              <a:lnSpc>
                <a:spcPts val="5488"/>
              </a:lnSpc>
            </a:pPr>
            <a:r>
              <a:rPr lang="en-US" sz="4900">
                <a:solidFill>
                  <a:srgbClr val="000000"/>
                </a:solidFill>
                <a:latin typeface="Glacial Indifference Bold"/>
              </a:rPr>
              <a:t>SOFTWARE REQUIREMENTS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85011" y="0"/>
            <a:ext cx="3753853" cy="3753853"/>
          </a:xfrm>
          <a:prstGeom prst="rect">
            <a:avLst/>
          </a:prstGeom>
        </p:spPr>
      </p:pic>
      <p:grpSp>
        <p:nvGrpSpPr>
          <p:cNvPr name="Group 3" id="3"/>
          <p:cNvGrpSpPr/>
          <p:nvPr/>
        </p:nvGrpSpPr>
        <p:grpSpPr>
          <a:xfrm rot="0">
            <a:off x="1491916" y="2917658"/>
            <a:ext cx="6509437" cy="7128711"/>
            <a:chOff x="0" y="0"/>
            <a:chExt cx="1714420" cy="1877520"/>
          </a:xfrm>
        </p:grpSpPr>
        <p:sp>
          <p:nvSpPr>
            <p:cNvPr name="Freeform 4" id="4"/>
            <p:cNvSpPr/>
            <p:nvPr/>
          </p:nvSpPr>
          <p:spPr>
            <a:xfrm>
              <a:off x="0" y="0"/>
              <a:ext cx="1714420" cy="1877520"/>
            </a:xfrm>
            <a:custGeom>
              <a:avLst/>
              <a:gdLst/>
              <a:ahLst/>
              <a:cxnLst/>
              <a:rect r="r" b="b" t="t" l="l"/>
              <a:pathLst>
                <a:path h="1877520" w="1714420">
                  <a:moveTo>
                    <a:pt x="30923" y="0"/>
                  </a:moveTo>
                  <a:lnTo>
                    <a:pt x="1683497" y="0"/>
                  </a:lnTo>
                  <a:cubicBezTo>
                    <a:pt x="1700575" y="0"/>
                    <a:pt x="1714420" y="13845"/>
                    <a:pt x="1714420" y="30923"/>
                  </a:cubicBezTo>
                  <a:lnTo>
                    <a:pt x="1714420" y="1846598"/>
                  </a:lnTo>
                  <a:cubicBezTo>
                    <a:pt x="1714420" y="1854799"/>
                    <a:pt x="1711162" y="1862664"/>
                    <a:pt x="1705363" y="1868463"/>
                  </a:cubicBezTo>
                  <a:cubicBezTo>
                    <a:pt x="1699563" y="1874263"/>
                    <a:pt x="1691698" y="1877520"/>
                    <a:pt x="1683497" y="1877520"/>
                  </a:cubicBezTo>
                  <a:lnTo>
                    <a:pt x="30923" y="1877520"/>
                  </a:lnTo>
                  <a:cubicBezTo>
                    <a:pt x="22722" y="1877520"/>
                    <a:pt x="14856" y="1874263"/>
                    <a:pt x="9057" y="1868463"/>
                  </a:cubicBezTo>
                  <a:cubicBezTo>
                    <a:pt x="3258" y="1862664"/>
                    <a:pt x="0" y="1854799"/>
                    <a:pt x="0" y="1846598"/>
                  </a:cubicBezTo>
                  <a:lnTo>
                    <a:pt x="0" y="30923"/>
                  </a:lnTo>
                  <a:cubicBezTo>
                    <a:pt x="0" y="22722"/>
                    <a:pt x="3258" y="14856"/>
                    <a:pt x="9057" y="9057"/>
                  </a:cubicBezTo>
                  <a:cubicBezTo>
                    <a:pt x="14856" y="3258"/>
                    <a:pt x="22722" y="0"/>
                    <a:pt x="30923" y="0"/>
                  </a:cubicBezTo>
                  <a:close/>
                </a:path>
              </a:pathLst>
            </a:custGeom>
            <a:solidFill>
              <a:srgbClr val="015E62"/>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815578" y="4175442"/>
            <a:ext cx="5813634" cy="4442461"/>
          </a:xfrm>
          <a:prstGeom prst="rect">
            <a:avLst/>
          </a:prstGeom>
        </p:spPr>
        <p:txBody>
          <a:bodyPr anchor="t" rtlCol="false" tIns="0" lIns="0" bIns="0" rIns="0">
            <a:spAutoFit/>
          </a:bodyPr>
          <a:lstStyle/>
          <a:p>
            <a:pPr>
              <a:lnSpc>
                <a:spcPts val="5039"/>
              </a:lnSpc>
            </a:pPr>
            <a:r>
              <a:rPr lang="en-US" sz="3599">
                <a:solidFill>
                  <a:srgbClr val="FFFFFF"/>
                </a:solidFill>
                <a:latin typeface="Montserrat Semi-Bold"/>
              </a:rPr>
              <a:t>Some preprocessing is applied on the image to reduce noise. There are some common methods of preprocessing: Smooth, Dilate, Erode, Median, Open, Close etc</a:t>
            </a:r>
          </a:p>
        </p:txBody>
      </p:sp>
      <p:sp>
        <p:nvSpPr>
          <p:cNvPr name="TextBox 7" id="7"/>
          <p:cNvSpPr txBox="true"/>
          <p:nvPr/>
        </p:nvSpPr>
        <p:spPr>
          <a:xfrm rot="0">
            <a:off x="2051921" y="3162553"/>
            <a:ext cx="5431184" cy="707009"/>
          </a:xfrm>
          <a:prstGeom prst="rect">
            <a:avLst/>
          </a:prstGeom>
        </p:spPr>
        <p:txBody>
          <a:bodyPr anchor="t" rtlCol="false" tIns="0" lIns="0" bIns="0" rIns="0">
            <a:spAutoFit/>
          </a:bodyPr>
          <a:lstStyle/>
          <a:p>
            <a:pPr algn="ctr">
              <a:lnSpc>
                <a:spcPts val="5488"/>
              </a:lnSpc>
            </a:pPr>
            <a:r>
              <a:rPr lang="en-US" sz="4900">
                <a:solidFill>
                  <a:srgbClr val="FFFFFF"/>
                </a:solidFill>
                <a:latin typeface="Glacial Indifference Bold"/>
              </a:rPr>
              <a:t>PREPROCESSING</a:t>
            </a:r>
          </a:p>
        </p:txBody>
      </p:sp>
      <p:sp>
        <p:nvSpPr>
          <p:cNvPr name="TextBox 8" id="8"/>
          <p:cNvSpPr txBox="true"/>
          <p:nvPr/>
        </p:nvSpPr>
        <p:spPr>
          <a:xfrm rot="0">
            <a:off x="10489066" y="3535108"/>
            <a:ext cx="5431184" cy="707009"/>
          </a:xfrm>
          <a:prstGeom prst="rect">
            <a:avLst/>
          </a:prstGeom>
        </p:spPr>
        <p:txBody>
          <a:bodyPr anchor="t" rtlCol="false" tIns="0" lIns="0" bIns="0" rIns="0">
            <a:spAutoFit/>
          </a:bodyPr>
          <a:lstStyle/>
          <a:p>
            <a:pPr algn="ctr">
              <a:lnSpc>
                <a:spcPts val="5488"/>
              </a:lnSpc>
            </a:pPr>
            <a:r>
              <a:rPr lang="en-US" sz="4900">
                <a:solidFill>
                  <a:srgbClr val="FFFFFF"/>
                </a:solidFill>
                <a:latin typeface="Glacial Indifference Bold"/>
              </a:rPr>
              <a:t>DISADVANTAGES</a:t>
            </a:r>
          </a:p>
        </p:txBody>
      </p:sp>
      <p:grpSp>
        <p:nvGrpSpPr>
          <p:cNvPr name="Group 9" id="9"/>
          <p:cNvGrpSpPr/>
          <p:nvPr/>
        </p:nvGrpSpPr>
        <p:grpSpPr>
          <a:xfrm rot="0">
            <a:off x="10246895" y="2917658"/>
            <a:ext cx="6509437" cy="7128711"/>
            <a:chOff x="0" y="0"/>
            <a:chExt cx="1714420" cy="1877520"/>
          </a:xfrm>
        </p:grpSpPr>
        <p:sp>
          <p:nvSpPr>
            <p:cNvPr name="Freeform 10" id="10"/>
            <p:cNvSpPr/>
            <p:nvPr/>
          </p:nvSpPr>
          <p:spPr>
            <a:xfrm>
              <a:off x="0" y="0"/>
              <a:ext cx="1714420" cy="1877520"/>
            </a:xfrm>
            <a:custGeom>
              <a:avLst/>
              <a:gdLst/>
              <a:ahLst/>
              <a:cxnLst/>
              <a:rect r="r" b="b" t="t" l="l"/>
              <a:pathLst>
                <a:path h="1877520" w="1714420">
                  <a:moveTo>
                    <a:pt x="30923" y="0"/>
                  </a:moveTo>
                  <a:lnTo>
                    <a:pt x="1683497" y="0"/>
                  </a:lnTo>
                  <a:cubicBezTo>
                    <a:pt x="1700575" y="0"/>
                    <a:pt x="1714420" y="13845"/>
                    <a:pt x="1714420" y="30923"/>
                  </a:cubicBezTo>
                  <a:lnTo>
                    <a:pt x="1714420" y="1846598"/>
                  </a:lnTo>
                  <a:cubicBezTo>
                    <a:pt x="1714420" y="1854799"/>
                    <a:pt x="1711162" y="1862664"/>
                    <a:pt x="1705363" y="1868463"/>
                  </a:cubicBezTo>
                  <a:cubicBezTo>
                    <a:pt x="1699563" y="1874263"/>
                    <a:pt x="1691698" y="1877520"/>
                    <a:pt x="1683497" y="1877520"/>
                  </a:cubicBezTo>
                  <a:lnTo>
                    <a:pt x="30923" y="1877520"/>
                  </a:lnTo>
                  <a:cubicBezTo>
                    <a:pt x="22722" y="1877520"/>
                    <a:pt x="14856" y="1874263"/>
                    <a:pt x="9057" y="1868463"/>
                  </a:cubicBezTo>
                  <a:cubicBezTo>
                    <a:pt x="3258" y="1862664"/>
                    <a:pt x="0" y="1854799"/>
                    <a:pt x="0" y="1846598"/>
                  </a:cubicBezTo>
                  <a:lnTo>
                    <a:pt x="0" y="30923"/>
                  </a:lnTo>
                  <a:cubicBezTo>
                    <a:pt x="0" y="22722"/>
                    <a:pt x="3258" y="14856"/>
                    <a:pt x="9057" y="9057"/>
                  </a:cubicBezTo>
                  <a:cubicBezTo>
                    <a:pt x="14856" y="3258"/>
                    <a:pt x="22722" y="0"/>
                    <a:pt x="30923" y="0"/>
                  </a:cubicBezTo>
                  <a:close/>
                </a:path>
              </a:pathLst>
            </a:custGeom>
            <a:solidFill>
              <a:srgbClr val="015E62"/>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786021" y="2864547"/>
            <a:ext cx="5431184" cy="1293495"/>
          </a:xfrm>
          <a:prstGeom prst="rect">
            <a:avLst/>
          </a:prstGeom>
        </p:spPr>
        <p:txBody>
          <a:bodyPr anchor="t" rtlCol="false" tIns="0" lIns="0" bIns="0" rIns="0">
            <a:spAutoFit/>
          </a:bodyPr>
          <a:lstStyle/>
          <a:p>
            <a:pPr algn="ctr">
              <a:lnSpc>
                <a:spcPts val="5040"/>
              </a:lnSpc>
            </a:pPr>
            <a:r>
              <a:rPr lang="en-US" sz="4500">
                <a:solidFill>
                  <a:srgbClr val="FFFFFF"/>
                </a:solidFill>
                <a:latin typeface="Glacial Indifference Bold"/>
              </a:rPr>
              <a:t>HAND PROCESSING RECOGNITION</a:t>
            </a:r>
          </a:p>
        </p:txBody>
      </p:sp>
      <p:sp>
        <p:nvSpPr>
          <p:cNvPr name="TextBox 13" id="13"/>
          <p:cNvSpPr txBox="true"/>
          <p:nvPr/>
        </p:nvSpPr>
        <p:spPr>
          <a:xfrm rot="0">
            <a:off x="10489066" y="4194492"/>
            <a:ext cx="6026634" cy="5117465"/>
          </a:xfrm>
          <a:prstGeom prst="rect">
            <a:avLst/>
          </a:prstGeom>
        </p:spPr>
        <p:txBody>
          <a:bodyPr anchor="t" rtlCol="false" tIns="0" lIns="0" bIns="0" rIns="0">
            <a:spAutoFit/>
          </a:bodyPr>
          <a:lstStyle/>
          <a:p>
            <a:pPr>
              <a:lnSpc>
                <a:spcPts val="4059"/>
              </a:lnSpc>
            </a:pPr>
            <a:r>
              <a:rPr lang="en-US" sz="2899">
                <a:solidFill>
                  <a:srgbClr val="FFFFFF"/>
                </a:solidFill>
                <a:latin typeface="Montserrat Semi-Bold"/>
              </a:rPr>
              <a:t>After preprocessing hand writing recognition is used to find the amount written on cheque, it recognizes the digits and stores in an array and we have verified it with the database for the gaining information on the account balance and process the transaction. </a:t>
            </a:r>
          </a:p>
        </p:txBody>
      </p:sp>
      <p:sp>
        <p:nvSpPr>
          <p:cNvPr name="TextBox 14" id="14"/>
          <p:cNvSpPr txBox="true"/>
          <p:nvPr/>
        </p:nvSpPr>
        <p:spPr>
          <a:xfrm rot="0">
            <a:off x="4308284" y="942975"/>
            <a:ext cx="9671431" cy="877570"/>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Montserrat Extra-Bold Bold"/>
              </a:rPr>
              <a:t>SYSTEM DESIGN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385011" y="0"/>
            <a:ext cx="3753853" cy="3753853"/>
          </a:xfrm>
          <a:prstGeom prst="rect">
            <a:avLst/>
          </a:prstGeom>
        </p:spPr>
      </p:pic>
      <p:grpSp>
        <p:nvGrpSpPr>
          <p:cNvPr name="Group 3" id="3"/>
          <p:cNvGrpSpPr/>
          <p:nvPr/>
        </p:nvGrpSpPr>
        <p:grpSpPr>
          <a:xfrm rot="0">
            <a:off x="1281363" y="2917658"/>
            <a:ext cx="6719989" cy="7128711"/>
            <a:chOff x="0" y="0"/>
            <a:chExt cx="1769874" cy="1877520"/>
          </a:xfrm>
        </p:grpSpPr>
        <p:sp>
          <p:nvSpPr>
            <p:cNvPr name="Freeform 4" id="4"/>
            <p:cNvSpPr/>
            <p:nvPr/>
          </p:nvSpPr>
          <p:spPr>
            <a:xfrm>
              <a:off x="0" y="0"/>
              <a:ext cx="1769874" cy="1877520"/>
            </a:xfrm>
            <a:custGeom>
              <a:avLst/>
              <a:gdLst/>
              <a:ahLst/>
              <a:cxnLst/>
              <a:rect r="r" b="b" t="t" l="l"/>
              <a:pathLst>
                <a:path h="1877520" w="1769874">
                  <a:moveTo>
                    <a:pt x="29954" y="0"/>
                  </a:moveTo>
                  <a:lnTo>
                    <a:pt x="1739920" y="0"/>
                  </a:lnTo>
                  <a:cubicBezTo>
                    <a:pt x="1756463" y="0"/>
                    <a:pt x="1769874" y="13411"/>
                    <a:pt x="1769874" y="29954"/>
                  </a:cubicBezTo>
                  <a:lnTo>
                    <a:pt x="1769874" y="1847566"/>
                  </a:lnTo>
                  <a:cubicBezTo>
                    <a:pt x="1769874" y="1864110"/>
                    <a:pt x="1756463" y="1877520"/>
                    <a:pt x="1739920" y="1877520"/>
                  </a:cubicBezTo>
                  <a:lnTo>
                    <a:pt x="29954" y="1877520"/>
                  </a:lnTo>
                  <a:cubicBezTo>
                    <a:pt x="13411" y="1877520"/>
                    <a:pt x="0" y="1864110"/>
                    <a:pt x="0" y="1847566"/>
                  </a:cubicBezTo>
                  <a:lnTo>
                    <a:pt x="0" y="29954"/>
                  </a:lnTo>
                  <a:cubicBezTo>
                    <a:pt x="0" y="13411"/>
                    <a:pt x="13411" y="0"/>
                    <a:pt x="29954" y="0"/>
                  </a:cubicBezTo>
                  <a:close/>
                </a:path>
              </a:pathLst>
            </a:custGeom>
            <a:solidFill>
              <a:srgbClr val="015E62"/>
            </a:solidFill>
          </p:spPr>
        </p:sp>
        <p:sp>
          <p:nvSpPr>
            <p:cNvPr name="TextBox 5" id="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491916" y="4184967"/>
            <a:ext cx="6509437" cy="5595620"/>
          </a:xfrm>
          <a:prstGeom prst="rect">
            <a:avLst/>
          </a:prstGeom>
        </p:spPr>
        <p:txBody>
          <a:bodyPr anchor="t" rtlCol="false" tIns="0" lIns="0" bIns="0" rIns="0">
            <a:spAutoFit/>
          </a:bodyPr>
          <a:lstStyle/>
          <a:p>
            <a:pPr>
              <a:lnSpc>
                <a:spcPts val="4479"/>
              </a:lnSpc>
            </a:pPr>
            <a:r>
              <a:rPr lang="en-US" sz="3199">
                <a:solidFill>
                  <a:srgbClr val="FFFFFF"/>
                </a:solidFill>
                <a:latin typeface="Montserrat Semi-Bold"/>
              </a:rPr>
              <a:t> An image of a signature or a direct signature is fed into the signature verification software and compared to the signature image on file. Signature verification is often used to compare signatures in bank offices and other branch capture.This step is important in the processing of cheque.</a:t>
            </a:r>
          </a:p>
        </p:txBody>
      </p:sp>
      <p:sp>
        <p:nvSpPr>
          <p:cNvPr name="TextBox 7" id="7"/>
          <p:cNvSpPr txBox="true"/>
          <p:nvPr/>
        </p:nvSpPr>
        <p:spPr>
          <a:xfrm rot="0">
            <a:off x="2051921" y="2854515"/>
            <a:ext cx="5431184" cy="1313561"/>
          </a:xfrm>
          <a:prstGeom prst="rect">
            <a:avLst/>
          </a:prstGeom>
        </p:spPr>
        <p:txBody>
          <a:bodyPr anchor="t" rtlCol="false" tIns="0" lIns="0" bIns="0" rIns="0">
            <a:spAutoFit/>
          </a:bodyPr>
          <a:lstStyle/>
          <a:p>
            <a:pPr algn="ctr">
              <a:lnSpc>
                <a:spcPts val="5152"/>
              </a:lnSpc>
            </a:pPr>
            <a:r>
              <a:rPr lang="en-US" sz="4600">
                <a:solidFill>
                  <a:srgbClr val="FFFFFF"/>
                </a:solidFill>
                <a:latin typeface="Glacial Indifference Bold"/>
              </a:rPr>
              <a:t>SIGNATURE VERIFICATION</a:t>
            </a:r>
          </a:p>
        </p:txBody>
      </p:sp>
      <p:sp>
        <p:nvSpPr>
          <p:cNvPr name="TextBox 8" id="8"/>
          <p:cNvSpPr txBox="true"/>
          <p:nvPr/>
        </p:nvSpPr>
        <p:spPr>
          <a:xfrm rot="0">
            <a:off x="10489066" y="3535108"/>
            <a:ext cx="5431184" cy="707009"/>
          </a:xfrm>
          <a:prstGeom prst="rect">
            <a:avLst/>
          </a:prstGeom>
        </p:spPr>
        <p:txBody>
          <a:bodyPr anchor="t" rtlCol="false" tIns="0" lIns="0" bIns="0" rIns="0">
            <a:spAutoFit/>
          </a:bodyPr>
          <a:lstStyle/>
          <a:p>
            <a:pPr algn="ctr">
              <a:lnSpc>
                <a:spcPts val="5488"/>
              </a:lnSpc>
            </a:pPr>
            <a:r>
              <a:rPr lang="en-US" sz="4900">
                <a:solidFill>
                  <a:srgbClr val="FFFFFF"/>
                </a:solidFill>
                <a:latin typeface="Glacial Indifference Bold"/>
              </a:rPr>
              <a:t>DISADVANTAGES</a:t>
            </a:r>
          </a:p>
        </p:txBody>
      </p:sp>
      <p:grpSp>
        <p:nvGrpSpPr>
          <p:cNvPr name="Group 9" id="9"/>
          <p:cNvGrpSpPr/>
          <p:nvPr/>
        </p:nvGrpSpPr>
        <p:grpSpPr>
          <a:xfrm rot="0">
            <a:off x="10246895" y="2917658"/>
            <a:ext cx="6509437" cy="7128711"/>
            <a:chOff x="0" y="0"/>
            <a:chExt cx="1714420" cy="1877520"/>
          </a:xfrm>
        </p:grpSpPr>
        <p:sp>
          <p:nvSpPr>
            <p:cNvPr name="Freeform 10" id="10"/>
            <p:cNvSpPr/>
            <p:nvPr/>
          </p:nvSpPr>
          <p:spPr>
            <a:xfrm>
              <a:off x="0" y="0"/>
              <a:ext cx="1714420" cy="1877520"/>
            </a:xfrm>
            <a:custGeom>
              <a:avLst/>
              <a:gdLst/>
              <a:ahLst/>
              <a:cxnLst/>
              <a:rect r="r" b="b" t="t" l="l"/>
              <a:pathLst>
                <a:path h="1877520" w="1714420">
                  <a:moveTo>
                    <a:pt x="30923" y="0"/>
                  </a:moveTo>
                  <a:lnTo>
                    <a:pt x="1683497" y="0"/>
                  </a:lnTo>
                  <a:cubicBezTo>
                    <a:pt x="1700575" y="0"/>
                    <a:pt x="1714420" y="13845"/>
                    <a:pt x="1714420" y="30923"/>
                  </a:cubicBezTo>
                  <a:lnTo>
                    <a:pt x="1714420" y="1846598"/>
                  </a:lnTo>
                  <a:cubicBezTo>
                    <a:pt x="1714420" y="1854799"/>
                    <a:pt x="1711162" y="1862664"/>
                    <a:pt x="1705363" y="1868463"/>
                  </a:cubicBezTo>
                  <a:cubicBezTo>
                    <a:pt x="1699563" y="1874263"/>
                    <a:pt x="1691698" y="1877520"/>
                    <a:pt x="1683497" y="1877520"/>
                  </a:cubicBezTo>
                  <a:lnTo>
                    <a:pt x="30923" y="1877520"/>
                  </a:lnTo>
                  <a:cubicBezTo>
                    <a:pt x="22722" y="1877520"/>
                    <a:pt x="14856" y="1874263"/>
                    <a:pt x="9057" y="1868463"/>
                  </a:cubicBezTo>
                  <a:cubicBezTo>
                    <a:pt x="3258" y="1862664"/>
                    <a:pt x="0" y="1854799"/>
                    <a:pt x="0" y="1846598"/>
                  </a:cubicBezTo>
                  <a:lnTo>
                    <a:pt x="0" y="30923"/>
                  </a:lnTo>
                  <a:cubicBezTo>
                    <a:pt x="0" y="22722"/>
                    <a:pt x="3258" y="14856"/>
                    <a:pt x="9057" y="9057"/>
                  </a:cubicBezTo>
                  <a:cubicBezTo>
                    <a:pt x="14856" y="3258"/>
                    <a:pt x="22722" y="0"/>
                    <a:pt x="30923" y="0"/>
                  </a:cubicBezTo>
                  <a:close/>
                </a:path>
              </a:pathLst>
            </a:custGeom>
            <a:solidFill>
              <a:srgbClr val="015E62"/>
            </a:solidFill>
          </p:spPr>
        </p:sp>
        <p:sp>
          <p:nvSpPr>
            <p:cNvPr name="TextBox 11" id="1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0786021" y="3183635"/>
            <a:ext cx="5431184" cy="655320"/>
          </a:xfrm>
          <a:prstGeom prst="rect">
            <a:avLst/>
          </a:prstGeom>
        </p:spPr>
        <p:txBody>
          <a:bodyPr anchor="t" rtlCol="false" tIns="0" lIns="0" bIns="0" rIns="0">
            <a:spAutoFit/>
          </a:bodyPr>
          <a:lstStyle/>
          <a:p>
            <a:pPr algn="ctr">
              <a:lnSpc>
                <a:spcPts val="5040"/>
              </a:lnSpc>
            </a:pPr>
            <a:r>
              <a:rPr lang="en-US" sz="4500">
                <a:solidFill>
                  <a:srgbClr val="FFFFFF"/>
                </a:solidFill>
                <a:latin typeface="Glacial Indifference Bold"/>
              </a:rPr>
              <a:t>POST PROCESSING:</a:t>
            </a:r>
          </a:p>
        </p:txBody>
      </p:sp>
      <p:sp>
        <p:nvSpPr>
          <p:cNvPr name="TextBox 13" id="13"/>
          <p:cNvSpPr txBox="true"/>
          <p:nvPr/>
        </p:nvSpPr>
        <p:spPr>
          <a:xfrm rot="0">
            <a:off x="10489066" y="4184967"/>
            <a:ext cx="6026634" cy="5595620"/>
          </a:xfrm>
          <a:prstGeom prst="rect">
            <a:avLst/>
          </a:prstGeom>
        </p:spPr>
        <p:txBody>
          <a:bodyPr anchor="t" rtlCol="false" tIns="0" lIns="0" bIns="0" rIns="0">
            <a:spAutoFit/>
          </a:bodyPr>
          <a:lstStyle/>
          <a:p>
            <a:pPr>
              <a:lnSpc>
                <a:spcPts val="4479"/>
              </a:lnSpc>
            </a:pPr>
            <a:r>
              <a:rPr lang="en-US" sz="3199">
                <a:solidFill>
                  <a:srgbClr val="FFFFFF"/>
                </a:solidFill>
                <a:latin typeface="Montserrat Semi-Bold"/>
              </a:rPr>
              <a:t>Post-processing deals with the process of combining the individual digits into complete number for account number, date and amount. Using simple mathematical formula which is used to reverse the number, the complete number is constructed.</a:t>
            </a:r>
          </a:p>
        </p:txBody>
      </p:sp>
      <p:sp>
        <p:nvSpPr>
          <p:cNvPr name="TextBox 14" id="14"/>
          <p:cNvSpPr txBox="true"/>
          <p:nvPr/>
        </p:nvSpPr>
        <p:spPr>
          <a:xfrm rot="0">
            <a:off x="4308284" y="942975"/>
            <a:ext cx="9671431" cy="877570"/>
          </a:xfrm>
          <a:prstGeom prst="rect">
            <a:avLst/>
          </a:prstGeom>
        </p:spPr>
        <p:txBody>
          <a:bodyPr anchor="t" rtlCol="false" tIns="0" lIns="0" bIns="0" rIns="0">
            <a:spAutoFit/>
          </a:bodyPr>
          <a:lstStyle/>
          <a:p>
            <a:pPr algn="ctr">
              <a:lnSpc>
                <a:spcPts val="7279"/>
              </a:lnSpc>
              <a:spcBef>
                <a:spcPct val="0"/>
              </a:spcBef>
            </a:pPr>
            <a:r>
              <a:rPr lang="en-US" sz="5199">
                <a:solidFill>
                  <a:srgbClr val="000000"/>
                </a:solidFill>
                <a:latin typeface="Montserrat Extra-Bold Bold"/>
              </a:rPr>
              <a:t>SYSTEM DESIGN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DAFPkCdWsc8</dc:identifier>
  <dcterms:modified xsi:type="dcterms:W3CDTF">2011-08-01T06:04:30Z</dcterms:modified>
  <cp:revision>1</cp:revision>
  <dc:title>Automated cheque preprocessing</dc:title>
</cp:coreProperties>
</file>