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Gliker Bold" charset="1" panose="00000800000000000000"/>
      <p:regular r:id="rId20"/>
    </p:embeddedFont>
    <p:embeddedFont>
      <p:font typeface="Gliker" charset="1" panose="00000500000000000000"/>
      <p:regular r:id="rId21"/>
    </p:embeddedFont>
    <p:embeddedFont>
      <p:font typeface="Times New Roman Bold" charset="1" panose="02030802070405020303"/>
      <p:regular r:id="rId22"/>
    </p:embeddedFont>
    <p:embeddedFont>
      <p:font typeface="Times New Roman" charset="1" panose="02030502070405020303"/>
      <p:regular r:id="rId23"/>
    </p:embeddedFont>
    <p:embeddedFont>
      <p:font typeface="Canva Sans Bold" charset="1" panose="020B0803030501040103"/>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7.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22.png" Type="http://schemas.openxmlformats.org/officeDocument/2006/relationships/image"/><Relationship Id="rId2" Target="../media/image1.png" Type="http://schemas.openxmlformats.org/officeDocument/2006/relationships/image"/><Relationship Id="rId20" Target="../media/image23.svg" Type="http://schemas.openxmlformats.org/officeDocument/2006/relationships/image"/><Relationship Id="rId21" Target="../media/image24.png" Type="http://schemas.openxmlformats.org/officeDocument/2006/relationships/image"/><Relationship Id="rId22" Target="../media/image25.svg" Type="http://schemas.openxmlformats.org/officeDocument/2006/relationships/image"/><Relationship Id="rId23" Target="../media/image26.png" Type="http://schemas.openxmlformats.org/officeDocument/2006/relationships/image"/><Relationship Id="rId24" Target="../media/image27.svg" Type="http://schemas.openxmlformats.org/officeDocument/2006/relationships/image"/><Relationship Id="rId25" Target="../media/image28.png" Type="http://schemas.openxmlformats.org/officeDocument/2006/relationships/image"/><Relationship Id="rId26" Target="../media/image29.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9.png" Type="http://schemas.openxmlformats.org/officeDocument/2006/relationships/image"/><Relationship Id="rId3" Target="../media/image2.png" Type="http://schemas.openxmlformats.org/officeDocument/2006/relationships/image"/><Relationship Id="rId30" Target="../media/image40.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6.png" Type="http://schemas.openxmlformats.org/officeDocument/2006/relationships/image"/><Relationship Id="rId3" Target="../media/image2.png" Type="http://schemas.openxmlformats.org/officeDocument/2006/relationships/image"/><Relationship Id="rId30" Target="../media/image7.svg" Type="http://schemas.openxmlformats.org/officeDocument/2006/relationships/image"/><Relationship Id="rId31" Target="../media/image30.png" Type="http://schemas.openxmlformats.org/officeDocument/2006/relationships/image"/><Relationship Id="rId32" Target="../media/image31.png" Type="http://schemas.openxmlformats.org/officeDocument/2006/relationships/image"/><Relationship Id="rId33" Target="../media/image32.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4.png" Type="http://schemas.openxmlformats.org/officeDocument/2006/relationships/image"/><Relationship Id="rId3" Target="../media/image2.png" Type="http://schemas.openxmlformats.org/officeDocument/2006/relationships/image"/><Relationship Id="rId30" Target="../media/image35.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544152" y="1300585"/>
            <a:ext cx="15953095" cy="7957715"/>
            <a:chOff x="0" y="0"/>
            <a:chExt cx="4201638" cy="2095859"/>
          </a:xfrm>
        </p:grpSpPr>
        <p:sp>
          <p:nvSpPr>
            <p:cNvPr name="Freeform 4" id="4"/>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5" id="5"/>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20" id="20"/>
          <p:cNvSpPr txBox="true"/>
          <p:nvPr/>
        </p:nvSpPr>
        <p:spPr>
          <a:xfrm rot="0">
            <a:off x="6216472" y="3091811"/>
            <a:ext cx="7591584" cy="3318064"/>
          </a:xfrm>
          <a:prstGeom prst="rect">
            <a:avLst/>
          </a:prstGeom>
        </p:spPr>
        <p:txBody>
          <a:bodyPr anchor="t" rtlCol="false" tIns="0" lIns="0" bIns="0" rIns="0">
            <a:spAutoFit/>
          </a:bodyPr>
          <a:lstStyle/>
          <a:p>
            <a:pPr algn="ctr">
              <a:lnSpc>
                <a:spcPts val="8501"/>
              </a:lnSpc>
            </a:pPr>
            <a:r>
              <a:rPr lang="en-US" sz="9044" b="true">
                <a:solidFill>
                  <a:srgbClr val="000000"/>
                </a:solidFill>
                <a:latin typeface="Gliker Bold"/>
                <a:ea typeface="Gliker Bold"/>
                <a:cs typeface="Gliker Bold"/>
                <a:sym typeface="Gliker Bold"/>
              </a:rPr>
              <a:t>Welcome</a:t>
            </a:r>
          </a:p>
          <a:p>
            <a:pPr algn="ctr">
              <a:lnSpc>
                <a:spcPts val="8501"/>
              </a:lnSpc>
            </a:pPr>
            <a:r>
              <a:rPr lang="en-US" sz="9044" b="true">
                <a:solidFill>
                  <a:srgbClr val="000000"/>
                </a:solidFill>
                <a:latin typeface="Gliker Bold"/>
                <a:ea typeface="Gliker Bold"/>
                <a:cs typeface="Gliker Bold"/>
                <a:sym typeface="Gliker Bold"/>
              </a:rPr>
              <a:t>TO</a:t>
            </a:r>
          </a:p>
          <a:p>
            <a:pPr algn="ctr">
              <a:lnSpc>
                <a:spcPts val="8501"/>
              </a:lnSpc>
            </a:pPr>
            <a:r>
              <a:rPr lang="en-US" b="true" sz="9044">
                <a:solidFill>
                  <a:srgbClr val="000000"/>
                </a:solidFill>
                <a:latin typeface="Gliker Bold"/>
                <a:ea typeface="Gliker Bold"/>
                <a:cs typeface="Gliker Bold"/>
                <a:sym typeface="Gliker Bold"/>
              </a:rPr>
              <a:t>GlobalHub</a:t>
            </a:r>
          </a:p>
        </p:txBody>
      </p:sp>
      <p:sp>
        <p:nvSpPr>
          <p:cNvPr name="TextBox 21" id="21"/>
          <p:cNvSpPr txBox="true"/>
          <p:nvPr/>
        </p:nvSpPr>
        <p:spPr>
          <a:xfrm rot="0">
            <a:off x="6216472" y="7449147"/>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Gliker"/>
                <a:ea typeface="Gliker"/>
                <a:cs typeface="Gliker"/>
                <a:sym typeface="Gliker"/>
              </a:rPr>
              <a:t>Project: Online Chat Application</a:t>
            </a:r>
          </a:p>
        </p:txBody>
      </p:sp>
      <p:sp>
        <p:nvSpPr>
          <p:cNvPr name="Freeform 22" id="22"/>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3" id="23"/>
          <p:cNvSpPr txBox="true"/>
          <p:nvPr/>
        </p:nvSpPr>
        <p:spPr>
          <a:xfrm rot="0">
            <a:off x="10446370" y="1672427"/>
            <a:ext cx="6532268" cy="589915"/>
          </a:xfrm>
          <a:prstGeom prst="rect">
            <a:avLst/>
          </a:prstGeom>
        </p:spPr>
        <p:txBody>
          <a:bodyPr anchor="t" rtlCol="false" tIns="0" lIns="0" bIns="0" rIns="0">
            <a:spAutoFit/>
          </a:bodyPr>
          <a:lstStyle/>
          <a:p>
            <a:pPr algn="r">
              <a:lnSpc>
                <a:spcPts val="4759"/>
              </a:lnSpc>
            </a:pPr>
            <a:r>
              <a:rPr lang="en-US" sz="3399">
                <a:solidFill>
                  <a:srgbClr val="000000"/>
                </a:solidFill>
                <a:latin typeface="Gliker"/>
                <a:ea typeface="Gliker"/>
                <a:cs typeface="Gliker"/>
                <a:sym typeface="Gliker"/>
              </a:rPr>
              <a:t>P</a:t>
            </a:r>
            <a:r>
              <a:rPr lang="en-US" sz="3399">
                <a:solidFill>
                  <a:srgbClr val="000000"/>
                </a:solidFill>
                <a:latin typeface="Gliker"/>
                <a:ea typeface="Gliker"/>
                <a:cs typeface="Gliker"/>
                <a:sym typeface="Gliker"/>
              </a:rPr>
              <a:t>roject Presentation</a:t>
            </a:r>
          </a:p>
        </p:txBody>
      </p:sp>
      <p:sp>
        <p:nvSpPr>
          <p:cNvPr name="TextBox 24" id="24"/>
          <p:cNvSpPr txBox="true"/>
          <p:nvPr/>
        </p:nvSpPr>
        <p:spPr>
          <a:xfrm rot="0">
            <a:off x="1891435" y="1672427"/>
            <a:ext cx="6532268" cy="589915"/>
          </a:xfrm>
          <a:prstGeom prst="rect">
            <a:avLst/>
          </a:prstGeom>
        </p:spPr>
        <p:txBody>
          <a:bodyPr anchor="t" rtlCol="false" tIns="0" lIns="0" bIns="0" rIns="0">
            <a:spAutoFit/>
          </a:bodyPr>
          <a:lstStyle/>
          <a:p>
            <a:pPr algn="l">
              <a:lnSpc>
                <a:spcPts val="4759"/>
              </a:lnSpc>
            </a:pPr>
            <a:r>
              <a:rPr lang="en-US" sz="3399">
                <a:solidFill>
                  <a:srgbClr val="000000"/>
                </a:solidFill>
                <a:latin typeface="Gliker"/>
                <a:ea typeface="Gliker"/>
                <a:cs typeface="Gliker"/>
                <a:sym typeface="Gliker"/>
              </a:rPr>
              <a:t>CSE215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831481" y="3879056"/>
            <a:ext cx="8715194" cy="5214681"/>
          </a:xfrm>
          <a:custGeom>
            <a:avLst/>
            <a:gdLst/>
            <a:ahLst/>
            <a:cxnLst/>
            <a:rect r="r" b="b" t="t" l="l"/>
            <a:pathLst>
              <a:path h="5214681" w="8715194">
                <a:moveTo>
                  <a:pt x="0" y="0"/>
                </a:moveTo>
                <a:lnTo>
                  <a:pt x="8715194" y="0"/>
                </a:lnTo>
                <a:lnTo>
                  <a:pt x="8715194" y="5214681"/>
                </a:lnTo>
                <a:lnTo>
                  <a:pt x="0" y="5214681"/>
                </a:lnTo>
                <a:lnTo>
                  <a:pt x="0" y="0"/>
                </a:lnTo>
                <a:close/>
              </a:path>
            </a:pathLst>
          </a:custGeom>
          <a:blipFill>
            <a:blip r:embed="rId29"/>
            <a:stretch>
              <a:fillRect l="0" t="0" r="0" b="0"/>
            </a:stretch>
          </a:blipFill>
          <a:ln w="19050" cap="sq">
            <a:solidFill>
              <a:srgbClr val="000000"/>
            </a:solidFill>
            <a:prstDash val="solid"/>
            <a:miter/>
          </a:ln>
        </p:spPr>
      </p:sp>
      <p:sp>
        <p:nvSpPr>
          <p:cNvPr name="TextBox 20" id="20"/>
          <p:cNvSpPr txBox="true"/>
          <p:nvPr/>
        </p:nvSpPr>
        <p:spPr>
          <a:xfrm rot="0">
            <a:off x="1719246" y="1244594"/>
            <a:ext cx="13307522"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User Message Interface</a:t>
            </a:r>
          </a:p>
        </p:txBody>
      </p:sp>
      <p:sp>
        <p:nvSpPr>
          <p:cNvPr name="TextBox 21" id="21"/>
          <p:cNvSpPr txBox="true"/>
          <p:nvPr/>
        </p:nvSpPr>
        <p:spPr>
          <a:xfrm rot="0">
            <a:off x="2117957" y="2604794"/>
            <a:ext cx="13869231" cy="1274033"/>
          </a:xfrm>
          <a:prstGeom prst="rect">
            <a:avLst/>
          </a:prstGeom>
        </p:spPr>
        <p:txBody>
          <a:bodyPr anchor="t" rtlCol="false" tIns="0" lIns="0" bIns="0" rIns="0">
            <a:spAutoFit/>
          </a:bodyPr>
          <a:lstStyle/>
          <a:p>
            <a:pPr algn="l">
              <a:lnSpc>
                <a:spcPts val="3248"/>
              </a:lnSpc>
            </a:pPr>
            <a:r>
              <a:rPr lang="en-US" sz="2320">
                <a:solidFill>
                  <a:srgbClr val="000000"/>
                </a:solidFill>
                <a:latin typeface="Times New Roman"/>
                <a:ea typeface="Times New Roman"/>
                <a:cs typeface="Times New Roman"/>
                <a:sym typeface="Times New Roman"/>
              </a:rPr>
              <a:t>Messages are created and stored using the Message class, which associates each message with the user who sent it. The system supports continuous loading of messages to ensure users can view the latest communications.</a:t>
            </a:r>
          </a:p>
          <a:p>
            <a:pPr algn="l">
              <a:lnSpc>
                <a:spcPts val="324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grpSp>
        <p:nvGrpSpPr>
          <p:cNvPr name="Group 15" id="15"/>
          <p:cNvGrpSpPr/>
          <p:nvPr/>
        </p:nvGrpSpPr>
        <p:grpSpPr>
          <a:xfrm rot="0">
            <a:off x="1544152" y="1300585"/>
            <a:ext cx="15953095" cy="7957715"/>
            <a:chOff x="0" y="0"/>
            <a:chExt cx="4201638" cy="2095859"/>
          </a:xfrm>
        </p:grpSpPr>
        <p:sp>
          <p:nvSpPr>
            <p:cNvPr name="Freeform 16" id="16"/>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7" id="17"/>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1738296" y="1244594"/>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MultiThread</a:t>
            </a:r>
          </a:p>
        </p:txBody>
      </p:sp>
      <p:sp>
        <p:nvSpPr>
          <p:cNvPr name="TextBox 19" id="19"/>
          <p:cNvSpPr txBox="true"/>
          <p:nvPr/>
        </p:nvSpPr>
        <p:spPr>
          <a:xfrm rot="0">
            <a:off x="2117957" y="2576219"/>
            <a:ext cx="14101938" cy="1114425"/>
          </a:xfrm>
          <a:prstGeom prst="rect">
            <a:avLst/>
          </a:prstGeom>
        </p:spPr>
        <p:txBody>
          <a:bodyPr anchor="t" rtlCol="false" tIns="0" lIns="0" bIns="0" rIns="0">
            <a:spAutoFit/>
          </a:bodyPr>
          <a:lstStyle/>
          <a:p>
            <a:pPr algn="l">
              <a:lnSpc>
                <a:spcPts val="4200"/>
              </a:lnSpc>
            </a:pPr>
            <a:r>
              <a:rPr lang="en-US" sz="3000">
                <a:solidFill>
                  <a:srgbClr val="000000"/>
                </a:solidFill>
                <a:latin typeface="Times New Roman"/>
                <a:ea typeface="Times New Roman"/>
                <a:cs typeface="Times New Roman"/>
                <a:sym typeface="Times New Roman"/>
              </a:rPr>
              <a:t>The hub_view(Hub hub) method in the GUI class contains a key multithreading implementation that enables real-time message updates in the chat interface. </a:t>
            </a:r>
          </a:p>
        </p:txBody>
      </p:sp>
      <p:sp>
        <p:nvSpPr>
          <p:cNvPr name="TextBox 20" id="20"/>
          <p:cNvSpPr txBox="true"/>
          <p:nvPr/>
        </p:nvSpPr>
        <p:spPr>
          <a:xfrm rot="0">
            <a:off x="2845384" y="3633494"/>
            <a:ext cx="13350630" cy="7510426"/>
          </a:xfrm>
          <a:prstGeom prst="rect">
            <a:avLst/>
          </a:prstGeom>
        </p:spPr>
        <p:txBody>
          <a:bodyPr anchor="t" rtlCol="false" tIns="0" lIns="0" bIns="0" rIns="0">
            <a:spAutoFit/>
          </a:bodyPr>
          <a:lstStyle/>
          <a:p>
            <a:pPr algn="l">
              <a:lnSpc>
                <a:spcPts val="4989"/>
              </a:lnSpc>
            </a:pPr>
            <a:r>
              <a:rPr lang="en-US" sz="3563" b="true">
                <a:solidFill>
                  <a:srgbClr val="000000"/>
                </a:solidFill>
                <a:latin typeface="Canva Sans Bold"/>
                <a:ea typeface="Canva Sans Bold"/>
                <a:cs typeface="Canva Sans Bold"/>
                <a:sym typeface="Canva Sans Bold"/>
              </a:rPr>
              <a:t>Gui Class -&gt; </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8C52FF"/>
                </a:solidFill>
                <a:latin typeface="Canva Sans Bold"/>
                <a:ea typeface="Canva Sans Bold"/>
                <a:cs typeface="Canva Sans Bold"/>
                <a:sym typeface="Canva Sans Bold"/>
              </a:rPr>
              <a:t>hub_view(</a:t>
            </a:r>
            <a:r>
              <a:rPr lang="en-US" sz="3563" b="true">
                <a:solidFill>
                  <a:srgbClr val="EDA440"/>
                </a:solidFill>
                <a:latin typeface="Canva Sans Bold"/>
                <a:ea typeface="Canva Sans Bold"/>
                <a:cs typeface="Canva Sans Bold"/>
                <a:sym typeface="Canva Sans Bold"/>
              </a:rPr>
              <a:t>....</a:t>
            </a:r>
            <a:r>
              <a:rPr lang="en-US" sz="3563" b="true">
                <a:solidFill>
                  <a:srgbClr val="8C52FF"/>
                </a:solidFill>
                <a:latin typeface="Canva Sans Bold"/>
                <a:ea typeface="Canva Sans Bold"/>
                <a:cs typeface="Canva Sans Bold"/>
                <a:sym typeface="Canva Sans Bold"/>
              </a:rPr>
              <a:t>)  </a:t>
            </a:r>
            <a:r>
              <a:rPr lang="en-US" sz="3563" b="true">
                <a:solidFill>
                  <a:srgbClr val="000000"/>
                </a:solidFill>
                <a:latin typeface="Canva Sans Bold"/>
                <a:ea typeface="Canva Sans Bold"/>
                <a:cs typeface="Canva Sans Bold"/>
                <a:sym typeface="Canva Sans Bold"/>
              </a:rPr>
              <a:t>-&gt;</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8C52FF"/>
                </a:solidFill>
                <a:latin typeface="Canva Sans Bold"/>
                <a:ea typeface="Canva Sans Bold"/>
                <a:cs typeface="Canva Sans Bold"/>
                <a:sym typeface="Canva Sans Bold"/>
              </a:rPr>
              <a:t>new Thread(()</a:t>
            </a:r>
            <a:r>
              <a:rPr lang="en-US" sz="3563" b="true">
                <a:solidFill>
                  <a:srgbClr val="000000"/>
                </a:solidFill>
                <a:latin typeface="Canva Sans Bold"/>
                <a:ea typeface="Canva Sans Bold"/>
                <a:cs typeface="Canva Sans Bold"/>
                <a:sym typeface="Canva Sans Bold"/>
              </a:rPr>
              <a:t> -&gt; {</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EDA440"/>
                </a:solidFill>
                <a:latin typeface="Canva Sans Bold"/>
                <a:ea typeface="Canva Sans Bold"/>
                <a:cs typeface="Canva Sans Bold"/>
                <a:sym typeface="Canva Sans Bold"/>
              </a:rPr>
              <a:t>lastMessageCount </a:t>
            </a:r>
            <a:r>
              <a:rPr lang="en-US" sz="3563" b="true">
                <a:solidFill>
                  <a:srgbClr val="000000"/>
                </a:solidFill>
                <a:latin typeface="Canva Sans Bold"/>
                <a:ea typeface="Canva Sans Bold"/>
                <a:cs typeface="Canva Sans Bold"/>
                <a:sym typeface="Canva Sans Bold"/>
              </a:rPr>
              <a:t>= </a:t>
            </a:r>
            <a:r>
              <a:rPr lang="en-US" sz="3563" b="true">
                <a:solidFill>
                  <a:srgbClr val="EDA440"/>
                </a:solidFill>
                <a:latin typeface="Canva Sans Bold"/>
                <a:ea typeface="Canva Sans Bold"/>
                <a:cs typeface="Canva Sans Bold"/>
                <a:sym typeface="Canva Sans Bold"/>
              </a:rPr>
              <a:t>hub</a:t>
            </a:r>
            <a:r>
              <a:rPr lang="en-US" sz="3563" b="true">
                <a:solidFill>
                  <a:srgbClr val="000000"/>
                </a:solidFill>
                <a:latin typeface="Canva Sans Bold"/>
                <a:ea typeface="Canva Sans Bold"/>
                <a:cs typeface="Canva Sans Bold"/>
                <a:sym typeface="Canva Sans Bold"/>
              </a:rPr>
              <a:t>.</a:t>
            </a:r>
            <a:r>
              <a:rPr lang="en-US" sz="3563" b="true">
                <a:solidFill>
                  <a:srgbClr val="8C52FF"/>
                </a:solidFill>
                <a:latin typeface="Canva Sans Bold"/>
                <a:ea typeface="Canva Sans Bold"/>
                <a:cs typeface="Canva Sans Bold"/>
                <a:sym typeface="Canva Sans Bold"/>
              </a:rPr>
              <a:t>get_messages().size()</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EDA440"/>
                </a:solidFill>
                <a:latin typeface="Canva Sans Bold"/>
                <a:ea typeface="Canva Sans Bold"/>
                <a:cs typeface="Canva Sans Bold"/>
                <a:sym typeface="Canva Sans Bold"/>
              </a:rPr>
              <a:t>hub</a:t>
            </a:r>
            <a:r>
              <a:rPr lang="en-US" sz="3563" b="true">
                <a:solidFill>
                  <a:srgbClr val="000000"/>
                </a:solidFill>
                <a:latin typeface="Canva Sans Bold"/>
                <a:ea typeface="Canva Sans Bold"/>
                <a:cs typeface="Canva Sans Bold"/>
                <a:sym typeface="Canva Sans Bold"/>
              </a:rPr>
              <a:t>.</a:t>
            </a:r>
            <a:r>
              <a:rPr lang="en-US" sz="3563" b="true">
                <a:solidFill>
                  <a:srgbClr val="8C52FF"/>
                </a:solidFill>
                <a:latin typeface="Canva Sans Bold"/>
                <a:ea typeface="Canva Sans Bold"/>
                <a:cs typeface="Canva Sans Bold"/>
                <a:sym typeface="Canva Sans Bold"/>
              </a:rPr>
              <a:t>load() </a:t>
            </a:r>
            <a:r>
              <a:rPr lang="en-US" sz="3563" b="true">
                <a:solidFill>
                  <a:srgbClr val="CBCBC9"/>
                </a:solidFill>
                <a:latin typeface="Canva Sans Bold"/>
                <a:ea typeface="Canva Sans Bold"/>
                <a:cs typeface="Canva Sans Bold"/>
                <a:sym typeface="Canva Sans Bold"/>
              </a:rPr>
              <a:t>//Load from database</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EDA440"/>
                </a:solidFill>
                <a:latin typeface="Canva Sans Bold"/>
                <a:ea typeface="Canva Sans Bold"/>
                <a:cs typeface="Canva Sans Bold"/>
                <a:sym typeface="Canva Sans Bold"/>
              </a:rPr>
              <a:t>currentMessageCount</a:t>
            </a:r>
            <a:r>
              <a:rPr lang="en-US" sz="3563" b="true">
                <a:solidFill>
                  <a:srgbClr val="000000"/>
                </a:solidFill>
                <a:latin typeface="Canva Sans Bold"/>
                <a:ea typeface="Canva Sans Bold"/>
                <a:cs typeface="Canva Sans Bold"/>
                <a:sym typeface="Canva Sans Bold"/>
              </a:rPr>
              <a:t> = </a:t>
            </a:r>
            <a:r>
              <a:rPr lang="en-US" sz="3563" b="true">
                <a:solidFill>
                  <a:srgbClr val="EDA440"/>
                </a:solidFill>
                <a:latin typeface="Canva Sans Bold"/>
                <a:ea typeface="Canva Sans Bold"/>
                <a:cs typeface="Canva Sans Bold"/>
                <a:sym typeface="Canva Sans Bold"/>
              </a:rPr>
              <a:t>hub</a:t>
            </a:r>
            <a:r>
              <a:rPr lang="en-US" sz="3563" b="true">
                <a:solidFill>
                  <a:srgbClr val="000000"/>
                </a:solidFill>
                <a:latin typeface="Canva Sans Bold"/>
                <a:ea typeface="Canva Sans Bold"/>
                <a:cs typeface="Canva Sans Bold"/>
                <a:sym typeface="Canva Sans Bold"/>
              </a:rPr>
              <a:t>.</a:t>
            </a:r>
            <a:r>
              <a:rPr lang="en-US" sz="3563" b="true">
                <a:solidFill>
                  <a:srgbClr val="8C52FF"/>
                </a:solidFill>
                <a:latin typeface="Canva Sans Bold"/>
                <a:ea typeface="Canva Sans Bold"/>
                <a:cs typeface="Canva Sans Bold"/>
                <a:sym typeface="Canva Sans Bold"/>
              </a:rPr>
              <a:t>get_messages().size()</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8C52FF"/>
                </a:solidFill>
                <a:latin typeface="Canva Sans Bold"/>
                <a:ea typeface="Canva Sans Bold"/>
                <a:cs typeface="Canva Sans Bold"/>
                <a:sym typeface="Canva Sans Bold"/>
              </a:rPr>
              <a:t> if(</a:t>
            </a:r>
            <a:r>
              <a:rPr lang="en-US" sz="3563" b="true">
                <a:solidFill>
                  <a:srgbClr val="EDA440"/>
                </a:solidFill>
                <a:latin typeface="Canva Sans Bold"/>
                <a:ea typeface="Canva Sans Bold"/>
                <a:cs typeface="Canva Sans Bold"/>
                <a:sym typeface="Canva Sans Bold"/>
              </a:rPr>
              <a:t>new message found</a:t>
            </a:r>
            <a:r>
              <a:rPr lang="en-US" sz="3563" b="true">
                <a:solidFill>
                  <a:srgbClr val="8C52FF"/>
                </a:solidFill>
                <a:latin typeface="Canva Sans Bold"/>
                <a:ea typeface="Canva Sans Bold"/>
                <a:cs typeface="Canva Sans Bold"/>
                <a:sym typeface="Canva Sans Bold"/>
              </a:rPr>
              <a:t>):</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EDA440"/>
                </a:solidFill>
                <a:latin typeface="Canva Sans Bold"/>
                <a:ea typeface="Canva Sans Bold"/>
                <a:cs typeface="Canva Sans Bold"/>
                <a:sym typeface="Canva Sans Bold"/>
              </a:rPr>
              <a:t>messageArea</a:t>
            </a:r>
            <a:r>
              <a:rPr lang="en-US" sz="3563" b="true">
                <a:solidFill>
                  <a:srgbClr val="000000"/>
                </a:solidFill>
                <a:latin typeface="Canva Sans Bold"/>
                <a:ea typeface="Canva Sans Bold"/>
                <a:cs typeface="Canva Sans Bold"/>
                <a:sym typeface="Canva Sans Bold"/>
              </a:rPr>
              <a:t>.</a:t>
            </a:r>
            <a:r>
              <a:rPr lang="en-US" sz="3563" b="true">
                <a:solidFill>
                  <a:srgbClr val="8C52FF"/>
                </a:solidFill>
                <a:latin typeface="Canva Sans Bold"/>
                <a:ea typeface="Canva Sans Bold"/>
                <a:cs typeface="Canva Sans Bold"/>
                <a:sym typeface="Canva Sans Bold"/>
              </a:rPr>
              <a:t>append(</a:t>
            </a:r>
            <a:r>
              <a:rPr lang="en-US" sz="3563" b="true">
                <a:solidFill>
                  <a:srgbClr val="EDA440"/>
                </a:solidFill>
                <a:latin typeface="Canva Sans Bold"/>
                <a:ea typeface="Canva Sans Bold"/>
                <a:cs typeface="Canva Sans Bold"/>
                <a:sym typeface="Canva Sans Bold"/>
              </a:rPr>
              <a:t>...</a:t>
            </a:r>
            <a:r>
              <a:rPr lang="en-US" sz="3563" b="true">
                <a:solidFill>
                  <a:srgbClr val="8C52FF"/>
                </a:solidFill>
                <a:latin typeface="Canva Sans Bold"/>
                <a:ea typeface="Canva Sans Bold"/>
                <a:cs typeface="Canva Sans Bold"/>
                <a:sym typeface="Canva Sans Bold"/>
              </a:rPr>
              <a:t>)</a:t>
            </a:r>
            <a:r>
              <a:rPr lang="en-US" sz="3563" b="true">
                <a:solidFill>
                  <a:srgbClr val="000000"/>
                </a:solidFill>
                <a:latin typeface="Canva Sans Bold"/>
                <a:ea typeface="Canva Sans Bold"/>
                <a:cs typeface="Canva Sans Bold"/>
                <a:sym typeface="Canva Sans Bold"/>
              </a:rPr>
              <a:t> </a:t>
            </a:r>
            <a:r>
              <a:rPr lang="en-US" sz="3563" b="true">
                <a:solidFill>
                  <a:srgbClr val="CBCBC9"/>
                </a:solidFill>
                <a:latin typeface="Canva Sans Bold"/>
                <a:ea typeface="Canva Sans Bold"/>
                <a:cs typeface="Canva Sans Bold"/>
                <a:sym typeface="Canva Sans Bold"/>
              </a:rPr>
              <a:t>// append it to gui    </a:t>
            </a:r>
            <a:r>
              <a:rPr lang="en-US" sz="3563" b="true">
                <a:solidFill>
                  <a:srgbClr val="000000"/>
                </a:solidFill>
                <a:latin typeface="Canva Sans Bold"/>
                <a:ea typeface="Canva Sans Bold"/>
                <a:cs typeface="Canva Sans Bold"/>
                <a:sym typeface="Canva Sans Bold"/>
              </a:rPr>
              <a:t>           </a:t>
            </a:r>
          </a:p>
          <a:p>
            <a:pPr algn="l">
              <a:lnSpc>
                <a:spcPts val="4989"/>
              </a:lnSpc>
            </a:pPr>
            <a:r>
              <a:rPr lang="en-US" sz="3563" b="true">
                <a:solidFill>
                  <a:srgbClr val="000000"/>
                </a:solidFill>
                <a:latin typeface="Canva Sans Bold"/>
                <a:ea typeface="Canva Sans Bold"/>
                <a:cs typeface="Canva Sans Bold"/>
                <a:sym typeface="Canva Sans Bold"/>
              </a:rPr>
              <a:t>        })</a:t>
            </a:r>
            <a:r>
              <a:rPr lang="en-US" sz="3563" b="true">
                <a:solidFill>
                  <a:srgbClr val="8C52FF"/>
                </a:solidFill>
                <a:latin typeface="Canva Sans Bold"/>
                <a:ea typeface="Canva Sans Bold"/>
                <a:cs typeface="Canva Sans Bold"/>
                <a:sym typeface="Canva Sans Bold"/>
              </a:rPr>
              <a:t>.start()</a:t>
            </a:r>
          </a:p>
          <a:p>
            <a:pPr algn="l">
              <a:lnSpc>
                <a:spcPts val="4989"/>
              </a:lnSpc>
            </a:pPr>
          </a:p>
          <a:p>
            <a:pPr algn="l">
              <a:lnSpc>
                <a:spcPts val="4989"/>
              </a:lnSpc>
            </a:pPr>
          </a:p>
          <a:p>
            <a:pPr algn="l">
              <a:lnSpc>
                <a:spcPts val="498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912459" y="3879056"/>
            <a:ext cx="8715194" cy="5214681"/>
          </a:xfrm>
          <a:custGeom>
            <a:avLst/>
            <a:gdLst/>
            <a:ahLst/>
            <a:cxnLst/>
            <a:rect r="r" b="b" t="t" l="l"/>
            <a:pathLst>
              <a:path h="5214681" w="8715194">
                <a:moveTo>
                  <a:pt x="0" y="0"/>
                </a:moveTo>
                <a:lnTo>
                  <a:pt x="8715194" y="0"/>
                </a:lnTo>
                <a:lnTo>
                  <a:pt x="8715194" y="5214681"/>
                </a:lnTo>
                <a:lnTo>
                  <a:pt x="0" y="5214681"/>
                </a:lnTo>
                <a:lnTo>
                  <a:pt x="0" y="0"/>
                </a:lnTo>
                <a:close/>
              </a:path>
            </a:pathLst>
          </a:custGeom>
          <a:blipFill>
            <a:blip r:embed="rId29"/>
            <a:stretch>
              <a:fillRect l="0" t="0" r="0" b="0"/>
            </a:stretch>
          </a:blipFill>
          <a:ln w="19050" cap="sq">
            <a:solidFill>
              <a:srgbClr val="000000"/>
            </a:solidFill>
            <a:prstDash val="solid"/>
            <a:miter/>
          </a:ln>
        </p:spPr>
      </p:sp>
      <p:sp>
        <p:nvSpPr>
          <p:cNvPr name="TextBox 20" id="20"/>
          <p:cNvSpPr txBox="true"/>
          <p:nvPr/>
        </p:nvSpPr>
        <p:spPr>
          <a:xfrm rot="0">
            <a:off x="1738296" y="1244594"/>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User List View</a:t>
            </a:r>
          </a:p>
        </p:txBody>
      </p:sp>
      <p:sp>
        <p:nvSpPr>
          <p:cNvPr name="TextBox 21" id="21"/>
          <p:cNvSpPr txBox="true"/>
          <p:nvPr/>
        </p:nvSpPr>
        <p:spPr>
          <a:xfrm rot="0">
            <a:off x="2117957" y="2595269"/>
            <a:ext cx="15141343" cy="1422302"/>
          </a:xfrm>
          <a:prstGeom prst="rect">
            <a:avLst/>
          </a:prstGeom>
        </p:spPr>
        <p:txBody>
          <a:bodyPr anchor="t" rtlCol="false" tIns="0" lIns="0" bIns="0" rIns="0">
            <a:spAutoFit/>
          </a:bodyPr>
          <a:lstStyle/>
          <a:p>
            <a:pPr algn="l">
              <a:lnSpc>
                <a:spcPts val="3678"/>
              </a:lnSpc>
            </a:pPr>
            <a:r>
              <a:rPr lang="en-US" sz="2627">
                <a:solidFill>
                  <a:srgbClr val="000000"/>
                </a:solidFill>
                <a:latin typeface="Times New Roman"/>
                <a:ea typeface="Times New Roman"/>
                <a:cs typeface="Times New Roman"/>
                <a:sym typeface="Times New Roman"/>
              </a:rPr>
              <a:t>The User List View is a key feature of the Global Hub Chat Application that allows users to see a list of all registered users within the platform. This feature enhances user engagement and promotes interaction among users.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6277861" y="2510702"/>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Conclusion</a:t>
            </a:r>
          </a:p>
        </p:txBody>
      </p:sp>
      <p:sp>
        <p:nvSpPr>
          <p:cNvPr name="TextBox 20" id="20"/>
          <p:cNvSpPr txBox="true"/>
          <p:nvPr/>
        </p:nvSpPr>
        <p:spPr>
          <a:xfrm rot="0">
            <a:off x="2570549" y="4116100"/>
            <a:ext cx="14398405" cy="3047365"/>
          </a:xfrm>
          <a:prstGeom prst="rect">
            <a:avLst/>
          </a:prstGeom>
        </p:spPr>
        <p:txBody>
          <a:bodyPr anchor="t" rtlCol="false" tIns="0" lIns="0" bIns="0" rIns="0">
            <a:spAutoFit/>
          </a:bodyPr>
          <a:lstStyle/>
          <a:p>
            <a:pPr algn="ctr">
              <a:lnSpc>
                <a:spcPts val="4759"/>
              </a:lnSpc>
            </a:pPr>
            <a:r>
              <a:rPr lang="en-US" sz="3399">
                <a:solidFill>
                  <a:srgbClr val="000000"/>
                </a:solidFill>
                <a:latin typeface="Times New Roman"/>
                <a:ea typeface="Times New Roman"/>
                <a:cs typeface="Times New Roman"/>
                <a:sym typeface="Times New Roman"/>
              </a:rPr>
              <a:t>ChatHub successfully implements a real-time chat application that allows users to communicate effectively. The project demonstrates the ability to manage user data securely while providing an interactive user interface. The application is modular, making it easy to extend and maintain.</a:t>
            </a:r>
          </a:p>
          <a:p>
            <a:pPr algn="ctr">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1853037" y="4219218"/>
            <a:ext cx="3860431" cy="4114800"/>
          </a:xfrm>
          <a:custGeom>
            <a:avLst/>
            <a:gdLst/>
            <a:ahLst/>
            <a:cxnLst/>
            <a:rect r="r" b="b" t="t" l="l"/>
            <a:pathLst>
              <a:path h="4114800" w="3860431">
                <a:moveTo>
                  <a:pt x="0" y="0"/>
                </a:moveTo>
                <a:lnTo>
                  <a:pt x="3860430" y="0"/>
                </a:lnTo>
                <a:lnTo>
                  <a:pt x="3860430" y="4114800"/>
                </a:lnTo>
                <a:lnTo>
                  <a:pt x="0" y="4114800"/>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20" id="20"/>
          <p:cNvSpPr txBox="true"/>
          <p:nvPr/>
        </p:nvSpPr>
        <p:spPr>
          <a:xfrm rot="0">
            <a:off x="6030709" y="4283502"/>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544152" y="1300585"/>
            <a:ext cx="15953095" cy="7957715"/>
            <a:chOff x="0" y="0"/>
            <a:chExt cx="4201638" cy="2095859"/>
          </a:xfrm>
        </p:grpSpPr>
        <p:sp>
          <p:nvSpPr>
            <p:cNvPr name="Freeform 4" id="4"/>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5" id="5"/>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grpSp>
        <p:nvGrpSpPr>
          <p:cNvPr name="Group 20" id="20"/>
          <p:cNvGrpSpPr/>
          <p:nvPr/>
        </p:nvGrpSpPr>
        <p:grpSpPr>
          <a:xfrm rot="0">
            <a:off x="4071226" y="2935429"/>
            <a:ext cx="9985181" cy="750091"/>
            <a:chOff x="0" y="0"/>
            <a:chExt cx="13313575" cy="1000121"/>
          </a:xfrm>
        </p:grpSpPr>
        <p:grpSp>
          <p:nvGrpSpPr>
            <p:cNvPr name="Group 21" id="21"/>
            <p:cNvGrpSpPr/>
            <p:nvPr/>
          </p:nvGrpSpPr>
          <p:grpSpPr>
            <a:xfrm rot="0">
              <a:off x="0" y="0"/>
              <a:ext cx="13313575" cy="1000121"/>
              <a:chOff x="0" y="0"/>
              <a:chExt cx="3677543" cy="276258"/>
            </a:xfrm>
          </p:grpSpPr>
          <p:sp>
            <p:nvSpPr>
              <p:cNvPr name="Freeform 22" id="22"/>
              <p:cNvSpPr/>
              <p:nvPr/>
            </p:nvSpPr>
            <p:spPr>
              <a:xfrm flipH="false" flipV="false" rot="0">
                <a:off x="0" y="0"/>
                <a:ext cx="3677543" cy="276258"/>
              </a:xfrm>
              <a:custGeom>
                <a:avLst/>
                <a:gdLst/>
                <a:ahLst/>
                <a:cxnLst/>
                <a:rect r="r" b="b" t="t" l="l"/>
                <a:pathLst>
                  <a:path h="276258" w="3677543">
                    <a:moveTo>
                      <a:pt x="11089" y="0"/>
                    </a:moveTo>
                    <a:lnTo>
                      <a:pt x="3666454" y="0"/>
                    </a:lnTo>
                    <a:cubicBezTo>
                      <a:pt x="3672578" y="0"/>
                      <a:pt x="3677543" y="4965"/>
                      <a:pt x="3677543" y="11089"/>
                    </a:cubicBezTo>
                    <a:lnTo>
                      <a:pt x="3677543" y="265169"/>
                    </a:lnTo>
                    <a:cubicBezTo>
                      <a:pt x="3677543" y="271294"/>
                      <a:pt x="3672578" y="276258"/>
                      <a:pt x="3666454" y="276258"/>
                    </a:cubicBezTo>
                    <a:lnTo>
                      <a:pt x="11089" y="276258"/>
                    </a:lnTo>
                    <a:cubicBezTo>
                      <a:pt x="8148" y="276258"/>
                      <a:pt x="5328" y="275090"/>
                      <a:pt x="3248" y="273010"/>
                    </a:cubicBezTo>
                    <a:cubicBezTo>
                      <a:pt x="1168" y="270931"/>
                      <a:pt x="0" y="268110"/>
                      <a:pt x="0" y="265169"/>
                    </a:cubicBezTo>
                    <a:lnTo>
                      <a:pt x="0" y="11089"/>
                    </a:lnTo>
                    <a:cubicBezTo>
                      <a:pt x="0" y="4965"/>
                      <a:pt x="4965" y="0"/>
                      <a:pt x="11089" y="0"/>
                    </a:cubicBezTo>
                    <a:close/>
                  </a:path>
                </a:pathLst>
              </a:custGeom>
              <a:solidFill>
                <a:srgbClr val="F1BBA1"/>
              </a:solidFill>
            </p:spPr>
          </p:sp>
          <p:sp>
            <p:nvSpPr>
              <p:cNvPr name="TextBox 23" id="23"/>
              <p:cNvSpPr txBox="true"/>
              <p:nvPr/>
            </p:nvSpPr>
            <p:spPr>
              <a:xfrm>
                <a:off x="0" y="-38100"/>
                <a:ext cx="3677543" cy="314358"/>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652474" y="134078"/>
              <a:ext cx="12188545" cy="627189"/>
            </a:xfrm>
            <a:prstGeom prst="rect">
              <a:avLst/>
            </a:prstGeom>
          </p:spPr>
          <p:txBody>
            <a:bodyPr anchor="t" rtlCol="false" tIns="0" lIns="0" bIns="0" rIns="0">
              <a:spAutoFit/>
            </a:bodyPr>
            <a:lstStyle/>
            <a:p>
              <a:pPr algn="ctr">
                <a:lnSpc>
                  <a:spcPts val="3604"/>
                </a:lnSpc>
              </a:pPr>
              <a:r>
                <a:rPr lang="en-US" sz="2574" b="true">
                  <a:solidFill>
                    <a:srgbClr val="000000"/>
                  </a:solidFill>
                  <a:latin typeface="Times New Roman Bold"/>
                  <a:ea typeface="Times New Roman Bold"/>
                  <a:cs typeface="Times New Roman Bold"/>
                  <a:sym typeface="Times New Roman Bold"/>
                </a:rPr>
                <a:t>GROUP 3</a:t>
              </a:r>
            </a:p>
          </p:txBody>
        </p:sp>
      </p:grpSp>
      <p:grpSp>
        <p:nvGrpSpPr>
          <p:cNvPr name="Group 25" id="25"/>
          <p:cNvGrpSpPr/>
          <p:nvPr/>
        </p:nvGrpSpPr>
        <p:grpSpPr>
          <a:xfrm rot="0">
            <a:off x="4071226" y="4119857"/>
            <a:ext cx="10042055" cy="751759"/>
            <a:chOff x="0" y="0"/>
            <a:chExt cx="13389406" cy="1002345"/>
          </a:xfrm>
        </p:grpSpPr>
        <p:grpSp>
          <p:nvGrpSpPr>
            <p:cNvPr name="Group 26" id="26"/>
            <p:cNvGrpSpPr/>
            <p:nvPr/>
          </p:nvGrpSpPr>
          <p:grpSpPr>
            <a:xfrm rot="0">
              <a:off x="0" y="0"/>
              <a:ext cx="13389406" cy="1002345"/>
              <a:chOff x="0" y="0"/>
              <a:chExt cx="3677543" cy="275305"/>
            </a:xfrm>
          </p:grpSpPr>
          <p:sp>
            <p:nvSpPr>
              <p:cNvPr name="Freeform 27" id="27"/>
              <p:cNvSpPr/>
              <p:nvPr/>
            </p:nvSpPr>
            <p:spPr>
              <a:xfrm flipH="false" flipV="false" rot="0">
                <a:off x="0" y="0"/>
                <a:ext cx="3677543" cy="275305"/>
              </a:xfrm>
              <a:custGeom>
                <a:avLst/>
                <a:gdLst/>
                <a:ahLst/>
                <a:cxnLst/>
                <a:rect r="r" b="b" t="t" l="l"/>
                <a:pathLst>
                  <a:path h="275305" w="3677543">
                    <a:moveTo>
                      <a:pt x="11089" y="0"/>
                    </a:moveTo>
                    <a:lnTo>
                      <a:pt x="3666454" y="0"/>
                    </a:lnTo>
                    <a:cubicBezTo>
                      <a:pt x="3672578" y="0"/>
                      <a:pt x="3677543" y="4965"/>
                      <a:pt x="3677543" y="11089"/>
                    </a:cubicBezTo>
                    <a:lnTo>
                      <a:pt x="3677543" y="264216"/>
                    </a:lnTo>
                    <a:cubicBezTo>
                      <a:pt x="3677543" y="267157"/>
                      <a:pt x="3676375" y="269977"/>
                      <a:pt x="3674295" y="272057"/>
                    </a:cubicBezTo>
                    <a:cubicBezTo>
                      <a:pt x="3672215" y="274136"/>
                      <a:pt x="3669395" y="275305"/>
                      <a:pt x="3666454" y="275305"/>
                    </a:cubicBezTo>
                    <a:lnTo>
                      <a:pt x="11089" y="275305"/>
                    </a:lnTo>
                    <a:cubicBezTo>
                      <a:pt x="4965" y="275305"/>
                      <a:pt x="0" y="270340"/>
                      <a:pt x="0" y="264216"/>
                    </a:cubicBezTo>
                    <a:lnTo>
                      <a:pt x="0" y="11089"/>
                    </a:lnTo>
                    <a:cubicBezTo>
                      <a:pt x="0" y="4965"/>
                      <a:pt x="4965" y="0"/>
                      <a:pt x="11089" y="0"/>
                    </a:cubicBezTo>
                    <a:close/>
                  </a:path>
                </a:pathLst>
              </a:custGeom>
              <a:solidFill>
                <a:srgbClr val="F2E8D5"/>
              </a:solidFill>
            </p:spPr>
          </p:sp>
          <p:sp>
            <p:nvSpPr>
              <p:cNvPr name="TextBox 28" id="28"/>
              <p:cNvSpPr txBox="true"/>
              <p:nvPr/>
            </p:nvSpPr>
            <p:spPr>
              <a:xfrm>
                <a:off x="0" y="-38100"/>
                <a:ext cx="3677543" cy="31340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656191" y="135439"/>
              <a:ext cx="12257968" cy="626692"/>
            </a:xfrm>
            <a:prstGeom prst="rect">
              <a:avLst/>
            </a:prstGeom>
          </p:spPr>
          <p:txBody>
            <a:bodyPr anchor="t" rtlCol="false" tIns="0" lIns="0" bIns="0" rIns="0">
              <a:spAutoFit/>
            </a:bodyPr>
            <a:lstStyle/>
            <a:p>
              <a:pPr algn="ctr">
                <a:lnSpc>
                  <a:spcPts val="3624"/>
                </a:lnSpc>
              </a:pPr>
              <a:r>
                <a:rPr lang="en-US" b="true" sz="2589">
                  <a:solidFill>
                    <a:srgbClr val="000000"/>
                  </a:solidFill>
                  <a:latin typeface="Times New Roman Bold"/>
                  <a:ea typeface="Times New Roman Bold"/>
                  <a:cs typeface="Times New Roman Bold"/>
                  <a:sym typeface="Times New Roman Bold"/>
                </a:rPr>
                <a:t>FAZLY FARDIN CHOWDHURY - 2322480642</a:t>
              </a:r>
            </a:p>
          </p:txBody>
        </p:sp>
      </p:grpSp>
      <p:grpSp>
        <p:nvGrpSpPr>
          <p:cNvPr name="Group 30" id="30"/>
          <p:cNvGrpSpPr/>
          <p:nvPr/>
        </p:nvGrpSpPr>
        <p:grpSpPr>
          <a:xfrm rot="0">
            <a:off x="4071226" y="5277349"/>
            <a:ext cx="10042055" cy="751759"/>
            <a:chOff x="0" y="0"/>
            <a:chExt cx="13389406" cy="1002345"/>
          </a:xfrm>
        </p:grpSpPr>
        <p:grpSp>
          <p:nvGrpSpPr>
            <p:cNvPr name="Group 31" id="31"/>
            <p:cNvGrpSpPr/>
            <p:nvPr/>
          </p:nvGrpSpPr>
          <p:grpSpPr>
            <a:xfrm rot="0">
              <a:off x="0" y="0"/>
              <a:ext cx="13389406" cy="1002345"/>
              <a:chOff x="0" y="0"/>
              <a:chExt cx="3677543" cy="275305"/>
            </a:xfrm>
          </p:grpSpPr>
          <p:sp>
            <p:nvSpPr>
              <p:cNvPr name="Freeform 32" id="32"/>
              <p:cNvSpPr/>
              <p:nvPr/>
            </p:nvSpPr>
            <p:spPr>
              <a:xfrm flipH="false" flipV="false" rot="0">
                <a:off x="0" y="0"/>
                <a:ext cx="3677543" cy="275305"/>
              </a:xfrm>
              <a:custGeom>
                <a:avLst/>
                <a:gdLst/>
                <a:ahLst/>
                <a:cxnLst/>
                <a:rect r="r" b="b" t="t" l="l"/>
                <a:pathLst>
                  <a:path h="275305" w="3677543">
                    <a:moveTo>
                      <a:pt x="11089" y="0"/>
                    </a:moveTo>
                    <a:lnTo>
                      <a:pt x="3666454" y="0"/>
                    </a:lnTo>
                    <a:cubicBezTo>
                      <a:pt x="3672578" y="0"/>
                      <a:pt x="3677543" y="4965"/>
                      <a:pt x="3677543" y="11089"/>
                    </a:cubicBezTo>
                    <a:lnTo>
                      <a:pt x="3677543" y="264216"/>
                    </a:lnTo>
                    <a:cubicBezTo>
                      <a:pt x="3677543" y="267157"/>
                      <a:pt x="3676375" y="269977"/>
                      <a:pt x="3674295" y="272057"/>
                    </a:cubicBezTo>
                    <a:cubicBezTo>
                      <a:pt x="3672215" y="274136"/>
                      <a:pt x="3669395" y="275305"/>
                      <a:pt x="3666454" y="275305"/>
                    </a:cubicBezTo>
                    <a:lnTo>
                      <a:pt x="11089" y="275305"/>
                    </a:lnTo>
                    <a:cubicBezTo>
                      <a:pt x="4965" y="275305"/>
                      <a:pt x="0" y="270340"/>
                      <a:pt x="0" y="264216"/>
                    </a:cubicBezTo>
                    <a:lnTo>
                      <a:pt x="0" y="11089"/>
                    </a:lnTo>
                    <a:cubicBezTo>
                      <a:pt x="0" y="4965"/>
                      <a:pt x="4965" y="0"/>
                      <a:pt x="11089" y="0"/>
                    </a:cubicBezTo>
                    <a:close/>
                  </a:path>
                </a:pathLst>
              </a:custGeom>
              <a:solidFill>
                <a:srgbClr val="F2E8D5"/>
              </a:solidFill>
            </p:spPr>
          </p:sp>
          <p:sp>
            <p:nvSpPr>
              <p:cNvPr name="TextBox 33" id="33"/>
              <p:cNvSpPr txBox="true"/>
              <p:nvPr/>
            </p:nvSpPr>
            <p:spPr>
              <a:xfrm>
                <a:off x="0" y="-38100"/>
                <a:ext cx="3677543" cy="313405"/>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656191" y="135439"/>
              <a:ext cx="12257968" cy="626692"/>
            </a:xfrm>
            <a:prstGeom prst="rect">
              <a:avLst/>
            </a:prstGeom>
          </p:spPr>
          <p:txBody>
            <a:bodyPr anchor="t" rtlCol="false" tIns="0" lIns="0" bIns="0" rIns="0">
              <a:spAutoFit/>
            </a:bodyPr>
            <a:lstStyle/>
            <a:p>
              <a:pPr algn="ctr">
                <a:lnSpc>
                  <a:spcPts val="3624"/>
                </a:lnSpc>
              </a:pPr>
              <a:r>
                <a:rPr lang="en-US" b="true" sz="2589">
                  <a:solidFill>
                    <a:srgbClr val="000000"/>
                  </a:solidFill>
                  <a:latin typeface="Times New Roman Bold"/>
                  <a:ea typeface="Times New Roman Bold"/>
                  <a:cs typeface="Times New Roman Bold"/>
                  <a:sym typeface="Times New Roman Bold"/>
                </a:rPr>
                <a:t>NAYER ALI AHSAN - 2321749642</a:t>
              </a:r>
            </a:p>
          </p:txBody>
        </p:sp>
      </p:grpSp>
      <p:grpSp>
        <p:nvGrpSpPr>
          <p:cNvPr name="Group 35" id="35"/>
          <p:cNvGrpSpPr/>
          <p:nvPr/>
        </p:nvGrpSpPr>
        <p:grpSpPr>
          <a:xfrm rot="0">
            <a:off x="3998385" y="6295808"/>
            <a:ext cx="10042055" cy="751759"/>
            <a:chOff x="0" y="0"/>
            <a:chExt cx="13389406" cy="1002345"/>
          </a:xfrm>
        </p:grpSpPr>
        <p:grpSp>
          <p:nvGrpSpPr>
            <p:cNvPr name="Group 36" id="36"/>
            <p:cNvGrpSpPr/>
            <p:nvPr/>
          </p:nvGrpSpPr>
          <p:grpSpPr>
            <a:xfrm rot="0">
              <a:off x="0" y="0"/>
              <a:ext cx="13389406" cy="1002345"/>
              <a:chOff x="0" y="0"/>
              <a:chExt cx="3677543" cy="275305"/>
            </a:xfrm>
          </p:grpSpPr>
          <p:sp>
            <p:nvSpPr>
              <p:cNvPr name="Freeform 37" id="37"/>
              <p:cNvSpPr/>
              <p:nvPr/>
            </p:nvSpPr>
            <p:spPr>
              <a:xfrm flipH="false" flipV="false" rot="0">
                <a:off x="0" y="0"/>
                <a:ext cx="3677543" cy="275305"/>
              </a:xfrm>
              <a:custGeom>
                <a:avLst/>
                <a:gdLst/>
                <a:ahLst/>
                <a:cxnLst/>
                <a:rect r="r" b="b" t="t" l="l"/>
                <a:pathLst>
                  <a:path h="275305" w="3677543">
                    <a:moveTo>
                      <a:pt x="11089" y="0"/>
                    </a:moveTo>
                    <a:lnTo>
                      <a:pt x="3666454" y="0"/>
                    </a:lnTo>
                    <a:cubicBezTo>
                      <a:pt x="3672578" y="0"/>
                      <a:pt x="3677543" y="4965"/>
                      <a:pt x="3677543" y="11089"/>
                    </a:cubicBezTo>
                    <a:lnTo>
                      <a:pt x="3677543" y="264216"/>
                    </a:lnTo>
                    <a:cubicBezTo>
                      <a:pt x="3677543" y="267157"/>
                      <a:pt x="3676375" y="269977"/>
                      <a:pt x="3674295" y="272057"/>
                    </a:cubicBezTo>
                    <a:cubicBezTo>
                      <a:pt x="3672215" y="274136"/>
                      <a:pt x="3669395" y="275305"/>
                      <a:pt x="3666454" y="275305"/>
                    </a:cubicBezTo>
                    <a:lnTo>
                      <a:pt x="11089" y="275305"/>
                    </a:lnTo>
                    <a:cubicBezTo>
                      <a:pt x="4965" y="275305"/>
                      <a:pt x="0" y="270340"/>
                      <a:pt x="0" y="264216"/>
                    </a:cubicBezTo>
                    <a:lnTo>
                      <a:pt x="0" y="11089"/>
                    </a:lnTo>
                    <a:cubicBezTo>
                      <a:pt x="0" y="4965"/>
                      <a:pt x="4965" y="0"/>
                      <a:pt x="11089" y="0"/>
                    </a:cubicBezTo>
                    <a:close/>
                  </a:path>
                </a:pathLst>
              </a:custGeom>
              <a:solidFill>
                <a:srgbClr val="F2E8D5"/>
              </a:solidFill>
            </p:spPr>
          </p:sp>
          <p:sp>
            <p:nvSpPr>
              <p:cNvPr name="TextBox 38" id="38"/>
              <p:cNvSpPr txBox="true"/>
              <p:nvPr/>
            </p:nvSpPr>
            <p:spPr>
              <a:xfrm>
                <a:off x="0" y="-38100"/>
                <a:ext cx="3677543" cy="313405"/>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656191" y="135439"/>
              <a:ext cx="12257968" cy="626692"/>
            </a:xfrm>
            <a:prstGeom prst="rect">
              <a:avLst/>
            </a:prstGeom>
          </p:spPr>
          <p:txBody>
            <a:bodyPr anchor="t" rtlCol="false" tIns="0" lIns="0" bIns="0" rIns="0">
              <a:spAutoFit/>
            </a:bodyPr>
            <a:lstStyle/>
            <a:p>
              <a:pPr algn="ctr">
                <a:lnSpc>
                  <a:spcPts val="3624"/>
                </a:lnSpc>
              </a:pPr>
              <a:r>
                <a:rPr lang="en-US" b="true" sz="2589">
                  <a:solidFill>
                    <a:srgbClr val="000000"/>
                  </a:solidFill>
                  <a:latin typeface="Times New Roman Bold"/>
                  <a:ea typeface="Times New Roman Bold"/>
                  <a:cs typeface="Times New Roman Bold"/>
                  <a:sym typeface="Times New Roman Bold"/>
                </a:rPr>
                <a:t>MD SHAMIULLAH SHEK RAIYAN - 2321180642</a:t>
              </a:r>
            </a:p>
          </p:txBody>
        </p:sp>
      </p:grpSp>
      <p:sp>
        <p:nvSpPr>
          <p:cNvPr name="Freeform 40" id="40"/>
          <p:cNvSpPr/>
          <p:nvPr/>
        </p:nvSpPr>
        <p:spPr>
          <a:xfrm flipH="false" flipV="false" rot="0">
            <a:off x="2099646" y="5653229"/>
            <a:ext cx="3528826" cy="3105367"/>
          </a:xfrm>
          <a:custGeom>
            <a:avLst/>
            <a:gdLst/>
            <a:ahLst/>
            <a:cxnLst/>
            <a:rect r="r" b="b" t="t" l="l"/>
            <a:pathLst>
              <a:path h="3105367" w="3528826">
                <a:moveTo>
                  <a:pt x="0" y="0"/>
                </a:moveTo>
                <a:lnTo>
                  <a:pt x="3528826" y="0"/>
                </a:lnTo>
                <a:lnTo>
                  <a:pt x="3528826" y="3105367"/>
                </a:lnTo>
                <a:lnTo>
                  <a:pt x="0" y="3105367"/>
                </a:lnTo>
                <a:lnTo>
                  <a:pt x="0" y="0"/>
                </a:lnTo>
                <a:close/>
              </a:path>
            </a:pathLst>
          </a:custGeom>
          <a:blipFill>
            <a:blip r:embed="rId31"/>
            <a:stretch>
              <a:fillRect l="0" t="0" r="0" b="0"/>
            </a:stretch>
          </a:blipFill>
        </p:spPr>
      </p:sp>
      <p:sp>
        <p:nvSpPr>
          <p:cNvPr name="Freeform 41" id="41"/>
          <p:cNvSpPr/>
          <p:nvPr/>
        </p:nvSpPr>
        <p:spPr>
          <a:xfrm flipH="false" flipV="false" rot="0">
            <a:off x="12288979" y="4871615"/>
            <a:ext cx="5208268" cy="4114800"/>
          </a:xfrm>
          <a:custGeom>
            <a:avLst/>
            <a:gdLst/>
            <a:ahLst/>
            <a:cxnLst/>
            <a:rect r="r" b="b" t="t" l="l"/>
            <a:pathLst>
              <a:path h="4114800" w="5208268">
                <a:moveTo>
                  <a:pt x="0" y="0"/>
                </a:moveTo>
                <a:lnTo>
                  <a:pt x="5208268" y="0"/>
                </a:lnTo>
                <a:lnTo>
                  <a:pt x="5208268" y="4114800"/>
                </a:lnTo>
                <a:lnTo>
                  <a:pt x="0" y="4114800"/>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TextBox 42" id="42"/>
          <p:cNvSpPr txBox="true"/>
          <p:nvPr/>
        </p:nvSpPr>
        <p:spPr>
          <a:xfrm rot="0">
            <a:off x="2126635" y="1368884"/>
            <a:ext cx="13874363" cy="1576069"/>
          </a:xfrm>
          <a:prstGeom prst="rect">
            <a:avLst/>
          </a:prstGeom>
        </p:spPr>
        <p:txBody>
          <a:bodyPr anchor="t" rtlCol="false" tIns="0" lIns="0" bIns="0" rIns="0">
            <a:spAutoFit/>
          </a:bodyPr>
          <a:lstStyle/>
          <a:p>
            <a:pPr algn="ctr">
              <a:lnSpc>
                <a:spcPts val="12880"/>
              </a:lnSpc>
            </a:pPr>
            <a:r>
              <a:rPr lang="en-US" b="true" sz="9200">
                <a:solidFill>
                  <a:srgbClr val="000000"/>
                </a:solidFill>
                <a:latin typeface="Gliker Bold"/>
                <a:ea typeface="Gliker Bold"/>
                <a:cs typeface="Gliker Bold"/>
                <a:sym typeface="Gliker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127482" y="2595269"/>
            <a:ext cx="14639253" cy="2426125"/>
          </a:xfrm>
          <a:prstGeom prst="rect">
            <a:avLst/>
          </a:prstGeom>
        </p:spPr>
        <p:txBody>
          <a:bodyPr anchor="t" rtlCol="false" tIns="0" lIns="0" bIns="0" rIns="0">
            <a:spAutoFit/>
          </a:bodyPr>
          <a:lstStyle/>
          <a:p>
            <a:pPr algn="l">
              <a:lnSpc>
                <a:spcPts val="3763"/>
              </a:lnSpc>
            </a:pPr>
            <a:r>
              <a:rPr lang="en-US" sz="2687">
                <a:solidFill>
                  <a:srgbClr val="000000"/>
                </a:solidFill>
                <a:latin typeface="Times New Roman"/>
                <a:ea typeface="Times New Roman"/>
                <a:cs typeface="Times New Roman"/>
                <a:sym typeface="Times New Roman"/>
              </a:rPr>
              <a:t>GlobalHub allows users to </a:t>
            </a:r>
            <a:r>
              <a:rPr lang="en-US" sz="2687" b="true">
                <a:solidFill>
                  <a:srgbClr val="000000"/>
                </a:solidFill>
                <a:latin typeface="Times New Roman Bold"/>
                <a:ea typeface="Times New Roman Bold"/>
                <a:cs typeface="Times New Roman Bold"/>
                <a:sym typeface="Times New Roman Bold"/>
              </a:rPr>
              <a:t>register</a:t>
            </a:r>
            <a:r>
              <a:rPr lang="en-US" sz="2687">
                <a:solidFill>
                  <a:srgbClr val="000000"/>
                </a:solidFill>
                <a:latin typeface="Times New Roman"/>
                <a:ea typeface="Times New Roman"/>
                <a:cs typeface="Times New Roman"/>
                <a:sym typeface="Times New Roman"/>
              </a:rPr>
              <a:t>, </a:t>
            </a:r>
            <a:r>
              <a:rPr lang="en-US" sz="2687" b="true">
                <a:solidFill>
                  <a:srgbClr val="000000"/>
                </a:solidFill>
                <a:latin typeface="Times New Roman Bold"/>
                <a:ea typeface="Times New Roman Bold"/>
                <a:cs typeface="Times New Roman Bold"/>
                <a:sym typeface="Times New Roman Bold"/>
              </a:rPr>
              <a:t>log in</a:t>
            </a:r>
            <a:r>
              <a:rPr lang="en-US" sz="2687">
                <a:solidFill>
                  <a:srgbClr val="000000"/>
                </a:solidFill>
                <a:latin typeface="Times New Roman"/>
                <a:ea typeface="Times New Roman"/>
                <a:cs typeface="Times New Roman"/>
                <a:sym typeface="Times New Roman"/>
              </a:rPr>
              <a:t>, and </a:t>
            </a:r>
            <a:r>
              <a:rPr lang="en-US" sz="2687" b="true">
                <a:solidFill>
                  <a:srgbClr val="000000"/>
                </a:solidFill>
                <a:latin typeface="Times New Roman Bold"/>
                <a:ea typeface="Times New Roman Bold"/>
                <a:cs typeface="Times New Roman Bold"/>
                <a:sym typeface="Times New Roman Bold"/>
              </a:rPr>
              <a:t>participate in chat discussions</a:t>
            </a:r>
            <a:r>
              <a:rPr lang="en-US" sz="2687">
                <a:solidFill>
                  <a:srgbClr val="000000"/>
                </a:solidFill>
                <a:latin typeface="Times New Roman"/>
                <a:ea typeface="Times New Roman"/>
                <a:cs typeface="Times New Roman"/>
                <a:sym typeface="Times New Roman"/>
              </a:rPr>
              <a:t>. The application supports functionalities such as message creation, user management, and the </a:t>
            </a:r>
            <a:r>
              <a:rPr lang="en-US" sz="2687" b="true">
                <a:solidFill>
                  <a:srgbClr val="000000"/>
                </a:solidFill>
                <a:latin typeface="Times New Roman Bold"/>
                <a:ea typeface="Times New Roman Bold"/>
                <a:cs typeface="Times New Roman Bold"/>
                <a:sym typeface="Times New Roman Bold"/>
              </a:rPr>
              <a:t>ability to view a list of registered users</a:t>
            </a:r>
            <a:r>
              <a:rPr lang="en-US" sz="2687">
                <a:solidFill>
                  <a:srgbClr val="000000"/>
                </a:solidFill>
                <a:latin typeface="Times New Roman"/>
                <a:ea typeface="Times New Roman"/>
                <a:cs typeface="Times New Roman"/>
                <a:sym typeface="Times New Roman"/>
              </a:rPr>
              <a:t>. The application is built using Java, leveraging the Swing library for the graphical user interface (GUI).</a:t>
            </a:r>
          </a:p>
          <a:p>
            <a:pPr algn="l">
              <a:lnSpc>
                <a:spcPts val="3763"/>
              </a:lnSpc>
            </a:pPr>
          </a:p>
        </p:txBody>
      </p:sp>
      <p:sp>
        <p:nvSpPr>
          <p:cNvPr name="Freeform 20" id="20"/>
          <p:cNvSpPr/>
          <p:nvPr/>
        </p:nvSpPr>
        <p:spPr>
          <a:xfrm flipH="false" flipV="false" rot="0">
            <a:off x="5458828" y="4558782"/>
            <a:ext cx="7443553" cy="4534955"/>
          </a:xfrm>
          <a:custGeom>
            <a:avLst/>
            <a:gdLst/>
            <a:ahLst/>
            <a:cxnLst/>
            <a:rect r="r" b="b" t="t" l="l"/>
            <a:pathLst>
              <a:path h="4534955" w="7443553">
                <a:moveTo>
                  <a:pt x="0" y="0"/>
                </a:moveTo>
                <a:lnTo>
                  <a:pt x="7443553" y="0"/>
                </a:lnTo>
                <a:lnTo>
                  <a:pt x="7443553" y="4534955"/>
                </a:lnTo>
                <a:lnTo>
                  <a:pt x="0" y="4534955"/>
                </a:lnTo>
                <a:lnTo>
                  <a:pt x="0" y="0"/>
                </a:lnTo>
                <a:close/>
              </a:path>
            </a:pathLst>
          </a:custGeom>
          <a:blipFill>
            <a:blip r:embed="rId29"/>
            <a:stretch>
              <a:fillRect l="-1232" t="0" r="-96" b="0"/>
            </a:stretch>
          </a:blipFill>
          <a:ln w="19050" cap="sq">
            <a:solidFill>
              <a:srgbClr val="000000"/>
            </a:solidFill>
            <a:prstDash val="solid"/>
            <a:miter/>
          </a:ln>
        </p:spPr>
      </p:sp>
      <p:sp>
        <p:nvSpPr>
          <p:cNvPr name="TextBox 21" id="21"/>
          <p:cNvSpPr txBox="true"/>
          <p:nvPr/>
        </p:nvSpPr>
        <p:spPr>
          <a:xfrm rot="0">
            <a:off x="1775818" y="1138660"/>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Project 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292793"/>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334905" y="2909898"/>
            <a:ext cx="15953095" cy="887021"/>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  Programming Language: </a:t>
            </a:r>
            <a:r>
              <a:rPr lang="en-US" sz="5199">
                <a:solidFill>
                  <a:srgbClr val="000000"/>
                </a:solidFill>
                <a:latin typeface="Canva Sans"/>
                <a:ea typeface="Canva Sans"/>
                <a:cs typeface="Canva Sans"/>
                <a:sym typeface="Canva Sans"/>
              </a:rPr>
              <a:t>Java</a:t>
            </a:r>
          </a:p>
        </p:txBody>
      </p:sp>
      <p:sp>
        <p:nvSpPr>
          <p:cNvPr name="TextBox 20" id="20"/>
          <p:cNvSpPr txBox="true"/>
          <p:nvPr/>
        </p:nvSpPr>
        <p:spPr>
          <a:xfrm rot="0">
            <a:off x="1775818" y="1362647"/>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Technologies Used</a:t>
            </a:r>
          </a:p>
        </p:txBody>
      </p:sp>
      <p:sp>
        <p:nvSpPr>
          <p:cNvPr name="TextBox 21" id="21"/>
          <p:cNvSpPr txBox="true"/>
          <p:nvPr/>
        </p:nvSpPr>
        <p:spPr>
          <a:xfrm rot="0">
            <a:off x="2334905" y="3930343"/>
            <a:ext cx="1595309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  GUI Framework: </a:t>
            </a:r>
            <a:r>
              <a:rPr lang="en-US" sz="5199">
                <a:solidFill>
                  <a:srgbClr val="000000"/>
                </a:solidFill>
                <a:latin typeface="Canva Sans"/>
                <a:ea typeface="Canva Sans"/>
                <a:cs typeface="Canva Sans"/>
                <a:sym typeface="Canva Sans"/>
              </a:rPr>
              <a:t>Swing</a:t>
            </a:r>
          </a:p>
        </p:txBody>
      </p:sp>
      <p:sp>
        <p:nvSpPr>
          <p:cNvPr name="TextBox 22" id="22"/>
          <p:cNvSpPr txBox="true"/>
          <p:nvPr/>
        </p:nvSpPr>
        <p:spPr>
          <a:xfrm rot="0">
            <a:off x="2334905" y="4950788"/>
            <a:ext cx="1595309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  Serialization: </a:t>
            </a:r>
            <a:r>
              <a:rPr lang="en-US" sz="5199">
                <a:solidFill>
                  <a:srgbClr val="000000"/>
                </a:solidFill>
                <a:latin typeface="Canva Sans"/>
                <a:ea typeface="Canva Sans"/>
                <a:cs typeface="Canva Sans"/>
                <a:sym typeface="Canva Sans"/>
              </a:rPr>
              <a:t>Java Serialization</a:t>
            </a:r>
            <a:r>
              <a:rPr lang="en-US" sz="5199" b="true">
                <a:solidFill>
                  <a:srgbClr val="000000"/>
                </a:solidFill>
                <a:latin typeface="Canva Sans Bold"/>
                <a:ea typeface="Canva Sans Bold"/>
                <a:cs typeface="Canva Sans Bold"/>
                <a:sym typeface="Canva Sans Bold"/>
              </a:rPr>
              <a:t> </a:t>
            </a:r>
          </a:p>
        </p:txBody>
      </p:sp>
      <p:sp>
        <p:nvSpPr>
          <p:cNvPr name="TextBox 23" id="23"/>
          <p:cNvSpPr txBox="true"/>
          <p:nvPr/>
        </p:nvSpPr>
        <p:spPr>
          <a:xfrm rot="0">
            <a:off x="2334905" y="5971233"/>
            <a:ext cx="1595309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  Development Environment: </a:t>
            </a:r>
            <a:r>
              <a:rPr lang="en-US" sz="5199">
                <a:solidFill>
                  <a:srgbClr val="000000"/>
                </a:solidFill>
                <a:latin typeface="Canva Sans"/>
                <a:ea typeface="Canva Sans"/>
                <a:cs typeface="Canva Sans"/>
                <a:sym typeface="Canva Sans"/>
              </a:rPr>
              <a:t>VS Code</a:t>
            </a:r>
          </a:p>
        </p:txBody>
      </p:sp>
      <p:sp>
        <p:nvSpPr>
          <p:cNvPr name="TextBox 24" id="24"/>
          <p:cNvSpPr txBox="true"/>
          <p:nvPr/>
        </p:nvSpPr>
        <p:spPr>
          <a:xfrm rot="0">
            <a:off x="2334905" y="6991678"/>
            <a:ext cx="1595309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  Version Control: </a:t>
            </a:r>
            <a:r>
              <a:rPr lang="en-US" sz="5199">
                <a:solidFill>
                  <a:srgbClr val="000000"/>
                </a:solidFill>
                <a:latin typeface="Canva Sans"/>
                <a:ea typeface="Canva Sans"/>
                <a:cs typeface="Canva Sans"/>
                <a:sym typeface="Canva Sans"/>
              </a:rPr>
              <a:t>Git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2107203" y="3503009"/>
            <a:ext cx="4208116" cy="4064095"/>
            <a:chOff x="0" y="0"/>
            <a:chExt cx="1108310" cy="1070379"/>
          </a:xfrm>
        </p:grpSpPr>
        <p:sp>
          <p:nvSpPr>
            <p:cNvPr name="Freeform 20" id="20"/>
            <p:cNvSpPr/>
            <p:nvPr/>
          </p:nvSpPr>
          <p:spPr>
            <a:xfrm flipH="false" flipV="false" rot="0">
              <a:off x="0" y="0"/>
              <a:ext cx="1108310" cy="1070379"/>
            </a:xfrm>
            <a:custGeom>
              <a:avLst/>
              <a:gdLst/>
              <a:ahLst/>
              <a:cxnLst/>
              <a:rect r="r" b="b" t="t" l="l"/>
              <a:pathLst>
                <a:path h="1070379" w="1108310">
                  <a:moveTo>
                    <a:pt x="0" y="0"/>
                  </a:moveTo>
                  <a:lnTo>
                    <a:pt x="1108310" y="0"/>
                  </a:lnTo>
                  <a:lnTo>
                    <a:pt x="1108310" y="1070379"/>
                  </a:lnTo>
                  <a:lnTo>
                    <a:pt x="0" y="1070379"/>
                  </a:lnTo>
                  <a:close/>
                </a:path>
              </a:pathLst>
            </a:custGeom>
            <a:solidFill>
              <a:srgbClr val="D3EAFF"/>
            </a:solidFill>
          </p:spPr>
        </p:sp>
        <p:sp>
          <p:nvSpPr>
            <p:cNvPr name="TextBox 21" id="21"/>
            <p:cNvSpPr txBox="true"/>
            <p:nvPr/>
          </p:nvSpPr>
          <p:spPr>
            <a:xfrm>
              <a:off x="0" y="-47625"/>
              <a:ext cx="1108310" cy="1118004"/>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7182364" y="3504589"/>
            <a:ext cx="4208116" cy="4121226"/>
            <a:chOff x="0" y="0"/>
            <a:chExt cx="1108310" cy="1085426"/>
          </a:xfrm>
        </p:grpSpPr>
        <p:sp>
          <p:nvSpPr>
            <p:cNvPr name="Freeform 23" id="23"/>
            <p:cNvSpPr/>
            <p:nvPr/>
          </p:nvSpPr>
          <p:spPr>
            <a:xfrm flipH="false" flipV="false" rot="0">
              <a:off x="0" y="0"/>
              <a:ext cx="1108310" cy="1085426"/>
            </a:xfrm>
            <a:custGeom>
              <a:avLst/>
              <a:gdLst/>
              <a:ahLst/>
              <a:cxnLst/>
              <a:rect r="r" b="b" t="t" l="l"/>
              <a:pathLst>
                <a:path h="1085426" w="1108310">
                  <a:moveTo>
                    <a:pt x="0" y="0"/>
                  </a:moveTo>
                  <a:lnTo>
                    <a:pt x="1108310" y="0"/>
                  </a:lnTo>
                  <a:lnTo>
                    <a:pt x="1108310" y="1085426"/>
                  </a:lnTo>
                  <a:lnTo>
                    <a:pt x="0" y="1085426"/>
                  </a:lnTo>
                  <a:close/>
                </a:path>
              </a:pathLst>
            </a:custGeom>
            <a:solidFill>
              <a:srgbClr val="D3EAFF"/>
            </a:solidFill>
          </p:spPr>
        </p:sp>
        <p:sp>
          <p:nvSpPr>
            <p:cNvPr name="TextBox 24" id="24"/>
            <p:cNvSpPr txBox="true"/>
            <p:nvPr/>
          </p:nvSpPr>
          <p:spPr>
            <a:xfrm>
              <a:off x="0" y="-47625"/>
              <a:ext cx="1108310" cy="1133051"/>
            </a:xfrm>
            <a:prstGeom prst="rect">
              <a:avLst/>
            </a:prstGeom>
          </p:spPr>
          <p:txBody>
            <a:bodyPr anchor="ctr" rtlCol="false" tIns="50800" lIns="50800" bIns="50800" rIns="50800"/>
            <a:lstStyle/>
            <a:p>
              <a:pPr algn="ctr">
                <a:lnSpc>
                  <a:spcPts val="2800"/>
                </a:lnSpc>
              </a:pPr>
            </a:p>
          </p:txBody>
        </p:sp>
      </p:grpSp>
      <p:grpSp>
        <p:nvGrpSpPr>
          <p:cNvPr name="Group 25" id="25"/>
          <p:cNvGrpSpPr/>
          <p:nvPr/>
        </p:nvGrpSpPr>
        <p:grpSpPr>
          <a:xfrm rot="0">
            <a:off x="2115020" y="3538264"/>
            <a:ext cx="4208116" cy="4121226"/>
            <a:chOff x="0" y="0"/>
            <a:chExt cx="1108310" cy="1085426"/>
          </a:xfrm>
        </p:grpSpPr>
        <p:sp>
          <p:nvSpPr>
            <p:cNvPr name="Freeform 26" id="26"/>
            <p:cNvSpPr/>
            <p:nvPr/>
          </p:nvSpPr>
          <p:spPr>
            <a:xfrm flipH="false" flipV="false" rot="0">
              <a:off x="0" y="0"/>
              <a:ext cx="1108310" cy="1085426"/>
            </a:xfrm>
            <a:custGeom>
              <a:avLst/>
              <a:gdLst/>
              <a:ahLst/>
              <a:cxnLst/>
              <a:rect r="r" b="b" t="t" l="l"/>
              <a:pathLst>
                <a:path h="1085426" w="1108310">
                  <a:moveTo>
                    <a:pt x="0" y="0"/>
                  </a:moveTo>
                  <a:lnTo>
                    <a:pt x="1108310" y="0"/>
                  </a:lnTo>
                  <a:lnTo>
                    <a:pt x="1108310" y="1085426"/>
                  </a:lnTo>
                  <a:lnTo>
                    <a:pt x="0" y="1085426"/>
                  </a:lnTo>
                  <a:close/>
                </a:path>
              </a:pathLst>
            </a:custGeom>
            <a:solidFill>
              <a:srgbClr val="D3EAFF"/>
            </a:solidFill>
          </p:spPr>
        </p:sp>
        <p:sp>
          <p:nvSpPr>
            <p:cNvPr name="TextBox 27" id="27"/>
            <p:cNvSpPr txBox="true"/>
            <p:nvPr/>
          </p:nvSpPr>
          <p:spPr>
            <a:xfrm>
              <a:off x="0" y="-47625"/>
              <a:ext cx="1108310" cy="1133051"/>
            </a:xfrm>
            <a:prstGeom prst="rect">
              <a:avLst/>
            </a:prstGeom>
          </p:spPr>
          <p:txBody>
            <a:bodyPr anchor="ctr" rtlCol="false" tIns="50800" lIns="50800" bIns="50800" rIns="50800"/>
            <a:lstStyle/>
            <a:p>
              <a:pPr algn="ctr">
                <a:lnSpc>
                  <a:spcPts val="2800"/>
                </a:lnSpc>
              </a:pPr>
            </a:p>
          </p:txBody>
        </p:sp>
      </p:grpSp>
      <p:sp>
        <p:nvSpPr>
          <p:cNvPr name="AutoShape 28" id="28"/>
          <p:cNvSpPr/>
          <p:nvPr/>
        </p:nvSpPr>
        <p:spPr>
          <a:xfrm flipV="true">
            <a:off x="2119050" y="3504544"/>
            <a:ext cx="4212060" cy="19031"/>
          </a:xfrm>
          <a:prstGeom prst="line">
            <a:avLst/>
          </a:prstGeom>
          <a:ln cap="flat" w="38100">
            <a:solidFill>
              <a:srgbClr val="000000"/>
            </a:solidFill>
            <a:prstDash val="solid"/>
            <a:headEnd type="none" len="sm" w="sm"/>
            <a:tailEnd type="none" len="sm" w="sm"/>
          </a:ln>
        </p:spPr>
      </p:sp>
      <p:sp>
        <p:nvSpPr>
          <p:cNvPr name="AutoShape 29" id="29"/>
          <p:cNvSpPr/>
          <p:nvPr/>
        </p:nvSpPr>
        <p:spPr>
          <a:xfrm flipV="true">
            <a:off x="6323137" y="3485295"/>
            <a:ext cx="0" cy="4193226"/>
          </a:xfrm>
          <a:prstGeom prst="line">
            <a:avLst/>
          </a:prstGeom>
          <a:ln cap="flat" w="38100">
            <a:solidFill>
              <a:srgbClr val="000000"/>
            </a:solidFill>
            <a:prstDash val="solid"/>
            <a:headEnd type="none" len="sm" w="sm"/>
            <a:tailEnd type="none" len="sm" w="sm"/>
          </a:ln>
        </p:spPr>
      </p:sp>
      <p:sp>
        <p:nvSpPr>
          <p:cNvPr name="AutoShape 30" id="30"/>
          <p:cNvSpPr/>
          <p:nvPr/>
        </p:nvSpPr>
        <p:spPr>
          <a:xfrm flipV="true">
            <a:off x="2115020" y="3504589"/>
            <a:ext cx="0" cy="4173932"/>
          </a:xfrm>
          <a:prstGeom prst="line">
            <a:avLst/>
          </a:prstGeom>
          <a:ln cap="flat" w="38100">
            <a:solidFill>
              <a:srgbClr val="000000"/>
            </a:solidFill>
            <a:prstDash val="solid"/>
            <a:headEnd type="none" len="sm" w="sm"/>
            <a:tailEnd type="none" len="sm" w="sm"/>
          </a:ln>
        </p:spPr>
      </p:sp>
      <p:sp>
        <p:nvSpPr>
          <p:cNvPr name="AutoShape 31" id="31"/>
          <p:cNvSpPr/>
          <p:nvPr/>
        </p:nvSpPr>
        <p:spPr>
          <a:xfrm flipV="true">
            <a:off x="2122994" y="4167303"/>
            <a:ext cx="4212060" cy="19031"/>
          </a:xfrm>
          <a:prstGeom prst="line">
            <a:avLst/>
          </a:prstGeom>
          <a:ln cap="flat" w="38100">
            <a:solidFill>
              <a:srgbClr val="000000"/>
            </a:solidFill>
            <a:prstDash val="solid"/>
            <a:headEnd type="none" len="sm" w="sm"/>
            <a:tailEnd type="none" len="sm" w="sm"/>
          </a:ln>
        </p:spPr>
      </p:sp>
      <p:sp>
        <p:nvSpPr>
          <p:cNvPr name="AutoShape 32" id="32"/>
          <p:cNvSpPr/>
          <p:nvPr/>
        </p:nvSpPr>
        <p:spPr>
          <a:xfrm>
            <a:off x="7162140" y="3504281"/>
            <a:ext cx="4235140" cy="309"/>
          </a:xfrm>
          <a:prstGeom prst="line">
            <a:avLst/>
          </a:prstGeom>
          <a:ln cap="flat" w="38100">
            <a:solidFill>
              <a:srgbClr val="000000"/>
            </a:solidFill>
            <a:prstDash val="solid"/>
            <a:headEnd type="none" len="sm" w="sm"/>
            <a:tailEnd type="none" len="sm" w="sm"/>
          </a:ln>
        </p:spPr>
      </p:sp>
      <p:sp>
        <p:nvSpPr>
          <p:cNvPr name="AutoShape 33" id="33"/>
          <p:cNvSpPr/>
          <p:nvPr/>
        </p:nvSpPr>
        <p:spPr>
          <a:xfrm flipV="true">
            <a:off x="7189164" y="4167348"/>
            <a:ext cx="4212060" cy="19031"/>
          </a:xfrm>
          <a:prstGeom prst="line">
            <a:avLst/>
          </a:prstGeom>
          <a:ln cap="flat" w="38100">
            <a:solidFill>
              <a:srgbClr val="000000"/>
            </a:solidFill>
            <a:prstDash val="solid"/>
            <a:headEnd type="none" len="sm" w="sm"/>
            <a:tailEnd type="none" len="sm" w="sm"/>
          </a:ln>
        </p:spPr>
      </p:sp>
      <p:sp>
        <p:nvSpPr>
          <p:cNvPr name="AutoShape 34" id="34"/>
          <p:cNvSpPr/>
          <p:nvPr/>
        </p:nvSpPr>
        <p:spPr>
          <a:xfrm flipV="true">
            <a:off x="12111233" y="3485250"/>
            <a:ext cx="4212060" cy="19031"/>
          </a:xfrm>
          <a:prstGeom prst="line">
            <a:avLst/>
          </a:prstGeom>
          <a:ln cap="flat" w="38100">
            <a:solidFill>
              <a:srgbClr val="000000"/>
            </a:solidFill>
            <a:prstDash val="solid"/>
            <a:headEnd type="none" len="sm" w="sm"/>
            <a:tailEnd type="none" len="sm" w="sm"/>
          </a:ln>
        </p:spPr>
      </p:sp>
      <p:sp>
        <p:nvSpPr>
          <p:cNvPr name="AutoShape 35" id="35"/>
          <p:cNvSpPr/>
          <p:nvPr/>
        </p:nvSpPr>
        <p:spPr>
          <a:xfrm flipV="true">
            <a:off x="12103174" y="7548092"/>
            <a:ext cx="4212060" cy="19031"/>
          </a:xfrm>
          <a:prstGeom prst="line">
            <a:avLst/>
          </a:prstGeom>
          <a:ln cap="flat" w="38100">
            <a:solidFill>
              <a:srgbClr val="000000"/>
            </a:solidFill>
            <a:prstDash val="solid"/>
            <a:headEnd type="none" len="sm" w="sm"/>
            <a:tailEnd type="none" len="sm" w="sm"/>
          </a:ln>
        </p:spPr>
      </p:sp>
      <p:sp>
        <p:nvSpPr>
          <p:cNvPr name="AutoShape 36" id="36"/>
          <p:cNvSpPr/>
          <p:nvPr/>
        </p:nvSpPr>
        <p:spPr>
          <a:xfrm flipH="true" flipV="true">
            <a:off x="12107203" y="3485295"/>
            <a:ext cx="4030" cy="4100878"/>
          </a:xfrm>
          <a:prstGeom prst="line">
            <a:avLst/>
          </a:prstGeom>
          <a:ln cap="flat" w="38100">
            <a:solidFill>
              <a:srgbClr val="000000"/>
            </a:solidFill>
            <a:prstDash val="solid"/>
            <a:headEnd type="none" len="sm" w="sm"/>
            <a:tailEnd type="none" len="sm" w="sm"/>
          </a:ln>
        </p:spPr>
      </p:sp>
      <p:sp>
        <p:nvSpPr>
          <p:cNvPr name="AutoShape 37" id="37"/>
          <p:cNvSpPr/>
          <p:nvPr/>
        </p:nvSpPr>
        <p:spPr>
          <a:xfrm flipV="true">
            <a:off x="12115177" y="4148008"/>
            <a:ext cx="4212060" cy="19031"/>
          </a:xfrm>
          <a:prstGeom prst="line">
            <a:avLst/>
          </a:prstGeom>
          <a:ln cap="flat" w="38100">
            <a:solidFill>
              <a:srgbClr val="000000"/>
            </a:solidFill>
            <a:prstDash val="solid"/>
            <a:headEnd type="none" len="sm" w="sm"/>
            <a:tailEnd type="none" len="sm" w="sm"/>
          </a:ln>
        </p:spPr>
      </p:sp>
      <p:sp>
        <p:nvSpPr>
          <p:cNvPr name="TextBox 38" id="38"/>
          <p:cNvSpPr txBox="true"/>
          <p:nvPr/>
        </p:nvSpPr>
        <p:spPr>
          <a:xfrm rot="0">
            <a:off x="12175138" y="3569214"/>
            <a:ext cx="4152098" cy="466235"/>
          </a:xfrm>
          <a:prstGeom prst="rect">
            <a:avLst/>
          </a:prstGeom>
        </p:spPr>
        <p:txBody>
          <a:bodyPr anchor="t" rtlCol="false" tIns="0" lIns="0" bIns="0" rIns="0">
            <a:spAutoFit/>
          </a:bodyPr>
          <a:lstStyle/>
          <a:p>
            <a:pPr algn="ctr">
              <a:lnSpc>
                <a:spcPts val="3848"/>
              </a:lnSpc>
            </a:pPr>
            <a:r>
              <a:rPr lang="en-US" sz="2749" b="true">
                <a:solidFill>
                  <a:srgbClr val="000000"/>
                </a:solidFill>
                <a:latin typeface="Canva Sans Bold"/>
                <a:ea typeface="Canva Sans Bold"/>
                <a:cs typeface="Canva Sans Bold"/>
                <a:sym typeface="Canva Sans Bold"/>
              </a:rPr>
              <a:t>Hub</a:t>
            </a:r>
          </a:p>
        </p:txBody>
      </p:sp>
      <p:sp>
        <p:nvSpPr>
          <p:cNvPr name="TextBox 39" id="39"/>
          <p:cNvSpPr txBox="true"/>
          <p:nvPr/>
        </p:nvSpPr>
        <p:spPr>
          <a:xfrm rot="0">
            <a:off x="12156088" y="4214798"/>
            <a:ext cx="4152098" cy="1054100"/>
          </a:xfrm>
          <a:prstGeom prst="rect">
            <a:avLst/>
          </a:prstGeom>
        </p:spPr>
        <p:txBody>
          <a:bodyPr anchor="t" rtlCol="false" tIns="0" lIns="0" bIns="0" rIns="0">
            <a:spAutoFit/>
          </a:bodyPr>
          <a:lstStyle/>
          <a:p>
            <a:pPr algn="l">
              <a:lnSpc>
                <a:spcPts val="2800"/>
              </a:lnSpc>
            </a:pPr>
            <a:r>
              <a:rPr lang="en-US" sz="2000" b="true">
                <a:solidFill>
                  <a:srgbClr val="000000"/>
                </a:solidFill>
                <a:latin typeface="Canva Sans Bold"/>
                <a:ea typeface="Canva Sans Bold"/>
                <a:cs typeface="Canva Sans Bold"/>
                <a:sym typeface="Canva Sans Bold"/>
              </a:rPr>
              <a:t>-users: ArrayList&lt;User&gt;</a:t>
            </a:r>
          </a:p>
          <a:p>
            <a:pPr algn="l">
              <a:lnSpc>
                <a:spcPts val="2800"/>
              </a:lnSpc>
            </a:pPr>
            <a:r>
              <a:rPr lang="en-US" sz="2000" b="true">
                <a:solidFill>
                  <a:srgbClr val="000000"/>
                </a:solidFill>
                <a:latin typeface="Canva Sans Bold"/>
                <a:ea typeface="Canva Sans Bold"/>
                <a:cs typeface="Canva Sans Bold"/>
                <a:sym typeface="Canva Sans Bold"/>
              </a:rPr>
              <a:t>-messages: ArrayList&lt;messages&gt;</a:t>
            </a:r>
          </a:p>
          <a:p>
            <a:pPr algn="l">
              <a:lnSpc>
                <a:spcPts val="2800"/>
              </a:lnSpc>
            </a:pPr>
            <a:r>
              <a:rPr lang="en-US" sz="2000" b="true">
                <a:solidFill>
                  <a:srgbClr val="000000"/>
                </a:solidFill>
                <a:latin typeface="Canva Sans Bold"/>
                <a:ea typeface="Canva Sans Bold"/>
                <a:cs typeface="Canva Sans Bold"/>
                <a:sym typeface="Canva Sans Bold"/>
              </a:rPr>
              <a:t>-CurrentUser: User</a:t>
            </a:r>
          </a:p>
        </p:txBody>
      </p:sp>
      <p:sp>
        <p:nvSpPr>
          <p:cNvPr name="AutoShape 40" id="40"/>
          <p:cNvSpPr/>
          <p:nvPr/>
        </p:nvSpPr>
        <p:spPr>
          <a:xfrm flipH="true" flipV="true">
            <a:off x="16304157" y="3466226"/>
            <a:ext cx="4030" cy="4100878"/>
          </a:xfrm>
          <a:prstGeom prst="line">
            <a:avLst/>
          </a:prstGeom>
          <a:ln cap="flat" w="38100">
            <a:solidFill>
              <a:srgbClr val="000000"/>
            </a:solidFill>
            <a:prstDash val="solid"/>
            <a:headEnd type="none" len="sm" w="sm"/>
            <a:tailEnd type="none" len="sm" w="sm"/>
          </a:ln>
        </p:spPr>
      </p:sp>
      <p:sp>
        <p:nvSpPr>
          <p:cNvPr name="AutoShape 41" id="41"/>
          <p:cNvSpPr/>
          <p:nvPr/>
        </p:nvSpPr>
        <p:spPr>
          <a:xfrm flipV="true">
            <a:off x="12092011" y="5516671"/>
            <a:ext cx="4212060" cy="19031"/>
          </a:xfrm>
          <a:prstGeom prst="line">
            <a:avLst/>
          </a:prstGeom>
          <a:ln cap="flat" w="38100">
            <a:solidFill>
              <a:srgbClr val="000000"/>
            </a:solidFill>
            <a:prstDash val="solid"/>
            <a:headEnd type="none" len="sm" w="sm"/>
            <a:tailEnd type="none" len="sm" w="sm"/>
          </a:ln>
        </p:spPr>
      </p:sp>
      <p:sp>
        <p:nvSpPr>
          <p:cNvPr name="TextBox 42" id="42"/>
          <p:cNvSpPr txBox="true"/>
          <p:nvPr/>
        </p:nvSpPr>
        <p:spPr>
          <a:xfrm rot="0">
            <a:off x="2065801" y="1512681"/>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UML Diagram</a:t>
            </a:r>
          </a:p>
        </p:txBody>
      </p:sp>
      <p:sp>
        <p:nvSpPr>
          <p:cNvPr name="TextBox 43" id="43"/>
          <p:cNvSpPr txBox="true"/>
          <p:nvPr/>
        </p:nvSpPr>
        <p:spPr>
          <a:xfrm rot="0">
            <a:off x="2182955" y="3588509"/>
            <a:ext cx="4152098" cy="466235"/>
          </a:xfrm>
          <a:prstGeom prst="rect">
            <a:avLst/>
          </a:prstGeom>
        </p:spPr>
        <p:txBody>
          <a:bodyPr anchor="t" rtlCol="false" tIns="0" lIns="0" bIns="0" rIns="0">
            <a:spAutoFit/>
          </a:bodyPr>
          <a:lstStyle/>
          <a:p>
            <a:pPr algn="ctr">
              <a:lnSpc>
                <a:spcPts val="3848"/>
              </a:lnSpc>
            </a:pPr>
            <a:r>
              <a:rPr lang="en-US" sz="2749" b="true">
                <a:solidFill>
                  <a:srgbClr val="000000"/>
                </a:solidFill>
                <a:latin typeface="Canva Sans Bold"/>
                <a:ea typeface="Canva Sans Bold"/>
                <a:cs typeface="Canva Sans Bold"/>
                <a:sym typeface="Canva Sans Bold"/>
              </a:rPr>
              <a:t>USER</a:t>
            </a:r>
          </a:p>
        </p:txBody>
      </p:sp>
      <p:sp>
        <p:nvSpPr>
          <p:cNvPr name="TextBox 44" id="44"/>
          <p:cNvSpPr txBox="true"/>
          <p:nvPr/>
        </p:nvSpPr>
        <p:spPr>
          <a:xfrm rot="0">
            <a:off x="2183041" y="4253009"/>
            <a:ext cx="4152098" cy="2111375"/>
          </a:xfrm>
          <a:prstGeom prst="rect">
            <a:avLst/>
          </a:prstGeom>
        </p:spPr>
        <p:txBody>
          <a:bodyPr anchor="t" rtlCol="false" tIns="0" lIns="0" bIns="0" rIns="0">
            <a:spAutoFit/>
          </a:bodyPr>
          <a:lstStyle/>
          <a:p>
            <a:pPr algn="l">
              <a:lnSpc>
                <a:spcPts val="2800"/>
              </a:lnSpc>
            </a:pPr>
            <a:r>
              <a:rPr lang="en-US" sz="2000" b="true">
                <a:solidFill>
                  <a:srgbClr val="000000"/>
                </a:solidFill>
                <a:latin typeface="Canva Sans Bold"/>
                <a:ea typeface="Canva Sans Bold"/>
                <a:cs typeface="Canva Sans Bold"/>
                <a:sym typeface="Canva Sans Bold"/>
              </a:rPr>
              <a:t>-username: String</a:t>
            </a:r>
          </a:p>
          <a:p>
            <a:pPr algn="l">
              <a:lnSpc>
                <a:spcPts val="2800"/>
              </a:lnSpc>
            </a:pPr>
            <a:r>
              <a:rPr lang="en-US" sz="2000" b="true">
                <a:solidFill>
                  <a:srgbClr val="000000"/>
                </a:solidFill>
                <a:latin typeface="Canva Sans Bold"/>
                <a:ea typeface="Canva Sans Bold"/>
                <a:cs typeface="Canva Sans Bold"/>
                <a:sym typeface="Canva Sans Bold"/>
              </a:rPr>
              <a:t>-password: String</a:t>
            </a:r>
          </a:p>
          <a:p>
            <a:pPr algn="l">
              <a:lnSpc>
                <a:spcPts val="2800"/>
              </a:lnSpc>
            </a:pPr>
            <a:r>
              <a:rPr lang="en-US" sz="2000" b="true">
                <a:solidFill>
                  <a:srgbClr val="000000"/>
                </a:solidFill>
                <a:latin typeface="Canva Sans Bold"/>
                <a:ea typeface="Canva Sans Bold"/>
                <a:cs typeface="Canva Sans Bold"/>
                <a:sym typeface="Canva Sans Bold"/>
              </a:rPr>
              <a:t>-email: String</a:t>
            </a:r>
          </a:p>
          <a:p>
            <a:pPr algn="l">
              <a:lnSpc>
                <a:spcPts val="2800"/>
              </a:lnSpc>
            </a:pPr>
            <a:r>
              <a:rPr lang="en-US" sz="2000" b="true">
                <a:solidFill>
                  <a:srgbClr val="000000"/>
                </a:solidFill>
                <a:latin typeface="Canva Sans Bold"/>
                <a:ea typeface="Canva Sans Bold"/>
                <a:cs typeface="Canva Sans Bold"/>
                <a:sym typeface="Canva Sans Bold"/>
              </a:rPr>
              <a:t>-name: String</a:t>
            </a:r>
          </a:p>
          <a:p>
            <a:pPr algn="l">
              <a:lnSpc>
                <a:spcPts val="2800"/>
              </a:lnSpc>
            </a:pPr>
            <a:r>
              <a:rPr lang="en-US" sz="2000" b="true">
                <a:solidFill>
                  <a:srgbClr val="000000"/>
                </a:solidFill>
                <a:latin typeface="Canva Sans Bold"/>
                <a:ea typeface="Canva Sans Bold"/>
                <a:cs typeface="Canva Sans Bold"/>
                <a:sym typeface="Canva Sans Bold"/>
              </a:rPr>
              <a:t>-age: int</a:t>
            </a:r>
          </a:p>
          <a:p>
            <a:pPr algn="l">
              <a:lnSpc>
                <a:spcPts val="2800"/>
              </a:lnSpc>
            </a:pPr>
          </a:p>
        </p:txBody>
      </p:sp>
      <p:sp>
        <p:nvSpPr>
          <p:cNvPr name="TextBox 45" id="45"/>
          <p:cNvSpPr txBox="true"/>
          <p:nvPr/>
        </p:nvSpPr>
        <p:spPr>
          <a:xfrm rot="0">
            <a:off x="7249125" y="3588554"/>
            <a:ext cx="4152098" cy="466235"/>
          </a:xfrm>
          <a:prstGeom prst="rect">
            <a:avLst/>
          </a:prstGeom>
        </p:spPr>
        <p:txBody>
          <a:bodyPr anchor="t" rtlCol="false" tIns="0" lIns="0" bIns="0" rIns="0">
            <a:spAutoFit/>
          </a:bodyPr>
          <a:lstStyle/>
          <a:p>
            <a:pPr algn="ctr">
              <a:lnSpc>
                <a:spcPts val="3848"/>
              </a:lnSpc>
            </a:pPr>
            <a:r>
              <a:rPr lang="en-US" sz="2749" b="true">
                <a:solidFill>
                  <a:srgbClr val="000000"/>
                </a:solidFill>
                <a:latin typeface="Canva Sans Bold"/>
                <a:ea typeface="Canva Sans Bold"/>
                <a:cs typeface="Canva Sans Bold"/>
                <a:sym typeface="Canva Sans Bold"/>
              </a:rPr>
              <a:t>Message</a:t>
            </a:r>
          </a:p>
        </p:txBody>
      </p:sp>
      <p:sp>
        <p:nvSpPr>
          <p:cNvPr name="TextBox 46" id="46"/>
          <p:cNvSpPr txBox="true"/>
          <p:nvPr/>
        </p:nvSpPr>
        <p:spPr>
          <a:xfrm rot="0">
            <a:off x="7229989" y="4350316"/>
            <a:ext cx="3569706" cy="701526"/>
          </a:xfrm>
          <a:prstGeom prst="rect">
            <a:avLst/>
          </a:prstGeom>
        </p:spPr>
        <p:txBody>
          <a:bodyPr anchor="t" rtlCol="false" tIns="0" lIns="0" bIns="0" rIns="0">
            <a:spAutoFit/>
          </a:bodyPr>
          <a:lstStyle/>
          <a:p>
            <a:pPr algn="l">
              <a:lnSpc>
                <a:spcPts val="2800"/>
              </a:lnSpc>
            </a:pPr>
            <a:r>
              <a:rPr lang="en-US" sz="2000" b="true">
                <a:solidFill>
                  <a:srgbClr val="000000"/>
                </a:solidFill>
                <a:latin typeface="Canva Sans Bold"/>
                <a:ea typeface="Canva Sans Bold"/>
                <a:cs typeface="Canva Sans Bold"/>
                <a:sym typeface="Canva Sans Bold"/>
              </a:rPr>
              <a:t>+user:User</a:t>
            </a:r>
          </a:p>
          <a:p>
            <a:pPr algn="l">
              <a:lnSpc>
                <a:spcPts val="2800"/>
              </a:lnSpc>
            </a:pPr>
            <a:r>
              <a:rPr lang="en-US" sz="2000" b="true">
                <a:solidFill>
                  <a:srgbClr val="000000"/>
                </a:solidFill>
                <a:latin typeface="Canva Sans Bold"/>
                <a:ea typeface="Canva Sans Bold"/>
                <a:cs typeface="Canva Sans Bold"/>
                <a:sym typeface="Canva Sans Bold"/>
              </a:rPr>
              <a:t>+message: String</a:t>
            </a:r>
          </a:p>
        </p:txBody>
      </p:sp>
      <p:sp>
        <p:nvSpPr>
          <p:cNvPr name="TextBox 47" id="47"/>
          <p:cNvSpPr txBox="true"/>
          <p:nvPr/>
        </p:nvSpPr>
        <p:spPr>
          <a:xfrm rot="0">
            <a:off x="12156088" y="5602376"/>
            <a:ext cx="4152098" cy="1406525"/>
          </a:xfrm>
          <a:prstGeom prst="rect">
            <a:avLst/>
          </a:prstGeom>
        </p:spPr>
        <p:txBody>
          <a:bodyPr anchor="t" rtlCol="false" tIns="0" lIns="0" bIns="0" rIns="0">
            <a:spAutoFit/>
          </a:bodyPr>
          <a:lstStyle/>
          <a:p>
            <a:pPr algn="l">
              <a:lnSpc>
                <a:spcPts val="2800"/>
              </a:lnSpc>
            </a:pPr>
            <a:r>
              <a:rPr lang="en-US" sz="2000" b="true">
                <a:solidFill>
                  <a:srgbClr val="000000"/>
                </a:solidFill>
                <a:latin typeface="Canva Sans Bold"/>
                <a:ea typeface="Canva Sans Bold"/>
                <a:cs typeface="Canva Sans Bold"/>
                <a:sym typeface="Canva Sans Bold"/>
              </a:rPr>
              <a:t>+create_user()</a:t>
            </a:r>
          </a:p>
          <a:p>
            <a:pPr algn="l">
              <a:lnSpc>
                <a:spcPts val="2800"/>
              </a:lnSpc>
            </a:pPr>
            <a:r>
              <a:rPr lang="en-US" sz="2000" b="true">
                <a:solidFill>
                  <a:srgbClr val="000000"/>
                </a:solidFill>
                <a:latin typeface="Canva Sans Bold"/>
                <a:ea typeface="Canva Sans Bold"/>
                <a:cs typeface="Canva Sans Bold"/>
                <a:sym typeface="Canva Sans Bold"/>
              </a:rPr>
              <a:t>+authenticate(...): User</a:t>
            </a:r>
          </a:p>
          <a:p>
            <a:pPr algn="l">
              <a:lnSpc>
                <a:spcPts val="2800"/>
              </a:lnSpc>
            </a:pPr>
            <a:r>
              <a:rPr lang="en-US" sz="2000" b="true">
                <a:solidFill>
                  <a:srgbClr val="000000"/>
                </a:solidFill>
                <a:latin typeface="Canva Sans Bold"/>
                <a:ea typeface="Canva Sans Bold"/>
                <a:cs typeface="Canva Sans Bold"/>
                <a:sym typeface="Canva Sans Bold"/>
              </a:rPr>
              <a:t>+save()</a:t>
            </a:r>
          </a:p>
          <a:p>
            <a:pPr algn="l">
              <a:lnSpc>
                <a:spcPts val="2800"/>
              </a:lnSpc>
            </a:pPr>
            <a:r>
              <a:rPr lang="en-US" sz="2000" b="true">
                <a:solidFill>
                  <a:srgbClr val="000000"/>
                </a:solidFill>
                <a:latin typeface="Canva Sans Bold"/>
                <a:ea typeface="Canva Sans Bold"/>
                <a:cs typeface="Canva Sans Bold"/>
                <a:sym typeface="Canva Sans Bold"/>
              </a:rPr>
              <a:t>+load()</a:t>
            </a:r>
          </a:p>
        </p:txBody>
      </p:sp>
      <p:sp>
        <p:nvSpPr>
          <p:cNvPr name="AutoShape 48" id="48"/>
          <p:cNvSpPr/>
          <p:nvPr/>
        </p:nvSpPr>
        <p:spPr>
          <a:xfrm flipV="true">
            <a:off x="7162140" y="7605222"/>
            <a:ext cx="4212060" cy="19031"/>
          </a:xfrm>
          <a:prstGeom prst="line">
            <a:avLst/>
          </a:prstGeom>
          <a:ln cap="flat" w="38100">
            <a:solidFill>
              <a:srgbClr val="000000"/>
            </a:solidFill>
            <a:prstDash val="solid"/>
            <a:headEnd type="none" len="sm" w="sm"/>
            <a:tailEnd type="none" len="sm" w="sm"/>
          </a:ln>
        </p:spPr>
      </p:sp>
      <p:sp>
        <p:nvSpPr>
          <p:cNvPr name="AutoShape 49" id="49"/>
          <p:cNvSpPr/>
          <p:nvPr/>
        </p:nvSpPr>
        <p:spPr>
          <a:xfrm flipH="true" flipV="true">
            <a:off x="7178335" y="3523639"/>
            <a:ext cx="4030" cy="4100878"/>
          </a:xfrm>
          <a:prstGeom prst="line">
            <a:avLst/>
          </a:prstGeom>
          <a:ln cap="flat" w="38100">
            <a:solidFill>
              <a:srgbClr val="000000"/>
            </a:solidFill>
            <a:prstDash val="solid"/>
            <a:headEnd type="none" len="sm" w="sm"/>
            <a:tailEnd type="none" len="sm" w="sm"/>
          </a:ln>
        </p:spPr>
      </p:sp>
      <p:sp>
        <p:nvSpPr>
          <p:cNvPr name="AutoShape 50" id="50"/>
          <p:cNvSpPr/>
          <p:nvPr/>
        </p:nvSpPr>
        <p:spPr>
          <a:xfrm flipH="true" flipV="true">
            <a:off x="11374200" y="3523357"/>
            <a:ext cx="4030" cy="4100878"/>
          </a:xfrm>
          <a:prstGeom prst="line">
            <a:avLst/>
          </a:prstGeom>
          <a:ln cap="flat" w="38100">
            <a:solidFill>
              <a:srgbClr val="000000"/>
            </a:solidFill>
            <a:prstDash val="solid"/>
            <a:headEnd type="none" len="sm" w="sm"/>
            <a:tailEnd type="none" len="sm" w="sm"/>
          </a:ln>
        </p:spPr>
      </p:sp>
      <p:sp>
        <p:nvSpPr>
          <p:cNvPr name="AutoShape 51" id="51"/>
          <p:cNvSpPr/>
          <p:nvPr/>
        </p:nvSpPr>
        <p:spPr>
          <a:xfrm flipV="true">
            <a:off x="2110991" y="7659490"/>
            <a:ext cx="4212060" cy="19031"/>
          </a:xfrm>
          <a:prstGeom prst="line">
            <a:avLst/>
          </a:prstGeom>
          <a:ln cap="flat" w="38100">
            <a:solidFill>
              <a:srgbClr val="000000"/>
            </a:solidFill>
            <a:prstDash val="solid"/>
            <a:headEnd type="none" len="sm" w="sm"/>
            <a:tailEnd type="none" len="sm" w="sm"/>
          </a:ln>
        </p:spPr>
      </p:sp>
      <p:sp>
        <p:nvSpPr>
          <p:cNvPr name="AutoShape 52" id="52"/>
          <p:cNvSpPr/>
          <p:nvPr/>
        </p:nvSpPr>
        <p:spPr>
          <a:xfrm flipV="true">
            <a:off x="2123080" y="6069244"/>
            <a:ext cx="4212060" cy="19031"/>
          </a:xfrm>
          <a:prstGeom prst="line">
            <a:avLst/>
          </a:prstGeom>
          <a:ln cap="flat" w="38100">
            <a:solidFill>
              <a:srgbClr val="000000"/>
            </a:solidFill>
            <a:prstDash val="solid"/>
            <a:headEnd type="none" len="sm" w="sm"/>
            <a:tailEnd type="none" len="sm" w="sm"/>
          </a:ln>
        </p:spPr>
      </p:sp>
      <p:sp>
        <p:nvSpPr>
          <p:cNvPr name="TextBox 53" id="53"/>
          <p:cNvSpPr txBox="true"/>
          <p:nvPr/>
        </p:nvSpPr>
        <p:spPr>
          <a:xfrm rot="0">
            <a:off x="2182955" y="6179648"/>
            <a:ext cx="4152098" cy="1406525"/>
          </a:xfrm>
          <a:prstGeom prst="rect">
            <a:avLst/>
          </a:prstGeom>
        </p:spPr>
        <p:txBody>
          <a:bodyPr anchor="t" rtlCol="false" tIns="0" lIns="0" bIns="0" rIns="0">
            <a:spAutoFit/>
          </a:bodyPr>
          <a:lstStyle/>
          <a:p>
            <a:pPr algn="l">
              <a:lnSpc>
                <a:spcPts val="2800"/>
              </a:lnSpc>
            </a:pPr>
            <a:r>
              <a:rPr lang="en-US" sz="2000" b="true">
                <a:solidFill>
                  <a:srgbClr val="000000"/>
                </a:solidFill>
                <a:latin typeface="Canva Sans Bold"/>
                <a:ea typeface="Canva Sans Bold"/>
                <a:cs typeface="Canva Sans Bold"/>
                <a:sym typeface="Canva Sans Bold"/>
              </a:rPr>
              <a:t>+match_password(): boolean</a:t>
            </a:r>
          </a:p>
          <a:p>
            <a:pPr algn="l">
              <a:lnSpc>
                <a:spcPts val="2800"/>
              </a:lnSpc>
            </a:pPr>
            <a:r>
              <a:rPr lang="en-US" sz="2000" b="true">
                <a:solidFill>
                  <a:srgbClr val="000000"/>
                </a:solidFill>
                <a:latin typeface="Canva Sans Bold"/>
                <a:ea typeface="Canva Sans Bold"/>
                <a:cs typeface="Canva Sans Bold"/>
                <a:sym typeface="Canva Sans Bold"/>
              </a:rPr>
              <a:t>-validate_username(): void</a:t>
            </a:r>
          </a:p>
          <a:p>
            <a:pPr algn="l">
              <a:lnSpc>
                <a:spcPts val="2800"/>
              </a:lnSpc>
            </a:pPr>
            <a:r>
              <a:rPr lang="en-US" sz="2000" b="true">
                <a:solidFill>
                  <a:srgbClr val="000000"/>
                </a:solidFill>
                <a:latin typeface="Canva Sans Bold"/>
                <a:ea typeface="Canva Sans Bold"/>
                <a:cs typeface="Canva Sans Bold"/>
                <a:sym typeface="Canva Sans Bold"/>
              </a:rPr>
              <a:t>-validate_email():void</a:t>
            </a:r>
          </a:p>
          <a:p>
            <a:pPr algn="l">
              <a:lnSpc>
                <a:spcPts val="2800"/>
              </a:lnSpc>
            </a:pPr>
            <a:r>
              <a:rPr lang="en-US" sz="2000" b="true">
                <a:solidFill>
                  <a:srgbClr val="000000"/>
                </a:solidFill>
                <a:latin typeface="Canva Sans Bold"/>
                <a:ea typeface="Canva Sans Bold"/>
                <a:cs typeface="Canva Sans Bold"/>
                <a:sym typeface="Canva Sans Bold"/>
              </a:rPr>
              <a:t>-validate_age():void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334905" y="2805123"/>
            <a:ext cx="15953095" cy="6535420"/>
          </a:xfrm>
          <a:prstGeom prst="rect">
            <a:avLst/>
          </a:prstGeom>
        </p:spPr>
        <p:txBody>
          <a:bodyPr anchor="t" rtlCol="false" tIns="0" lIns="0" bIns="0" rIns="0">
            <a:spAutoFit/>
          </a:bodyPr>
          <a:lstStyle/>
          <a:p>
            <a:pPr algn="l">
              <a:lnSpc>
                <a:spcPts val="7279"/>
              </a:lnSpc>
            </a:pPr>
            <a:r>
              <a:rPr lang="en-US" sz="5199" b="true">
                <a:solidFill>
                  <a:srgbClr val="000000"/>
                </a:solidFill>
                <a:latin typeface="Times New Roman Bold"/>
                <a:ea typeface="Times New Roman Bold"/>
                <a:cs typeface="Times New Roman Bold"/>
                <a:sym typeface="Times New Roman Bold"/>
              </a:rPr>
              <a:t>  User Interface screens:</a:t>
            </a:r>
          </a:p>
          <a:p>
            <a:pPr algn="l">
              <a:lnSpc>
                <a:spcPts val="7279"/>
              </a:lnSpc>
            </a:pPr>
            <a:r>
              <a:rPr lang="en-US" sz="5199" b="true">
                <a:solidFill>
                  <a:srgbClr val="000000"/>
                </a:solidFill>
                <a:latin typeface="Times New Roman Bold"/>
                <a:ea typeface="Times New Roman Bold"/>
                <a:cs typeface="Times New Roman Bold"/>
                <a:sym typeface="Times New Roman Bold"/>
              </a:rPr>
              <a:t>      • Welcome View</a:t>
            </a:r>
          </a:p>
          <a:p>
            <a:pPr algn="l">
              <a:lnSpc>
                <a:spcPts val="7279"/>
              </a:lnSpc>
            </a:pPr>
            <a:r>
              <a:rPr lang="en-US" sz="5199" b="true">
                <a:solidFill>
                  <a:srgbClr val="000000"/>
                </a:solidFill>
                <a:latin typeface="Times New Roman Bold"/>
                <a:ea typeface="Times New Roman Bold"/>
                <a:cs typeface="Times New Roman Bold"/>
                <a:sym typeface="Times New Roman Bold"/>
              </a:rPr>
              <a:t>      • Register View</a:t>
            </a:r>
          </a:p>
          <a:p>
            <a:pPr algn="l">
              <a:lnSpc>
                <a:spcPts val="7279"/>
              </a:lnSpc>
            </a:pPr>
            <a:r>
              <a:rPr lang="en-US" sz="5199" b="true">
                <a:solidFill>
                  <a:srgbClr val="000000"/>
                </a:solidFill>
                <a:latin typeface="Times New Roman Bold"/>
                <a:ea typeface="Times New Roman Bold"/>
                <a:cs typeface="Times New Roman Bold"/>
                <a:sym typeface="Times New Roman Bold"/>
              </a:rPr>
              <a:t>      • Login View</a:t>
            </a:r>
          </a:p>
          <a:p>
            <a:pPr algn="l">
              <a:lnSpc>
                <a:spcPts val="7279"/>
              </a:lnSpc>
            </a:pPr>
            <a:r>
              <a:rPr lang="en-US" sz="5199" b="true">
                <a:solidFill>
                  <a:srgbClr val="000000"/>
                </a:solidFill>
                <a:latin typeface="Times New Roman Bold"/>
                <a:ea typeface="Times New Roman Bold"/>
                <a:cs typeface="Times New Roman Bold"/>
                <a:sym typeface="Times New Roman Bold"/>
              </a:rPr>
              <a:t>      • Chat Hub View</a:t>
            </a:r>
          </a:p>
          <a:p>
            <a:pPr algn="l">
              <a:lnSpc>
                <a:spcPts val="7279"/>
              </a:lnSpc>
            </a:pPr>
            <a:r>
              <a:rPr lang="en-US" sz="5199" b="true">
                <a:solidFill>
                  <a:srgbClr val="000000"/>
                </a:solidFill>
                <a:latin typeface="Times New Roman Bold"/>
                <a:ea typeface="Times New Roman Bold"/>
                <a:cs typeface="Times New Roman Bold"/>
                <a:sym typeface="Times New Roman Bold"/>
              </a:rPr>
              <a:t>      • User List View</a:t>
            </a:r>
          </a:p>
          <a:p>
            <a:pPr algn="l">
              <a:lnSpc>
                <a:spcPts val="7279"/>
              </a:lnSpc>
            </a:pPr>
            <a:r>
              <a:rPr lang="en-US" sz="5199" b="true">
                <a:solidFill>
                  <a:srgbClr val="000000"/>
                </a:solidFill>
                <a:latin typeface="Times New Roman Bold"/>
                <a:ea typeface="Times New Roman Bold"/>
                <a:cs typeface="Times New Roman Bold"/>
                <a:sym typeface="Times New Roman Bold"/>
              </a:rPr>
              <a:t>        </a:t>
            </a:r>
          </a:p>
        </p:txBody>
      </p:sp>
      <p:sp>
        <p:nvSpPr>
          <p:cNvPr name="Freeform 20" id="20"/>
          <p:cNvSpPr/>
          <p:nvPr/>
        </p:nvSpPr>
        <p:spPr>
          <a:xfrm flipH="false" flipV="false" rot="0">
            <a:off x="9661175" y="3711695"/>
            <a:ext cx="7443553" cy="4534955"/>
          </a:xfrm>
          <a:custGeom>
            <a:avLst/>
            <a:gdLst/>
            <a:ahLst/>
            <a:cxnLst/>
            <a:rect r="r" b="b" t="t" l="l"/>
            <a:pathLst>
              <a:path h="4534955" w="7443553">
                <a:moveTo>
                  <a:pt x="0" y="0"/>
                </a:moveTo>
                <a:lnTo>
                  <a:pt x="7443553" y="0"/>
                </a:lnTo>
                <a:lnTo>
                  <a:pt x="7443553" y="4534954"/>
                </a:lnTo>
                <a:lnTo>
                  <a:pt x="0" y="4534954"/>
                </a:lnTo>
                <a:lnTo>
                  <a:pt x="0" y="0"/>
                </a:lnTo>
                <a:close/>
              </a:path>
            </a:pathLst>
          </a:custGeom>
          <a:blipFill>
            <a:blip r:embed="rId29"/>
            <a:stretch>
              <a:fillRect l="-1232" t="0" r="-96" b="0"/>
            </a:stretch>
          </a:blipFill>
          <a:ln w="19050" cap="sq">
            <a:solidFill>
              <a:srgbClr val="000000"/>
            </a:solidFill>
            <a:prstDash val="solid"/>
            <a:miter/>
          </a:ln>
        </p:spPr>
      </p:sp>
      <p:sp>
        <p:nvSpPr>
          <p:cNvPr name="TextBox 21" id="21"/>
          <p:cNvSpPr txBox="true"/>
          <p:nvPr/>
        </p:nvSpPr>
        <p:spPr>
          <a:xfrm rot="0">
            <a:off x="1738296" y="1244594"/>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User Interface Design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544152" y="4055732"/>
            <a:ext cx="8774180" cy="5206256"/>
          </a:xfrm>
          <a:custGeom>
            <a:avLst/>
            <a:gdLst/>
            <a:ahLst/>
            <a:cxnLst/>
            <a:rect r="r" b="b" t="t" l="l"/>
            <a:pathLst>
              <a:path h="5206256" w="8774180">
                <a:moveTo>
                  <a:pt x="0" y="0"/>
                </a:moveTo>
                <a:lnTo>
                  <a:pt x="8774180" y="0"/>
                </a:lnTo>
                <a:lnTo>
                  <a:pt x="8774180" y="5206256"/>
                </a:lnTo>
                <a:lnTo>
                  <a:pt x="0" y="5206256"/>
                </a:lnTo>
                <a:lnTo>
                  <a:pt x="0" y="0"/>
                </a:lnTo>
                <a:close/>
              </a:path>
            </a:pathLst>
          </a:custGeom>
          <a:blipFill>
            <a:blip r:embed="rId29"/>
            <a:stretch>
              <a:fillRect l="0" t="0" r="0" b="0"/>
            </a:stretch>
          </a:blipFill>
          <a:ln w="19050" cap="sq">
            <a:solidFill>
              <a:srgbClr val="000000"/>
            </a:solidFill>
            <a:prstDash val="solid"/>
            <a:miter/>
          </a:ln>
        </p:spPr>
      </p:sp>
      <p:sp>
        <p:nvSpPr>
          <p:cNvPr name="Freeform 20" id="20"/>
          <p:cNvSpPr/>
          <p:nvPr/>
        </p:nvSpPr>
        <p:spPr>
          <a:xfrm flipH="false" flipV="false" rot="0">
            <a:off x="8774594" y="4050113"/>
            <a:ext cx="8722653" cy="5211876"/>
          </a:xfrm>
          <a:custGeom>
            <a:avLst/>
            <a:gdLst/>
            <a:ahLst/>
            <a:cxnLst/>
            <a:rect r="r" b="b" t="t" l="l"/>
            <a:pathLst>
              <a:path h="5211876" w="8722653">
                <a:moveTo>
                  <a:pt x="0" y="0"/>
                </a:moveTo>
                <a:lnTo>
                  <a:pt x="8722653" y="0"/>
                </a:lnTo>
                <a:lnTo>
                  <a:pt x="8722653" y="5211875"/>
                </a:lnTo>
                <a:lnTo>
                  <a:pt x="0" y="5211875"/>
                </a:lnTo>
                <a:lnTo>
                  <a:pt x="0" y="0"/>
                </a:lnTo>
                <a:close/>
              </a:path>
            </a:pathLst>
          </a:custGeom>
          <a:blipFill>
            <a:blip r:embed="rId30"/>
            <a:stretch>
              <a:fillRect l="0" t="0" r="0" b="0"/>
            </a:stretch>
          </a:blipFill>
          <a:ln w="19050" cap="sq">
            <a:solidFill>
              <a:srgbClr val="000000"/>
            </a:solidFill>
            <a:prstDash val="solid"/>
            <a:miter/>
          </a:ln>
        </p:spPr>
      </p:sp>
      <p:sp>
        <p:nvSpPr>
          <p:cNvPr name="TextBox 21" id="21"/>
          <p:cNvSpPr txBox="true"/>
          <p:nvPr/>
        </p:nvSpPr>
        <p:spPr>
          <a:xfrm rot="0">
            <a:off x="1719246" y="1244594"/>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User Registration</a:t>
            </a:r>
          </a:p>
        </p:txBody>
      </p:sp>
      <p:sp>
        <p:nvSpPr>
          <p:cNvPr name="TextBox 22" id="22"/>
          <p:cNvSpPr txBox="true"/>
          <p:nvPr/>
        </p:nvSpPr>
        <p:spPr>
          <a:xfrm rot="0">
            <a:off x="2117957" y="2595269"/>
            <a:ext cx="15141343" cy="1729135"/>
          </a:xfrm>
          <a:prstGeom prst="rect">
            <a:avLst/>
          </a:prstGeom>
        </p:spPr>
        <p:txBody>
          <a:bodyPr anchor="t" rtlCol="false" tIns="0" lIns="0" bIns="0" rIns="0">
            <a:spAutoFit/>
          </a:bodyPr>
          <a:lstStyle/>
          <a:p>
            <a:pPr algn="l">
              <a:lnSpc>
                <a:spcPts val="3315"/>
              </a:lnSpc>
            </a:pPr>
            <a:r>
              <a:rPr lang="en-US" sz="2368">
                <a:solidFill>
                  <a:srgbClr val="000000"/>
                </a:solidFill>
                <a:latin typeface="Times New Roman"/>
                <a:ea typeface="Times New Roman"/>
                <a:cs typeface="Times New Roman"/>
                <a:sym typeface="Times New Roman"/>
              </a:rPr>
              <a:t>The registration process includes validations to ensure the integrity of user data. Users must provide a username, password, full name, email, and age. The username must be unique and adhere to specific rules (e.g., no spaces, minimum length).</a:t>
            </a:r>
          </a:p>
          <a:p>
            <a:pPr algn="l">
              <a:lnSpc>
                <a:spcPts val="331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719246" y="1244594"/>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User Registration</a:t>
            </a:r>
          </a:p>
        </p:txBody>
      </p:sp>
      <p:sp>
        <p:nvSpPr>
          <p:cNvPr name="TextBox 20" id="20"/>
          <p:cNvSpPr txBox="true"/>
          <p:nvPr/>
        </p:nvSpPr>
        <p:spPr>
          <a:xfrm rot="0">
            <a:off x="2570549" y="2724232"/>
            <a:ext cx="14408089" cy="6372195"/>
          </a:xfrm>
          <a:prstGeom prst="rect">
            <a:avLst/>
          </a:prstGeom>
        </p:spPr>
        <p:txBody>
          <a:bodyPr anchor="t" rtlCol="false" tIns="0" lIns="0" bIns="0" rIns="0">
            <a:spAutoFit/>
          </a:bodyPr>
          <a:lstStyle/>
          <a:p>
            <a:pPr algn="l">
              <a:lnSpc>
                <a:spcPts val="6301"/>
              </a:lnSpc>
            </a:pPr>
            <a:r>
              <a:rPr lang="en-US" sz="4501" b="true">
                <a:solidFill>
                  <a:srgbClr val="000000"/>
                </a:solidFill>
                <a:latin typeface="Canva Sans Bold"/>
                <a:ea typeface="Canva Sans Bold"/>
                <a:cs typeface="Canva Sans Bold"/>
                <a:sym typeface="Canva Sans Bold"/>
              </a:rPr>
              <a:t>Hub class -&gt; </a:t>
            </a:r>
          </a:p>
          <a:p>
            <a:pPr algn="l">
              <a:lnSpc>
                <a:spcPts val="6301"/>
              </a:lnSpc>
            </a:pPr>
            <a:r>
              <a:rPr lang="en-US" sz="4501" b="true">
                <a:solidFill>
                  <a:srgbClr val="000000"/>
                </a:solidFill>
                <a:latin typeface="Canva Sans Bold"/>
                <a:ea typeface="Canva Sans Bold"/>
                <a:cs typeface="Canva Sans Bold"/>
                <a:sym typeface="Canva Sans Bold"/>
              </a:rPr>
              <a:t>     </a:t>
            </a:r>
            <a:r>
              <a:rPr lang="en-US" sz="4501" b="true">
                <a:solidFill>
                  <a:srgbClr val="8C52FF"/>
                </a:solidFill>
                <a:latin typeface="Canva Sans Bold"/>
                <a:ea typeface="Canva Sans Bold"/>
                <a:cs typeface="Canva Sans Bold"/>
                <a:sym typeface="Canva Sans Bold"/>
              </a:rPr>
              <a:t>create_user(</a:t>
            </a:r>
            <a:r>
              <a:rPr lang="en-US" sz="4501" b="true">
                <a:solidFill>
                  <a:srgbClr val="EDA440"/>
                </a:solidFill>
                <a:latin typeface="Canva Sans Bold"/>
                <a:ea typeface="Canva Sans Bold"/>
                <a:cs typeface="Canva Sans Bold"/>
                <a:sym typeface="Canva Sans Bold"/>
              </a:rPr>
              <a:t>....</a:t>
            </a:r>
            <a:r>
              <a:rPr lang="en-US" sz="4501" b="true">
                <a:solidFill>
                  <a:srgbClr val="8C52FF"/>
                </a:solidFill>
                <a:latin typeface="Canva Sans Bold"/>
                <a:ea typeface="Canva Sans Bold"/>
                <a:cs typeface="Canva Sans Bold"/>
                <a:sym typeface="Canva Sans Bold"/>
              </a:rPr>
              <a:t>)  </a:t>
            </a:r>
            <a:r>
              <a:rPr lang="en-US" sz="4501" b="true">
                <a:solidFill>
                  <a:srgbClr val="000000"/>
                </a:solidFill>
                <a:latin typeface="Canva Sans Bold"/>
                <a:ea typeface="Canva Sans Bold"/>
                <a:cs typeface="Canva Sans Bold"/>
                <a:sym typeface="Canva Sans Bold"/>
              </a:rPr>
              <a:t>-&gt;</a:t>
            </a:r>
          </a:p>
          <a:p>
            <a:pPr algn="l">
              <a:lnSpc>
                <a:spcPts val="6301"/>
              </a:lnSpc>
            </a:pPr>
            <a:r>
              <a:rPr lang="en-US" sz="4501" b="true">
                <a:solidFill>
                  <a:srgbClr val="000000"/>
                </a:solidFill>
                <a:latin typeface="Canva Sans Bold"/>
                <a:ea typeface="Canva Sans Bold"/>
                <a:cs typeface="Canva Sans Bold"/>
                <a:sym typeface="Canva Sans Bold"/>
              </a:rPr>
              <a:t>         </a:t>
            </a:r>
            <a:r>
              <a:rPr lang="en-US" sz="4501" b="true">
                <a:solidFill>
                  <a:srgbClr val="8C52FF"/>
                </a:solidFill>
                <a:latin typeface="Canva Sans Bold"/>
                <a:ea typeface="Canva Sans Bold"/>
                <a:cs typeface="Canva Sans Bold"/>
                <a:sym typeface="Canva Sans Bold"/>
              </a:rPr>
              <a:t>validate_username_exist(</a:t>
            </a:r>
            <a:r>
              <a:rPr lang="en-US" sz="4501" b="true">
                <a:solidFill>
                  <a:srgbClr val="EDA440"/>
                </a:solidFill>
                <a:latin typeface="Canva Sans Bold"/>
                <a:ea typeface="Canva Sans Bold"/>
                <a:cs typeface="Canva Sans Bold"/>
                <a:sym typeface="Canva Sans Bold"/>
              </a:rPr>
              <a:t>username</a:t>
            </a:r>
            <a:r>
              <a:rPr lang="en-US" sz="4501" b="true">
                <a:solidFill>
                  <a:srgbClr val="8C52FF"/>
                </a:solidFill>
                <a:latin typeface="Canva Sans Bold"/>
                <a:ea typeface="Canva Sans Bold"/>
                <a:cs typeface="Canva Sans Bold"/>
                <a:sym typeface="Canva Sans Bold"/>
              </a:rPr>
              <a:t>)</a:t>
            </a:r>
          </a:p>
          <a:p>
            <a:pPr algn="l">
              <a:lnSpc>
                <a:spcPts val="6301"/>
              </a:lnSpc>
            </a:pPr>
            <a:r>
              <a:rPr lang="en-US" sz="4501" b="true">
                <a:solidFill>
                  <a:srgbClr val="8C52FF"/>
                </a:solidFill>
                <a:latin typeface="Canva Sans Bold"/>
                <a:ea typeface="Canva Sans Bold"/>
                <a:cs typeface="Canva Sans Bold"/>
                <a:sym typeface="Canva Sans Bold"/>
              </a:rPr>
              <a:t>         </a:t>
            </a:r>
            <a:r>
              <a:rPr lang="en-US" sz="4501" b="true">
                <a:solidFill>
                  <a:srgbClr val="004AAD"/>
                </a:solidFill>
                <a:latin typeface="Canva Sans Bold"/>
                <a:ea typeface="Canva Sans Bold"/>
                <a:cs typeface="Canva Sans Bold"/>
                <a:sym typeface="Canva Sans Bold"/>
              </a:rPr>
              <a:t>User </a:t>
            </a:r>
            <a:r>
              <a:rPr lang="en-US" sz="4501" b="true">
                <a:solidFill>
                  <a:srgbClr val="EDA440"/>
                </a:solidFill>
                <a:latin typeface="Canva Sans Bold"/>
                <a:ea typeface="Canva Sans Bold"/>
                <a:cs typeface="Canva Sans Bold"/>
                <a:sym typeface="Canva Sans Bold"/>
              </a:rPr>
              <a:t>u</a:t>
            </a:r>
            <a:r>
              <a:rPr lang="en-US" sz="4501" b="true">
                <a:solidFill>
                  <a:srgbClr val="8C52FF"/>
                </a:solidFill>
                <a:latin typeface="Canva Sans Bold"/>
                <a:ea typeface="Canva Sans Bold"/>
                <a:cs typeface="Canva Sans Bold"/>
                <a:sym typeface="Canva Sans Bold"/>
              </a:rPr>
              <a:t> = new </a:t>
            </a:r>
            <a:r>
              <a:rPr lang="en-US" sz="4501" b="true">
                <a:solidFill>
                  <a:srgbClr val="004AAD"/>
                </a:solidFill>
                <a:latin typeface="Canva Sans Bold"/>
                <a:ea typeface="Canva Sans Bold"/>
                <a:cs typeface="Canva Sans Bold"/>
                <a:sym typeface="Canva Sans Bold"/>
              </a:rPr>
              <a:t>User</a:t>
            </a:r>
            <a:r>
              <a:rPr lang="en-US" sz="4501" b="true">
                <a:solidFill>
                  <a:srgbClr val="8C52FF"/>
                </a:solidFill>
                <a:latin typeface="Canva Sans Bold"/>
                <a:ea typeface="Canva Sans Bold"/>
                <a:cs typeface="Canva Sans Bold"/>
                <a:sym typeface="Canva Sans Bold"/>
              </a:rPr>
              <a:t>(</a:t>
            </a:r>
            <a:r>
              <a:rPr lang="en-US" sz="4501" b="true">
                <a:solidFill>
                  <a:srgbClr val="EDA440"/>
                </a:solidFill>
                <a:latin typeface="Canva Sans Bold"/>
                <a:ea typeface="Canva Sans Bold"/>
                <a:cs typeface="Canva Sans Bold"/>
                <a:sym typeface="Canva Sans Bold"/>
              </a:rPr>
              <a:t>...</a:t>
            </a:r>
            <a:r>
              <a:rPr lang="en-US" sz="4501" b="true">
                <a:solidFill>
                  <a:srgbClr val="8C52FF"/>
                </a:solidFill>
                <a:latin typeface="Canva Sans Bold"/>
                <a:ea typeface="Canva Sans Bold"/>
                <a:cs typeface="Canva Sans Bold"/>
                <a:sym typeface="Canva Sans Bold"/>
              </a:rPr>
              <a:t>) </a:t>
            </a:r>
            <a:r>
              <a:rPr lang="en-US" sz="4501" b="true">
                <a:solidFill>
                  <a:srgbClr val="CBCBC9"/>
                </a:solidFill>
                <a:latin typeface="Canva Sans Bold"/>
                <a:ea typeface="Canva Sans Bold"/>
                <a:cs typeface="Canva Sans Bold"/>
                <a:sym typeface="Canva Sans Bold"/>
              </a:rPr>
              <a:t>// Creates User object</a:t>
            </a:r>
          </a:p>
          <a:p>
            <a:pPr algn="l">
              <a:lnSpc>
                <a:spcPts val="6301"/>
              </a:lnSpc>
            </a:pPr>
            <a:r>
              <a:rPr lang="en-US" sz="4501" b="true">
                <a:solidFill>
                  <a:srgbClr val="000000"/>
                </a:solidFill>
                <a:latin typeface="Canva Sans Bold"/>
                <a:ea typeface="Canva Sans Bold"/>
                <a:cs typeface="Canva Sans Bold"/>
                <a:sym typeface="Canva Sans Bold"/>
              </a:rPr>
              <a:t>         </a:t>
            </a:r>
            <a:r>
              <a:rPr lang="en-US" sz="4501" b="true">
                <a:solidFill>
                  <a:srgbClr val="EDA440"/>
                </a:solidFill>
                <a:latin typeface="Canva Sans Bold"/>
                <a:ea typeface="Canva Sans Bold"/>
                <a:cs typeface="Canva Sans Bold"/>
                <a:sym typeface="Canva Sans Bold"/>
              </a:rPr>
              <a:t>users</a:t>
            </a:r>
            <a:r>
              <a:rPr lang="en-US" sz="4501" b="true">
                <a:solidFill>
                  <a:srgbClr val="8C52FF"/>
                </a:solidFill>
                <a:latin typeface="Canva Sans Bold"/>
                <a:ea typeface="Canva Sans Bold"/>
                <a:cs typeface="Canva Sans Bold"/>
                <a:sym typeface="Canva Sans Bold"/>
              </a:rPr>
              <a:t>.add(</a:t>
            </a:r>
            <a:r>
              <a:rPr lang="en-US" sz="4501" b="true">
                <a:solidFill>
                  <a:srgbClr val="EDA440"/>
                </a:solidFill>
                <a:latin typeface="Canva Sans Bold"/>
                <a:ea typeface="Canva Sans Bold"/>
                <a:cs typeface="Canva Sans Bold"/>
                <a:sym typeface="Canva Sans Bold"/>
              </a:rPr>
              <a:t>u</a:t>
            </a:r>
            <a:r>
              <a:rPr lang="en-US" sz="4501" b="true">
                <a:solidFill>
                  <a:srgbClr val="8C52FF"/>
                </a:solidFill>
                <a:latin typeface="Canva Sans Bold"/>
                <a:ea typeface="Canva Sans Bold"/>
                <a:cs typeface="Canva Sans Bold"/>
                <a:sym typeface="Canva Sans Bold"/>
              </a:rPr>
              <a:t>); </a:t>
            </a:r>
            <a:r>
              <a:rPr lang="en-US" sz="4501" b="true">
                <a:solidFill>
                  <a:srgbClr val="CBCBC9"/>
                </a:solidFill>
                <a:latin typeface="Canva Sans Bold"/>
                <a:ea typeface="Canva Sans Bold"/>
                <a:cs typeface="Canva Sans Bold"/>
                <a:sym typeface="Canva Sans Bold"/>
              </a:rPr>
              <a:t>// Adds the newly created user</a:t>
            </a:r>
          </a:p>
          <a:p>
            <a:pPr algn="l">
              <a:lnSpc>
                <a:spcPts val="6301"/>
              </a:lnSpc>
            </a:pPr>
          </a:p>
          <a:p>
            <a:pPr algn="l">
              <a:lnSpc>
                <a:spcPts val="6301"/>
              </a:lnSpc>
            </a:pPr>
          </a:p>
          <a:p>
            <a:pPr algn="l">
              <a:lnSpc>
                <a:spcPts val="630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p:nvPr/>
        </p:nvGrpSpPr>
        <p:grpSpPr>
          <a:xfrm rot="0">
            <a:off x="1544152" y="1300585"/>
            <a:ext cx="15953095" cy="7957715"/>
            <a:chOff x="0" y="0"/>
            <a:chExt cx="4201638" cy="2095859"/>
          </a:xfrm>
        </p:grpSpPr>
        <p:sp>
          <p:nvSpPr>
            <p:cNvPr name="Freeform 17" id="17"/>
            <p:cNvSpPr/>
            <p:nvPr/>
          </p:nvSpPr>
          <p:spPr>
            <a:xfrm flipH="false" flipV="false" rot="0">
              <a:off x="0" y="0"/>
              <a:ext cx="4201638" cy="2095859"/>
            </a:xfrm>
            <a:custGeom>
              <a:avLst/>
              <a:gdLst/>
              <a:ahLst/>
              <a:cxnLst/>
              <a:rect r="r" b="b" t="t" l="l"/>
              <a:pathLst>
                <a:path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w="38100" cap="sq">
              <a:solidFill>
                <a:srgbClr val="050A30"/>
              </a:solidFill>
              <a:prstDash val="solid"/>
              <a:miter/>
            </a:ln>
          </p:spPr>
        </p:sp>
        <p:sp>
          <p:nvSpPr>
            <p:cNvPr name="TextBox 18" id="18"/>
            <p:cNvSpPr txBox="true"/>
            <p:nvPr/>
          </p:nvSpPr>
          <p:spPr>
            <a:xfrm>
              <a:off x="0" y="-38100"/>
              <a:ext cx="4201638" cy="213395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895891" y="3884670"/>
            <a:ext cx="8748329" cy="5209067"/>
          </a:xfrm>
          <a:custGeom>
            <a:avLst/>
            <a:gdLst/>
            <a:ahLst/>
            <a:cxnLst/>
            <a:rect r="r" b="b" t="t" l="l"/>
            <a:pathLst>
              <a:path h="5209067" w="8748329">
                <a:moveTo>
                  <a:pt x="0" y="0"/>
                </a:moveTo>
                <a:lnTo>
                  <a:pt x="8748330" y="0"/>
                </a:lnTo>
                <a:lnTo>
                  <a:pt x="8748330" y="5209067"/>
                </a:lnTo>
                <a:lnTo>
                  <a:pt x="0" y="5209067"/>
                </a:lnTo>
                <a:lnTo>
                  <a:pt x="0" y="0"/>
                </a:lnTo>
                <a:close/>
              </a:path>
            </a:pathLst>
          </a:custGeom>
          <a:blipFill>
            <a:blip r:embed="rId29"/>
            <a:stretch>
              <a:fillRect l="0" t="0" r="0" b="0"/>
            </a:stretch>
          </a:blipFill>
          <a:ln w="19050" cap="sq">
            <a:solidFill>
              <a:srgbClr val="000000"/>
            </a:solidFill>
            <a:prstDash val="solid"/>
            <a:miter/>
          </a:ln>
        </p:spPr>
      </p:sp>
      <p:sp>
        <p:nvSpPr>
          <p:cNvPr name="TextBox 20" id="20"/>
          <p:cNvSpPr txBox="true"/>
          <p:nvPr/>
        </p:nvSpPr>
        <p:spPr>
          <a:xfrm rot="0">
            <a:off x="1719246" y="1244594"/>
            <a:ext cx="11644656" cy="1337398"/>
          </a:xfrm>
          <a:prstGeom prst="rect">
            <a:avLst/>
          </a:prstGeom>
        </p:spPr>
        <p:txBody>
          <a:bodyPr anchor="t" rtlCol="false" tIns="0" lIns="0" bIns="0" rIns="0">
            <a:spAutoFit/>
          </a:bodyPr>
          <a:lstStyle/>
          <a:p>
            <a:pPr algn="l">
              <a:lnSpc>
                <a:spcPts val="10810"/>
              </a:lnSpc>
            </a:pPr>
            <a:r>
              <a:rPr lang="en-US" sz="7721" b="true">
                <a:solidFill>
                  <a:srgbClr val="000000"/>
                </a:solidFill>
                <a:latin typeface="Gliker Bold"/>
                <a:ea typeface="Gliker Bold"/>
                <a:cs typeface="Gliker Bold"/>
                <a:sym typeface="Gliker Bold"/>
              </a:rPr>
              <a:t>User Login</a:t>
            </a:r>
          </a:p>
        </p:txBody>
      </p:sp>
      <p:sp>
        <p:nvSpPr>
          <p:cNvPr name="TextBox 21" id="21"/>
          <p:cNvSpPr txBox="true"/>
          <p:nvPr/>
        </p:nvSpPr>
        <p:spPr>
          <a:xfrm rot="0">
            <a:off x="2117957" y="2576219"/>
            <a:ext cx="14101938" cy="1647825"/>
          </a:xfrm>
          <a:prstGeom prst="rect">
            <a:avLst/>
          </a:prstGeom>
        </p:spPr>
        <p:txBody>
          <a:bodyPr anchor="t" rtlCol="false" tIns="0" lIns="0" bIns="0" rIns="0">
            <a:spAutoFit/>
          </a:bodyPr>
          <a:lstStyle/>
          <a:p>
            <a:pPr algn="l">
              <a:lnSpc>
                <a:spcPts val="4200"/>
              </a:lnSpc>
            </a:pPr>
            <a:r>
              <a:rPr lang="en-US" sz="3000">
                <a:solidFill>
                  <a:srgbClr val="000000"/>
                </a:solidFill>
                <a:latin typeface="Times New Roman"/>
                <a:ea typeface="Times New Roman"/>
                <a:cs typeface="Times New Roman"/>
                <a:sym typeface="Times New Roman"/>
              </a:rPr>
              <a:t>The authentication method checks the provided username and password against stored user data. If valid, the user gains access to the chat interface.</a:t>
            </a:r>
          </a:p>
          <a:p>
            <a:pPr algn="l">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DAGXaEG7iSQ</dc:identifier>
  <dcterms:modified xsi:type="dcterms:W3CDTF">2011-08-01T06:04:30Z</dcterms:modified>
  <cp:revision>1</cp:revision>
  <dc:title>Blue Doodle Project Presentation</dc:title>
</cp:coreProperties>
</file>