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63" r:id="rId5"/>
    <p:sldId id="266" r:id="rId6"/>
    <p:sldId id="262" r:id="rId7"/>
    <p:sldId id="264" r:id="rId8"/>
    <p:sldId id="259" r:id="rId9"/>
    <p:sldId id="260" r:id="rId10"/>
    <p:sldId id="267" r:id="rId11"/>
    <p:sldId id="261" r:id="rId12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CCFFCC"/>
    <a:srgbClr val="99FF99"/>
    <a:srgbClr val="FFFFA3"/>
    <a:srgbClr val="422C16"/>
    <a:srgbClr val="0C788E"/>
    <a:srgbClr val="006666"/>
    <a:srgbClr val="54381C"/>
    <a:srgbClr val="A50021"/>
    <a:srgbClr val="E6E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3" autoAdjust="0"/>
    <p:restoredTop sz="89503" autoAdjust="0"/>
  </p:normalViewPr>
  <p:slideViewPr>
    <p:cSldViewPr>
      <p:cViewPr varScale="1">
        <p:scale>
          <a:sx n="72" d="100"/>
          <a:sy n="72" d="100"/>
        </p:scale>
        <p:origin x="12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829845C-DF54-4084-9D43-3A9DE9FAAA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D613B-1C95-4FCA-9E83-270DEEE198B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B7C035D-37E8-42CC-95E5-E7EFF7B7FFAD}" type="datetimeFigureOut">
              <a:rPr lang="en-US"/>
              <a:pPr>
                <a:defRPr/>
              </a:pPr>
              <a:t>6/17/2018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6F85C61-ED17-4197-ADCD-281A76033C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07AD3AC-6D13-4A36-9AC7-9AC46790F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AF6FF-F199-4D44-8A3A-81982BA7F8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94DE5-9E3D-4CEC-8242-A69B6BEF4C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EA65408-ECB3-44AB-A2A3-3896FE2FB3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12C39777-E7C5-45D4-9259-3D7EAC5D0F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190D79FE-07D4-4D0B-A224-7C6E491152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7960BF84-57C6-489F-8DE1-BD18D65EC9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30980B4-69AA-4A73-9D8B-A6C190F0E4FE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7A2240C1-C39A-4B0A-9320-5324F6BBAD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89BFD23D-329A-4052-99EE-E2943F8986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0C5DAFF4-EC9A-40D2-94E5-165979A88A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007CE38-E4A1-472E-8CD1-55CB7A65F39B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50E0B33D-C867-4CC5-BD65-6DAA412B65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4FDFF1C9-BD4A-4853-8932-0C0096F482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D5AD88AF-896E-4E43-A174-ABFC8CFAED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E5417BD-9BEE-4439-87D4-7AC026C52E7B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82A5-DA00-4299-BAE2-1E5873026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4202C-A9D4-4573-AAF1-C25BB42C0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43767F-42E7-40DC-9056-70CD20A6D1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3DC9D99-AD03-43AC-A241-EE85DB5EA4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78A5C94-AFE5-4A8A-B8DE-F79E84FEFD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3994AB-186D-4073-92B3-AF2E87535CAB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8302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97D6-6257-4C04-9E57-BCE8ABB3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667F7-8519-4428-9AAD-5FEF7080E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BEA3EE-E776-4B25-B9F3-9B1CEB3407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3C5104-4E83-4277-A40B-5DC14B049E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DD0888D-9FD3-452B-B547-E5F35EE00D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3BCC7-2BB0-4269-8AA9-F7190A2190DD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4112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FA1261-03F1-4BEB-9642-9FB7C3DE6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58BF5-0CF5-464D-99BD-0E43D1C5D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8A7DFA9-F155-4883-8D68-C7F1D82D22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712B522-618A-4465-B539-48F3791FD6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3092D19-B729-4595-A7F5-AD3C48B618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6A164-0CC6-4125-BE1C-76D26D20E541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33864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6" y="1800147"/>
            <a:ext cx="5650085" cy="203606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6" y="3836213"/>
            <a:ext cx="5650085" cy="814427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9B168-F6C6-4E13-B108-E91A5B49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0B26E-6D71-44C6-8412-86CCFAFB82DE}" type="datetimeFigureOut">
              <a:rPr lang="en-US"/>
              <a:pPr>
                <a:defRPr/>
              </a:pPr>
              <a:t>6/17/2018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0E40B-4B50-4757-9C27-96D7EA79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F56F-05ED-4EB7-9A1C-BDECA92A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CFB04-7AD2-4B29-BFD6-85154FDBF2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01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74901"/>
            <a:ext cx="8246070" cy="814428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00148"/>
            <a:ext cx="8246070" cy="468295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AF00A-221A-4A1C-BFEF-3B0F8A03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390C6-57DE-4A95-B0BA-936CC77DEA68}" type="datetimeFigureOut">
              <a:rPr lang="en-US"/>
              <a:pPr>
                <a:defRPr/>
              </a:pPr>
              <a:t>6/17/2018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FF53D-ACD2-4A90-ABDA-967E6121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02588-EAD5-46A8-BBCA-0E1B42F1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F051D-32BC-4632-A2C8-879CE54E63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74900"/>
            <a:ext cx="610820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92935"/>
            <a:ext cx="6108200" cy="488502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DC7C9-664E-46E5-9D6C-176B02A0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92C17-F92A-4D1D-A566-AF076AD3C8D8}" type="datetimeFigureOut">
              <a:rPr lang="en-US"/>
              <a:pPr>
                <a:defRPr/>
              </a:pPr>
              <a:t>6/17/2018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13FEF-8687-482D-B6F0-8D982D87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F1751-CB4A-4012-8C3F-783950C7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501C8-021A-4356-8D56-004F99C24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61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A47EF-7C37-432C-A556-CE8E1A2D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77817-968B-4E82-89C4-580A2F5728D8}" type="datetimeFigureOut">
              <a:rPr lang="en-US"/>
              <a:pPr>
                <a:defRPr/>
              </a:pPr>
              <a:t>6/17/2018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73170-92FA-49B5-93D3-66D6CDB5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98D0B-1F98-4069-8ECE-C9BCD2055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9E6A4-8954-42E3-BF34-1E23A18361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7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6EFC036-6365-4571-B14A-6012A007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9A862-F67D-416C-8755-3BC4DF56315F}" type="datetimeFigureOut">
              <a:rPr lang="en-US"/>
              <a:pPr>
                <a:defRPr/>
              </a:pPr>
              <a:t>6/17/2018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95C6032-0108-4331-8811-A2DB8F80C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40E22E6-6A90-4156-A1AD-F7A7CB27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749FB-0069-41AB-A992-F4ADA850F1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19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6" y="374900"/>
            <a:ext cx="8093365" cy="814427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2188317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818180"/>
            <a:ext cx="4040188" cy="303505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2" y="2188317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2" y="2818180"/>
            <a:ext cx="4041775" cy="303505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BB4A964-C012-4DFC-AD71-55F10BDF6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3363A-8F2A-40AE-AB06-7CA56A14F6AC}" type="datetimeFigureOut">
              <a:rPr lang="en-US"/>
              <a:pPr>
                <a:defRPr/>
              </a:pPr>
              <a:t>6/17/2018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59FE63-5784-46F3-9410-103150005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7FB4D9E-DC34-4A22-9DE9-58CD5017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6FAE1-CF85-40D2-96DB-E028E11E76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59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8C4DD93-8B8F-4199-92EE-3150DD4F5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64C8F-4C24-44A7-82B7-AAA2D237C4B2}" type="datetimeFigureOut">
              <a:rPr lang="en-US"/>
              <a:pPr>
                <a:defRPr/>
              </a:pPr>
              <a:t>6/17/2018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4094E1E-7003-4D93-BA1A-B44140480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9CEDCC3-D227-4E32-9A75-186A3908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C9E51-ECB6-4E8C-9A6F-689D91110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358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3EA7381-A4E8-4377-B713-7E0FB6FE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EB0EC-6121-4EE4-94FC-D6235B6953F2}" type="datetimeFigureOut">
              <a:rPr lang="en-US"/>
              <a:pPr>
                <a:defRPr/>
              </a:pPr>
              <a:t>6/17/2018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FE225EC-FF5A-48D8-93C8-BDD53956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F49E64-6BA6-44EE-AEB1-12CEBC33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47F7F-831C-4AF7-A4B8-0DB83415D7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2F16-C43F-47EA-B6E0-504B5F718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C334-D052-49D6-9B9A-3BCC06F4F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2C9A10E-06BC-478B-907B-3560548A99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D9D3A59-BCBF-4BB7-ABA5-312FA5E2DD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7FABCB-59C3-4515-B069-C931FE1A4E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76DAF-856A-4AA7-8864-83DBA8A45869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6747646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8EF83F7-1378-4EC1-B181-43A78664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FBE63-5BEA-467D-982F-52AE1862F657}" type="datetimeFigureOut">
              <a:rPr lang="en-US"/>
              <a:pPr>
                <a:defRPr/>
              </a:pPr>
              <a:t>6/17/2018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B2185F9-8E7E-4008-9313-8705DFBCD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2CB186B-685D-4014-AB30-8B2F46D1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059FA-6BA6-4D0F-9D02-DC6FC02D7E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484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DF360BC-06BB-4D77-84AF-A503D624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8281E-4EB1-4ACA-9C70-CD43F4029137}" type="datetimeFigureOut">
              <a:rPr lang="en-US"/>
              <a:pPr>
                <a:defRPr/>
              </a:pPr>
              <a:t>6/17/2018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48FAA9D-DB18-4D58-9AC3-EE96C841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D996783-C8B1-4E11-B5CF-B7F536D6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311FE-BCDA-41F6-AD9F-5BB86EFEA8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727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08BAF-07AF-47DA-8A49-965079E5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A684F-76F4-4600-9D76-5E416F686F6A}" type="datetimeFigureOut">
              <a:rPr lang="en-US"/>
              <a:pPr>
                <a:defRPr/>
              </a:pPr>
              <a:t>6/17/2018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6592A-977D-4DF1-8401-8D51FC340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3C6BD-C47C-4E50-87C2-A2F9B96AB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6C3D8-209F-456C-8F53-71B39F9D8A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92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E:\websites\free-power-point-templates\2012\logos.png">
            <a:extLst>
              <a:ext uri="{FF2B5EF4-FFF2-40B4-BE49-F238E27FC236}">
                <a16:creationId xmlns:a16="http://schemas.microsoft.com/office/drawing/2014/main" id="{382A750F-8669-42E1-A865-469B0B0869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0" y="3101975"/>
            <a:ext cx="1463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26D4B83-9D2A-4F8D-95D2-F11427C12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BB6B7-FB7A-4C44-AD90-168A472B2202}" type="datetimeFigureOut">
              <a:rPr lang="en-US"/>
              <a:pPr>
                <a:defRPr/>
              </a:pPr>
              <a:t>6/17/2018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CC03DE7-A01D-4C8E-B443-6844C2EC4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468E6C5-C7DD-41DA-8EDA-5D224FC16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B78B2-6029-4A7A-9A29-E57A997099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5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7D82-5DD5-48FF-991E-929151DBA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2EB42-29BD-4023-9DEB-F10009BB4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D4E87F-0004-460C-8DB8-E4E1338B29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EC9A2A-5366-4EA1-9708-E574A47DB9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CF2BAB-E0A9-441E-83BC-A26FCC387C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7B879-D3FB-4E3F-AA45-CAC73D544A77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68296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E4D2-A6C9-434B-8546-78D2CAF9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C05EF-62D4-4043-9C53-0CBC725BD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2E438-717A-43FD-A639-4BA5CDE9A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80826-13F9-4ECF-BE7D-1398284E68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D9C88-9705-422A-8E91-FB167C5A19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ABA7D3-C116-44F7-BD52-6213FF5F8B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B1A18-A890-402D-89C2-52541D1ABCF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7688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AE43-BD4B-48FC-B00F-38245101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F803E-0776-49AF-8BA8-15F18216F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CC61F-60AA-4799-8C1B-7CAD32782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7F298-71DE-40AE-85EC-62A08C168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46417-98AB-4C5B-9C3B-3C5DFA0CE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8F915C2-F3DE-48AF-A15C-561DF471B4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79D434E-7123-42B3-97D2-4AC366D00D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7A8DE25-8371-46F7-8D4D-9CFAA1FC9B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BFA7B-90B7-48E4-9FF7-4DE2B2EE042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49561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4E977-929F-498C-B519-25958335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87808D0-41D5-47C2-91D5-C6C714EC69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FF7557-19C9-44AB-AC08-4B5D918A74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7C167EC-3B96-48A1-B088-CAB17D9696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D297E-8BB6-4AA7-BADB-4A4FC7376388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3517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73BB8B1-308A-4864-BB4A-9F852A480E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1998384-CF39-4F2A-9718-F275F9E458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AE085A9-B00B-4612-9BED-3DC4377A4E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4F0C6-7259-4238-BB3E-0675F494E20E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9170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4F30C-810F-4286-AD20-140156B7C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DB475-CC6C-4B87-8726-A7EAB0756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EED55-C406-4A09-A490-669F5775D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8979BA-B1A5-4C07-A595-9C887112D7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40886E-70C5-46D2-9214-608A064AC9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983268-2E3D-46B9-9087-6A2B9C9F8E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CEFF3-E5BC-44EC-BE80-2BDE5871DF81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81387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74423-D62B-42C8-B9E3-65CE486D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7E0DE7-E929-4646-A696-6C9D53096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9D341-1D8C-48A8-A72B-EC70E4ABA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48D83-464C-48DC-BA66-B341D12E04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9A249E-88C5-425E-9058-D75F6929D9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C3A9E4-57CE-4140-9CCD-967AF00198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D12F8-5DE8-4767-A094-AB2B828ECC3E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87262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D8BB5F0-6C97-41A0-B015-843D7BFFCF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649F9EC-B188-4DA8-A926-A159EB23BF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ACFBD4F-3EF2-47E5-8D1D-060D63DC9F3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D6B90E4-58BC-472C-9EB5-96F6D8A112E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A2DB9EC-0C04-40EC-9DE3-B10157A8020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36229AC-EB9B-4928-BCDD-7A8D2DB2373A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4E436371-0E41-4157-955A-A5B45DABAB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218B4C6A-8901-4BBD-A2AA-1D5E150936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D1E4C-9294-4788-A825-27434DD13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5985546-D23E-4150-BDDD-F9E8C2F02F4D}" type="datetimeFigureOut">
              <a:rPr lang="en-US"/>
              <a:pPr>
                <a:defRPr/>
              </a:pPr>
              <a:t>6/17/2018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B00AB-774E-4324-A957-3626DB5E5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8ABD9-9920-47DF-999E-58A48C360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958D14-B904-41D6-958D-0DCE2B0FEE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5" name="TextBox 6">
            <a:extLst>
              <a:ext uri="{FF2B5EF4-FFF2-40B4-BE49-F238E27FC236}">
                <a16:creationId xmlns:a16="http://schemas.microsoft.com/office/drawing/2014/main" id="{4C7A33FF-159A-42AD-BA1F-82ECD613F95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9525" y="6951663"/>
            <a:ext cx="8389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A6A6A6"/>
                </a:solidFill>
              </a:rPr>
              <a:t>This presentation uses a free template provided by FPPT.com</a:t>
            </a:r>
          </a:p>
          <a:p>
            <a:pPr eaLnBrk="1" hangingPunct="1">
              <a:defRPr/>
            </a:pPr>
            <a:r>
              <a:rPr lang="en-US" altLang="en-US" sz="1400">
                <a:solidFill>
                  <a:srgbClr val="A6A6A6"/>
                </a:solidFill>
              </a:rPr>
              <a:t>www.free-power-point-templates.com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3" r:id="rId2"/>
    <p:sldLayoutId id="214748372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50">
            <a:extLst>
              <a:ext uri="{FF2B5EF4-FFF2-40B4-BE49-F238E27FC236}">
                <a16:creationId xmlns:a16="http://schemas.microsoft.com/office/drawing/2014/main" id="{8226E3BF-E58F-493A-B079-A8251EB823E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48966" y="4342764"/>
            <a:ext cx="5779218" cy="814428"/>
          </a:xfrm>
        </p:spPr>
        <p:txBody>
          <a:bodyPr anchor="ctr"/>
          <a:lstStyle/>
          <a:p>
            <a:pPr algn="l" eaLnBrk="1" hangingPunct="1"/>
            <a:r>
              <a:rPr lang="en-CA" altLang="en-US" sz="3600" b="1" dirty="0">
                <a:solidFill>
                  <a:schemeClr val="bg1"/>
                </a:solidFill>
              </a:rPr>
              <a:t>SYSC 5103 – Software Agents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3074B-8B5B-402E-A7F8-BF2D510D6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966" y="5134542"/>
            <a:ext cx="5650085" cy="504056"/>
          </a:xfrm>
        </p:spPr>
        <p:txBody>
          <a:bodyPr>
            <a:normAutofit lnSpcReduction="10000"/>
          </a:bodyPr>
          <a:lstStyle/>
          <a:p>
            <a:r>
              <a:rPr lang="en-CA" dirty="0" err="1"/>
              <a:t>RoboCup</a:t>
            </a:r>
            <a:r>
              <a:rPr lang="en-CA" dirty="0"/>
              <a:t> Project</a:t>
            </a:r>
          </a:p>
        </p:txBody>
      </p:sp>
      <p:sp>
        <p:nvSpPr>
          <p:cNvPr id="7171" name="Rectangle 168">
            <a:extLst>
              <a:ext uri="{FF2B5EF4-FFF2-40B4-BE49-F238E27FC236}">
                <a16:creationId xmlns:a16="http://schemas.microsoft.com/office/drawing/2014/main" id="{709337F6-53BA-4A40-8BCE-1521F145E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399" y="5926320"/>
            <a:ext cx="194372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chemeClr val="bg1"/>
                </a:solidFill>
                <a:latin typeface="+mn-lt"/>
              </a:rPr>
              <a:t>Motasem</a:t>
            </a:r>
            <a:r>
              <a:rPr lang="en-US" altLang="en-US" sz="18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en-US" sz="1800" b="1" dirty="0" err="1">
                <a:solidFill>
                  <a:schemeClr val="bg1"/>
                </a:solidFill>
                <a:latin typeface="+mn-lt"/>
              </a:rPr>
              <a:t>Bakieh</a:t>
            </a:r>
            <a:endParaRPr lang="en-US" altLang="en-US" sz="1800" b="1" dirty="0">
              <a:solidFill>
                <a:schemeClr val="bg1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chemeClr val="bg1"/>
                </a:solidFill>
                <a:latin typeface="+mn-lt"/>
              </a:rPr>
              <a:t>Itaf</a:t>
            </a:r>
            <a:r>
              <a:rPr lang="en-US" altLang="en-US" sz="1800" b="1" dirty="0">
                <a:solidFill>
                  <a:schemeClr val="bg1"/>
                </a:solidFill>
                <a:latin typeface="+mn-lt"/>
              </a:rPr>
              <a:t> Omar </a:t>
            </a:r>
            <a:r>
              <a:rPr lang="en-US" altLang="en-US" sz="1800" b="1" dirty="0" err="1">
                <a:solidFill>
                  <a:schemeClr val="bg1"/>
                </a:solidFill>
                <a:latin typeface="+mn-lt"/>
              </a:rPr>
              <a:t>Joudeh</a:t>
            </a:r>
            <a:endParaRPr lang="es-ES" altLang="en-US" sz="18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E345-F178-4F73-B189-24CEBB202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713" y="2492375"/>
            <a:ext cx="3817937" cy="13366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7000" b="1" u="sng" dirty="0">
                <a:solidFill>
                  <a:schemeClr val="tx1"/>
                </a:solidFill>
              </a:rPr>
              <a:t>The 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33091E7-770A-4C89-8564-B49FF1EAE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252"/>
            <a:ext cx="8229600" cy="1628800"/>
          </a:xfrm>
        </p:spPr>
        <p:txBody>
          <a:bodyPr/>
          <a:lstStyle/>
          <a:p>
            <a:pPr eaLnBrk="1" hangingPunct="1"/>
            <a:r>
              <a:rPr lang="en-US" altLang="en-US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8956BF6-9731-4265-B750-FD4D55B257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BeliefDesireIntention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(BDI)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AgentSpeak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Jason Framework </a:t>
            </a:r>
          </a:p>
          <a:p>
            <a:pPr marL="0" indent="0" eaLnBrk="1" hangingPunct="1">
              <a:buNone/>
              <a:defRPr/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Eclipse IDE</a:t>
            </a:r>
          </a:p>
          <a:p>
            <a:pPr eaLnBrk="1" hangingPunct="1"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308F679-A88F-4F19-9A9F-BD2DD37683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2830" y="26504"/>
            <a:ext cx="8229600" cy="1628800"/>
          </a:xfrm>
        </p:spPr>
        <p:txBody>
          <a:bodyPr/>
          <a:lstStyle/>
          <a:p>
            <a:pPr eaLnBrk="1" hangingPunct="1"/>
            <a:r>
              <a:rPr lang="en-US" altLang="en-US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Beliefs-Desires-Intentions (BDI)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8956BF6-9731-4265-B750-FD4D55B257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2060847"/>
            <a:ext cx="8229600" cy="439234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Beliefs: </a:t>
            </a:r>
          </a:p>
          <a:p>
            <a:pPr lvl="1" eaLnBrk="1" hangingPunct="1">
              <a:defRPr/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Ball location: distance, direction</a:t>
            </a:r>
          </a:p>
          <a:p>
            <a:pPr lvl="1" eaLnBrk="1" hangingPunct="1">
              <a:defRPr/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Opponent’s goal location: direction</a:t>
            </a:r>
          </a:p>
          <a:p>
            <a:pPr eaLnBrk="1" hangingPunct="1">
              <a:defRPr/>
            </a:pPr>
            <a:r>
              <a:rPr lang="en-US" alt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Desire:</a:t>
            </a:r>
          </a:p>
          <a:p>
            <a:pPr lvl="1" eaLnBrk="1" hangingPunct="1">
              <a:defRPr/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Scoring a goal</a:t>
            </a:r>
          </a:p>
          <a:p>
            <a:pPr eaLnBrk="1" hangingPunct="1">
              <a:defRPr/>
            </a:pPr>
            <a:r>
              <a:rPr lang="en-US" alt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Intentions:</a:t>
            </a:r>
          </a:p>
          <a:p>
            <a:pPr lvl="1" eaLnBrk="1" hangingPunct="1">
              <a:defRPr/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Locating the ball and/or goal</a:t>
            </a:r>
          </a:p>
          <a:p>
            <a:pPr lvl="1" eaLnBrk="1" hangingPunct="1">
              <a:defRPr/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Orienting to the ball</a:t>
            </a:r>
          </a:p>
          <a:p>
            <a:pPr lvl="1" eaLnBrk="1" hangingPunct="1">
              <a:defRPr/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Approaching the ball</a:t>
            </a:r>
          </a:p>
          <a:p>
            <a:pPr lvl="1" eaLnBrk="1" hangingPunct="1">
              <a:defRPr/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Kicking the ball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308F679-A88F-4F19-9A9F-BD2DD37683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/>
            <a:r>
              <a:rPr lang="en-US" altLang="en-US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Percepts and Actions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8956BF6-9731-4265-B750-FD4D55B257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974574"/>
            <a:ext cx="8229600" cy="447861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Percepts: </a:t>
            </a:r>
          </a:p>
          <a:p>
            <a:pPr lvl="1" eaLnBrk="1" hangingPunct="1">
              <a:defRPr/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bloc(D, A)</a:t>
            </a:r>
          </a:p>
          <a:p>
            <a:pPr lvl="1" eaLnBrk="1" hangingPunct="1">
              <a:defRPr/>
            </a:pPr>
            <a:r>
              <a:rPr lang="en-US" alt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gloc</a:t>
            </a: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</a:p>
          <a:p>
            <a:pPr marL="0" indent="0" eaLnBrk="1" hangingPunct="1">
              <a:buNone/>
              <a:defRPr/>
            </a:pPr>
            <a:endParaRPr lang="en-US" altLang="en-US" sz="20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Actions:</a:t>
            </a:r>
          </a:p>
          <a:p>
            <a:pPr lvl="1" eaLnBrk="1" hangingPunct="1">
              <a:defRPr/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At the start:</a:t>
            </a:r>
          </a:p>
          <a:p>
            <a:pPr lvl="2" eaLnBrk="1" hangingPunct="1">
              <a:defRPr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move</a:t>
            </a:r>
          </a:p>
          <a:p>
            <a:pPr lvl="1" eaLnBrk="1" hangingPunct="1">
              <a:defRPr/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During play:</a:t>
            </a:r>
          </a:p>
          <a:p>
            <a:pPr lvl="2" eaLnBrk="1" hangingPunct="1">
              <a:defRPr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turn</a:t>
            </a:r>
          </a:p>
          <a:p>
            <a:pPr lvl="2" eaLnBrk="1" hangingPunct="1">
              <a:defRPr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dash</a:t>
            </a:r>
          </a:p>
          <a:p>
            <a:pPr lvl="2" eaLnBrk="1" hangingPunct="1">
              <a:defRPr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kick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989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071B4F6-33FA-4E5A-B2AC-00AAE186C8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650515"/>
          </a:xfrm>
        </p:spPr>
        <p:txBody>
          <a:bodyPr/>
          <a:lstStyle/>
          <a:p>
            <a:pPr eaLnBrk="1" hangingPunct="1"/>
            <a:r>
              <a:rPr lang="en-US" altLang="en-US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Interactions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0F9F215-C8FB-4BB2-8834-EF80B41D866E}"/>
              </a:ext>
            </a:extLst>
          </p:cNvPr>
          <p:cNvGrpSpPr/>
          <p:nvPr/>
        </p:nvGrpSpPr>
        <p:grpSpPr>
          <a:xfrm>
            <a:off x="735099" y="2492896"/>
            <a:ext cx="7236625" cy="2890852"/>
            <a:chOff x="720148" y="2564904"/>
            <a:chExt cx="7236625" cy="289085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CB84318-7C17-4960-93B1-2923CFE5DD48}"/>
                </a:ext>
              </a:extLst>
            </p:cNvPr>
            <p:cNvSpPr/>
            <p:nvPr/>
          </p:nvSpPr>
          <p:spPr>
            <a:xfrm>
              <a:off x="3851920" y="3561868"/>
              <a:ext cx="1963440" cy="890394"/>
            </a:xfrm>
            <a:prstGeom prst="rect">
              <a:avLst/>
            </a:prstGeom>
            <a:solidFill>
              <a:srgbClr val="FFFFA3"/>
            </a:solidFill>
            <a:effectLst>
              <a:outerShdw blurRad="50800" dist="355600" dir="54000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Player</a:t>
              </a:r>
            </a:p>
          </p:txBody>
        </p:sp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7F702E61-7E82-4519-B996-F601489468B8}"/>
                </a:ext>
              </a:extLst>
            </p:cNvPr>
            <p:cNvSpPr/>
            <p:nvPr/>
          </p:nvSpPr>
          <p:spPr>
            <a:xfrm>
              <a:off x="733183" y="2754068"/>
              <a:ext cx="2326649" cy="1008063"/>
            </a:xfrm>
            <a:prstGeom prst="diamond">
              <a:avLst/>
            </a:prstGeom>
            <a:solidFill>
              <a:srgbClr val="FFCCFF"/>
            </a:solidFill>
            <a:effectLst>
              <a:outerShdw blurRad="50800" dist="355600" dir="54000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bloc(D,A)</a:t>
              </a:r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6BC7B2E0-A37F-4F60-A752-046D221F3C6A}"/>
                </a:ext>
              </a:extLst>
            </p:cNvPr>
            <p:cNvSpPr/>
            <p:nvPr/>
          </p:nvSpPr>
          <p:spPr>
            <a:xfrm>
              <a:off x="720148" y="4357709"/>
              <a:ext cx="2302104" cy="1008062"/>
            </a:xfrm>
            <a:prstGeom prst="diamond">
              <a:avLst/>
            </a:prstGeom>
            <a:solidFill>
              <a:srgbClr val="FFCCFF"/>
            </a:solidFill>
            <a:effectLst>
              <a:outerShdw blurRad="50800" dist="355600" dir="54000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gloc</a:t>
              </a:r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(A)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12D052-04D5-4180-A11B-763916208AF4}"/>
                </a:ext>
              </a:extLst>
            </p:cNvPr>
            <p:cNvCxnSpPr>
              <a:cxnSpLocks/>
              <a:endCxn id="143365" idx="1"/>
            </p:cNvCxnSpPr>
            <p:nvPr/>
          </p:nvCxnSpPr>
          <p:spPr>
            <a:xfrm flipV="1">
              <a:off x="5815360" y="2872085"/>
              <a:ext cx="988888" cy="689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55600" dir="5400000" algn="ctr" rotWithShape="0">
                <a:schemeClr val="tx1">
                  <a:alpha val="2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8E57CB2-A648-41FF-8A34-FCEA1870F571}"/>
                </a:ext>
              </a:extLst>
            </p:cNvPr>
            <p:cNvCxnSpPr>
              <a:cxnSpLocks/>
              <a:stCxn id="3" idx="3"/>
              <a:endCxn id="38" idx="1"/>
            </p:cNvCxnSpPr>
            <p:nvPr/>
          </p:nvCxnSpPr>
          <p:spPr>
            <a:xfrm>
              <a:off x="5815360" y="4007065"/>
              <a:ext cx="9888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55600" dir="5400000" algn="ctr" rotWithShape="0">
                <a:schemeClr val="tx1">
                  <a:alpha val="2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DCF6D3A-7E0F-444A-862B-CDAF224D3EAE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5815360" y="4452261"/>
              <a:ext cx="988888" cy="6971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55600" dir="5400000" algn="ctr" rotWithShape="0">
                <a:schemeClr val="tx1">
                  <a:alpha val="2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365" name="Arrow: Pentagon 143364">
              <a:extLst>
                <a:ext uri="{FF2B5EF4-FFF2-40B4-BE49-F238E27FC236}">
                  <a16:creationId xmlns:a16="http://schemas.microsoft.com/office/drawing/2014/main" id="{022D5091-9AB1-478B-8E4C-37E09ED80E84}"/>
                </a:ext>
              </a:extLst>
            </p:cNvPr>
            <p:cNvSpPr/>
            <p:nvPr/>
          </p:nvSpPr>
          <p:spPr>
            <a:xfrm>
              <a:off x="6804248" y="2564904"/>
              <a:ext cx="1152525" cy="614362"/>
            </a:xfrm>
            <a:prstGeom prst="homePlate">
              <a:avLst/>
            </a:prstGeom>
            <a:solidFill>
              <a:srgbClr val="CCFFCC"/>
            </a:solidFill>
            <a:effectLst>
              <a:outerShdw blurRad="50800" dist="355600" dir="54000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turn</a:t>
              </a:r>
            </a:p>
          </p:txBody>
        </p:sp>
        <p:sp>
          <p:nvSpPr>
            <p:cNvPr id="38" name="Arrow: Pentagon 37">
              <a:extLst>
                <a:ext uri="{FF2B5EF4-FFF2-40B4-BE49-F238E27FC236}">
                  <a16:creationId xmlns:a16="http://schemas.microsoft.com/office/drawing/2014/main" id="{B9713D5F-C21E-4C9E-9DB5-8810E928E712}"/>
                </a:ext>
              </a:extLst>
            </p:cNvPr>
            <p:cNvSpPr/>
            <p:nvPr/>
          </p:nvSpPr>
          <p:spPr>
            <a:xfrm>
              <a:off x="6804248" y="3700677"/>
              <a:ext cx="1152525" cy="612775"/>
            </a:xfrm>
            <a:prstGeom prst="homePlate">
              <a:avLst/>
            </a:prstGeom>
            <a:solidFill>
              <a:srgbClr val="CCFFCC"/>
            </a:solidFill>
            <a:effectLst>
              <a:outerShdw blurRad="50800" dist="355600" dir="54000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dash</a:t>
              </a:r>
            </a:p>
          </p:txBody>
        </p:sp>
        <p:sp>
          <p:nvSpPr>
            <p:cNvPr id="39" name="Arrow: Pentagon 38">
              <a:extLst>
                <a:ext uri="{FF2B5EF4-FFF2-40B4-BE49-F238E27FC236}">
                  <a16:creationId xmlns:a16="http://schemas.microsoft.com/office/drawing/2014/main" id="{46A5BA88-5F56-4BF2-91FA-951FB063FC01}"/>
                </a:ext>
              </a:extLst>
            </p:cNvPr>
            <p:cNvSpPr/>
            <p:nvPr/>
          </p:nvSpPr>
          <p:spPr>
            <a:xfrm>
              <a:off x="6804248" y="4842981"/>
              <a:ext cx="1152525" cy="612775"/>
            </a:xfrm>
            <a:prstGeom prst="homePlate">
              <a:avLst/>
            </a:prstGeom>
            <a:solidFill>
              <a:srgbClr val="CCFFCC"/>
            </a:solidFill>
            <a:effectLst>
              <a:outerShdw blurRad="50800" dist="355600" dir="54000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kick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D90B191-77D6-4487-A594-86A0B15DA92B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059832" y="3258100"/>
              <a:ext cx="792088" cy="5383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55600" dir="5400000" algn="ctr" rotWithShape="0">
                <a:schemeClr val="tx1">
                  <a:alpha val="2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D7AED6E-3D52-4B68-B376-5173AED94D03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3022252" y="4266163"/>
              <a:ext cx="829668" cy="595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55600" dir="5400000" algn="ctr" rotWithShape="0">
                <a:schemeClr val="tx1">
                  <a:alpha val="2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384" name="TextBox 143383">
            <a:extLst>
              <a:ext uri="{FF2B5EF4-FFF2-40B4-BE49-F238E27FC236}">
                <a16:creationId xmlns:a16="http://schemas.microsoft.com/office/drawing/2014/main" id="{60EE1404-06C4-4194-A3C3-80DC96B11009}"/>
              </a:ext>
            </a:extLst>
          </p:cNvPr>
          <p:cNvSpPr txBox="1"/>
          <p:nvPr/>
        </p:nvSpPr>
        <p:spPr>
          <a:xfrm>
            <a:off x="735098" y="1935455"/>
            <a:ext cx="7236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Environment Percept    </a:t>
            </a:r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     BDI Agent              Action</a:t>
            </a:r>
            <a:endParaRPr lang="en-C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06EF6BE-883A-4F0E-BD51-EC3776476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252"/>
            <a:ext cx="8229600" cy="1628800"/>
          </a:xfrm>
        </p:spPr>
        <p:txBody>
          <a:bodyPr/>
          <a:lstStyle/>
          <a:p>
            <a:pPr eaLnBrk="1" hangingPunct="1"/>
            <a:r>
              <a:rPr lang="en-US" altLang="en-US" b="1" u="sng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AgentSpeak</a:t>
            </a:r>
            <a:endParaRPr lang="en-US" altLang="en-US" b="1" u="sn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DE0AB368-F2B4-42B9-B8A8-D103F4EFBD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2204864"/>
            <a:ext cx="8229600" cy="3949874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Extended version </a:t>
            </a:r>
          </a:p>
          <a:p>
            <a:pPr lvl="1" eaLnBrk="1" hangingPunct="1"/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Jason interpreter</a:t>
            </a:r>
          </a:p>
          <a:p>
            <a:pPr marL="0" indent="0" eaLnBrk="1" hangingPunct="1">
              <a:buNone/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AgentSpeak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agent</a:t>
            </a:r>
          </a:p>
          <a:p>
            <a:pPr lvl="1" eaLnBrk="1" hangingPunct="1"/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player.asl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Jason as an Eclipse plug-in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76D9491-A4C1-4DE1-B943-AACF219B48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628800"/>
          </a:xfrm>
        </p:spPr>
        <p:txBody>
          <a:bodyPr/>
          <a:lstStyle/>
          <a:p>
            <a:pPr eaLnBrk="1" hangingPunct="1"/>
            <a:r>
              <a:rPr lang="en-US" altLang="en-US" b="1" u="sng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RoboCup</a:t>
            </a:r>
            <a:endParaRPr lang="en-US" altLang="en-US" b="1" u="sn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A7828EA-D9C6-451E-8F8E-4FC3138B99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2173357"/>
            <a:ext cx="8229600" cy="4279979"/>
          </a:xfrm>
        </p:spPr>
        <p:txBody>
          <a:bodyPr/>
          <a:lstStyle/>
          <a:p>
            <a:pPr eaLnBrk="1" hangingPunct="1"/>
            <a:r>
              <a:rPr lang="en-CA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RoboCup</a:t>
            </a:r>
            <a:r>
              <a:rPr lang="en-CA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soccer simulation </a:t>
            </a:r>
          </a:p>
          <a:p>
            <a:pPr lvl="1" eaLnBrk="1" hangingPunct="1"/>
            <a:r>
              <a:rPr lang="en-CA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Server and Monitor</a:t>
            </a:r>
          </a:p>
          <a:p>
            <a:pPr lvl="1" eaLnBrk="1" hangingPunct="1"/>
            <a:r>
              <a:rPr lang="en-CA" alt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Krislet</a:t>
            </a:r>
            <a:r>
              <a:rPr lang="en-CA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 eaLnBrk="1" hangingPunct="1">
              <a:buNone/>
            </a:pPr>
            <a:endParaRPr lang="en-CA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CA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Modified </a:t>
            </a:r>
            <a:r>
              <a:rPr lang="en-CA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Krislet</a:t>
            </a:r>
            <a:r>
              <a:rPr lang="en-CA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by changing the </a:t>
            </a:r>
            <a:r>
              <a:rPr lang="en-CA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Brain</a:t>
            </a:r>
            <a:r>
              <a:rPr lang="en-CA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class</a:t>
            </a:r>
          </a:p>
          <a:p>
            <a:pPr lvl="1" eaLnBrk="1" hangingPunct="1"/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extends Jason’s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AgArch</a:t>
            </a: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class</a:t>
            </a:r>
          </a:p>
          <a:p>
            <a:pPr lvl="2" eaLnBrk="1" hangingPunct="1"/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perceive()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act()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methods</a:t>
            </a:r>
          </a:p>
          <a:p>
            <a:pPr lvl="1" eaLnBrk="1" hangingPunct="1"/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implements </a:t>
            </a:r>
            <a:r>
              <a:rPr lang="en-US" alt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Krislet’s</a:t>
            </a: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SensorInput</a:t>
            </a: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class</a:t>
            </a:r>
          </a:p>
          <a:p>
            <a:pPr lvl="1" eaLnBrk="1" hangingPunct="1"/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implements Java’s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class</a:t>
            </a:r>
          </a:p>
          <a:p>
            <a:pPr lvl="2" eaLnBrk="1" hangingPunct="1"/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run()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method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59BA882-678F-4FF1-BB74-D3FAB86AA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628800"/>
          </a:xfrm>
        </p:spPr>
        <p:txBody>
          <a:bodyPr/>
          <a:lstStyle/>
          <a:p>
            <a:pPr eaLnBrk="1" hangingPunct="1"/>
            <a:r>
              <a:rPr lang="en-US" altLang="en-US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Running the Code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FCFCB0E-26E5-42B1-8F96-086D748799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1829" y="2204864"/>
            <a:ext cx="8229600" cy="3960440"/>
          </a:xfrm>
        </p:spPr>
        <p:txBody>
          <a:bodyPr/>
          <a:lstStyle/>
          <a:p>
            <a:pPr marL="0" indent="0" eaLnBrk="1" hangingPunct="1">
              <a:buNone/>
            </a:pPr>
            <a:endParaRPr lang="en-CA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CA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Start the server</a:t>
            </a:r>
          </a:p>
          <a:p>
            <a:pPr marL="0" indent="0" eaLnBrk="1" hangingPunct="1">
              <a:buNone/>
            </a:pPr>
            <a:endParaRPr lang="en-CA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CA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Start the monitor and connect it to the server</a:t>
            </a:r>
          </a:p>
          <a:p>
            <a:pPr marL="0" indent="0" eaLnBrk="1" hangingPunct="1">
              <a:buNone/>
            </a:pPr>
            <a:endParaRPr lang="en-CA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CA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Start the clients and connect them to the server</a:t>
            </a:r>
          </a:p>
          <a:p>
            <a:pPr marL="0" indent="0" eaLnBrk="1" hangingPunct="1">
              <a:buNone/>
            </a:pPr>
            <a:endParaRPr lang="en-CA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CA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 the monitor to begin the game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59BA882-678F-4FF1-BB74-D3FAB86AA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628800"/>
          </a:xfrm>
        </p:spPr>
        <p:txBody>
          <a:bodyPr/>
          <a:lstStyle/>
          <a:p>
            <a:pPr eaLnBrk="1" hangingPunct="1"/>
            <a:r>
              <a:rPr lang="en-US" altLang="en-US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FCFCB0E-26E5-42B1-8F96-086D748799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2204864"/>
            <a:ext cx="8229600" cy="3949874"/>
          </a:xfrm>
        </p:spPr>
        <p:txBody>
          <a:bodyPr/>
          <a:lstStyle/>
          <a:p>
            <a:pPr eaLnBrk="1" hangingPunct="1"/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Jason Installation</a:t>
            </a:r>
          </a:p>
          <a:p>
            <a:pPr marL="0" indent="0" eaLnBrk="1" hangingPunct="1">
              <a:buNone/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Modification of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Krislet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Code</a:t>
            </a:r>
          </a:p>
          <a:p>
            <a:pPr marL="0" indent="0" eaLnBrk="1" hangingPunct="1">
              <a:buNone/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Implementation of BDI (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AgentSpeak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Agent</a:t>
            </a:r>
          </a:p>
          <a:p>
            <a:pPr marL="0" indent="0" eaLnBrk="1" hangingPunct="1">
              <a:buNone/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Running the Code</a:t>
            </a:r>
          </a:p>
        </p:txBody>
      </p:sp>
    </p:spTree>
    <p:extLst>
      <p:ext uri="{BB962C8B-B14F-4D97-AF65-F5344CB8AC3E}">
        <p14:creationId xmlns:p14="http://schemas.microsoft.com/office/powerpoint/2010/main" val="1524216688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11336</TotalTime>
  <Words>217</Words>
  <Application>Microsoft Office PowerPoint</Application>
  <PresentationFormat>On-screen Show (4:3)</PresentationFormat>
  <Paragraphs>86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Wingdings</vt:lpstr>
      <vt:lpstr>Diseño predeterminado</vt:lpstr>
      <vt:lpstr>Office Theme</vt:lpstr>
      <vt:lpstr>SYSC 5103 – Software Agents</vt:lpstr>
      <vt:lpstr>Introduction</vt:lpstr>
      <vt:lpstr>Beliefs-Desires-Intentions (BDI)</vt:lpstr>
      <vt:lpstr>Percepts and Actions</vt:lpstr>
      <vt:lpstr>Interactions</vt:lpstr>
      <vt:lpstr>AgentSpeak</vt:lpstr>
      <vt:lpstr>RoboCup</vt:lpstr>
      <vt:lpstr>Running the Code</vt:lpstr>
      <vt:lpstr>Conclusion</vt:lpstr>
      <vt:lpstr>The End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Itaf Joudeh</cp:lastModifiedBy>
  <cp:revision>820</cp:revision>
  <dcterms:created xsi:type="dcterms:W3CDTF">2010-05-23T14:28:12Z</dcterms:created>
  <dcterms:modified xsi:type="dcterms:W3CDTF">2018-06-18T00:28:55Z</dcterms:modified>
</cp:coreProperties>
</file>