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72" r:id="rId6"/>
    <p:sldId id="269" r:id="rId7"/>
    <p:sldId id="275" r:id="rId8"/>
    <p:sldId id="262" r:id="rId9"/>
    <p:sldId id="273" r:id="rId10"/>
    <p:sldId id="276" r:id="rId11"/>
    <p:sldId id="261" r:id="rId12"/>
    <p:sldId id="283" r:id="rId13"/>
    <p:sldId id="282" r:id="rId14"/>
    <p:sldId id="281" r:id="rId15"/>
    <p:sldId id="280" r:id="rId16"/>
    <p:sldId id="279" r:id="rId17"/>
    <p:sldId id="284" r:id="rId18"/>
    <p:sldId id="285" r:id="rId19"/>
    <p:sldId id="286" r:id="rId20"/>
    <p:sldId id="287" r:id="rId21"/>
    <p:sldId id="297" r:id="rId22"/>
    <p:sldId id="300" r:id="rId23"/>
    <p:sldId id="301" r:id="rId24"/>
    <p:sldId id="302" r:id="rId25"/>
    <p:sldId id="303" r:id="rId26"/>
    <p:sldId id="304" r:id="rId27"/>
    <p:sldId id="306" r:id="rId28"/>
    <p:sldId id="310" r:id="rId29"/>
    <p:sldId id="323" r:id="rId30"/>
    <p:sldId id="311" r:id="rId31"/>
    <p:sldId id="312" r:id="rId32"/>
    <p:sldId id="309" r:id="rId33"/>
    <p:sldId id="307" r:id="rId34"/>
    <p:sldId id="308" r:id="rId35"/>
    <p:sldId id="305" r:id="rId36"/>
    <p:sldId id="313" r:id="rId37"/>
    <p:sldId id="335" r:id="rId38"/>
    <p:sldId id="336" r:id="rId39"/>
    <p:sldId id="334" r:id="rId40"/>
    <p:sldId id="314" r:id="rId41"/>
    <p:sldId id="316" r:id="rId42"/>
    <p:sldId id="317" r:id="rId43"/>
    <p:sldId id="318" r:id="rId44"/>
    <p:sldId id="315" r:id="rId45"/>
    <p:sldId id="319" r:id="rId46"/>
    <p:sldId id="325" r:id="rId47"/>
    <p:sldId id="320" r:id="rId48"/>
    <p:sldId id="321" r:id="rId49"/>
    <p:sldId id="322" r:id="rId50"/>
    <p:sldId id="328" r:id="rId51"/>
    <p:sldId id="326" r:id="rId52"/>
    <p:sldId id="327" r:id="rId53"/>
    <p:sldId id="329" r:id="rId54"/>
    <p:sldId id="330" r:id="rId55"/>
    <p:sldId id="288" r:id="rId56"/>
    <p:sldId id="289" r:id="rId57"/>
    <p:sldId id="290" r:id="rId58"/>
    <p:sldId id="338" r:id="rId59"/>
    <p:sldId id="331" r:id="rId60"/>
    <p:sldId id="337" r:id="rId61"/>
    <p:sldId id="332" r:id="rId62"/>
    <p:sldId id="333" r:id="rId63"/>
    <p:sldId id="339" r:id="rId64"/>
    <p:sldId id="341" r:id="rId65"/>
    <p:sldId id="340" r:id="rId66"/>
    <p:sldId id="294" r:id="rId67"/>
    <p:sldId id="295" r:id="rId68"/>
    <p:sldId id="291" r:id="rId69"/>
    <p:sldId id="292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1942E-095B-322E-FA97-D6E21B03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08F9DC-AE4A-F41B-3226-123E0C2B3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A42EE4-E7FD-461B-0A81-D6DCEA5C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61C3A-83ED-8A67-0D38-65F61408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B2E2C-AB31-5068-EF50-4873982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07DD9-FDC8-9FA4-AB1E-5645C0F5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7CE43-79DB-B684-B822-725E30664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AFF3-7AC5-9857-4BB5-4B283CD8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06757-B426-556E-D15C-E8CF5D81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C3538-C160-2FCA-2892-E3E65086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27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97680B-2DEE-7B5E-E51C-06617048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916D13-23EF-18CB-1E51-0B7A3F50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1064F-2725-07DE-4182-C969021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88394C-78ED-C6BC-5EF1-28C99199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A556D-A346-D359-F757-13036EF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0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D447-CDC1-B6EF-33B2-B07B3CB0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8FC7A-0448-1341-8427-7F6B1D01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DEE5E-EBFE-59A7-AB77-95814672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3C8FF5-C306-361F-5928-4188D555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988B4-941E-15AB-5ADA-4DCC4012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09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B8E31-2594-D084-A1EA-CC353CCB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07B6A1-04B5-9A45-0BB5-D96C2924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7F8AB-F6CF-A073-EBFC-4B78B8CB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C53BE-1F2E-5281-89B2-56E01884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25D3E8-7AD9-1694-7762-8C95FDE1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4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935B1-68E1-F795-3087-0DE5786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58B143-EC11-2FB6-49DD-CBCD4AAD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B8D2F6-8558-91E9-7BB8-57F5D2BB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4866A1-1840-AC36-AA82-2277C5E8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F2EB7-C1F5-1EDA-D63C-89D36A0C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63893-2D70-4C33-0C28-BB4409D5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D4816-6FF7-56A0-92A8-EAAD10C8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F4761-BCBD-6237-CC6D-D3407A25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804157-FBC0-FE35-2172-3497AF04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0634F0-A940-F4D2-DADD-8BA6102C9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7BD499-2B6F-C59B-E5E9-3BA910EE5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57449B-59FF-8698-2279-B2838E30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731EEC-25DA-5934-1758-9AEBFEA8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31CF07-8A43-CA8A-E2C7-001E59F8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05089-9861-9349-1854-38841DAC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5E0586-FA92-A88F-A4E4-14131948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B87CB4-6C8B-6A2D-F36B-B7F464B2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703C8C-E922-E4DD-E1F2-2F9FD2E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790B10-6BA0-A317-A0CF-4D42B5EE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D43F46-F3CC-214F-E9CC-A25E20C8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FDC4C-9A06-EA78-C6EC-4B7231D3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410C9-524E-7013-7511-68FD7427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B7F70-E4A5-9A22-02B3-5426DBA1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A2499-DE5C-B96E-544A-135440E7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9C208E-CB5B-614F-9351-C3D51940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0DCA18-0F00-B8B0-114E-D66DA763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D6D6BA-7EF2-DC6A-64D5-B11A0681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13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DE07F-8ED8-AF5A-815D-7E480F7A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2B0B7E-CA07-ED16-AC0E-88912CEF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A8088-0B7D-F143-5CCF-2D07BD46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27662C-4BE3-C2D2-E3A0-86459411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A8B47-5320-5B59-216C-5A65A8E3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C16F4-627C-35E5-4663-75164698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84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560C3E-856D-BE04-82E8-CBD62AC4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AB357-0AA8-89E5-75A6-8FC6153A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49567-F0C6-ED5A-8FFD-24A2EF651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649D-CC23-40DB-A598-800BB74E7770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390EE-8C39-F894-A7C3-9FEEEC3E9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8567B5-03BD-FDE8-6798-5A714CD0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BA30-57E8-4797-8FC7-2DAA700B7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5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51D7560-2828-31B4-52D6-6EB73FDB8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83" y="170490"/>
            <a:ext cx="8543034" cy="60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26ED5F-528A-5080-C96B-A62C6CDD727B}"/>
              </a:ext>
            </a:extLst>
          </p:cNvPr>
          <p:cNvSpPr txBox="1"/>
          <p:nvPr/>
        </p:nvSpPr>
        <p:spPr>
          <a:xfrm>
            <a:off x="285226" y="184558"/>
            <a:ext cx="560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1" lang="ja-JP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521515" y="1687585"/>
            <a:ext cx="1074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42950" indent="-742950">
              <a:buAutoNum type="arabicPeriod"/>
            </a:pP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Method, Result, Conclusion </a:t>
            </a:r>
          </a:p>
          <a:p>
            <a:pPr marL="742950" indent="-742950">
              <a:buAutoNum type="arabicPeriod"/>
            </a:pP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My Appendix (My opinion)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4482516" y="2721114"/>
            <a:ext cx="414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28630" y="288306"/>
            <a:ext cx="125135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a computer science courses (class, lecture),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eaching computer programming is not an easy task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Bennedsen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Pick up main issues faced by student. </a:t>
            </a:r>
          </a:p>
          <a:p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Koffmann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Torsten, 2001; Milne &amp; Rowe, 2002;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Lahtinen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Ala-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Mutka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Järvinen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2005; Mow, 2008;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Renumol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Dharanipragada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Janakiram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9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28630" y="288306"/>
            <a:ext cx="125135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a computer science courses (class, lecture),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eaching computer programming is not an easy task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Bennedsen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Pick up main issues faced by student. </a:t>
            </a:r>
          </a:p>
          <a:p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Koffmann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Torsten, 2001; Milne &amp; Rowe, 2002;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Lahtinen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Ala-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Mutka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Järvinen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2005; Mow, 2008;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Renumol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Dharanipragada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Janakiram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Teaching is not personalized, and students cannot get feedback.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4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28630" y="288306"/>
            <a:ext cx="125135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a computer science courses (class, lecture),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eaching computer programming is not an easy task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Bennedsen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Pick up main issues faced by student. </a:t>
            </a:r>
          </a:p>
          <a:p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Koffmann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Torsten, 2001; Milne &amp; Rowe, 2002;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Lahtinen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Ala-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Mutka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Järvinen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2005; Mow, 2008;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Renumol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Dharanipragada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Janakiram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Teaching is not personalized, and students cannot get feedback.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2) Students use incorrect study method, don’t know how to solve problems,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and don’t practice enough to acquire programming skills.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28630" y="288306"/>
            <a:ext cx="1251358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a computer science courses (class, lecture),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eaching computer programming is not an easy task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Bennedsen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Pick up main issues faced by student. </a:t>
            </a:r>
          </a:p>
          <a:p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Koffmann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Torsten, 2001; Milne &amp; Rowe, 2002;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Lahtinen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Ala-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Mutka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Järvinen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2005; Mow, 2008;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Renumol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Dharanipragada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Janakiram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Teaching is not personalized, and students cannot get feedback.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2) Students use incorrect study method, don’t know how to solve problems,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and don’t practice enough to acquire programming skills.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3) Programming requires a high level of abstraction,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and programming languages often have complicated syntax.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7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28630" y="288306"/>
            <a:ext cx="1251358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a computer science courses (class, lecture),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eaching computer programming is not an easy task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Bennedsen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2008)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Pick up main issues faced by student. </a:t>
            </a:r>
          </a:p>
          <a:p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Koffmann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Torsten, 2001; Milne &amp; Rowe, 2002;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Lahtinen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Ala-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Mutka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Järvinen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2005; Mow, 2008;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Renumol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Dharanipragada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Janakiram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1) Teaching is not personalized, and students cannot get feedback.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2) Students use incorrect study method, don’t know how to solve problems,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and don’t practice enough to acquire programming skills.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3) Programming requires a high level of abstraction,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and programming languages often have complicated syntax.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4) Students are usually not motivated,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feel anonymous during classes, and there is few or no interaction among them.</a:t>
            </a: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8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87353" y="1932548"/>
            <a:ext cx="12513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order to improve these issues, different strategies have been studied.</a:t>
            </a:r>
          </a:p>
          <a:p>
            <a:r>
              <a:rPr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 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gamification.</a:t>
            </a:r>
          </a:p>
        </p:txBody>
      </p:sp>
    </p:spTree>
    <p:extLst>
      <p:ext uri="{BB962C8B-B14F-4D97-AF65-F5344CB8AC3E}">
        <p14:creationId xmlns:p14="http://schemas.microsoft.com/office/powerpoint/2010/main" val="111739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04131" y="246361"/>
            <a:ext cx="125135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</a:t>
            </a:r>
            <a:r>
              <a:rPr kumimoji="1"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(Definitio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n in this paper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(Revilla, Manzoor &amp; Liu 2008)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ethodology to create environments that allow students </a:t>
            </a:r>
          </a:p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for practicing together and competing in a healthy manner </a:t>
            </a:r>
          </a:p>
          <a:p>
            <a:r>
              <a:rPr kumimoji="1" lang="en-US" altLang="ja-JP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by solving coding exercises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競技プログラミングは、学生が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コーディング演習を解く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ことによって、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健全な方法で一緒に練習したり、競争したりできる環境を構築する方法論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04131" y="246361"/>
            <a:ext cx="125135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kumimoji="1"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(Definitio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n in this paper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Deterding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et al., 2011;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Schoech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et al., 2013)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Use of game elements in non-game environments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to empower engagement and motivation.</a:t>
            </a: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モチベーションを高めるために、ゲーム以外の環境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に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ゲーム的な要素を取り入れる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こと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4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26ED5F-528A-5080-C96B-A62C6CDD727B}"/>
              </a:ext>
            </a:extLst>
          </p:cNvPr>
          <p:cNvSpPr txBox="1"/>
          <p:nvPr/>
        </p:nvSpPr>
        <p:spPr>
          <a:xfrm>
            <a:off x="285226" y="184558"/>
            <a:ext cx="560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Paper Summary</a:t>
            </a:r>
            <a:endParaRPr kumimoji="1" lang="ja-JP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521515" y="1687585"/>
            <a:ext cx="1074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We can learn programming better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by using competitive programming and gamification. 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A10DE609-5BAB-99CD-C9E4-095DB17B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26" y="3271707"/>
            <a:ext cx="4566011" cy="32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A10DE609-5BAB-99CD-C9E4-095DB17B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26" y="3271707"/>
            <a:ext cx="4566011" cy="324412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E1C461-D8C0-A4D8-48D9-7B1570C53890}"/>
              </a:ext>
            </a:extLst>
          </p:cNvPr>
          <p:cNvSpPr txBox="1"/>
          <p:nvPr/>
        </p:nvSpPr>
        <p:spPr>
          <a:xfrm>
            <a:off x="241183" y="174387"/>
            <a:ext cx="11709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In this paper,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authors used competitive programming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and gamification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in education of programming.</a:t>
            </a:r>
          </a:p>
          <a:p>
            <a:endParaRPr kumimoji="1"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How do these elements affect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performance and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motivation of students ?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1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620160" y="2553334"/>
            <a:ext cx="724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Method, Result, Conclusion</a:t>
            </a:r>
          </a:p>
        </p:txBody>
      </p:sp>
    </p:spTree>
    <p:extLst>
      <p:ext uri="{BB962C8B-B14F-4D97-AF65-F5344CB8AC3E}">
        <p14:creationId xmlns:p14="http://schemas.microsoft.com/office/powerpoint/2010/main" val="10147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12518" y="909092"/>
            <a:ext cx="11473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en-US" altLang="ja-JP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Institución</a:t>
            </a:r>
            <a:r>
              <a:rPr lang="en-US" altLang="ja-JP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Universitaria</a:t>
            </a:r>
            <a:r>
              <a:rPr lang="en-US" altLang="ja-JP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Politécnico</a:t>
            </a:r>
            <a:r>
              <a:rPr lang="en-US" altLang="ja-JP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Grancolombiano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In total, 43 freshman (B1) engineering students participated 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313670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3" y="212807"/>
            <a:ext cx="75808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Control group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24 students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(15 male, 9 female)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5A4FFE-5211-84B6-9E59-DB1D5736744C}"/>
              </a:ext>
            </a:extLst>
          </p:cNvPr>
          <p:cNvSpPr txBox="1"/>
          <p:nvPr/>
        </p:nvSpPr>
        <p:spPr>
          <a:xfrm>
            <a:off x="5651383" y="212807"/>
            <a:ext cx="580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 group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21 students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(18 male, 3 female)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74A8C2-4EDA-A641-904C-A3C37BAE8B80}"/>
              </a:ext>
            </a:extLst>
          </p:cNvPr>
          <p:cNvCxnSpPr>
            <a:cxnSpLocks/>
          </p:cNvCxnSpPr>
          <p:nvPr/>
        </p:nvCxnSpPr>
        <p:spPr>
          <a:xfrm>
            <a:off x="5310231" y="212807"/>
            <a:ext cx="0" cy="529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9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71241" y="539976"/>
            <a:ext cx="114733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All participants reported no previous experience with programming.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Before starting this experiment,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pre-test was applied to determine the initial conditions of both group. 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This pre-test was mathematical logic test. (pre-test was not programming test.)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pre-test score scale was 0.0 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～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4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8232393" y="3090446"/>
            <a:ext cx="341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※ Skewness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歪度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 Kurtosis 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尖度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DFBE954C-1CC0-CB66-DA05-9B55AE33F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53"/>
            <a:ext cx="11904625" cy="285540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20BECB-C6B5-17F9-B432-DBC03A0C0E8A}"/>
              </a:ext>
            </a:extLst>
          </p:cNvPr>
          <p:cNvSpPr txBox="1"/>
          <p:nvPr/>
        </p:nvSpPr>
        <p:spPr>
          <a:xfrm>
            <a:off x="1631656" y="4710920"/>
            <a:ext cx="837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There was no difference of mathematical logic ability between both groups 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before starting this experiment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735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3" y="212807"/>
            <a:ext cx="75808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Control group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24 students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(15 male, 9 female)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u="sng" dirty="0">
                <a:latin typeface="Arial" panose="020B0604020202020204" pitchFamily="34" charset="0"/>
                <a:cs typeface="Arial" panose="020B0604020202020204" pitchFamily="34" charset="0"/>
              </a:rPr>
              <a:t>traditional class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5A4FFE-5211-84B6-9E59-DB1D5736744C}"/>
              </a:ext>
            </a:extLst>
          </p:cNvPr>
          <p:cNvSpPr txBox="1"/>
          <p:nvPr/>
        </p:nvSpPr>
        <p:spPr>
          <a:xfrm>
            <a:off x="5651383" y="212807"/>
            <a:ext cx="58044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 group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21 students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(18 male, 3 female)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class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used CPP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74A8C2-4EDA-A641-904C-A3C37BAE8B80}"/>
              </a:ext>
            </a:extLst>
          </p:cNvPr>
          <p:cNvCxnSpPr>
            <a:cxnSpLocks/>
          </p:cNvCxnSpPr>
          <p:nvPr/>
        </p:nvCxnSpPr>
        <p:spPr>
          <a:xfrm>
            <a:off x="5310231" y="212807"/>
            <a:ext cx="0" cy="5293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CD96C5-B1C3-EC2B-1423-E3C95404AE27}"/>
              </a:ext>
            </a:extLst>
          </p:cNvPr>
          <p:cNvSpPr txBox="1"/>
          <p:nvPr/>
        </p:nvSpPr>
        <p:spPr>
          <a:xfrm>
            <a:off x="2362104" y="5814196"/>
            <a:ext cx="815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Both groups shared the exactly same settings: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course syllabus, lectures, teacher, hourly load 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授業時間数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115FDE8-4C94-044A-2982-9BEE5178EB20}"/>
              </a:ext>
            </a:extLst>
          </p:cNvPr>
          <p:cNvSpPr/>
          <p:nvPr/>
        </p:nvSpPr>
        <p:spPr>
          <a:xfrm rot="10800000">
            <a:off x="197274" y="4151912"/>
            <a:ext cx="4849178" cy="1570094"/>
          </a:xfrm>
          <a:prstGeom prst="wedgeRectCallout">
            <a:avLst>
              <a:gd name="adj1" fmla="val 4156"/>
              <a:gd name="adj2" fmla="val 75739"/>
            </a:avLst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6EFAB9-0B8B-01F9-8348-EA8127E247F2}"/>
              </a:ext>
            </a:extLst>
          </p:cNvPr>
          <p:cNvCxnSpPr>
            <a:cxnSpLocks/>
          </p:cNvCxnSpPr>
          <p:nvPr/>
        </p:nvCxnSpPr>
        <p:spPr>
          <a:xfrm flipH="1">
            <a:off x="5868073" y="4657998"/>
            <a:ext cx="229441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79D241-1BC9-3F76-9CB7-AB454F6E588D}"/>
              </a:ext>
            </a:extLst>
          </p:cNvPr>
          <p:cNvSpPr txBox="1"/>
          <p:nvPr/>
        </p:nvSpPr>
        <p:spPr>
          <a:xfrm>
            <a:off x="170572" y="4194346"/>
            <a:ext cx="8153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not personalized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can’t get feedback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feel anonymous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no interaction</a:t>
            </a:r>
          </a:p>
        </p:txBody>
      </p:sp>
    </p:spTree>
    <p:extLst>
      <p:ext uri="{BB962C8B-B14F-4D97-AF65-F5344CB8AC3E}">
        <p14:creationId xmlns:p14="http://schemas.microsoft.com/office/powerpoint/2010/main" val="284506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2" y="212807"/>
            <a:ext cx="113894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CPP (Programming Practice Center)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Learning Management Systems (LMS) 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not only provides course contents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but also keeps track of students’ progress.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6EFAB9-0B8B-01F9-8348-EA8127E247F2}"/>
              </a:ext>
            </a:extLst>
          </p:cNvPr>
          <p:cNvCxnSpPr>
            <a:cxnSpLocks/>
          </p:cNvCxnSpPr>
          <p:nvPr/>
        </p:nvCxnSpPr>
        <p:spPr>
          <a:xfrm flipH="1">
            <a:off x="264227" y="799062"/>
            <a:ext cx="696708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6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78960" y="86972"/>
            <a:ext cx="615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Fig1. CPP Course structure</a:t>
            </a: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8D0A2016-C47F-04EC-4B57-0DA8B3F1A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31" y="757590"/>
            <a:ext cx="6931669" cy="534281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9E1F51-F662-E79F-609C-E1C9A82C5CC1}"/>
              </a:ext>
            </a:extLst>
          </p:cNvPr>
          <p:cNvSpPr txBox="1"/>
          <p:nvPr/>
        </p:nvSpPr>
        <p:spPr>
          <a:xfrm>
            <a:off x="0" y="1040235"/>
            <a:ext cx="4938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Whole course is composed of some modules and a module is composed of some topics.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ex) “Array” module 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1353FA6-2A82-AA15-1BDC-221CEA6882C8}"/>
              </a:ext>
            </a:extLst>
          </p:cNvPr>
          <p:cNvSpPr/>
          <p:nvPr/>
        </p:nvSpPr>
        <p:spPr>
          <a:xfrm>
            <a:off x="2587253" y="2754432"/>
            <a:ext cx="201336" cy="7550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90FAC7-B13B-002D-BB69-1C2F40446360}"/>
              </a:ext>
            </a:extLst>
          </p:cNvPr>
          <p:cNvSpPr txBox="1"/>
          <p:nvPr/>
        </p:nvSpPr>
        <p:spPr>
          <a:xfrm>
            <a:off x="2772028" y="2614563"/>
            <a:ext cx="283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&lt;topics&gt;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Unidimensional arrays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3431C6-9F39-A348-B325-4CFF549EB71A}"/>
              </a:ext>
            </a:extLst>
          </p:cNvPr>
          <p:cNvSpPr txBox="1"/>
          <p:nvPr/>
        </p:nvSpPr>
        <p:spPr>
          <a:xfrm>
            <a:off x="9046828" y="6136448"/>
            <a:ext cx="297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Solve problem 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and submit answer program</a:t>
            </a:r>
          </a:p>
        </p:txBody>
      </p:sp>
    </p:spTree>
    <p:extLst>
      <p:ext uri="{BB962C8B-B14F-4D97-AF65-F5344CB8AC3E}">
        <p14:creationId xmlns:p14="http://schemas.microsoft.com/office/powerpoint/2010/main" val="2951865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11853" y="82189"/>
            <a:ext cx="6565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Fig5. Course modules view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26E8D71-FD34-9DE5-665F-8DE8830F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6" y="939567"/>
            <a:ext cx="10517051" cy="57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02A74E-5993-A14C-D0DF-6C0D3C859FCA}"/>
              </a:ext>
            </a:extLst>
          </p:cNvPr>
          <p:cNvSpPr txBox="1"/>
          <p:nvPr/>
        </p:nvSpPr>
        <p:spPr>
          <a:xfrm>
            <a:off x="3155658" y="2543262"/>
            <a:ext cx="614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Why did I choice this paper ? 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1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86680" y="103750"/>
            <a:ext cx="1253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I think CPP is similar to Python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プログラミング演習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北大情報学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Ⅰ) </a:t>
            </a:r>
          </a:p>
        </p:txBody>
      </p:sp>
      <p:pic>
        <p:nvPicPr>
          <p:cNvPr id="8" name="図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6FD6391-AA73-A45B-2A95-38B45107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4" y="738967"/>
            <a:ext cx="9573621" cy="601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86680" y="103750"/>
            <a:ext cx="1253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I think CPP is similar to Python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プログラミング演習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北大情報学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Ⅰ) </a:t>
            </a:r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51D8114-1C3F-EDBF-43C9-4A6318DD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0" y="848451"/>
            <a:ext cx="10623259" cy="58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2" y="212807"/>
            <a:ext cx="113894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CPP (Programming Practice Center)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Learning Management Systems (LMS) 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not only provides course contents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but also keeps track of students’ progress.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 group used CPP, but control group didn’t. 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The aim of this research was to determine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if there was any difference in the programming performance   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between the two groups after the course.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6EFAB9-0B8B-01F9-8348-EA8127E247F2}"/>
              </a:ext>
            </a:extLst>
          </p:cNvPr>
          <p:cNvCxnSpPr>
            <a:cxnSpLocks/>
          </p:cNvCxnSpPr>
          <p:nvPr/>
        </p:nvCxnSpPr>
        <p:spPr>
          <a:xfrm flipH="1">
            <a:off x="264227" y="799062"/>
            <a:ext cx="696708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72A0D6-DBFE-5A75-B83B-CA50042F0915}"/>
              </a:ext>
            </a:extLst>
          </p:cNvPr>
          <p:cNvSpPr txBox="1"/>
          <p:nvPr/>
        </p:nvSpPr>
        <p:spPr>
          <a:xfrm>
            <a:off x="7636778" y="6337560"/>
            <a:ext cx="44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Is CPP useful for studying programming ? 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36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401271" y="397365"/>
            <a:ext cx="11389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CPP had two aspects : </a:t>
            </a:r>
          </a:p>
          <a:p>
            <a:r>
              <a:rPr lang="en-US" altLang="ja-JP" sz="32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ja-JP" sz="32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So, if CPP improve programming performance of students,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authors can conclude that  </a:t>
            </a:r>
          </a:p>
          <a:p>
            <a:r>
              <a:rPr lang="en-US" altLang="ja-JP" sz="32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and gamification are useful </a:t>
            </a:r>
          </a:p>
          <a:p>
            <a:r>
              <a:rPr lang="en-US" altLang="ja-JP" sz="3200" u="sng" dirty="0">
                <a:latin typeface="Arial" panose="020B0604020202020204" pitchFamily="34" charset="0"/>
                <a:cs typeface="Arial" panose="020B0604020202020204" pitchFamily="34" charset="0"/>
              </a:rPr>
              <a:t>for studying programming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840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76837" y="1180592"/>
            <a:ext cx="75808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Automatic code judge feedback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5A4FFE-5211-84B6-9E59-DB1D5736744C}"/>
              </a:ext>
            </a:extLst>
          </p:cNvPr>
          <p:cNvSpPr txBox="1"/>
          <p:nvPr/>
        </p:nvSpPr>
        <p:spPr>
          <a:xfrm>
            <a:off x="276837" y="3429000"/>
            <a:ext cx="11350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MDA (Mechanics, Dynamics and Aesthetics)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74A8C2-4EDA-A641-904C-A3C37BAE8B80}"/>
              </a:ext>
            </a:extLst>
          </p:cNvPr>
          <p:cNvCxnSpPr>
            <a:cxnSpLocks/>
          </p:cNvCxnSpPr>
          <p:nvPr/>
        </p:nvCxnSpPr>
        <p:spPr>
          <a:xfrm>
            <a:off x="109057" y="2955609"/>
            <a:ext cx="11962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2EEE70-4445-EBE2-86C8-CAD274B60114}"/>
              </a:ext>
            </a:extLst>
          </p:cNvPr>
          <p:cNvSpPr txBox="1"/>
          <p:nvPr/>
        </p:nvSpPr>
        <p:spPr>
          <a:xfrm>
            <a:off x="215183" y="156655"/>
            <a:ext cx="106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CPP had two aspect : competitive programming and gamification.</a:t>
            </a:r>
          </a:p>
        </p:txBody>
      </p:sp>
    </p:spTree>
    <p:extLst>
      <p:ext uri="{BB962C8B-B14F-4D97-AF65-F5344CB8AC3E}">
        <p14:creationId xmlns:p14="http://schemas.microsoft.com/office/powerpoint/2010/main" val="2184069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571E652B-B3CB-BBB2-3121-0F8E2EC5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837"/>
            <a:ext cx="4982270" cy="66303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615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Fig2. Automatic code judge feedback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3EC13-2425-BCC4-0996-BF78099490D7}"/>
              </a:ext>
            </a:extLst>
          </p:cNvPr>
          <p:cNvSpPr txBox="1"/>
          <p:nvPr/>
        </p:nvSpPr>
        <p:spPr>
          <a:xfrm>
            <a:off x="61514" y="1447386"/>
            <a:ext cx="65671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When students submit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answer program to solve problems,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program is run in the judge server.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If the program finish during time limit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with no error, and the outputs are correct in all test case, 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program is regarded correct.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06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571E652B-B3CB-BBB2-3121-0F8E2EC5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837"/>
            <a:ext cx="4982270" cy="66303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615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Fig2. Automatic code judge feedback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3EC13-2425-BCC4-0996-BF78099490D7}"/>
              </a:ext>
            </a:extLst>
          </p:cNvPr>
          <p:cNvSpPr txBox="1"/>
          <p:nvPr/>
        </p:nvSpPr>
        <p:spPr>
          <a:xfrm>
            <a:off x="69903" y="1182230"/>
            <a:ext cx="6567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This system is completely same as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what is called </a:t>
            </a:r>
          </a:p>
          <a:p>
            <a:r>
              <a:rPr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F95353AD-C55D-3182-AA1F-CCB16BE72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830"/>
            <a:ext cx="6825712" cy="17497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1D2957-9802-8942-B4C6-5A82E0624ACC}"/>
              </a:ext>
            </a:extLst>
          </p:cNvPr>
          <p:cNvSpPr txBox="1"/>
          <p:nvPr/>
        </p:nvSpPr>
        <p:spPr>
          <a:xfrm>
            <a:off x="0" y="5227063"/>
            <a:ext cx="6937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「競技プログラミングの鉄則 </a:t>
            </a:r>
            <a:endParaRPr kumimoji="1" lang="en-US" altLang="ja-JP" sz="1600" dirty="0"/>
          </a:p>
          <a:p>
            <a:r>
              <a:rPr kumimoji="1" lang="ja-JP" altLang="en-US" sz="1600" dirty="0"/>
              <a:t>   アルゴリズム力と思考力を高める</a:t>
            </a:r>
            <a:r>
              <a:rPr kumimoji="1" lang="en-US" altLang="ja-JP" sz="1600" dirty="0"/>
              <a:t>77</a:t>
            </a:r>
            <a:r>
              <a:rPr kumimoji="1" lang="ja-JP" altLang="en-US" sz="1600" dirty="0"/>
              <a:t>の技術」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米田 優峻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  p17</a:t>
            </a:r>
            <a:r>
              <a:rPr lang="ja-JP" altLang="en-US" sz="1600" dirty="0"/>
              <a:t>より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4655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571E652B-B3CB-BBB2-3121-0F8E2EC5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837"/>
            <a:ext cx="4982270" cy="66303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615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Fig2. Automatic code judge feedback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3EC13-2425-BCC4-0996-BF78099490D7}"/>
              </a:ext>
            </a:extLst>
          </p:cNvPr>
          <p:cNvSpPr txBox="1"/>
          <p:nvPr/>
        </p:nvSpPr>
        <p:spPr>
          <a:xfrm>
            <a:off x="69903" y="1182230"/>
            <a:ext cx="6567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This system is completely same as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what is called </a:t>
            </a:r>
          </a:p>
          <a:p>
            <a:r>
              <a:rPr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F95353AD-C55D-3182-AA1F-CCB16BE72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830"/>
            <a:ext cx="6825712" cy="17497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1D2957-9802-8942-B4C6-5A82E0624ACC}"/>
              </a:ext>
            </a:extLst>
          </p:cNvPr>
          <p:cNvSpPr txBox="1"/>
          <p:nvPr/>
        </p:nvSpPr>
        <p:spPr>
          <a:xfrm>
            <a:off x="0" y="5227063"/>
            <a:ext cx="6937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「競技プログラミングの鉄則 </a:t>
            </a:r>
            <a:endParaRPr kumimoji="1" lang="en-US" altLang="ja-JP" sz="1600" dirty="0"/>
          </a:p>
          <a:p>
            <a:r>
              <a:rPr kumimoji="1" lang="ja-JP" altLang="en-US" sz="1600" dirty="0"/>
              <a:t>   アルゴリズム力と思考力を高める</a:t>
            </a:r>
            <a:r>
              <a:rPr kumimoji="1" lang="en-US" altLang="ja-JP" sz="1600" dirty="0"/>
              <a:t>77</a:t>
            </a:r>
            <a:r>
              <a:rPr kumimoji="1" lang="ja-JP" altLang="en-US" sz="1600" dirty="0"/>
              <a:t>の技術」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米田 優峻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  p17</a:t>
            </a:r>
            <a:r>
              <a:rPr lang="ja-JP" altLang="en-US" sz="1600" dirty="0"/>
              <a:t>より</a:t>
            </a:r>
            <a:endParaRPr kumimoji="1" lang="ja-JP" altLang="en-US" sz="16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290E32F-2877-DA50-3D8D-2CD47E4CACF9}"/>
              </a:ext>
            </a:extLst>
          </p:cNvPr>
          <p:cNvCxnSpPr>
            <a:cxnSpLocks/>
          </p:cNvCxnSpPr>
          <p:nvPr/>
        </p:nvCxnSpPr>
        <p:spPr>
          <a:xfrm>
            <a:off x="195738" y="4692130"/>
            <a:ext cx="14485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6C47C96-AE18-A0B9-15B6-B7257DBB758F}"/>
              </a:ext>
            </a:extLst>
          </p:cNvPr>
          <p:cNvCxnSpPr>
            <a:cxnSpLocks/>
          </p:cNvCxnSpPr>
          <p:nvPr/>
        </p:nvCxnSpPr>
        <p:spPr>
          <a:xfrm>
            <a:off x="7000608" y="339642"/>
            <a:ext cx="532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571E652B-B3CB-BBB2-3121-0F8E2EC5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837"/>
            <a:ext cx="4982270" cy="66303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615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Fig2. Automatic code judge feedback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1D2957-9802-8942-B4C6-5A82E0624ACC}"/>
              </a:ext>
            </a:extLst>
          </p:cNvPr>
          <p:cNvSpPr txBox="1"/>
          <p:nvPr/>
        </p:nvSpPr>
        <p:spPr>
          <a:xfrm>
            <a:off x="80435" y="5835477"/>
            <a:ext cx="693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 アルゴリズム実技検定 公式テキスト</a:t>
            </a:r>
            <a:r>
              <a:rPr kumimoji="1" lang="en-US" altLang="ja-JP" sz="1600" dirty="0"/>
              <a:t>[</a:t>
            </a:r>
            <a:r>
              <a:rPr kumimoji="1" lang="ja-JP" altLang="en-US" sz="1600" dirty="0"/>
              <a:t>エントリー </a:t>
            </a:r>
            <a:r>
              <a:rPr kumimoji="1" lang="en-US" altLang="ja-JP" sz="1600" dirty="0"/>
              <a:t>~ </a:t>
            </a:r>
            <a:r>
              <a:rPr kumimoji="1" lang="ja-JP" altLang="en-US" sz="1600" dirty="0"/>
              <a:t>中級編</a:t>
            </a:r>
            <a:r>
              <a:rPr kumimoji="1" lang="en-US" altLang="ja-JP" sz="1600" dirty="0"/>
              <a:t>]</a:t>
            </a:r>
            <a:r>
              <a:rPr lang="ja-JP" altLang="en-US" sz="1600" dirty="0"/>
              <a:t> </a:t>
            </a:r>
            <a:r>
              <a:rPr kumimoji="1" lang="ja-JP" altLang="en-US" sz="1600" dirty="0"/>
              <a:t>」</a:t>
            </a:r>
            <a:endParaRPr kumimoji="1" lang="en-US" altLang="ja-JP" sz="1600" dirty="0"/>
          </a:p>
          <a:p>
            <a:r>
              <a:rPr kumimoji="1" lang="en-US" altLang="ja-JP" sz="1600" dirty="0"/>
              <a:t>  (</a:t>
            </a:r>
            <a:r>
              <a:rPr kumimoji="1" lang="ja-JP" altLang="en-US" sz="1600" dirty="0"/>
              <a:t>岩下 真也 </a:t>
            </a:r>
            <a:r>
              <a:rPr kumimoji="1" lang="en-US" altLang="ja-JP" sz="1600" dirty="0"/>
              <a:t>, </a:t>
            </a:r>
            <a:r>
              <a:rPr kumimoji="1" lang="ja-JP" altLang="en-US" sz="1600" dirty="0"/>
              <a:t>中村 謙弘 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  p44</a:t>
            </a:r>
            <a:r>
              <a:rPr lang="ja-JP" altLang="en-US" sz="1600" dirty="0"/>
              <a:t>より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6C47C96-AE18-A0B9-15B6-B7257DBB758F}"/>
              </a:ext>
            </a:extLst>
          </p:cNvPr>
          <p:cNvCxnSpPr>
            <a:cxnSpLocks/>
          </p:cNvCxnSpPr>
          <p:nvPr/>
        </p:nvCxnSpPr>
        <p:spPr>
          <a:xfrm>
            <a:off x="7000608" y="339642"/>
            <a:ext cx="532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3E55427C-A043-9877-1AB1-9070E3F7B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" y="853472"/>
            <a:ext cx="5264181" cy="4788837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F2567901-2813-F103-FCD8-0383AFD4F626}"/>
              </a:ext>
            </a:extLst>
          </p:cNvPr>
          <p:cNvSpPr/>
          <p:nvPr/>
        </p:nvSpPr>
        <p:spPr>
          <a:xfrm>
            <a:off x="178960" y="1921079"/>
            <a:ext cx="2941746" cy="24495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C08FD6-51DA-FD77-9DAC-207F8AA1F0F1}"/>
              </a:ext>
            </a:extLst>
          </p:cNvPr>
          <p:cNvSpPr txBox="1"/>
          <p:nvPr/>
        </p:nvSpPr>
        <p:spPr>
          <a:xfrm>
            <a:off x="3168986" y="1100474"/>
            <a:ext cx="179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 + B = ?</a:t>
            </a:r>
          </a:p>
        </p:txBody>
      </p:sp>
    </p:spTree>
    <p:extLst>
      <p:ext uri="{BB962C8B-B14F-4D97-AF65-F5344CB8AC3E}">
        <p14:creationId xmlns:p14="http://schemas.microsoft.com/office/powerpoint/2010/main" val="1015336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571E652B-B3CB-BBB2-3121-0F8E2EC5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837"/>
            <a:ext cx="4982270" cy="66303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615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Fig2. Automatic code judge feedback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3EC13-2425-BCC4-0996-BF78099490D7}"/>
              </a:ext>
            </a:extLst>
          </p:cNvPr>
          <p:cNvSpPr txBox="1"/>
          <p:nvPr/>
        </p:nvSpPr>
        <p:spPr>
          <a:xfrm>
            <a:off x="69903" y="1182230"/>
            <a:ext cx="6567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In this way,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students do not need teacher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to validate their solutions.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This system enable students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to practice by themselves.</a:t>
            </a:r>
          </a:p>
        </p:txBody>
      </p:sp>
    </p:spTree>
    <p:extLst>
      <p:ext uri="{BB962C8B-B14F-4D97-AF65-F5344CB8AC3E}">
        <p14:creationId xmlns:p14="http://schemas.microsoft.com/office/powerpoint/2010/main" val="8355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02A74E-5993-A14C-D0DF-6C0D3C859FCA}"/>
              </a:ext>
            </a:extLst>
          </p:cNvPr>
          <p:cNvSpPr txBox="1"/>
          <p:nvPr/>
        </p:nvSpPr>
        <p:spPr>
          <a:xfrm>
            <a:off x="353734" y="571849"/>
            <a:ext cx="11642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As you know,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recently, programming skill is essential for researchers.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But, not everyone studied programming in school.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So, students need to study programming</a:t>
            </a:r>
          </a:p>
          <a:p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after starting laboratory life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3497C3-66F2-C480-D04C-539CB2320CA5}"/>
              </a:ext>
            </a:extLst>
          </p:cNvPr>
          <p:cNvSpPr txBox="1"/>
          <p:nvPr/>
        </p:nvSpPr>
        <p:spPr>
          <a:xfrm>
            <a:off x="5176007" y="4622334"/>
            <a:ext cx="367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B3  October</a:t>
            </a:r>
            <a:endParaRPr kumimoji="1" lang="ja-JP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92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76837" y="1180592"/>
            <a:ext cx="75808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Automatic code judge feedback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5A4FFE-5211-84B6-9E59-DB1D5736744C}"/>
              </a:ext>
            </a:extLst>
          </p:cNvPr>
          <p:cNvSpPr txBox="1"/>
          <p:nvPr/>
        </p:nvSpPr>
        <p:spPr>
          <a:xfrm>
            <a:off x="276837" y="3429000"/>
            <a:ext cx="11350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MDA (Mechanics, Dynamics and Aesthetics)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74A8C2-4EDA-A641-904C-A3C37BAE8B80}"/>
              </a:ext>
            </a:extLst>
          </p:cNvPr>
          <p:cNvCxnSpPr>
            <a:cxnSpLocks/>
          </p:cNvCxnSpPr>
          <p:nvPr/>
        </p:nvCxnSpPr>
        <p:spPr>
          <a:xfrm>
            <a:off x="109057" y="2955609"/>
            <a:ext cx="11962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2EEE70-4445-EBE2-86C8-CAD274B60114}"/>
              </a:ext>
            </a:extLst>
          </p:cNvPr>
          <p:cNvSpPr txBox="1"/>
          <p:nvPr/>
        </p:nvSpPr>
        <p:spPr>
          <a:xfrm>
            <a:off x="215183" y="156655"/>
            <a:ext cx="106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CPP had two aspect : competitive programming and gamification.</a:t>
            </a:r>
          </a:p>
        </p:txBody>
      </p:sp>
    </p:spTree>
    <p:extLst>
      <p:ext uri="{BB962C8B-B14F-4D97-AF65-F5344CB8AC3E}">
        <p14:creationId xmlns:p14="http://schemas.microsoft.com/office/powerpoint/2010/main" val="2033606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2" y="212807"/>
            <a:ext cx="120102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Gamification 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Gamification is to integrate game elements into the study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 to foster interest and motivation in students.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Framework MDA (Mechanics, Dynamics and Aesthetics)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 was adopted in this time.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Hunicke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Leblanc, and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Zubek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(2004)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6EFAB9-0B8B-01F9-8348-EA8127E247F2}"/>
              </a:ext>
            </a:extLst>
          </p:cNvPr>
          <p:cNvCxnSpPr>
            <a:cxnSpLocks/>
          </p:cNvCxnSpPr>
          <p:nvPr/>
        </p:nvCxnSpPr>
        <p:spPr>
          <a:xfrm flipH="1">
            <a:off x="264227" y="799062"/>
            <a:ext cx="256286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314734-7474-BF7F-76BF-C2811D5632ED}"/>
              </a:ext>
            </a:extLst>
          </p:cNvPr>
          <p:cNvSpPr txBox="1"/>
          <p:nvPr/>
        </p:nvSpPr>
        <p:spPr>
          <a:xfrm>
            <a:off x="9362112" y="3521279"/>
            <a:ext cx="2709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エスセティック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56500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2" y="212807"/>
            <a:ext cx="1257230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Gamification (MDA framework) 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Mechanics :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set of game rules that define the actions for all participants</a:t>
            </a:r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Dynamics :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how those rules perform in motion,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responding to the participants’ actions,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and working with other rules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Aesthetics :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player experience of the game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These definition are very abstract,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so let’s check concrete application to this time experiment.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6EFAB9-0B8B-01F9-8348-EA8127E247F2}"/>
              </a:ext>
            </a:extLst>
          </p:cNvPr>
          <p:cNvCxnSpPr>
            <a:cxnSpLocks/>
          </p:cNvCxnSpPr>
          <p:nvPr/>
        </p:nvCxnSpPr>
        <p:spPr>
          <a:xfrm flipH="1">
            <a:off x="264227" y="799062"/>
            <a:ext cx="583177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05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679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Fig3. MDA model in this experiment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ADA2D08-3F61-DEDD-4CE0-D67874CD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4" y="941837"/>
            <a:ext cx="6096851" cy="55824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CB7B1B-C2CC-076A-F001-A7C433C18960}"/>
              </a:ext>
            </a:extLst>
          </p:cNvPr>
          <p:cNvSpPr txBox="1"/>
          <p:nvPr/>
        </p:nvSpPr>
        <p:spPr>
          <a:xfrm>
            <a:off x="3926047" y="1638121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利他的な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6C9934-B8D6-3CC3-6385-C54D64EBA88B}"/>
              </a:ext>
            </a:extLst>
          </p:cNvPr>
          <p:cNvSpPr txBox="1"/>
          <p:nvPr/>
        </p:nvSpPr>
        <p:spPr>
          <a:xfrm>
            <a:off x="1888919" y="5639164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遅れ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7742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792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Fig3. MDA model in this experiment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ADA2D08-3F61-DEDD-4CE0-D67874CD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4" y="941837"/>
            <a:ext cx="6096851" cy="55824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CB7B1B-C2CC-076A-F001-A7C433C18960}"/>
              </a:ext>
            </a:extLst>
          </p:cNvPr>
          <p:cNvSpPr txBox="1"/>
          <p:nvPr/>
        </p:nvSpPr>
        <p:spPr>
          <a:xfrm>
            <a:off x="3926047" y="1638121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利他的な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6C9934-B8D6-3CC3-6385-C54D64EBA88B}"/>
              </a:ext>
            </a:extLst>
          </p:cNvPr>
          <p:cNvSpPr txBox="1"/>
          <p:nvPr/>
        </p:nvSpPr>
        <p:spPr>
          <a:xfrm>
            <a:off x="1888919" y="5639164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遅れ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D081D-0D19-790E-FBC1-9514EC274E48}"/>
              </a:ext>
            </a:extLst>
          </p:cNvPr>
          <p:cNvSpPr/>
          <p:nvPr/>
        </p:nvSpPr>
        <p:spPr>
          <a:xfrm>
            <a:off x="2341926" y="2846433"/>
            <a:ext cx="1291904" cy="296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7F80C0-522E-B029-3E18-21620FEE3E31}"/>
              </a:ext>
            </a:extLst>
          </p:cNvPr>
          <p:cNvSpPr txBox="1"/>
          <p:nvPr/>
        </p:nvSpPr>
        <p:spPr>
          <a:xfrm>
            <a:off x="6208367" y="857947"/>
            <a:ext cx="6828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Students action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Explore educational contents, materials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Do (programming) exercise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Communicate with classmates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(teach each other) </a:t>
            </a:r>
          </a:p>
        </p:txBody>
      </p:sp>
    </p:spTree>
    <p:extLst>
      <p:ext uri="{BB962C8B-B14F-4D97-AF65-F5344CB8AC3E}">
        <p14:creationId xmlns:p14="http://schemas.microsoft.com/office/powerpoint/2010/main" val="331062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792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Fig3. MDA model in this experiment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ADA2D08-3F61-DEDD-4CE0-D67874CD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4" y="941837"/>
            <a:ext cx="6096851" cy="55824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CB7B1B-C2CC-076A-F001-A7C433C18960}"/>
              </a:ext>
            </a:extLst>
          </p:cNvPr>
          <p:cNvSpPr txBox="1"/>
          <p:nvPr/>
        </p:nvSpPr>
        <p:spPr>
          <a:xfrm>
            <a:off x="3926047" y="1638121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利他的な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6C9934-B8D6-3CC3-6385-C54D64EBA88B}"/>
              </a:ext>
            </a:extLst>
          </p:cNvPr>
          <p:cNvSpPr txBox="1"/>
          <p:nvPr/>
        </p:nvSpPr>
        <p:spPr>
          <a:xfrm>
            <a:off x="1888919" y="5639164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遅れ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D081D-0D19-790E-FBC1-9514EC274E48}"/>
              </a:ext>
            </a:extLst>
          </p:cNvPr>
          <p:cNvSpPr/>
          <p:nvPr/>
        </p:nvSpPr>
        <p:spPr>
          <a:xfrm>
            <a:off x="1553360" y="2477317"/>
            <a:ext cx="1291904" cy="296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7F80C0-522E-B029-3E18-21620FEE3E31}"/>
              </a:ext>
            </a:extLst>
          </p:cNvPr>
          <p:cNvSpPr txBox="1"/>
          <p:nvPr/>
        </p:nvSpPr>
        <p:spPr>
          <a:xfrm>
            <a:off x="6208367" y="857947"/>
            <a:ext cx="68281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Game elements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Students can get points, Badges, Levels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depending on progress of study.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Students compete by using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their individual or group ranking.</a:t>
            </a:r>
          </a:p>
        </p:txBody>
      </p:sp>
    </p:spTree>
    <p:extLst>
      <p:ext uri="{BB962C8B-B14F-4D97-AF65-F5344CB8AC3E}">
        <p14:creationId xmlns:p14="http://schemas.microsoft.com/office/powerpoint/2010/main" val="184813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111853" y="82189"/>
            <a:ext cx="6565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Fig6. Students profile view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9E3BC4A-1EAA-0A7A-CA35-07A1AD65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29" y="1697483"/>
            <a:ext cx="7595194" cy="498434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300A2D-18D3-442B-A77A-74C000E9179D}"/>
              </a:ext>
            </a:extLst>
          </p:cNvPr>
          <p:cNvSpPr txBox="1"/>
          <p:nvPr/>
        </p:nvSpPr>
        <p:spPr>
          <a:xfrm>
            <a:off x="528825" y="1118373"/>
            <a:ext cx="890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tudents can view all the information about their progress.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5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20D2C-B361-5EC5-1146-D2B0BC327BF7}"/>
              </a:ext>
            </a:extLst>
          </p:cNvPr>
          <p:cNvSpPr txBox="1"/>
          <p:nvPr/>
        </p:nvSpPr>
        <p:spPr>
          <a:xfrm>
            <a:off x="178960" y="86972"/>
            <a:ext cx="792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Fig3. MDA model in this experiment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FADA2D08-3F61-DEDD-4CE0-D67874CD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4" y="941837"/>
            <a:ext cx="6096851" cy="55824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CB7B1B-C2CC-076A-F001-A7C433C18960}"/>
              </a:ext>
            </a:extLst>
          </p:cNvPr>
          <p:cNvSpPr txBox="1"/>
          <p:nvPr/>
        </p:nvSpPr>
        <p:spPr>
          <a:xfrm>
            <a:off x="3926047" y="1638121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利他的な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6C9934-B8D6-3CC3-6385-C54D64EBA88B}"/>
              </a:ext>
            </a:extLst>
          </p:cNvPr>
          <p:cNvSpPr txBox="1"/>
          <p:nvPr/>
        </p:nvSpPr>
        <p:spPr>
          <a:xfrm>
            <a:off x="1888919" y="5639164"/>
            <a:ext cx="152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遅れ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D081D-0D19-790E-FBC1-9514EC274E48}"/>
              </a:ext>
            </a:extLst>
          </p:cNvPr>
          <p:cNvSpPr/>
          <p:nvPr/>
        </p:nvSpPr>
        <p:spPr>
          <a:xfrm>
            <a:off x="521514" y="1962285"/>
            <a:ext cx="1291904" cy="296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7F80C0-522E-B029-3E18-21620FEE3E31}"/>
              </a:ext>
            </a:extLst>
          </p:cNvPr>
          <p:cNvSpPr txBox="1"/>
          <p:nvPr/>
        </p:nvSpPr>
        <p:spPr>
          <a:xfrm>
            <a:off x="6208367" y="857947"/>
            <a:ext cx="6828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Feeling evoked by gamification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(student experience)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These felling are evoked by CPP.</a:t>
            </a:r>
          </a:p>
        </p:txBody>
      </p:sp>
    </p:spTree>
    <p:extLst>
      <p:ext uri="{BB962C8B-B14F-4D97-AF65-F5344CB8AC3E}">
        <p14:creationId xmlns:p14="http://schemas.microsoft.com/office/powerpoint/2010/main" val="549353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76837" y="1180592"/>
            <a:ext cx="75808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Automatic code judge feedback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5A4FFE-5211-84B6-9E59-DB1D5736744C}"/>
              </a:ext>
            </a:extLst>
          </p:cNvPr>
          <p:cNvSpPr txBox="1"/>
          <p:nvPr/>
        </p:nvSpPr>
        <p:spPr>
          <a:xfrm>
            <a:off x="276837" y="3429000"/>
            <a:ext cx="11350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MDA (Mechanics, Dynamics and Aesthetics)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74A8C2-4EDA-A641-904C-A3C37BAE8B80}"/>
              </a:ext>
            </a:extLst>
          </p:cNvPr>
          <p:cNvCxnSpPr>
            <a:cxnSpLocks/>
          </p:cNvCxnSpPr>
          <p:nvPr/>
        </p:nvCxnSpPr>
        <p:spPr>
          <a:xfrm>
            <a:off x="109057" y="2955609"/>
            <a:ext cx="119627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2EEE70-4445-EBE2-86C8-CAD274B60114}"/>
              </a:ext>
            </a:extLst>
          </p:cNvPr>
          <p:cNvSpPr txBox="1"/>
          <p:nvPr/>
        </p:nvSpPr>
        <p:spPr>
          <a:xfrm>
            <a:off x="215183" y="156655"/>
            <a:ext cx="106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CPP had two aspect : competitive programming and gamification.</a:t>
            </a:r>
          </a:p>
        </p:txBody>
      </p:sp>
    </p:spTree>
    <p:extLst>
      <p:ext uri="{BB962C8B-B14F-4D97-AF65-F5344CB8AC3E}">
        <p14:creationId xmlns:p14="http://schemas.microsoft.com/office/powerpoint/2010/main" val="1445736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78296" y="1508389"/>
            <a:ext cx="414975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Students access LMS 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(Learning Management System).</a:t>
            </a: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LMS communicate with Database.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Submitted program is 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automatically judged.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Course design has gamification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ODBC : Open Database Connectivity</a:t>
            </a: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1FD74EA0-2F06-BBB5-6850-92BA8D62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94" y="723522"/>
            <a:ext cx="8106906" cy="541095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F66402-AC51-F069-662E-848C808D1399}"/>
              </a:ext>
            </a:extLst>
          </p:cNvPr>
          <p:cNvSpPr txBox="1"/>
          <p:nvPr/>
        </p:nvSpPr>
        <p:spPr>
          <a:xfrm>
            <a:off x="153798" y="102020"/>
            <a:ext cx="656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Fig4. CPP architecture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5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847288" y="605405"/>
            <a:ext cx="11065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Before using analysis code,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at first, learners should study standard grammar.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But, I think, </a:t>
            </a:r>
          </a:p>
          <a:p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just a reading textbook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is not good for learners.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 think that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best method for beginners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is …</a:t>
            </a:r>
            <a:endParaRPr lang="en-US" altLang="ja-JP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31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329963" y="212807"/>
            <a:ext cx="75808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Control group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24 students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(15 male, 9 female)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u="sng" dirty="0">
                <a:latin typeface="Arial" panose="020B0604020202020204" pitchFamily="34" charset="0"/>
                <a:cs typeface="Arial" panose="020B0604020202020204" pitchFamily="34" charset="0"/>
              </a:rPr>
              <a:t>traditional class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5A4FFE-5211-84B6-9E59-DB1D5736744C}"/>
              </a:ext>
            </a:extLst>
          </p:cNvPr>
          <p:cNvSpPr txBox="1"/>
          <p:nvPr/>
        </p:nvSpPr>
        <p:spPr>
          <a:xfrm>
            <a:off x="5651383" y="212807"/>
            <a:ext cx="58044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Experimental group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21 students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(18 male, 3 female)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class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used CPP</a:t>
            </a:r>
          </a:p>
          <a:p>
            <a:endParaRPr lang="en-US" altLang="ja-JP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974A8C2-4EDA-A641-904C-A3C37BAE8B80}"/>
              </a:ext>
            </a:extLst>
          </p:cNvPr>
          <p:cNvCxnSpPr>
            <a:cxnSpLocks/>
          </p:cNvCxnSpPr>
          <p:nvPr/>
        </p:nvCxnSpPr>
        <p:spPr>
          <a:xfrm>
            <a:off x="5310231" y="212807"/>
            <a:ext cx="0" cy="4795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6EFAB9-0B8B-01F9-8348-EA8127E247F2}"/>
              </a:ext>
            </a:extLst>
          </p:cNvPr>
          <p:cNvCxnSpPr>
            <a:cxnSpLocks/>
          </p:cNvCxnSpPr>
          <p:nvPr/>
        </p:nvCxnSpPr>
        <p:spPr>
          <a:xfrm flipH="1">
            <a:off x="5868073" y="4657998"/>
            <a:ext cx="229441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4CE470-DD1B-8E86-4E47-315476D7AA93}"/>
              </a:ext>
            </a:extLst>
          </p:cNvPr>
          <p:cNvSpPr txBox="1"/>
          <p:nvPr/>
        </p:nvSpPr>
        <p:spPr>
          <a:xfrm>
            <a:off x="1091250" y="5398489"/>
            <a:ext cx="9353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Have CPP improved </a:t>
            </a:r>
          </a:p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performance of experimental group ?</a:t>
            </a:r>
          </a:p>
        </p:txBody>
      </p:sp>
    </p:spTree>
    <p:extLst>
      <p:ext uri="{BB962C8B-B14F-4D97-AF65-F5344CB8AC3E}">
        <p14:creationId xmlns:p14="http://schemas.microsoft.com/office/powerpoint/2010/main" val="11199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5078134" y="2505670"/>
            <a:ext cx="414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ja-JP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73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FCFBB836-E249-81AB-7696-A55DEFC5E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83" y="149650"/>
            <a:ext cx="9373908" cy="434400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D58DE-BA96-BF03-0802-853DEB124E04}"/>
              </a:ext>
            </a:extLst>
          </p:cNvPr>
          <p:cNvSpPr txBox="1"/>
          <p:nvPr/>
        </p:nvSpPr>
        <p:spPr>
          <a:xfrm>
            <a:off x="447368" y="4744148"/>
            <a:ext cx="11146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After finishing course, post-test was done.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 all three modules, </a:t>
            </a:r>
            <a:r>
              <a:rPr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experimental group performed better than control group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  (p &lt; 0.05)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CPP(competitive programming and gamification)  could be useful for studying programming.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E56434-4DCA-0752-1A4B-540577264DAF}"/>
              </a:ext>
            </a:extLst>
          </p:cNvPr>
          <p:cNvSpPr txBox="1"/>
          <p:nvPr/>
        </p:nvSpPr>
        <p:spPr>
          <a:xfrm>
            <a:off x="382435" y="1530882"/>
            <a:ext cx="1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条件分岐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83C47E-0617-A6EB-7741-D850ECE2CFA3}"/>
              </a:ext>
            </a:extLst>
          </p:cNvPr>
          <p:cNvSpPr txBox="1"/>
          <p:nvPr/>
        </p:nvSpPr>
        <p:spPr>
          <a:xfrm>
            <a:off x="461395" y="2564126"/>
            <a:ext cx="209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ループ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ECC803-32A8-7CFF-B48C-E833CF595873}"/>
              </a:ext>
            </a:extLst>
          </p:cNvPr>
          <p:cNvSpPr txBox="1"/>
          <p:nvPr/>
        </p:nvSpPr>
        <p:spPr>
          <a:xfrm>
            <a:off x="566599" y="3585069"/>
            <a:ext cx="209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配列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39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D58DE-BA96-BF03-0802-853DEB124E04}"/>
              </a:ext>
            </a:extLst>
          </p:cNvPr>
          <p:cNvSpPr txBox="1"/>
          <p:nvPr/>
        </p:nvSpPr>
        <p:spPr>
          <a:xfrm>
            <a:off x="0" y="26871"/>
            <a:ext cx="1267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Survey to the </a:t>
            </a:r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experimental group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Answered 1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5 number. (1=Strongly disagree, 2=Disagree, 3=Neither agree nor disagree, 4=Agree, 5=Strongly agree)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Q1: I feel that the model used in this course is more effective.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(my academic performance was better, than if a traditional course model were used.)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Q2: The course structure (division into modules, resources, and exercises) seemed appropriate.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Q3: The automatic verification and feedback provided when submitting the exercises 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  were an aid in the learning process.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Q4: Game dynamics, such as points, ranking, and badges, motivated me to study harder.</a:t>
            </a:r>
          </a:p>
        </p:txBody>
      </p:sp>
      <p:pic>
        <p:nvPicPr>
          <p:cNvPr id="3" name="図 2" descr="電車, 跡, 鉄道, 横 が含まれている画像&#10;&#10;自動的に生成された説明">
            <a:extLst>
              <a:ext uri="{FF2B5EF4-FFF2-40B4-BE49-F238E27FC236}">
                <a16:creationId xmlns:a16="http://schemas.microsoft.com/office/drawing/2014/main" id="{9D34BC85-91A9-A1DB-7793-8D7864E1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09" y="3544545"/>
            <a:ext cx="918338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8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26ED5F-528A-5080-C96B-A62C6CDD727B}"/>
              </a:ext>
            </a:extLst>
          </p:cNvPr>
          <p:cNvSpPr txBox="1"/>
          <p:nvPr/>
        </p:nvSpPr>
        <p:spPr>
          <a:xfrm>
            <a:off x="285226" y="184558"/>
            <a:ext cx="509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ja-JP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445137" y="1259746"/>
            <a:ext cx="1074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Authors revealed that…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we can learn programming better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A10DE609-5BAB-99CD-C9E4-095DB17B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26" y="3271707"/>
            <a:ext cx="4566011" cy="32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29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4482516" y="2721114"/>
            <a:ext cx="4149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My Appendix</a:t>
            </a:r>
          </a:p>
          <a:p>
            <a:r>
              <a:rPr kumimoji="1"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   ( My Opinion )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48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04131" y="246361"/>
            <a:ext cx="125135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</a:t>
            </a:r>
            <a:r>
              <a:rPr kumimoji="1"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(Definitio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n in this paper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(Revilla, Manzoor &amp; Liu 2008)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ethodology to create environments that allow students </a:t>
            </a:r>
          </a:p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for practicing together and competing in a healthy manner </a:t>
            </a:r>
          </a:p>
          <a:p>
            <a:r>
              <a:rPr kumimoji="1" lang="en-US" altLang="ja-JP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by solving coding exercises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競技プログラミングは、学生が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コーディング演習を解く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ことによって、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健全な方法で一緒に練習したり、競争したりできる環境を構築する方法論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C06ADE-8DAD-B6C3-FF71-472417D3AEB4}"/>
              </a:ext>
            </a:extLst>
          </p:cNvPr>
          <p:cNvCxnSpPr/>
          <p:nvPr/>
        </p:nvCxnSpPr>
        <p:spPr>
          <a:xfrm>
            <a:off x="4832059" y="729842"/>
            <a:ext cx="361565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381047-96C6-1603-AA10-3FB22B8E4649}"/>
              </a:ext>
            </a:extLst>
          </p:cNvPr>
          <p:cNvSpPr txBox="1"/>
          <p:nvPr/>
        </p:nvSpPr>
        <p:spPr>
          <a:xfrm>
            <a:off x="204131" y="5229983"/>
            <a:ext cx="12513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“C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programming” is defined above </a:t>
            </a:r>
            <a:r>
              <a:rPr lang="en-US" altLang="ja-JP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 this paper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But, please be careful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general usage of “Competitive programming”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is different from above definition.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663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04131" y="246361"/>
            <a:ext cx="12513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</a:t>
            </a:r>
            <a:r>
              <a:rPr kumimoji="1"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(General usage)</a:t>
            </a: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Competition in which players compete to solve problems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fast and accurately within a time limit.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Solving problems means creating a program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that always returns the expected output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for any input that can be given within the constraints.</a:t>
            </a: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競技プログラミングとは、参加者が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制限時間内に速く正確に問題を解く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ことを競い合う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競技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「問題を解く」とは、制約内で与えられうる</a:t>
            </a:r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どんな入力に対しても</a:t>
            </a:r>
            <a:endParaRPr kumimoji="1"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常に期待される出力を返すようなプログラムを作成する</a:t>
            </a:r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ことを言う。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C06ADE-8DAD-B6C3-FF71-472417D3AEB4}"/>
              </a:ext>
            </a:extLst>
          </p:cNvPr>
          <p:cNvCxnSpPr>
            <a:cxnSpLocks/>
          </p:cNvCxnSpPr>
          <p:nvPr/>
        </p:nvCxnSpPr>
        <p:spPr>
          <a:xfrm>
            <a:off x="4832059" y="729842"/>
            <a:ext cx="244119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46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04131" y="246361"/>
            <a:ext cx="1251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</a:t>
            </a:r>
            <a:r>
              <a:rPr kumimoji="1"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(General usage)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C06ADE-8DAD-B6C3-FF71-472417D3AEB4}"/>
              </a:ext>
            </a:extLst>
          </p:cNvPr>
          <p:cNvCxnSpPr>
            <a:cxnSpLocks/>
          </p:cNvCxnSpPr>
          <p:nvPr/>
        </p:nvCxnSpPr>
        <p:spPr>
          <a:xfrm>
            <a:off x="4832059" y="729842"/>
            <a:ext cx="244119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9D307D0-9656-D424-4475-555C276F9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1" y="982228"/>
            <a:ext cx="10002471" cy="489354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E0F49-5EAB-C786-2FD5-3F0151115A1A}"/>
              </a:ext>
            </a:extLst>
          </p:cNvPr>
          <p:cNvSpPr txBox="1"/>
          <p:nvPr/>
        </p:nvSpPr>
        <p:spPr>
          <a:xfrm>
            <a:off x="826316" y="6027003"/>
            <a:ext cx="801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 </a:t>
            </a:r>
            <a:r>
              <a:rPr lang="ja-JP" altLang="en-US" sz="1600" dirty="0"/>
              <a:t>アルゴリズム的思考力が身につく</a:t>
            </a:r>
            <a:r>
              <a:rPr lang="en-US" altLang="ja-JP" sz="1600" dirty="0"/>
              <a:t>! </a:t>
            </a:r>
            <a:r>
              <a:rPr lang="ja-JP" altLang="en-US" sz="1600" dirty="0"/>
              <a:t>プログラミングコンテスト</a:t>
            </a:r>
            <a:r>
              <a:rPr lang="en-US" altLang="ja-JP" sz="1600" dirty="0" err="1"/>
              <a:t>AtCoder</a:t>
            </a:r>
            <a:r>
              <a:rPr lang="ja-JP" altLang="en-US" sz="1600" dirty="0"/>
              <a:t>入門 」</a:t>
            </a:r>
            <a:endParaRPr kumimoji="1" lang="en-US" altLang="ja-JP" sz="1600" dirty="0"/>
          </a:p>
          <a:p>
            <a:r>
              <a:rPr kumimoji="1" lang="en-US" altLang="ja-JP" sz="1600" dirty="0"/>
              <a:t>  ( </a:t>
            </a:r>
            <a:r>
              <a:rPr lang="ja-JP" altLang="en-US" sz="1600" dirty="0"/>
              <a:t>大槻兼資 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  p13</a:t>
            </a:r>
            <a:r>
              <a:rPr lang="ja-JP" altLang="en-US" sz="1600" dirty="0"/>
              <a:t>より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2726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4B22330F-F215-725E-D504-E198FD50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59"/>
            <a:ext cx="12192000" cy="51892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78294" y="464476"/>
            <a:ext cx="1169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Atcoder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contest site which has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8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847288" y="605405"/>
            <a:ext cx="11065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Before using analysis code,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at first, learners should study standard grammar.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But, I think, </a:t>
            </a:r>
          </a:p>
          <a:p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just a reading textbook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is not good for learners.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 think that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best method for beginners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solving problems by coding.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24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78294" y="464476"/>
            <a:ext cx="116914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Atcoder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contest site which has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Keyence 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is sponsor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next contest .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(10/21  21:00-22:40)</a:t>
            </a: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And many other famous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companies open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contests in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Atcoder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A4E71B0-0E50-798E-0DE9-1819C1A0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13" y="1122572"/>
            <a:ext cx="7625593" cy="5735428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95878A-912A-8012-455F-A52CF9B85A37}"/>
              </a:ext>
            </a:extLst>
          </p:cNvPr>
          <p:cNvCxnSpPr>
            <a:cxnSpLocks/>
          </p:cNvCxnSpPr>
          <p:nvPr/>
        </p:nvCxnSpPr>
        <p:spPr>
          <a:xfrm>
            <a:off x="78294" y="1937857"/>
            <a:ext cx="193506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71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170573" y="179251"/>
            <a:ext cx="11691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Atcoder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contest site which has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My profile (2023/10/15)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030115CC-1149-08C4-1F68-04BCBB9E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97" y="1071803"/>
            <a:ext cx="8256295" cy="57076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FE7B37-B0F3-B72C-C456-5AF128122D26}"/>
              </a:ext>
            </a:extLst>
          </p:cNvPr>
          <p:cNvSpPr/>
          <p:nvPr/>
        </p:nvSpPr>
        <p:spPr>
          <a:xfrm>
            <a:off x="9630561" y="179251"/>
            <a:ext cx="2231472" cy="5589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7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250270" y="279919"/>
            <a:ext cx="11691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Atcoder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contest site which has </a:t>
            </a:r>
            <a:r>
              <a:rPr kumimoji="1"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 solved 15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problems.  (2023/10/15)  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29AA3602-33AA-6227-5901-ECE0ABB0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41" y="2028987"/>
            <a:ext cx="4077051" cy="363044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079840-1B15-FD05-B142-3C1AC5E93B92}"/>
              </a:ext>
            </a:extLst>
          </p:cNvPr>
          <p:cNvSpPr/>
          <p:nvPr/>
        </p:nvSpPr>
        <p:spPr>
          <a:xfrm>
            <a:off x="9710258" y="279919"/>
            <a:ext cx="2231472" cy="5589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34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250270" y="279919"/>
            <a:ext cx="1169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 competitive programming 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for our research ?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F6525A-B0E7-0ED0-8A65-0697214753F9}"/>
              </a:ext>
            </a:extLst>
          </p:cNvPr>
          <p:cNvSpPr txBox="1"/>
          <p:nvPr/>
        </p:nvSpPr>
        <p:spPr>
          <a:xfrm>
            <a:off x="4647501" y="771787"/>
            <a:ext cx="343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?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0C837C-AB2B-2706-86D2-29B270363FEE}"/>
              </a:ext>
            </a:extLst>
          </p:cNvPr>
          <p:cNvSpPr txBox="1"/>
          <p:nvPr/>
        </p:nvSpPr>
        <p:spPr>
          <a:xfrm>
            <a:off x="5944299" y="689295"/>
            <a:ext cx="303401" cy="71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?</a:t>
            </a:r>
            <a:endParaRPr kumimoji="1"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5D3E79-1FFB-243D-806E-8D5E26003854}"/>
              </a:ext>
            </a:extLst>
          </p:cNvPr>
          <p:cNvSpPr txBox="1"/>
          <p:nvPr/>
        </p:nvSpPr>
        <p:spPr>
          <a:xfrm>
            <a:off x="4578292" y="-58757"/>
            <a:ext cx="303401" cy="71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?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01072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250270" y="279919"/>
            <a:ext cx="1169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 is 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for our research !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D40298A7-6E00-1E2D-E2BB-EBBF13780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" y="1400253"/>
            <a:ext cx="12169045" cy="333564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48F93DB-CD4D-4577-034D-CBA39F2DAACE}"/>
              </a:ext>
            </a:extLst>
          </p:cNvPr>
          <p:cNvCxnSpPr>
            <a:cxnSpLocks/>
          </p:cNvCxnSpPr>
          <p:nvPr/>
        </p:nvCxnSpPr>
        <p:spPr>
          <a:xfrm>
            <a:off x="3076939" y="3411748"/>
            <a:ext cx="246984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3126207-7567-4E82-7DA4-2143BDAE480E}"/>
              </a:ext>
            </a:extLst>
          </p:cNvPr>
          <p:cNvCxnSpPr>
            <a:cxnSpLocks/>
          </p:cNvCxnSpPr>
          <p:nvPr/>
        </p:nvCxnSpPr>
        <p:spPr>
          <a:xfrm>
            <a:off x="1543574" y="2606734"/>
            <a:ext cx="534893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99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A0402-8C2F-31F1-307C-154D38319F8D}"/>
              </a:ext>
            </a:extLst>
          </p:cNvPr>
          <p:cNvSpPr txBox="1"/>
          <p:nvPr/>
        </p:nvSpPr>
        <p:spPr>
          <a:xfrm>
            <a:off x="250270" y="279919"/>
            <a:ext cx="1169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ompetitive programming is </a:t>
            </a:r>
            <a:r>
              <a:rPr kumimoji="1"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for our research !</a:t>
            </a:r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279EFAD0-5467-7E72-7641-BC9387CA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14" y="1292376"/>
            <a:ext cx="12488052" cy="4965337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48F93DB-CD4D-4577-034D-CBA39F2DAACE}"/>
              </a:ext>
            </a:extLst>
          </p:cNvPr>
          <p:cNvCxnSpPr>
            <a:cxnSpLocks/>
          </p:cNvCxnSpPr>
          <p:nvPr/>
        </p:nvCxnSpPr>
        <p:spPr>
          <a:xfrm>
            <a:off x="2968279" y="4007958"/>
            <a:ext cx="829781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52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12520" y="204416"/>
            <a:ext cx="1096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What you acquire  (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競技プログラミングで</a:t>
            </a:r>
            <a:r>
              <a:rPr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身につくこと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D76E0C-CEB9-A8A0-727D-20DBEE3DD88C}"/>
              </a:ext>
            </a:extLst>
          </p:cNvPr>
          <p:cNvSpPr txBox="1"/>
          <p:nvPr/>
        </p:nvSpPr>
        <p:spPr>
          <a:xfrm>
            <a:off x="440420" y="1044713"/>
            <a:ext cx="10800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Fast and accurate implementation ability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速く正確な実装力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Knowledge of algorithm and date structure, and use them. 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アルゴリズムとデータ構造の知識</a:t>
            </a:r>
            <a:r>
              <a:rPr lang="ja-JP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と活用</a:t>
            </a:r>
            <a:r>
              <a:rPr lang="en-US" altLang="ja-JP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Attention of time complexity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時間計算量の意識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7421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12520" y="204416"/>
            <a:ext cx="1096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What you </a:t>
            </a:r>
            <a:r>
              <a:rPr lang="en-US" altLang="ja-JP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acquire  (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競技プログラミングで</a:t>
            </a:r>
            <a:r>
              <a:rPr lang="ja-JP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身につかないこと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D76E0C-CEB9-A8A0-727D-20DBEE3DD88C}"/>
              </a:ext>
            </a:extLst>
          </p:cNvPr>
          <p:cNvSpPr txBox="1"/>
          <p:nvPr/>
        </p:nvSpPr>
        <p:spPr>
          <a:xfrm>
            <a:off x="440420" y="1044713"/>
            <a:ext cx="108008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Extensible, maintainable, easy-to-read, clean coding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拡張性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保守性の高い 読みやすくきれいなコーディング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Ability of reading existing code of others.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他の人の既存のコードを読む力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How to use specific frameworks and surrounding tools (Git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etc..), 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   which required for on-site development.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特定のフレームワークや周辺のツール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(Git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など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の使い方など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現場の開発で必要なノウハウ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Data analysis , statistics, machine learning</a:t>
            </a:r>
          </a:p>
          <a:p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データ分析や統計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機械学習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29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204131" y="246361"/>
            <a:ext cx="125135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Competition in which players compete to solve problems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fast and accurately within a time limit.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Solving problems means </a:t>
            </a:r>
            <a:r>
              <a:rPr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creating a program </a:t>
            </a:r>
          </a:p>
          <a:p>
            <a:r>
              <a:rPr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that always returns the expected output </a:t>
            </a:r>
          </a:p>
          <a:p>
            <a:r>
              <a:rPr lang="en-US" altLang="ja-JP" sz="2800" u="sng" dirty="0">
                <a:latin typeface="Arial" panose="020B0604020202020204" pitchFamily="34" charset="0"/>
                <a:cs typeface="Arial" panose="020B0604020202020204" pitchFamily="34" charset="0"/>
              </a:rPr>
              <a:t>for any input that can be given within the constraints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65CAED-EC2B-5AD4-13DA-F814D6A6913E}"/>
              </a:ext>
            </a:extLst>
          </p:cNvPr>
          <p:cNvCxnSpPr>
            <a:cxnSpLocks/>
          </p:cNvCxnSpPr>
          <p:nvPr/>
        </p:nvCxnSpPr>
        <p:spPr>
          <a:xfrm>
            <a:off x="6729870" y="1575231"/>
            <a:ext cx="255215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105B3D-6C3E-DD6A-F582-DADA281DF1E5}"/>
              </a:ext>
            </a:extLst>
          </p:cNvPr>
          <p:cNvSpPr txBox="1"/>
          <p:nvPr/>
        </p:nvSpPr>
        <p:spPr>
          <a:xfrm>
            <a:off x="2948570" y="4647566"/>
            <a:ext cx="643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Can you imagine to solve problem ?</a:t>
            </a:r>
          </a:p>
        </p:txBody>
      </p:sp>
    </p:spTree>
    <p:extLst>
      <p:ext uri="{BB962C8B-B14F-4D97-AF65-F5344CB8AC3E}">
        <p14:creationId xmlns:p14="http://schemas.microsoft.com/office/powerpoint/2010/main" val="2134467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41D714-489A-FEB8-8B44-5A21EDDF06B6}"/>
              </a:ext>
            </a:extLst>
          </p:cNvPr>
          <p:cNvSpPr txBox="1"/>
          <p:nvPr/>
        </p:nvSpPr>
        <p:spPr>
          <a:xfrm>
            <a:off x="95074" y="288306"/>
            <a:ext cx="125135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 made very easy sample problem (</a:t>
            </a:r>
            <a:r>
              <a:rPr lang="en-US" altLang="ja-JP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My original 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problem)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for this presentation.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If you are interested,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please solve or think problem.</a:t>
            </a:r>
          </a:p>
          <a:p>
            <a:endParaRPr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Moreover, if you have strong interest,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please submit your answer (program) and let’s discuss !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endParaRPr lang="en-US" altLang="ja-JP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847288" y="605405"/>
            <a:ext cx="11065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Before using analysis code,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at first, learners should study standard grammar.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But, I think, </a:t>
            </a:r>
          </a:p>
          <a:p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just a reading textbook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is not good for learners.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 think that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best method for beginners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solving problems by coding.</a:t>
            </a: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4EBF48-9990-7A73-724E-94A7F6B9B759}"/>
              </a:ext>
            </a:extLst>
          </p:cNvPr>
          <p:cNvSpPr txBox="1"/>
          <p:nvPr/>
        </p:nvSpPr>
        <p:spPr>
          <a:xfrm>
            <a:off x="5381300" y="5816367"/>
            <a:ext cx="604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</a:p>
        </p:txBody>
      </p:sp>
    </p:spTree>
    <p:extLst>
      <p:ext uri="{BB962C8B-B14F-4D97-AF65-F5344CB8AC3E}">
        <p14:creationId xmlns:p14="http://schemas.microsoft.com/office/powerpoint/2010/main" val="214910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A10DE609-5BAB-99CD-C9E4-095DB17B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26" y="3271707"/>
            <a:ext cx="4566011" cy="324412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E1C461-D8C0-A4D8-48D9-7B1570C53890}"/>
              </a:ext>
            </a:extLst>
          </p:cNvPr>
          <p:cNvSpPr txBox="1"/>
          <p:nvPr/>
        </p:nvSpPr>
        <p:spPr>
          <a:xfrm>
            <a:off x="241183" y="518335"/>
            <a:ext cx="11709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In this paper,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authors used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(solving problems by coding)</a:t>
            </a:r>
            <a:endParaRPr lang="en-US" altLang="ja-JP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and gamification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(enjoy it like a game)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in education of programming.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8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26ED5F-528A-5080-C96B-A62C6CDD727B}"/>
              </a:ext>
            </a:extLst>
          </p:cNvPr>
          <p:cNvSpPr txBox="1"/>
          <p:nvPr/>
        </p:nvSpPr>
        <p:spPr>
          <a:xfrm>
            <a:off x="285226" y="184558"/>
            <a:ext cx="509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Paper Summary</a:t>
            </a:r>
            <a:endParaRPr kumimoji="1" lang="ja-JP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C0714E-43E7-D0BE-AE90-D6980C9A9166}"/>
              </a:ext>
            </a:extLst>
          </p:cNvPr>
          <p:cNvSpPr txBox="1"/>
          <p:nvPr/>
        </p:nvSpPr>
        <p:spPr>
          <a:xfrm>
            <a:off x="445137" y="1259746"/>
            <a:ext cx="1074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Authors revealed that…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we can learn programming better 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competitive programming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ja-JP" sz="3600" u="sng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A10DE609-5BAB-99CD-C9E4-095DB17B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26" y="3271707"/>
            <a:ext cx="4566011" cy="32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2718</Words>
  <Application>Microsoft Office PowerPoint</Application>
  <PresentationFormat>ワイド画面</PresentationFormat>
  <Paragraphs>528</Paragraphs>
  <Slides>69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平野　匡佑</dc:creator>
  <cp:lastModifiedBy>平野　匡佑</cp:lastModifiedBy>
  <cp:revision>304</cp:revision>
  <dcterms:created xsi:type="dcterms:W3CDTF">2023-07-25T23:19:14Z</dcterms:created>
  <dcterms:modified xsi:type="dcterms:W3CDTF">2023-10-16T04:43:36Z</dcterms:modified>
</cp:coreProperties>
</file>