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62" r:id="rId7"/>
    <p:sldId id="264" r:id="rId8"/>
    <p:sldId id="266" r:id="rId9"/>
    <p:sldId id="265" r:id="rId10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CC253-51B2-FE23-5305-512222676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A316F-14C0-32F8-38A1-0F838B9D8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69595-0B19-93F6-2379-F7FAC6799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1D9B-AF7E-4588-9CA6-9DFBE59D363E}" type="datetimeFigureOut">
              <a:rPr lang="en-IL" smtClean="0"/>
              <a:t>16/04/2023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7B4C7-5B05-B9C5-4DD2-614DD917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BDB41-B159-2599-0E89-7042F2F1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C300-7946-4402-8D58-9DE04B3B9C3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3897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7B11C-197C-8868-5674-B2C643A9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1E5C6-5C28-3AD5-3BBC-4EFA14370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C4B5B-13DE-9322-D8C1-702BEA24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1D9B-AF7E-4588-9CA6-9DFBE59D363E}" type="datetimeFigureOut">
              <a:rPr lang="en-IL" smtClean="0"/>
              <a:t>16/04/2023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2D7D0-F845-4FA2-1F7E-B26C30B65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09C53-1719-B59D-5571-F09D048A5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C300-7946-4402-8D58-9DE04B3B9C3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7161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8EFE95-0B5A-82DB-DD6D-771060B35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23DFF-F7C3-22B7-48ED-A1E551972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16050-9A36-686B-20CD-4241F83FE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1D9B-AF7E-4588-9CA6-9DFBE59D363E}" type="datetimeFigureOut">
              <a:rPr lang="en-IL" smtClean="0"/>
              <a:t>16/04/2023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71483-A5F0-F5A3-84DA-E5751E6E7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32A3B-0A81-8379-F7A4-A1DDC9AFD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C300-7946-4402-8D58-9DE04B3B9C3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1066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E291C-5AC8-DC7F-A8B3-50548A97C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4D277-B558-3037-E222-076CC946D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0E542-2372-62B9-40E1-E8B2DCD3D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1D9B-AF7E-4588-9CA6-9DFBE59D363E}" type="datetimeFigureOut">
              <a:rPr lang="en-IL" smtClean="0"/>
              <a:t>16/04/2023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282AB-3FEB-F2FD-5ECC-BD09EDF0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3A43D-6347-01E1-0CF5-F30A8976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C300-7946-4402-8D58-9DE04B3B9C3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1570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27427-9A4A-E181-F021-8E26A25FA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4B6A0-9190-0591-DFC9-5479D4928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1344B-0F13-7471-729D-FDA83CDCC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1D9B-AF7E-4588-9CA6-9DFBE59D363E}" type="datetimeFigureOut">
              <a:rPr lang="en-IL" smtClean="0"/>
              <a:t>16/04/2023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21358-1A8B-B17E-8419-FC6E04C9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A7167-6972-B6CB-441A-80FD887D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C300-7946-4402-8D58-9DE04B3B9C3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04815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F070B-E0D1-6BC2-76C8-81428221D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130F-59F1-CC2B-AF5E-5964384C2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829E2-C608-4853-66D7-811B34A95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C380F-750A-0B25-BA7D-E48C4B8CA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1D9B-AF7E-4588-9CA6-9DFBE59D363E}" type="datetimeFigureOut">
              <a:rPr lang="en-IL" smtClean="0"/>
              <a:t>16/04/2023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54A81-FEBC-BA57-6132-E9DDB4A03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E4C32-B399-2C66-3B6E-BC29130AC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C300-7946-4402-8D58-9DE04B3B9C3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9391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C50B1-A2A7-F661-F3F1-891BCA0B5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F56E6-EE5B-BE77-21DC-B5751DD57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7E53F-DCBC-7FBF-996C-B6FBB9C3B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40C11B-06B8-FA08-DD30-57965E4BB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0F10FF-680B-FCA2-6024-A4D36AB27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0DF225-C5AB-3F57-17A4-C29EA9758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1D9B-AF7E-4588-9CA6-9DFBE59D363E}" type="datetimeFigureOut">
              <a:rPr lang="en-IL" smtClean="0"/>
              <a:t>16/04/2023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D5DFD0-77EB-FBB3-5F13-261A7D245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DC3A5D-9A3E-32C8-D764-14E4DDE3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C300-7946-4402-8D58-9DE04B3B9C3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4368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5B540-2BF6-A36F-D62D-30E45D2E3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F1945-6823-E177-B24A-35C63337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1D9B-AF7E-4588-9CA6-9DFBE59D363E}" type="datetimeFigureOut">
              <a:rPr lang="en-IL" smtClean="0"/>
              <a:t>16/04/2023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3BA162-9853-2ADF-B2BE-80BAD4FFC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C32A5-E27A-878B-5CD5-D0C3ED6D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C300-7946-4402-8D58-9DE04B3B9C3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1124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DB4C19-75EE-387B-A4F3-F719B5F7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1D9B-AF7E-4588-9CA6-9DFBE59D363E}" type="datetimeFigureOut">
              <a:rPr lang="en-IL" smtClean="0"/>
              <a:t>16/04/2023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EC6D04-2341-73A9-CA35-D84B519C4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4606B-7832-563D-0D1C-16C6CC40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C300-7946-4402-8D58-9DE04B3B9C3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85891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FF00B-BE2A-34D0-F72D-EFA73593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0A5B7-A56E-BAD7-1A56-9B2263D68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5493D-2B19-8BF3-F082-99AA64F01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107C2-97A4-2DB7-E16B-898CDB823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1D9B-AF7E-4588-9CA6-9DFBE59D363E}" type="datetimeFigureOut">
              <a:rPr lang="en-IL" smtClean="0"/>
              <a:t>16/04/2023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1C3BC-76D6-49B1-002C-7E1463B41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E84BA-0F11-AD97-92E8-824AC0C9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C300-7946-4402-8D58-9DE04B3B9C3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7533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5D864-0CA6-7CE6-3525-F09006AF7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A70F01-568C-DFA0-74DC-FD69103A67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F8F1FD-CB6D-90D3-39E9-06C13FF21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88380-B472-E3B9-3A6E-006682CD0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1D9B-AF7E-4588-9CA6-9DFBE59D363E}" type="datetimeFigureOut">
              <a:rPr lang="en-IL" smtClean="0"/>
              <a:t>16/04/2023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069DD-BA76-73B7-465D-56DFD44C7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DA38E-3A8A-A1FF-CF3E-472B8C4E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C300-7946-4402-8D58-9DE04B3B9C3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3825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AECCC8-A09B-15D5-8EF7-79A9A889B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C802A-F15F-8B7F-0F1D-A9C8A55E2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F8C64-99D6-61E1-C277-85502FAE53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21D9B-AF7E-4588-9CA6-9DFBE59D363E}" type="datetimeFigureOut">
              <a:rPr lang="en-IL" smtClean="0"/>
              <a:t>16/04/2023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0EF3F-CC4A-5776-8395-2462D39E2C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2C2DB-A1CF-F1F0-1A0C-9E5BC3C8B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AC300-7946-4402-8D58-9DE04B3B9C3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7150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oam.school.only@gmail.com" TargetMode="External"/><Relationship Id="rId2" Type="http://schemas.openxmlformats.org/officeDocument/2006/relationships/hyperlink" Target="mailto:itai.bear1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ItaiBear/AtariGameMaste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64A0B-AD5E-A273-4098-A1D321EF8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922857"/>
            <a:ext cx="9144000" cy="2387600"/>
          </a:xfrm>
        </p:spPr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Tetris Agent</a:t>
            </a:r>
            <a:endParaRPr lang="en-IL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E328E-9DBE-A2BD-850A-2A2EB5FE8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8676" y="3547544"/>
            <a:ext cx="8434647" cy="695642"/>
          </a:xfrm>
        </p:spPr>
        <p:txBody>
          <a:bodyPr/>
          <a:lstStyle/>
          <a:p>
            <a:r>
              <a:rPr lang="en-US" dirty="0">
                <a:latin typeface="+mj-lt"/>
              </a:rPr>
              <a:t>Final Project – Midway Meeting</a:t>
            </a:r>
            <a:endParaRPr lang="he-IL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62763F-16E0-A3E5-79C7-7E6BA37C826B}"/>
              </a:ext>
            </a:extLst>
          </p:cNvPr>
          <p:cNvSpPr txBox="1"/>
          <p:nvPr/>
        </p:nvSpPr>
        <p:spPr>
          <a:xfrm>
            <a:off x="1523999" y="4580313"/>
            <a:ext cx="51912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800" dirty="0">
                <a:latin typeface="+mj-lt"/>
              </a:rPr>
              <a:t>16.4.2023</a:t>
            </a:r>
            <a:endParaRPr lang="en-US" sz="1800" dirty="0">
              <a:latin typeface="+mj-lt"/>
            </a:endParaRPr>
          </a:p>
          <a:p>
            <a:endParaRPr lang="he-IL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Itai Bear, </a:t>
            </a:r>
            <a:r>
              <a:rPr lang="en-US" sz="1800" dirty="0">
                <a:latin typeface="+mj-lt"/>
                <a:hlinkClick r:id="rId2"/>
              </a:rPr>
              <a:t>itai.bear1@gmail.com</a:t>
            </a:r>
            <a:endParaRPr lang="en-US" sz="1800" dirty="0">
              <a:latin typeface="+mj-lt"/>
            </a:endParaRPr>
          </a:p>
          <a:p>
            <a:r>
              <a:rPr lang="en-US" dirty="0">
                <a:latin typeface="+mj-lt"/>
              </a:rPr>
              <a:t>Noam Manaker Morag, </a:t>
            </a:r>
            <a:r>
              <a:rPr lang="en-US" dirty="0">
                <a:latin typeface="+mj-lt"/>
                <a:hlinkClick r:id="rId3"/>
              </a:rPr>
              <a:t>noam.school.only@gmail.com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GitHub: </a:t>
            </a:r>
            <a:r>
              <a:rPr lang="en-US" dirty="0">
                <a:solidFill>
                  <a:srgbClr val="0070C0"/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github.com/ItaiBear/AtariGameMaster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430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006C-F630-D484-4C78-963B2DECD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97593-AE59-9FE8-EEE0-E64BA2693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project goal is to use Reinforcement Learning to train an agent to play a retro game</a:t>
            </a:r>
          </a:p>
          <a:p>
            <a:r>
              <a:rPr lang="en-US" dirty="0"/>
              <a:t>We want to use DQN (Deep Q Network) as the training algorithm</a:t>
            </a:r>
          </a:p>
          <a:p>
            <a:r>
              <a:rPr lang="en-US" dirty="0"/>
              <a:t>We want the AI to learn to play the game without any prior knowledge or assistance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074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9F394-B860-4B68-150C-DB2A8E94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Phase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B2812-396F-A851-ED55-3B280D911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Before we could begin training the AI, we needed to learn the necessary tools for reinforcement learning:</a:t>
            </a:r>
          </a:p>
          <a:p>
            <a:r>
              <a:rPr lang="en-US" dirty="0"/>
              <a:t>We completed the Hugging Face Deep RL course</a:t>
            </a:r>
          </a:p>
          <a:p>
            <a:r>
              <a:rPr lang="en-US" dirty="0"/>
              <a:t>We viewed David Silver’s online videos on RL</a:t>
            </a:r>
          </a:p>
          <a:p>
            <a:r>
              <a:rPr lang="en-US" dirty="0"/>
              <a:t>We covered several RL algorithms and training tech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Now, we were ready to choose a game…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73789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13C6F-F6FF-BA17-E415-B3C04D6F3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ssistant SemiBold" pitchFamily="2" charset="-79"/>
                <a:cs typeface="Assistant SemiBold" pitchFamily="2" charset="-79"/>
              </a:rPr>
              <a:t>Why Tetris?</a:t>
            </a:r>
            <a:endParaRPr lang="en-IL" dirty="0">
              <a:latin typeface="Assistant SemiBold" pitchFamily="2" charset="-79"/>
              <a:cs typeface="Assistant SemiBold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FD349-0327-F146-00EB-22E387DFA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71065" cy="4351338"/>
          </a:xfrm>
        </p:spPr>
        <p:txBody>
          <a:bodyPr/>
          <a:lstStyle/>
          <a:p>
            <a:r>
              <a:rPr lang="en-US" sz="2400" dirty="0"/>
              <a:t>Tetris is a challenging game, poor decisions may only have a negative effect much later on</a:t>
            </a:r>
          </a:p>
          <a:p>
            <a:r>
              <a:rPr lang="en-US" sz="2400" dirty="0"/>
              <a:t> Tetris has a simple open-source gym environment for the original Nintendo NES game, which we can also modify</a:t>
            </a:r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B6BC126-669F-0196-F29A-1635C9AB0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349" y="593408"/>
            <a:ext cx="1808966" cy="261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AD403ED-33C6-947B-0321-648E0EBF6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877" y="3653396"/>
            <a:ext cx="2812474" cy="263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7C026D-7BD0-6C1E-00D7-D0E14E477206}"/>
              </a:ext>
            </a:extLst>
          </p:cNvPr>
          <p:cNvSpPr txBox="1"/>
          <p:nvPr/>
        </p:nvSpPr>
        <p:spPr>
          <a:xfrm>
            <a:off x="827116" y="3399905"/>
            <a:ext cx="747729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Has levels, making the game harder as the agent progresses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According to a paper from 2020, there are no non-population-based RL agents that are able to play the original NES Tetris without different simplification techniques of the state actions space, leaving plenty of room for research.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9461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AA1B4-1281-A556-F24C-104239553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ssistant SemiBold" pitchFamily="2" charset="-79"/>
                <a:cs typeface="Assistant SemiBold" pitchFamily="2" charset="-79"/>
              </a:rPr>
              <a:t>Approach</a:t>
            </a:r>
            <a:endParaRPr lang="en-IL" dirty="0">
              <a:latin typeface="Assistant SemiBold" pitchFamily="2" charset="-79"/>
              <a:cs typeface="Assistant SemiBold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4254C-798B-6E89-43E9-72E524D6B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want the model to learn how to play “on its own”</a:t>
            </a:r>
          </a:p>
          <a:p>
            <a:r>
              <a:rPr lang="en-US" dirty="0"/>
              <a:t>We want to use the DQN learning algorithm</a:t>
            </a:r>
          </a:p>
          <a:p>
            <a:r>
              <a:rPr lang="en-US" dirty="0"/>
              <a:t>We can control 2 things:</a:t>
            </a:r>
          </a:p>
          <a:p>
            <a:pPr lvl="1"/>
            <a:r>
              <a:rPr lang="en-US" dirty="0"/>
              <a:t>The Neural Network </a:t>
            </a:r>
          </a:p>
          <a:p>
            <a:pPr lvl="1"/>
            <a:r>
              <a:rPr lang="en-US" dirty="0"/>
              <a:t>The Reward Function</a:t>
            </a:r>
          </a:p>
          <a:p>
            <a:r>
              <a:rPr lang="en-US" dirty="0"/>
              <a:t>Therefore, our goal thus far was to search for a suitable neural network and reward function</a:t>
            </a:r>
          </a:p>
        </p:txBody>
      </p:sp>
    </p:spTree>
    <p:extLst>
      <p:ext uri="{BB962C8B-B14F-4D97-AF65-F5344CB8AC3E}">
        <p14:creationId xmlns:p14="http://schemas.microsoft.com/office/powerpoint/2010/main" val="3049862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966B8-6FB7-90D6-A5E7-A1936823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tried so far</a:t>
            </a:r>
            <a:endParaRPr lang="en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FA9486-160C-80DD-83D0-937D627A62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6394"/>
              </p:ext>
            </p:extLst>
          </p:nvPr>
        </p:nvGraphicFramePr>
        <p:xfrm>
          <a:off x="838200" y="1540423"/>
          <a:ext cx="9594274" cy="3777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7137">
                  <a:extLst>
                    <a:ext uri="{9D8B030D-6E8A-4147-A177-3AD203B41FA5}">
                      <a16:colId xmlns:a16="http://schemas.microsoft.com/office/drawing/2014/main" val="691114822"/>
                    </a:ext>
                  </a:extLst>
                </a:gridCol>
                <a:gridCol w="4797137">
                  <a:extLst>
                    <a:ext uri="{9D8B030D-6E8A-4147-A177-3AD203B41FA5}">
                      <a16:colId xmlns:a16="http://schemas.microsoft.com/office/drawing/2014/main" val="1843593505"/>
                    </a:ext>
                  </a:extLst>
                </a:gridCol>
              </a:tblGrid>
              <a:tr h="6681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Models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Reward Functions</a:t>
                      </a:r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9543328"/>
                  </a:ext>
                </a:extLst>
              </a:tr>
              <a:tr h="2884517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We tried 5 different Neural Networks with varying sizes and different combinations of: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2D Convolutional layers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Max Pooling layers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Dropout layers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Fully Connected Layers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We found that using larger models did not improve performance</a:t>
                      </a:r>
                    </a:p>
                    <a:p>
                      <a:pPr algn="l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We tried many reward functions based on several metrics: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In-Game score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Number of lines removed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Board Height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Number of “holes”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We tried many combinations of these different metrics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416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256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1210-3B54-1EA3-BBF1-B30B47920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20843-4E9D-441B-47E1-829C0983D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greatest difficulty is that </a:t>
            </a:r>
            <a:r>
              <a:rPr lang="en-US" sz="2800" dirty="0"/>
              <a:t>it is very hard to clear a line with pure randomness</a:t>
            </a:r>
          </a:p>
          <a:p>
            <a:r>
              <a:rPr lang="en-US" sz="2800" dirty="0"/>
              <a:t>This means that simply rewarding the AI for each line cleared is not sufficient, as the AI agent can only begin to learn once a line has been cleared</a:t>
            </a:r>
          </a:p>
          <a:p>
            <a:r>
              <a:rPr lang="en-US" sz="2800" dirty="0"/>
              <a:t>For these reasons we decided to try more complicated reward functions</a:t>
            </a:r>
          </a:p>
          <a:p>
            <a:r>
              <a:rPr lang="en-US" dirty="0"/>
              <a:t>We used hyperparameter optimization library </a:t>
            </a:r>
            <a:r>
              <a:rPr lang="en-US" dirty="0" err="1"/>
              <a:t>Optuna</a:t>
            </a:r>
            <a:r>
              <a:rPr lang="en-US" dirty="0"/>
              <a:t> to search for the best combination of Neural Network and reward function as well as optimizing other hyperparameters (such as learning rate)</a:t>
            </a:r>
          </a:p>
          <a:p>
            <a:r>
              <a:rPr lang="en-US" dirty="0"/>
              <a:t>Unfortunately, all the different trials failed to consistently clear a line</a:t>
            </a:r>
          </a:p>
          <a:p>
            <a:endParaRPr lang="en-US" sz="2800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042358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A1C41-D795-B3CD-AA37-FC3B7B77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From </a:t>
            </a:r>
            <a:r>
              <a:rPr lang="en-US" dirty="0" err="1"/>
              <a:t>Optuna</a:t>
            </a:r>
            <a:r>
              <a:rPr lang="en-US" dirty="0"/>
              <a:t> Hyperparameter Search</a:t>
            </a:r>
            <a:endParaRPr lang="en-IL" dirty="0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36774735-F9A5-ADCF-EC81-D42896846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904" y="1825625"/>
            <a:ext cx="8116191" cy="4351338"/>
          </a:xfrm>
        </p:spPr>
      </p:pic>
    </p:spTree>
    <p:extLst>
      <p:ext uri="{BB962C8B-B14F-4D97-AF65-F5344CB8AC3E}">
        <p14:creationId xmlns:p14="http://schemas.microsoft.com/office/powerpoint/2010/main" val="257334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3B8EC-A293-6C75-8187-30588DC88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I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158FD8-60E1-F65C-6B6C-7C95F4F976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Continue Searching For a Solution</a:t>
            </a:r>
            <a:endParaRPr lang="en-I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5D66E2-672A-B2C1-B7C4-76A9487D19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Continue to try more complex reward functions to guide the model towards packing the board more efficiently</a:t>
            </a:r>
          </a:p>
          <a:p>
            <a:r>
              <a:rPr lang="en-US" dirty="0"/>
              <a:t>Use more advanced training algorithms </a:t>
            </a:r>
          </a:p>
          <a:p>
            <a:endParaRPr lang="en-IL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CC41A23-E405-608A-37A9-49DEA83E3A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State Space Reduction</a:t>
            </a:r>
            <a:endParaRPr lang="en-I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6632C05-E50B-E9AD-0618-FDAC5D861A7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Accept that our goal was too high</a:t>
            </a:r>
          </a:p>
          <a:p>
            <a:r>
              <a:rPr lang="en-US" dirty="0"/>
              <a:t>Try different ways to simplify the game state so the model can learn easier</a:t>
            </a:r>
          </a:p>
          <a:p>
            <a:r>
              <a:rPr lang="en-US" dirty="0"/>
              <a:t>Give the model basic prior knowledge of the game by copying real human behavior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225199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533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Aharoni</vt:lpstr>
      <vt:lpstr>Arial</vt:lpstr>
      <vt:lpstr>Assistant SemiBold</vt:lpstr>
      <vt:lpstr>Calibri</vt:lpstr>
      <vt:lpstr>Calibri Light</vt:lpstr>
      <vt:lpstr>Office Theme</vt:lpstr>
      <vt:lpstr>Tetris Agent</vt:lpstr>
      <vt:lpstr>Project Goal</vt:lpstr>
      <vt:lpstr>Learning Phase</vt:lpstr>
      <vt:lpstr>Why Tetris?</vt:lpstr>
      <vt:lpstr>Approach</vt:lpstr>
      <vt:lpstr>What we have tried so far</vt:lpstr>
      <vt:lpstr>Findings</vt:lpstr>
      <vt:lpstr>Results From Optuna Hyperparameter Search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Tetris Agent</dc:title>
  <dc:creator>Itai Bear</dc:creator>
  <cp:lastModifiedBy>Itai Bear</cp:lastModifiedBy>
  <cp:revision>23</cp:revision>
  <dcterms:created xsi:type="dcterms:W3CDTF">2023-04-16T08:09:20Z</dcterms:created>
  <dcterms:modified xsi:type="dcterms:W3CDTF">2023-04-16T12:34:05Z</dcterms:modified>
</cp:coreProperties>
</file>