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3" r:id="rId4"/>
    <p:sldId id="266" r:id="rId5"/>
    <p:sldId id="274" r:id="rId6"/>
    <p:sldId id="275" r:id="rId7"/>
    <p:sldId id="276" r:id="rId8"/>
    <p:sldId id="278" r:id="rId9"/>
    <p:sldId id="272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Bahnschrift SemiBold SemiConden" panose="020B0502040204020203" pitchFamily="34" charset="0"/>
      <p:bold r:id="rId14"/>
    </p:embeddedFont>
    <p:embeddedFont>
      <p:font typeface="Noto Sans" panose="020B060402020202020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9E4"/>
    <a:srgbClr val="73B1E1"/>
    <a:srgbClr val="4AD6BB"/>
    <a:srgbClr val="4BD5B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199" autoAdjust="0"/>
  </p:normalViewPr>
  <p:slideViewPr>
    <p:cSldViewPr snapToGrid="0">
      <p:cViewPr varScale="1">
        <p:scale>
          <a:sx n="119" d="100"/>
          <a:sy n="119" d="100"/>
        </p:scale>
        <p:origin x="1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CC9E5-1D12-4DBB-82DB-7486A2D2717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124A-5EAB-4E37-8592-EFADFC056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9124A-5EAB-4E37-8592-EFADFC0568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2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A061AC-9376-42D3-9064-E9EE234E2B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6818" y="0"/>
            <a:ext cx="12288818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2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86458BBD-D8EE-4C4F-9007-277A80A9E8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1874" y="1989024"/>
            <a:ext cx="1823420" cy="2060462"/>
          </a:xfrm>
          <a:custGeom>
            <a:avLst/>
            <a:gdLst>
              <a:gd name="connsiteX0" fmla="*/ 1013779 w 2027557"/>
              <a:gd name="connsiteY0" fmla="*/ 0 h 2291136"/>
              <a:gd name="connsiteX1" fmla="*/ 2027557 w 2027557"/>
              <a:gd name="connsiteY1" fmla="*/ 506889 h 2291136"/>
              <a:gd name="connsiteX2" fmla="*/ 2027557 w 2027557"/>
              <a:gd name="connsiteY2" fmla="*/ 1784247 h 2291136"/>
              <a:gd name="connsiteX3" fmla="*/ 1013779 w 2027557"/>
              <a:gd name="connsiteY3" fmla="*/ 2291136 h 2291136"/>
              <a:gd name="connsiteX4" fmla="*/ 0 w 2027557"/>
              <a:gd name="connsiteY4" fmla="*/ 1784247 h 2291136"/>
              <a:gd name="connsiteX5" fmla="*/ 0 w 2027557"/>
              <a:gd name="connsiteY5" fmla="*/ 506889 h 229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7557" h="2291136">
                <a:moveTo>
                  <a:pt x="1013779" y="0"/>
                </a:moveTo>
                <a:lnTo>
                  <a:pt x="2027557" y="506889"/>
                </a:lnTo>
                <a:lnTo>
                  <a:pt x="2027557" y="1784247"/>
                </a:lnTo>
                <a:lnTo>
                  <a:pt x="1013779" y="2291136"/>
                </a:lnTo>
                <a:lnTo>
                  <a:pt x="0" y="1784247"/>
                </a:lnTo>
                <a:lnTo>
                  <a:pt x="0" y="5068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D83F9D45-1A04-418A-B58F-53CE5CC43D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16818" y="1989024"/>
            <a:ext cx="1823420" cy="2060462"/>
          </a:xfrm>
          <a:custGeom>
            <a:avLst/>
            <a:gdLst>
              <a:gd name="connsiteX0" fmla="*/ 1013779 w 2027557"/>
              <a:gd name="connsiteY0" fmla="*/ 0 h 2291136"/>
              <a:gd name="connsiteX1" fmla="*/ 2027557 w 2027557"/>
              <a:gd name="connsiteY1" fmla="*/ 506889 h 2291136"/>
              <a:gd name="connsiteX2" fmla="*/ 2027557 w 2027557"/>
              <a:gd name="connsiteY2" fmla="*/ 1784247 h 2291136"/>
              <a:gd name="connsiteX3" fmla="*/ 1013779 w 2027557"/>
              <a:gd name="connsiteY3" fmla="*/ 2291136 h 2291136"/>
              <a:gd name="connsiteX4" fmla="*/ 0 w 2027557"/>
              <a:gd name="connsiteY4" fmla="*/ 1784247 h 2291136"/>
              <a:gd name="connsiteX5" fmla="*/ 0 w 2027557"/>
              <a:gd name="connsiteY5" fmla="*/ 506889 h 229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7557" h="2291136">
                <a:moveTo>
                  <a:pt x="1013779" y="0"/>
                </a:moveTo>
                <a:lnTo>
                  <a:pt x="2027557" y="506889"/>
                </a:lnTo>
                <a:lnTo>
                  <a:pt x="2027557" y="1784247"/>
                </a:lnTo>
                <a:lnTo>
                  <a:pt x="1013779" y="2291136"/>
                </a:lnTo>
                <a:lnTo>
                  <a:pt x="0" y="1784247"/>
                </a:lnTo>
                <a:lnTo>
                  <a:pt x="0" y="5068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153636C7-3EB4-4190-9D8D-D3E7629D34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1762" y="1989024"/>
            <a:ext cx="1823420" cy="2060462"/>
          </a:xfrm>
          <a:custGeom>
            <a:avLst/>
            <a:gdLst>
              <a:gd name="connsiteX0" fmla="*/ 1013779 w 2027557"/>
              <a:gd name="connsiteY0" fmla="*/ 0 h 2291136"/>
              <a:gd name="connsiteX1" fmla="*/ 2027557 w 2027557"/>
              <a:gd name="connsiteY1" fmla="*/ 506889 h 2291136"/>
              <a:gd name="connsiteX2" fmla="*/ 2027557 w 2027557"/>
              <a:gd name="connsiteY2" fmla="*/ 1784247 h 2291136"/>
              <a:gd name="connsiteX3" fmla="*/ 1013779 w 2027557"/>
              <a:gd name="connsiteY3" fmla="*/ 2291136 h 2291136"/>
              <a:gd name="connsiteX4" fmla="*/ 0 w 2027557"/>
              <a:gd name="connsiteY4" fmla="*/ 1784247 h 2291136"/>
              <a:gd name="connsiteX5" fmla="*/ 0 w 2027557"/>
              <a:gd name="connsiteY5" fmla="*/ 506889 h 229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7557" h="2291136">
                <a:moveTo>
                  <a:pt x="1013779" y="0"/>
                </a:moveTo>
                <a:lnTo>
                  <a:pt x="2027557" y="506889"/>
                </a:lnTo>
                <a:lnTo>
                  <a:pt x="2027557" y="1784247"/>
                </a:lnTo>
                <a:lnTo>
                  <a:pt x="1013779" y="2291136"/>
                </a:lnTo>
                <a:lnTo>
                  <a:pt x="0" y="1784247"/>
                </a:lnTo>
                <a:lnTo>
                  <a:pt x="0" y="5068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B312CD6B-9AE6-4653-95E7-1EEC79983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86705" y="1989024"/>
            <a:ext cx="1823420" cy="2060462"/>
          </a:xfrm>
          <a:custGeom>
            <a:avLst/>
            <a:gdLst>
              <a:gd name="connsiteX0" fmla="*/ 1013779 w 2027557"/>
              <a:gd name="connsiteY0" fmla="*/ 0 h 2291136"/>
              <a:gd name="connsiteX1" fmla="*/ 2027557 w 2027557"/>
              <a:gd name="connsiteY1" fmla="*/ 506889 h 2291136"/>
              <a:gd name="connsiteX2" fmla="*/ 2027557 w 2027557"/>
              <a:gd name="connsiteY2" fmla="*/ 1784247 h 2291136"/>
              <a:gd name="connsiteX3" fmla="*/ 1013779 w 2027557"/>
              <a:gd name="connsiteY3" fmla="*/ 2291136 h 2291136"/>
              <a:gd name="connsiteX4" fmla="*/ 0 w 2027557"/>
              <a:gd name="connsiteY4" fmla="*/ 1784247 h 2291136"/>
              <a:gd name="connsiteX5" fmla="*/ 0 w 2027557"/>
              <a:gd name="connsiteY5" fmla="*/ 506889 h 229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7557" h="2291136">
                <a:moveTo>
                  <a:pt x="1013779" y="0"/>
                </a:moveTo>
                <a:lnTo>
                  <a:pt x="2027557" y="506889"/>
                </a:lnTo>
                <a:lnTo>
                  <a:pt x="2027557" y="1784247"/>
                </a:lnTo>
                <a:lnTo>
                  <a:pt x="1013779" y="2291136"/>
                </a:lnTo>
                <a:lnTo>
                  <a:pt x="0" y="1784247"/>
                </a:lnTo>
                <a:lnTo>
                  <a:pt x="0" y="5068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1A047B9-BEA3-4575-954A-FEA5C6BBF8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1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75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E25914-A7F9-41B6-8068-F62C6EC755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4342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95A1EB-9543-4891-A4EF-0EDE4B80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064AF-1535-4899-83B8-C7C69B4C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5F17B-DF17-4510-BDD5-39EBC3E84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56B9-EF94-4E5E-B33F-433CD7F5546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69E94-225F-44BC-ACB8-98E24A121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4B88A-03FD-4F8A-A460-0C80020C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0048-C749-44A8-8BF2-AC6B9C59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8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개체 틀 62">
            <a:extLst>
              <a:ext uri="{FF2B5EF4-FFF2-40B4-BE49-F238E27FC236}">
                <a16:creationId xmlns:a16="http://schemas.microsoft.com/office/drawing/2014/main" id="{1163D1D4-206A-41D1-8F3A-DE42A6EE47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22" b="5410"/>
          <a:stretch/>
        </p:blipFill>
        <p:spPr>
          <a:xfrm>
            <a:off x="0" y="0"/>
            <a:ext cx="12288818" cy="6858000"/>
          </a:xfr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8F74A7D-4165-4DC7-80F5-444A5090D130}"/>
              </a:ext>
            </a:extLst>
          </p:cNvPr>
          <p:cNvSpPr txBox="1"/>
          <p:nvPr/>
        </p:nvSpPr>
        <p:spPr>
          <a:xfrm>
            <a:off x="212149" y="455893"/>
            <a:ext cx="12267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Natural Language Processing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GB" sz="6000" b="1" dirty="0">
                <a:solidFill>
                  <a:schemeClr val="bg1"/>
                </a:solidFill>
              </a:rPr>
              <a:t>u</a:t>
            </a:r>
            <a:r>
              <a:rPr lang="en-US" sz="6000" b="1" dirty="0">
                <a:solidFill>
                  <a:schemeClr val="bg1"/>
                </a:solidFill>
              </a:rPr>
              <a:t>sing Machine Learning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C0114-FA08-4F68-8396-FB7BEAE1A639}"/>
              </a:ext>
            </a:extLst>
          </p:cNvPr>
          <p:cNvSpPr txBox="1"/>
          <p:nvPr/>
        </p:nvSpPr>
        <p:spPr>
          <a:xfrm>
            <a:off x="432766" y="4630941"/>
            <a:ext cx="6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NAYA college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Practical Data Science</a:t>
            </a:r>
          </a:p>
          <a:p>
            <a:pPr rtl="1"/>
            <a:r>
              <a:rPr lang="en-US" sz="2400" b="1" dirty="0">
                <a:solidFill>
                  <a:schemeClr val="bg1"/>
                </a:solidFill>
                <a:latin typeface="+mj-lt"/>
              </a:rPr>
              <a:t>July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 2020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12149" y="3674430"/>
            <a:ext cx="11928297" cy="523220"/>
            <a:chOff x="212149" y="3674430"/>
            <a:chExt cx="11928297" cy="52322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2146BF-2BE3-488A-A1DA-3BF8A475504A}"/>
                </a:ext>
              </a:extLst>
            </p:cNvPr>
            <p:cNvSpPr/>
            <p:nvPr/>
          </p:nvSpPr>
          <p:spPr>
            <a:xfrm>
              <a:off x="212149" y="3682106"/>
              <a:ext cx="11928297" cy="455116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0800000" scaled="1"/>
              <a:tileRect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A6C605-00A6-4A8E-B250-14879958CA6A}"/>
                </a:ext>
              </a:extLst>
            </p:cNvPr>
            <p:cNvSpPr txBox="1"/>
            <p:nvPr/>
          </p:nvSpPr>
          <p:spPr>
            <a:xfrm>
              <a:off x="212149" y="3674430"/>
              <a:ext cx="9081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schemeClr val="bg1"/>
                  </a:solidFill>
                </a:rPr>
                <a:t>Pnina Vetcher  and  Itai Blatnoy – Final Project</a:t>
              </a:r>
            </a:p>
          </p:txBody>
        </p:sp>
      </p:grpSp>
      <p:pic>
        <p:nvPicPr>
          <p:cNvPr id="3" name="Picture 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8813731-A042-4B20-8E37-F1BC346573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34" y="2821495"/>
            <a:ext cx="1602700" cy="19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7FA3E1-E2D8-4E32-935C-24ED4B342F46}"/>
              </a:ext>
            </a:extLst>
          </p:cNvPr>
          <p:cNvSpPr/>
          <p:nvPr/>
        </p:nvSpPr>
        <p:spPr>
          <a:xfrm>
            <a:off x="6935056" y="0"/>
            <a:ext cx="525694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6BC831-3603-443F-9E33-B7C541A99E6F}"/>
              </a:ext>
            </a:extLst>
          </p:cNvPr>
          <p:cNvGrpSpPr/>
          <p:nvPr/>
        </p:nvGrpSpPr>
        <p:grpSpPr>
          <a:xfrm>
            <a:off x="0" y="559127"/>
            <a:ext cx="3239459" cy="646331"/>
            <a:chOff x="0" y="599852"/>
            <a:chExt cx="3239459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ECAE1C-012D-4A94-9E1B-926746954B16}"/>
                </a:ext>
              </a:extLst>
            </p:cNvPr>
            <p:cNvSpPr txBox="1"/>
            <p:nvPr/>
          </p:nvSpPr>
          <p:spPr>
            <a:xfrm>
              <a:off x="31530" y="599852"/>
              <a:ext cx="3207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The Data</a:t>
              </a:r>
              <a:endParaRPr lang="ko-KR" altLang="en-US" sz="3600" b="1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268FAC7-8825-43BF-ACAE-B44FB562FA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5185"/>
              <a:ext cx="2510807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678564-6154-40C1-963A-296DC83E145C}"/>
              </a:ext>
            </a:extLst>
          </p:cNvPr>
          <p:cNvSpPr txBox="1"/>
          <p:nvPr/>
        </p:nvSpPr>
        <p:spPr>
          <a:xfrm>
            <a:off x="1728444" y="2236089"/>
            <a:ext cx="5110456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lvl="0">
              <a:lnSpc>
                <a:spcPct val="150000"/>
              </a:lnSpc>
              <a:buSzPts val="1700"/>
            </a:pPr>
            <a:r>
              <a:rPr lang="en-US" sz="1600" b="1" dirty="0"/>
              <a:t>1,630 Apple related tagged tweets in English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37D87-1083-42C3-AECC-D2ADAB28137B}"/>
              </a:ext>
            </a:extLst>
          </p:cNvPr>
          <p:cNvSpPr txBox="1"/>
          <p:nvPr/>
        </p:nvSpPr>
        <p:spPr>
          <a:xfrm>
            <a:off x="1789474" y="3469666"/>
            <a:ext cx="481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lvl="0">
              <a:lnSpc>
                <a:spcPct val="150000"/>
              </a:lnSpc>
              <a:buSzPts val="1700"/>
            </a:pPr>
            <a:r>
              <a:rPr lang="en-US" sz="1600" b="1" dirty="0"/>
              <a:t>Sentiment Classes:</a:t>
            </a:r>
          </a:p>
          <a:p>
            <a:pPr marL="406400" lvl="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/>
              <a:t>Positive (1)</a:t>
            </a:r>
          </a:p>
          <a:p>
            <a:pPr marL="406400" lvl="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/>
              <a:t>Negative (-1)</a:t>
            </a:r>
          </a:p>
          <a:p>
            <a:pPr marL="406400" lvl="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/>
              <a:t>Neutral (0)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55F334-BBB8-49E6-8BA9-0004E04DF626}"/>
              </a:ext>
            </a:extLst>
          </p:cNvPr>
          <p:cNvSpPr txBox="1"/>
          <p:nvPr/>
        </p:nvSpPr>
        <p:spPr>
          <a:xfrm>
            <a:off x="1761714" y="5133945"/>
            <a:ext cx="4916488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lvl="0">
              <a:lnSpc>
                <a:spcPct val="115000"/>
              </a:lnSpc>
              <a:buSzPts val="1700"/>
            </a:pPr>
            <a:r>
              <a:rPr lang="en-US" sz="1600" b="1" dirty="0"/>
              <a:t>Imbalanced data</a:t>
            </a:r>
          </a:p>
          <a:p>
            <a:pPr marL="406400" lvl="0" indent="-285750">
              <a:lnSpc>
                <a:spcPct val="115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600" dirty="0"/>
              <a:t>Resolved using oversampling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6094" y="2284626"/>
            <a:ext cx="902027" cy="902027"/>
            <a:chOff x="876094" y="2284626"/>
            <a:chExt cx="902027" cy="90202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C09487-0368-4945-BA3E-978743F6B902}"/>
                </a:ext>
              </a:extLst>
            </p:cNvPr>
            <p:cNvSpPr/>
            <p:nvPr/>
          </p:nvSpPr>
          <p:spPr>
            <a:xfrm>
              <a:off x="876094" y="2284626"/>
              <a:ext cx="902027" cy="9020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A574092-61A0-44C9-BB6B-F417AF5A800E}"/>
                </a:ext>
              </a:extLst>
            </p:cNvPr>
            <p:cNvGrpSpPr/>
            <p:nvPr/>
          </p:nvGrpSpPr>
          <p:grpSpPr>
            <a:xfrm>
              <a:off x="1109647" y="2473078"/>
              <a:ext cx="434920" cy="462194"/>
              <a:chOff x="12350750" y="361950"/>
              <a:chExt cx="936625" cy="995363"/>
            </a:xfrm>
            <a:solidFill>
              <a:schemeClr val="bg1"/>
            </a:solidFill>
          </p:grpSpPr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9457C3CF-5856-4506-8376-DCB4636DE9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04725" y="1055688"/>
                <a:ext cx="882650" cy="301625"/>
              </a:xfrm>
              <a:custGeom>
                <a:avLst/>
                <a:gdLst>
                  <a:gd name="T0" fmla="*/ 291 w 293"/>
                  <a:gd name="T1" fmla="*/ 3 h 100"/>
                  <a:gd name="T2" fmla="*/ 283 w 293"/>
                  <a:gd name="T3" fmla="*/ 1 h 100"/>
                  <a:gd name="T4" fmla="*/ 214 w 293"/>
                  <a:gd name="T5" fmla="*/ 19 h 100"/>
                  <a:gd name="T6" fmla="*/ 209 w 293"/>
                  <a:gd name="T7" fmla="*/ 24 h 100"/>
                  <a:gd name="T8" fmla="*/ 211 w 293"/>
                  <a:gd name="T9" fmla="*/ 32 h 100"/>
                  <a:gd name="T10" fmla="*/ 231 w 293"/>
                  <a:gd name="T11" fmla="*/ 52 h 100"/>
                  <a:gd name="T12" fmla="*/ 138 w 293"/>
                  <a:gd name="T13" fmla="*/ 85 h 100"/>
                  <a:gd name="T14" fmla="*/ 15 w 293"/>
                  <a:gd name="T15" fmla="*/ 20 h 100"/>
                  <a:gd name="T16" fmla="*/ 4 w 293"/>
                  <a:gd name="T17" fmla="*/ 18 h 100"/>
                  <a:gd name="T18" fmla="*/ 2 w 293"/>
                  <a:gd name="T19" fmla="*/ 28 h 100"/>
                  <a:gd name="T20" fmla="*/ 138 w 293"/>
                  <a:gd name="T21" fmla="*/ 100 h 100"/>
                  <a:gd name="T22" fmla="*/ 242 w 293"/>
                  <a:gd name="T23" fmla="*/ 63 h 100"/>
                  <a:gd name="T24" fmla="*/ 261 w 293"/>
                  <a:gd name="T25" fmla="*/ 82 h 100"/>
                  <a:gd name="T26" fmla="*/ 267 w 293"/>
                  <a:gd name="T27" fmla="*/ 85 h 100"/>
                  <a:gd name="T28" fmla="*/ 269 w 293"/>
                  <a:gd name="T29" fmla="*/ 84 h 100"/>
                  <a:gd name="T30" fmla="*/ 274 w 293"/>
                  <a:gd name="T31" fmla="*/ 79 h 100"/>
                  <a:gd name="T32" fmla="*/ 293 w 293"/>
                  <a:gd name="T33" fmla="*/ 10 h 100"/>
                  <a:gd name="T34" fmla="*/ 291 w 293"/>
                  <a:gd name="T35" fmla="*/ 3 h 100"/>
                  <a:gd name="T36" fmla="*/ 263 w 293"/>
                  <a:gd name="T37" fmla="*/ 62 h 100"/>
                  <a:gd name="T38" fmla="*/ 231 w 293"/>
                  <a:gd name="T39" fmla="*/ 30 h 100"/>
                  <a:gd name="T40" fmla="*/ 274 w 293"/>
                  <a:gd name="T41" fmla="*/ 19 h 100"/>
                  <a:gd name="T42" fmla="*/ 263 w 293"/>
                  <a:gd name="T4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3" h="100">
                    <a:moveTo>
                      <a:pt x="291" y="3"/>
                    </a:moveTo>
                    <a:cubicBezTo>
                      <a:pt x="289" y="1"/>
                      <a:pt x="286" y="0"/>
                      <a:pt x="283" y="1"/>
                    </a:cubicBezTo>
                    <a:cubicBezTo>
                      <a:pt x="214" y="19"/>
                      <a:pt x="214" y="19"/>
                      <a:pt x="214" y="19"/>
                    </a:cubicBezTo>
                    <a:cubicBezTo>
                      <a:pt x="212" y="20"/>
                      <a:pt x="210" y="22"/>
                      <a:pt x="209" y="24"/>
                    </a:cubicBezTo>
                    <a:cubicBezTo>
                      <a:pt x="208" y="27"/>
                      <a:pt x="209" y="30"/>
                      <a:pt x="211" y="32"/>
                    </a:cubicBezTo>
                    <a:cubicBezTo>
                      <a:pt x="231" y="52"/>
                      <a:pt x="231" y="52"/>
                      <a:pt x="231" y="52"/>
                    </a:cubicBezTo>
                    <a:cubicBezTo>
                      <a:pt x="205" y="73"/>
                      <a:pt x="172" y="85"/>
                      <a:pt x="138" y="85"/>
                    </a:cubicBezTo>
                    <a:cubicBezTo>
                      <a:pt x="89" y="85"/>
                      <a:pt x="43" y="61"/>
                      <a:pt x="15" y="20"/>
                    </a:cubicBezTo>
                    <a:cubicBezTo>
                      <a:pt x="13" y="16"/>
                      <a:pt x="8" y="15"/>
                      <a:pt x="4" y="18"/>
                    </a:cubicBezTo>
                    <a:cubicBezTo>
                      <a:pt x="1" y="20"/>
                      <a:pt x="0" y="25"/>
                      <a:pt x="2" y="28"/>
                    </a:cubicBezTo>
                    <a:cubicBezTo>
                      <a:pt x="33" y="73"/>
                      <a:pt x="83" y="100"/>
                      <a:pt x="138" y="100"/>
                    </a:cubicBezTo>
                    <a:cubicBezTo>
                      <a:pt x="176" y="100"/>
                      <a:pt x="213" y="87"/>
                      <a:pt x="242" y="63"/>
                    </a:cubicBezTo>
                    <a:cubicBezTo>
                      <a:pt x="261" y="82"/>
                      <a:pt x="261" y="82"/>
                      <a:pt x="261" y="82"/>
                    </a:cubicBezTo>
                    <a:cubicBezTo>
                      <a:pt x="263" y="84"/>
                      <a:pt x="265" y="85"/>
                      <a:pt x="267" y="85"/>
                    </a:cubicBezTo>
                    <a:cubicBezTo>
                      <a:pt x="267" y="85"/>
                      <a:pt x="268" y="85"/>
                      <a:pt x="269" y="84"/>
                    </a:cubicBezTo>
                    <a:cubicBezTo>
                      <a:pt x="271" y="84"/>
                      <a:pt x="274" y="82"/>
                      <a:pt x="274" y="79"/>
                    </a:cubicBezTo>
                    <a:cubicBezTo>
                      <a:pt x="293" y="10"/>
                      <a:pt x="293" y="10"/>
                      <a:pt x="293" y="10"/>
                    </a:cubicBezTo>
                    <a:cubicBezTo>
                      <a:pt x="293" y="7"/>
                      <a:pt x="293" y="4"/>
                      <a:pt x="291" y="3"/>
                    </a:cubicBezTo>
                    <a:close/>
                    <a:moveTo>
                      <a:pt x="263" y="62"/>
                    </a:moveTo>
                    <a:cubicBezTo>
                      <a:pt x="231" y="30"/>
                      <a:pt x="231" y="30"/>
                      <a:pt x="231" y="30"/>
                    </a:cubicBezTo>
                    <a:cubicBezTo>
                      <a:pt x="274" y="19"/>
                      <a:pt x="274" y="19"/>
                      <a:pt x="274" y="19"/>
                    </a:cubicBezTo>
                    <a:lnTo>
                      <a:pt x="263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D1803C00-AC88-4AB9-BA2D-E8410CDF90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98388" y="639763"/>
                <a:ext cx="201613" cy="198438"/>
              </a:xfrm>
              <a:custGeom>
                <a:avLst/>
                <a:gdLst>
                  <a:gd name="T0" fmla="*/ 67 w 67"/>
                  <a:gd name="T1" fmla="*/ 33 h 66"/>
                  <a:gd name="T2" fmla="*/ 34 w 67"/>
                  <a:gd name="T3" fmla="*/ 0 h 66"/>
                  <a:gd name="T4" fmla="*/ 0 w 67"/>
                  <a:gd name="T5" fmla="*/ 33 h 66"/>
                  <a:gd name="T6" fmla="*/ 34 w 67"/>
                  <a:gd name="T7" fmla="*/ 66 h 66"/>
                  <a:gd name="T8" fmla="*/ 67 w 67"/>
                  <a:gd name="T9" fmla="*/ 33 h 66"/>
                  <a:gd name="T10" fmla="*/ 16 w 67"/>
                  <a:gd name="T11" fmla="*/ 33 h 66"/>
                  <a:gd name="T12" fmla="*/ 34 w 67"/>
                  <a:gd name="T13" fmla="*/ 15 h 66"/>
                  <a:gd name="T14" fmla="*/ 52 w 67"/>
                  <a:gd name="T15" fmla="*/ 33 h 66"/>
                  <a:gd name="T16" fmla="*/ 34 w 67"/>
                  <a:gd name="T17" fmla="*/ 51 h 66"/>
                  <a:gd name="T18" fmla="*/ 16 w 67"/>
                  <a:gd name="T1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66">
                    <a:moveTo>
                      <a:pt x="67" y="33"/>
                    </a:move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15" y="66"/>
                      <a:pt x="34" y="66"/>
                    </a:cubicBezTo>
                    <a:cubicBezTo>
                      <a:pt x="52" y="66"/>
                      <a:pt x="67" y="51"/>
                      <a:pt x="67" y="33"/>
                    </a:cubicBezTo>
                    <a:close/>
                    <a:moveTo>
                      <a:pt x="16" y="33"/>
                    </a:moveTo>
                    <a:cubicBezTo>
                      <a:pt x="16" y="23"/>
                      <a:pt x="24" y="15"/>
                      <a:pt x="34" y="15"/>
                    </a:cubicBezTo>
                    <a:cubicBezTo>
                      <a:pt x="44" y="15"/>
                      <a:pt x="52" y="23"/>
                      <a:pt x="52" y="33"/>
                    </a:cubicBezTo>
                    <a:cubicBezTo>
                      <a:pt x="52" y="43"/>
                      <a:pt x="44" y="51"/>
                      <a:pt x="34" y="51"/>
                    </a:cubicBezTo>
                    <a:cubicBezTo>
                      <a:pt x="24" y="51"/>
                      <a:pt x="16" y="43"/>
                      <a:pt x="16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3CEA0E58-56E3-40EB-80D1-E972071F4D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07900" y="863600"/>
                <a:ext cx="382588" cy="192088"/>
              </a:xfrm>
              <a:custGeom>
                <a:avLst/>
                <a:gdLst>
                  <a:gd name="T0" fmla="*/ 26 w 127"/>
                  <a:gd name="T1" fmla="*/ 0 h 64"/>
                  <a:gd name="T2" fmla="*/ 0 w 127"/>
                  <a:gd name="T3" fmla="*/ 27 h 64"/>
                  <a:gd name="T4" fmla="*/ 0 w 127"/>
                  <a:gd name="T5" fmla="*/ 56 h 64"/>
                  <a:gd name="T6" fmla="*/ 8 w 127"/>
                  <a:gd name="T7" fmla="*/ 64 h 64"/>
                  <a:gd name="T8" fmla="*/ 120 w 127"/>
                  <a:gd name="T9" fmla="*/ 64 h 64"/>
                  <a:gd name="T10" fmla="*/ 127 w 127"/>
                  <a:gd name="T11" fmla="*/ 56 h 64"/>
                  <a:gd name="T12" fmla="*/ 127 w 127"/>
                  <a:gd name="T13" fmla="*/ 27 h 64"/>
                  <a:gd name="T14" fmla="*/ 101 w 127"/>
                  <a:gd name="T15" fmla="*/ 0 h 64"/>
                  <a:gd name="T16" fmla="*/ 100 w 127"/>
                  <a:gd name="T17" fmla="*/ 0 h 64"/>
                  <a:gd name="T18" fmla="*/ 77 w 127"/>
                  <a:gd name="T19" fmla="*/ 0 h 64"/>
                  <a:gd name="T20" fmla="*/ 70 w 127"/>
                  <a:gd name="T21" fmla="*/ 4 h 64"/>
                  <a:gd name="T22" fmla="*/ 64 w 127"/>
                  <a:gd name="T23" fmla="*/ 15 h 64"/>
                  <a:gd name="T24" fmla="*/ 57 w 127"/>
                  <a:gd name="T25" fmla="*/ 4 h 64"/>
                  <a:gd name="T26" fmla="*/ 50 w 127"/>
                  <a:gd name="T27" fmla="*/ 0 h 64"/>
                  <a:gd name="T28" fmla="*/ 27 w 127"/>
                  <a:gd name="T29" fmla="*/ 0 h 64"/>
                  <a:gd name="T30" fmla="*/ 26 w 127"/>
                  <a:gd name="T31" fmla="*/ 0 h 64"/>
                  <a:gd name="T32" fmla="*/ 46 w 127"/>
                  <a:gd name="T33" fmla="*/ 15 h 64"/>
                  <a:gd name="T34" fmla="*/ 57 w 127"/>
                  <a:gd name="T35" fmla="*/ 35 h 64"/>
                  <a:gd name="T36" fmla="*/ 64 w 127"/>
                  <a:gd name="T37" fmla="*/ 38 h 64"/>
                  <a:gd name="T38" fmla="*/ 64 w 127"/>
                  <a:gd name="T39" fmla="*/ 38 h 64"/>
                  <a:gd name="T40" fmla="*/ 70 w 127"/>
                  <a:gd name="T41" fmla="*/ 35 h 64"/>
                  <a:gd name="T42" fmla="*/ 81 w 127"/>
                  <a:gd name="T43" fmla="*/ 15 h 64"/>
                  <a:gd name="T44" fmla="*/ 100 w 127"/>
                  <a:gd name="T45" fmla="*/ 15 h 64"/>
                  <a:gd name="T46" fmla="*/ 100 w 127"/>
                  <a:gd name="T47" fmla="*/ 15 h 64"/>
                  <a:gd name="T48" fmla="*/ 112 w 127"/>
                  <a:gd name="T49" fmla="*/ 27 h 64"/>
                  <a:gd name="T50" fmla="*/ 112 w 127"/>
                  <a:gd name="T51" fmla="*/ 48 h 64"/>
                  <a:gd name="T52" fmla="*/ 15 w 127"/>
                  <a:gd name="T53" fmla="*/ 48 h 64"/>
                  <a:gd name="T54" fmla="*/ 15 w 127"/>
                  <a:gd name="T55" fmla="*/ 27 h 64"/>
                  <a:gd name="T56" fmla="*/ 27 w 127"/>
                  <a:gd name="T57" fmla="*/ 15 h 64"/>
                  <a:gd name="T58" fmla="*/ 27 w 127"/>
                  <a:gd name="T59" fmla="*/ 15 h 64"/>
                  <a:gd name="T60" fmla="*/ 46 w 127"/>
                  <a:gd name="T61" fmla="*/ 1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7" h="64">
                    <a:moveTo>
                      <a:pt x="26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3" y="64"/>
                      <a:pt x="8" y="64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4" y="64"/>
                      <a:pt x="127" y="60"/>
                      <a:pt x="127" y="56"/>
                    </a:cubicBezTo>
                    <a:cubicBezTo>
                      <a:pt x="127" y="27"/>
                      <a:pt x="127" y="27"/>
                      <a:pt x="127" y="27"/>
                    </a:cubicBezTo>
                    <a:cubicBezTo>
                      <a:pt x="127" y="12"/>
                      <a:pt x="116" y="0"/>
                      <a:pt x="101" y="0"/>
                    </a:cubicBezTo>
                    <a:cubicBezTo>
                      <a:pt x="101" y="0"/>
                      <a:pt x="101" y="0"/>
                      <a:pt x="10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4" y="0"/>
                      <a:pt x="72" y="1"/>
                      <a:pt x="70" y="4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6" y="1"/>
                      <a:pt x="53" y="0"/>
                      <a:pt x="5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lose/>
                    <a:moveTo>
                      <a:pt x="46" y="15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58" y="37"/>
                      <a:pt x="61" y="38"/>
                      <a:pt x="64" y="38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6" y="38"/>
                      <a:pt x="69" y="37"/>
                      <a:pt x="70" y="3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7" y="15"/>
                      <a:pt x="112" y="20"/>
                      <a:pt x="112" y="27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0"/>
                      <a:pt x="20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lnTo>
                      <a:pt x="4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52103587-A787-49ED-9908-4D1831B8A0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28600" y="639763"/>
                <a:ext cx="201613" cy="198438"/>
              </a:xfrm>
              <a:custGeom>
                <a:avLst/>
                <a:gdLst>
                  <a:gd name="T0" fmla="*/ 67 w 67"/>
                  <a:gd name="T1" fmla="*/ 33 h 66"/>
                  <a:gd name="T2" fmla="*/ 34 w 67"/>
                  <a:gd name="T3" fmla="*/ 0 h 66"/>
                  <a:gd name="T4" fmla="*/ 0 w 67"/>
                  <a:gd name="T5" fmla="*/ 33 h 66"/>
                  <a:gd name="T6" fmla="*/ 34 w 67"/>
                  <a:gd name="T7" fmla="*/ 66 h 66"/>
                  <a:gd name="T8" fmla="*/ 67 w 67"/>
                  <a:gd name="T9" fmla="*/ 33 h 66"/>
                  <a:gd name="T10" fmla="*/ 16 w 67"/>
                  <a:gd name="T11" fmla="*/ 33 h 66"/>
                  <a:gd name="T12" fmla="*/ 34 w 67"/>
                  <a:gd name="T13" fmla="*/ 15 h 66"/>
                  <a:gd name="T14" fmla="*/ 52 w 67"/>
                  <a:gd name="T15" fmla="*/ 33 h 66"/>
                  <a:gd name="T16" fmla="*/ 34 w 67"/>
                  <a:gd name="T17" fmla="*/ 51 h 66"/>
                  <a:gd name="T18" fmla="*/ 16 w 67"/>
                  <a:gd name="T1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66">
                    <a:moveTo>
                      <a:pt x="67" y="33"/>
                    </a:move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15" y="66"/>
                      <a:pt x="34" y="66"/>
                    </a:cubicBezTo>
                    <a:cubicBezTo>
                      <a:pt x="52" y="66"/>
                      <a:pt x="67" y="51"/>
                      <a:pt x="67" y="33"/>
                    </a:cubicBezTo>
                    <a:close/>
                    <a:moveTo>
                      <a:pt x="16" y="33"/>
                    </a:moveTo>
                    <a:cubicBezTo>
                      <a:pt x="16" y="23"/>
                      <a:pt x="24" y="15"/>
                      <a:pt x="34" y="15"/>
                    </a:cubicBezTo>
                    <a:cubicBezTo>
                      <a:pt x="44" y="15"/>
                      <a:pt x="52" y="23"/>
                      <a:pt x="52" y="33"/>
                    </a:cubicBezTo>
                    <a:cubicBezTo>
                      <a:pt x="52" y="43"/>
                      <a:pt x="44" y="51"/>
                      <a:pt x="34" y="51"/>
                    </a:cubicBezTo>
                    <a:cubicBezTo>
                      <a:pt x="24" y="51"/>
                      <a:pt x="16" y="43"/>
                      <a:pt x="16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5BB28FB0-1A61-4918-B31A-A41A2CAD0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38113" y="863600"/>
                <a:ext cx="382588" cy="192088"/>
              </a:xfrm>
              <a:custGeom>
                <a:avLst/>
                <a:gdLst>
                  <a:gd name="T0" fmla="*/ 26 w 127"/>
                  <a:gd name="T1" fmla="*/ 0 h 64"/>
                  <a:gd name="T2" fmla="*/ 0 w 127"/>
                  <a:gd name="T3" fmla="*/ 27 h 64"/>
                  <a:gd name="T4" fmla="*/ 0 w 127"/>
                  <a:gd name="T5" fmla="*/ 56 h 64"/>
                  <a:gd name="T6" fmla="*/ 8 w 127"/>
                  <a:gd name="T7" fmla="*/ 64 h 64"/>
                  <a:gd name="T8" fmla="*/ 120 w 127"/>
                  <a:gd name="T9" fmla="*/ 64 h 64"/>
                  <a:gd name="T10" fmla="*/ 127 w 127"/>
                  <a:gd name="T11" fmla="*/ 56 h 64"/>
                  <a:gd name="T12" fmla="*/ 127 w 127"/>
                  <a:gd name="T13" fmla="*/ 27 h 64"/>
                  <a:gd name="T14" fmla="*/ 101 w 127"/>
                  <a:gd name="T15" fmla="*/ 0 h 64"/>
                  <a:gd name="T16" fmla="*/ 100 w 127"/>
                  <a:gd name="T17" fmla="*/ 0 h 64"/>
                  <a:gd name="T18" fmla="*/ 77 w 127"/>
                  <a:gd name="T19" fmla="*/ 0 h 64"/>
                  <a:gd name="T20" fmla="*/ 70 w 127"/>
                  <a:gd name="T21" fmla="*/ 4 h 64"/>
                  <a:gd name="T22" fmla="*/ 64 w 127"/>
                  <a:gd name="T23" fmla="*/ 15 h 64"/>
                  <a:gd name="T24" fmla="*/ 57 w 127"/>
                  <a:gd name="T25" fmla="*/ 4 h 64"/>
                  <a:gd name="T26" fmla="*/ 50 w 127"/>
                  <a:gd name="T27" fmla="*/ 0 h 64"/>
                  <a:gd name="T28" fmla="*/ 27 w 127"/>
                  <a:gd name="T29" fmla="*/ 0 h 64"/>
                  <a:gd name="T30" fmla="*/ 26 w 127"/>
                  <a:gd name="T31" fmla="*/ 0 h 64"/>
                  <a:gd name="T32" fmla="*/ 46 w 127"/>
                  <a:gd name="T33" fmla="*/ 15 h 64"/>
                  <a:gd name="T34" fmla="*/ 57 w 127"/>
                  <a:gd name="T35" fmla="*/ 35 h 64"/>
                  <a:gd name="T36" fmla="*/ 64 w 127"/>
                  <a:gd name="T37" fmla="*/ 38 h 64"/>
                  <a:gd name="T38" fmla="*/ 64 w 127"/>
                  <a:gd name="T39" fmla="*/ 38 h 64"/>
                  <a:gd name="T40" fmla="*/ 70 w 127"/>
                  <a:gd name="T41" fmla="*/ 35 h 64"/>
                  <a:gd name="T42" fmla="*/ 82 w 127"/>
                  <a:gd name="T43" fmla="*/ 15 h 64"/>
                  <a:gd name="T44" fmla="*/ 100 w 127"/>
                  <a:gd name="T45" fmla="*/ 15 h 64"/>
                  <a:gd name="T46" fmla="*/ 100 w 127"/>
                  <a:gd name="T47" fmla="*/ 15 h 64"/>
                  <a:gd name="T48" fmla="*/ 112 w 127"/>
                  <a:gd name="T49" fmla="*/ 27 h 64"/>
                  <a:gd name="T50" fmla="*/ 112 w 127"/>
                  <a:gd name="T51" fmla="*/ 48 h 64"/>
                  <a:gd name="T52" fmla="*/ 15 w 127"/>
                  <a:gd name="T53" fmla="*/ 48 h 64"/>
                  <a:gd name="T54" fmla="*/ 15 w 127"/>
                  <a:gd name="T55" fmla="*/ 27 h 64"/>
                  <a:gd name="T56" fmla="*/ 27 w 127"/>
                  <a:gd name="T57" fmla="*/ 15 h 64"/>
                  <a:gd name="T58" fmla="*/ 28 w 127"/>
                  <a:gd name="T59" fmla="*/ 15 h 64"/>
                  <a:gd name="T60" fmla="*/ 46 w 127"/>
                  <a:gd name="T61" fmla="*/ 1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7" h="64">
                    <a:moveTo>
                      <a:pt x="26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3" y="64"/>
                      <a:pt x="8" y="64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4" y="64"/>
                      <a:pt x="127" y="60"/>
                      <a:pt x="127" y="56"/>
                    </a:cubicBezTo>
                    <a:cubicBezTo>
                      <a:pt x="127" y="27"/>
                      <a:pt x="127" y="27"/>
                      <a:pt x="127" y="27"/>
                    </a:cubicBezTo>
                    <a:cubicBezTo>
                      <a:pt x="127" y="12"/>
                      <a:pt x="116" y="0"/>
                      <a:pt x="101" y="0"/>
                    </a:cubicBezTo>
                    <a:cubicBezTo>
                      <a:pt x="101" y="0"/>
                      <a:pt x="101" y="0"/>
                      <a:pt x="10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4" y="0"/>
                      <a:pt x="72" y="1"/>
                      <a:pt x="70" y="4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6" y="1"/>
                      <a:pt x="53" y="0"/>
                      <a:pt x="5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6" y="0"/>
                    </a:cubicBezTo>
                    <a:close/>
                    <a:moveTo>
                      <a:pt x="46" y="15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58" y="37"/>
                      <a:pt x="61" y="38"/>
                      <a:pt x="64" y="38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6" y="38"/>
                      <a:pt x="69" y="37"/>
                      <a:pt x="70" y="35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7" y="15"/>
                      <a:pt x="112" y="20"/>
                      <a:pt x="112" y="27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0"/>
                      <a:pt x="21" y="15"/>
                      <a:pt x="27" y="15"/>
                    </a:cubicBezTo>
                    <a:cubicBezTo>
                      <a:pt x="27" y="15"/>
                      <a:pt x="27" y="15"/>
                      <a:pt x="28" y="15"/>
                    </a:cubicBezTo>
                    <a:lnTo>
                      <a:pt x="4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88CBA3E9-F7A4-436F-B3C1-F837AAD1AA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0750" y="361950"/>
                <a:ext cx="885825" cy="301625"/>
              </a:xfrm>
              <a:custGeom>
                <a:avLst/>
                <a:gdLst>
                  <a:gd name="T0" fmla="*/ 85 w 294"/>
                  <a:gd name="T1" fmla="*/ 76 h 100"/>
                  <a:gd name="T2" fmla="*/ 83 w 294"/>
                  <a:gd name="T3" fmla="*/ 68 h 100"/>
                  <a:gd name="T4" fmla="*/ 63 w 294"/>
                  <a:gd name="T5" fmla="*/ 48 h 100"/>
                  <a:gd name="T6" fmla="*/ 156 w 294"/>
                  <a:gd name="T7" fmla="*/ 15 h 100"/>
                  <a:gd name="T8" fmla="*/ 279 w 294"/>
                  <a:gd name="T9" fmla="*/ 80 h 100"/>
                  <a:gd name="T10" fmla="*/ 285 w 294"/>
                  <a:gd name="T11" fmla="*/ 84 h 100"/>
                  <a:gd name="T12" fmla="*/ 289 w 294"/>
                  <a:gd name="T13" fmla="*/ 82 h 100"/>
                  <a:gd name="T14" fmla="*/ 291 w 294"/>
                  <a:gd name="T15" fmla="*/ 72 h 100"/>
                  <a:gd name="T16" fmla="*/ 156 w 294"/>
                  <a:gd name="T17" fmla="*/ 0 h 100"/>
                  <a:gd name="T18" fmla="*/ 52 w 294"/>
                  <a:gd name="T19" fmla="*/ 37 h 100"/>
                  <a:gd name="T20" fmla="*/ 32 w 294"/>
                  <a:gd name="T21" fmla="*/ 18 h 100"/>
                  <a:gd name="T22" fmla="*/ 25 w 294"/>
                  <a:gd name="T23" fmla="*/ 16 h 100"/>
                  <a:gd name="T24" fmla="*/ 19 w 294"/>
                  <a:gd name="T25" fmla="*/ 21 h 100"/>
                  <a:gd name="T26" fmla="*/ 1 w 294"/>
                  <a:gd name="T27" fmla="*/ 90 h 100"/>
                  <a:gd name="T28" fmla="*/ 3 w 294"/>
                  <a:gd name="T29" fmla="*/ 98 h 100"/>
                  <a:gd name="T30" fmla="*/ 8 w 294"/>
                  <a:gd name="T31" fmla="*/ 100 h 100"/>
                  <a:gd name="T32" fmla="*/ 10 w 294"/>
                  <a:gd name="T33" fmla="*/ 100 h 100"/>
                  <a:gd name="T34" fmla="*/ 79 w 294"/>
                  <a:gd name="T35" fmla="*/ 81 h 100"/>
                  <a:gd name="T36" fmla="*/ 85 w 294"/>
                  <a:gd name="T37" fmla="*/ 76 h 100"/>
                  <a:gd name="T38" fmla="*/ 19 w 294"/>
                  <a:gd name="T39" fmla="*/ 81 h 100"/>
                  <a:gd name="T40" fmla="*/ 31 w 294"/>
                  <a:gd name="T41" fmla="*/ 38 h 100"/>
                  <a:gd name="T42" fmla="*/ 62 w 294"/>
                  <a:gd name="T43" fmla="*/ 70 h 100"/>
                  <a:gd name="T44" fmla="*/ 19 w 294"/>
                  <a:gd name="T45" fmla="*/ 8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4" h="100">
                    <a:moveTo>
                      <a:pt x="85" y="76"/>
                    </a:moveTo>
                    <a:cubicBezTo>
                      <a:pt x="86" y="73"/>
                      <a:pt x="85" y="70"/>
                      <a:pt x="83" y="6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89" y="27"/>
                      <a:pt x="122" y="15"/>
                      <a:pt x="156" y="15"/>
                    </a:cubicBezTo>
                    <a:cubicBezTo>
                      <a:pt x="205" y="15"/>
                      <a:pt x="251" y="40"/>
                      <a:pt x="279" y="80"/>
                    </a:cubicBezTo>
                    <a:cubicBezTo>
                      <a:pt x="280" y="83"/>
                      <a:pt x="283" y="84"/>
                      <a:pt x="285" y="84"/>
                    </a:cubicBezTo>
                    <a:cubicBezTo>
                      <a:pt x="287" y="84"/>
                      <a:pt x="288" y="83"/>
                      <a:pt x="289" y="82"/>
                    </a:cubicBezTo>
                    <a:cubicBezTo>
                      <a:pt x="293" y="80"/>
                      <a:pt x="294" y="75"/>
                      <a:pt x="291" y="72"/>
                    </a:cubicBezTo>
                    <a:cubicBezTo>
                      <a:pt x="261" y="27"/>
                      <a:pt x="210" y="0"/>
                      <a:pt x="156" y="0"/>
                    </a:cubicBezTo>
                    <a:cubicBezTo>
                      <a:pt x="118" y="0"/>
                      <a:pt x="81" y="13"/>
                      <a:pt x="52" y="3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16"/>
                      <a:pt x="27" y="15"/>
                      <a:pt x="25" y="16"/>
                    </a:cubicBezTo>
                    <a:cubicBezTo>
                      <a:pt x="22" y="16"/>
                      <a:pt x="20" y="19"/>
                      <a:pt x="19" y="21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6"/>
                      <a:pt x="3" y="98"/>
                    </a:cubicBezTo>
                    <a:cubicBezTo>
                      <a:pt x="4" y="99"/>
                      <a:pt x="6" y="100"/>
                      <a:pt x="8" y="100"/>
                    </a:cubicBezTo>
                    <a:cubicBezTo>
                      <a:pt x="9" y="100"/>
                      <a:pt x="10" y="100"/>
                      <a:pt x="10" y="10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82" y="80"/>
                      <a:pt x="84" y="78"/>
                      <a:pt x="85" y="76"/>
                    </a:cubicBezTo>
                    <a:close/>
                    <a:moveTo>
                      <a:pt x="19" y="81"/>
                    </a:moveTo>
                    <a:cubicBezTo>
                      <a:pt x="31" y="38"/>
                      <a:pt x="31" y="38"/>
                      <a:pt x="31" y="38"/>
                    </a:cubicBezTo>
                    <a:cubicBezTo>
                      <a:pt x="62" y="70"/>
                      <a:pt x="62" y="70"/>
                      <a:pt x="62" y="70"/>
                    </a:cubicBezTo>
                    <a:lnTo>
                      <a:pt x="19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F874F-E997-4ECB-9ECE-99D95DCD17EC}"/>
              </a:ext>
            </a:extLst>
          </p:cNvPr>
          <p:cNvGrpSpPr/>
          <p:nvPr/>
        </p:nvGrpSpPr>
        <p:grpSpPr>
          <a:xfrm>
            <a:off x="1185419" y="5457341"/>
            <a:ext cx="387004" cy="463668"/>
            <a:chOff x="15538450" y="1890713"/>
            <a:chExt cx="833438" cy="998538"/>
          </a:xfrm>
          <a:solidFill>
            <a:schemeClr val="bg1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16C5FA0-2D19-4C25-9382-43BD1432B0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38450" y="1890713"/>
              <a:ext cx="833438" cy="998538"/>
            </a:xfrm>
            <a:custGeom>
              <a:avLst/>
              <a:gdLst>
                <a:gd name="T0" fmla="*/ 204 w 277"/>
                <a:gd name="T1" fmla="*/ 5 h 331"/>
                <a:gd name="T2" fmla="*/ 194 w 277"/>
                <a:gd name="T3" fmla="*/ 1 h 331"/>
                <a:gd name="T4" fmla="*/ 67 w 277"/>
                <a:gd name="T5" fmla="*/ 56 h 331"/>
                <a:gd name="T6" fmla="*/ 21 w 277"/>
                <a:gd name="T7" fmla="*/ 186 h 331"/>
                <a:gd name="T8" fmla="*/ 55 w 277"/>
                <a:gd name="T9" fmla="*/ 327 h 331"/>
                <a:gd name="T10" fmla="*/ 150 w 277"/>
                <a:gd name="T11" fmla="*/ 331 h 331"/>
                <a:gd name="T12" fmla="*/ 161 w 277"/>
                <a:gd name="T13" fmla="*/ 254 h 331"/>
                <a:gd name="T14" fmla="*/ 275 w 277"/>
                <a:gd name="T15" fmla="*/ 203 h 331"/>
                <a:gd name="T16" fmla="*/ 67 w 277"/>
                <a:gd name="T17" fmla="*/ 316 h 331"/>
                <a:gd name="T18" fmla="*/ 33 w 277"/>
                <a:gd name="T19" fmla="*/ 196 h 331"/>
                <a:gd name="T20" fmla="*/ 102 w 277"/>
                <a:gd name="T21" fmla="*/ 154 h 331"/>
                <a:gd name="T22" fmla="*/ 107 w 277"/>
                <a:gd name="T23" fmla="*/ 247 h 331"/>
                <a:gd name="T24" fmla="*/ 107 w 277"/>
                <a:gd name="T25" fmla="*/ 247 h 331"/>
                <a:gd name="T26" fmla="*/ 108 w 277"/>
                <a:gd name="T27" fmla="*/ 247 h 331"/>
                <a:gd name="T28" fmla="*/ 109 w 277"/>
                <a:gd name="T29" fmla="*/ 247 h 331"/>
                <a:gd name="T30" fmla="*/ 111 w 277"/>
                <a:gd name="T31" fmla="*/ 247 h 331"/>
                <a:gd name="T32" fmla="*/ 112 w 277"/>
                <a:gd name="T33" fmla="*/ 246 h 331"/>
                <a:gd name="T34" fmla="*/ 113 w 277"/>
                <a:gd name="T35" fmla="*/ 245 h 331"/>
                <a:gd name="T36" fmla="*/ 114 w 277"/>
                <a:gd name="T37" fmla="*/ 244 h 331"/>
                <a:gd name="T38" fmla="*/ 115 w 277"/>
                <a:gd name="T39" fmla="*/ 243 h 331"/>
                <a:gd name="T40" fmla="*/ 116 w 277"/>
                <a:gd name="T41" fmla="*/ 242 h 331"/>
                <a:gd name="T42" fmla="*/ 116 w 277"/>
                <a:gd name="T43" fmla="*/ 241 h 331"/>
                <a:gd name="T44" fmla="*/ 131 w 277"/>
                <a:gd name="T45" fmla="*/ 163 h 331"/>
                <a:gd name="T46" fmla="*/ 151 w 277"/>
                <a:gd name="T47" fmla="*/ 165 h 331"/>
                <a:gd name="T48" fmla="*/ 145 w 277"/>
                <a:gd name="T49" fmla="*/ 251 h 331"/>
                <a:gd name="T50" fmla="*/ 145 w 277"/>
                <a:gd name="T51" fmla="*/ 251 h 331"/>
                <a:gd name="T52" fmla="*/ 92 w 277"/>
                <a:gd name="T53" fmla="*/ 216 h 331"/>
                <a:gd name="T54" fmla="*/ 108 w 277"/>
                <a:gd name="T55" fmla="*/ 172 h 331"/>
                <a:gd name="T56" fmla="*/ 109 w 277"/>
                <a:gd name="T57" fmla="*/ 175 h 331"/>
                <a:gd name="T58" fmla="*/ 92 w 277"/>
                <a:gd name="T59" fmla="*/ 216 h 331"/>
                <a:gd name="T60" fmla="*/ 169 w 277"/>
                <a:gd name="T61" fmla="*/ 178 h 331"/>
                <a:gd name="T62" fmla="*/ 143 w 277"/>
                <a:gd name="T63" fmla="*/ 145 h 331"/>
                <a:gd name="T64" fmla="*/ 118 w 277"/>
                <a:gd name="T65" fmla="*/ 154 h 331"/>
                <a:gd name="T66" fmla="*/ 100 w 277"/>
                <a:gd name="T67" fmla="*/ 102 h 331"/>
                <a:gd name="T68" fmla="*/ 192 w 277"/>
                <a:gd name="T69" fmla="*/ 18 h 331"/>
                <a:gd name="T70" fmla="*/ 162 w 277"/>
                <a:gd name="T71" fmla="*/ 23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7" h="331">
                  <a:moveTo>
                    <a:pt x="275" y="203"/>
                  </a:moveTo>
                  <a:cubicBezTo>
                    <a:pt x="204" y="5"/>
                    <a:pt x="204" y="5"/>
                    <a:pt x="204" y="5"/>
                  </a:cubicBezTo>
                  <a:cubicBezTo>
                    <a:pt x="204" y="3"/>
                    <a:pt x="202" y="2"/>
                    <a:pt x="200" y="1"/>
                  </a:cubicBezTo>
                  <a:cubicBezTo>
                    <a:pt x="198" y="0"/>
                    <a:pt x="196" y="0"/>
                    <a:pt x="194" y="1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68" y="47"/>
                    <a:pt x="66" y="52"/>
                    <a:pt x="67" y="56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0" y="187"/>
                    <a:pt x="0" y="214"/>
                    <a:pt x="19" y="251"/>
                  </a:cubicBezTo>
                  <a:cubicBezTo>
                    <a:pt x="55" y="327"/>
                    <a:pt x="55" y="327"/>
                    <a:pt x="55" y="327"/>
                  </a:cubicBezTo>
                  <a:cubicBezTo>
                    <a:pt x="56" y="330"/>
                    <a:pt x="59" y="331"/>
                    <a:pt x="62" y="331"/>
                  </a:cubicBezTo>
                  <a:cubicBezTo>
                    <a:pt x="150" y="331"/>
                    <a:pt x="150" y="331"/>
                    <a:pt x="150" y="331"/>
                  </a:cubicBezTo>
                  <a:cubicBezTo>
                    <a:pt x="154" y="331"/>
                    <a:pt x="158" y="328"/>
                    <a:pt x="158" y="324"/>
                  </a:cubicBezTo>
                  <a:cubicBezTo>
                    <a:pt x="161" y="254"/>
                    <a:pt x="161" y="254"/>
                    <a:pt x="161" y="254"/>
                  </a:cubicBezTo>
                  <a:cubicBezTo>
                    <a:pt x="271" y="212"/>
                    <a:pt x="271" y="212"/>
                    <a:pt x="271" y="212"/>
                  </a:cubicBezTo>
                  <a:cubicBezTo>
                    <a:pt x="275" y="211"/>
                    <a:pt x="277" y="207"/>
                    <a:pt x="275" y="203"/>
                  </a:cubicBezTo>
                  <a:close/>
                  <a:moveTo>
                    <a:pt x="143" y="316"/>
                  </a:moveTo>
                  <a:cubicBezTo>
                    <a:pt x="67" y="316"/>
                    <a:pt x="67" y="316"/>
                    <a:pt x="67" y="316"/>
                  </a:cubicBezTo>
                  <a:cubicBezTo>
                    <a:pt x="33" y="244"/>
                    <a:pt x="33" y="244"/>
                    <a:pt x="33" y="244"/>
                  </a:cubicBezTo>
                  <a:cubicBezTo>
                    <a:pt x="18" y="216"/>
                    <a:pt x="33" y="196"/>
                    <a:pt x="33" y="196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102" y="154"/>
                    <a:pt x="102" y="154"/>
                    <a:pt x="102" y="154"/>
                  </a:cubicBezTo>
                  <a:cubicBezTo>
                    <a:pt x="76" y="191"/>
                    <a:pt x="76" y="212"/>
                    <a:pt x="76" y="216"/>
                  </a:cubicBezTo>
                  <a:cubicBezTo>
                    <a:pt x="76" y="226"/>
                    <a:pt x="83" y="244"/>
                    <a:pt x="107" y="247"/>
                  </a:cubicBezTo>
                  <a:cubicBezTo>
                    <a:pt x="107" y="247"/>
                    <a:pt x="107" y="247"/>
                    <a:pt x="107" y="247"/>
                  </a:cubicBezTo>
                  <a:cubicBezTo>
                    <a:pt x="107" y="247"/>
                    <a:pt x="107" y="247"/>
                    <a:pt x="107" y="247"/>
                  </a:cubicBezTo>
                  <a:cubicBezTo>
                    <a:pt x="107" y="247"/>
                    <a:pt x="107" y="247"/>
                    <a:pt x="107" y="247"/>
                  </a:cubicBezTo>
                  <a:cubicBezTo>
                    <a:pt x="108" y="247"/>
                    <a:pt x="108" y="247"/>
                    <a:pt x="108" y="247"/>
                  </a:cubicBezTo>
                  <a:cubicBezTo>
                    <a:pt x="108" y="247"/>
                    <a:pt x="108" y="247"/>
                    <a:pt x="108" y="247"/>
                  </a:cubicBezTo>
                  <a:cubicBezTo>
                    <a:pt x="109" y="247"/>
                    <a:pt x="109" y="247"/>
                    <a:pt x="109" y="247"/>
                  </a:cubicBezTo>
                  <a:cubicBezTo>
                    <a:pt x="109" y="247"/>
                    <a:pt x="110" y="247"/>
                    <a:pt x="110" y="247"/>
                  </a:cubicBezTo>
                  <a:cubicBezTo>
                    <a:pt x="110" y="247"/>
                    <a:pt x="110" y="247"/>
                    <a:pt x="111" y="247"/>
                  </a:cubicBezTo>
                  <a:cubicBezTo>
                    <a:pt x="111" y="247"/>
                    <a:pt x="111" y="247"/>
                    <a:pt x="111" y="246"/>
                  </a:cubicBezTo>
                  <a:cubicBezTo>
                    <a:pt x="112" y="246"/>
                    <a:pt x="112" y="246"/>
                    <a:pt x="112" y="246"/>
                  </a:cubicBezTo>
                  <a:cubicBezTo>
                    <a:pt x="112" y="246"/>
                    <a:pt x="112" y="246"/>
                    <a:pt x="113" y="246"/>
                  </a:cubicBezTo>
                  <a:cubicBezTo>
                    <a:pt x="113" y="246"/>
                    <a:pt x="113" y="246"/>
                    <a:pt x="113" y="245"/>
                  </a:cubicBezTo>
                  <a:cubicBezTo>
                    <a:pt x="113" y="245"/>
                    <a:pt x="113" y="245"/>
                    <a:pt x="114" y="245"/>
                  </a:cubicBezTo>
                  <a:cubicBezTo>
                    <a:pt x="114" y="245"/>
                    <a:pt x="114" y="245"/>
                    <a:pt x="114" y="244"/>
                  </a:cubicBezTo>
                  <a:cubicBezTo>
                    <a:pt x="114" y="244"/>
                    <a:pt x="114" y="244"/>
                    <a:pt x="115" y="244"/>
                  </a:cubicBezTo>
                  <a:cubicBezTo>
                    <a:pt x="115" y="244"/>
                    <a:pt x="115" y="243"/>
                    <a:pt x="115" y="243"/>
                  </a:cubicBezTo>
                  <a:cubicBezTo>
                    <a:pt x="115" y="243"/>
                    <a:pt x="115" y="243"/>
                    <a:pt x="115" y="242"/>
                  </a:cubicBezTo>
                  <a:cubicBezTo>
                    <a:pt x="115" y="242"/>
                    <a:pt x="115" y="242"/>
                    <a:pt x="116" y="242"/>
                  </a:cubicBezTo>
                  <a:cubicBezTo>
                    <a:pt x="116" y="242"/>
                    <a:pt x="116" y="241"/>
                    <a:pt x="116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6" y="169"/>
                    <a:pt x="128" y="165"/>
                    <a:pt x="131" y="163"/>
                  </a:cubicBezTo>
                  <a:cubicBezTo>
                    <a:pt x="134" y="161"/>
                    <a:pt x="137" y="159"/>
                    <a:pt x="141" y="160"/>
                  </a:cubicBezTo>
                  <a:cubicBezTo>
                    <a:pt x="145" y="160"/>
                    <a:pt x="148" y="162"/>
                    <a:pt x="151" y="165"/>
                  </a:cubicBezTo>
                  <a:cubicBezTo>
                    <a:pt x="153" y="168"/>
                    <a:pt x="154" y="172"/>
                    <a:pt x="154" y="176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5" y="251"/>
                    <a:pt x="145" y="251"/>
                    <a:pt x="145" y="251"/>
                  </a:cubicBezTo>
                  <a:lnTo>
                    <a:pt x="143" y="316"/>
                  </a:lnTo>
                  <a:close/>
                  <a:moveTo>
                    <a:pt x="92" y="216"/>
                  </a:moveTo>
                  <a:cubicBezTo>
                    <a:pt x="92" y="216"/>
                    <a:pt x="92" y="215"/>
                    <a:pt x="92" y="215"/>
                  </a:cubicBezTo>
                  <a:cubicBezTo>
                    <a:pt x="92" y="215"/>
                    <a:pt x="91" y="201"/>
                    <a:pt x="108" y="172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02" y="230"/>
                    <a:pt x="102" y="230"/>
                    <a:pt x="102" y="230"/>
                  </a:cubicBezTo>
                  <a:cubicBezTo>
                    <a:pt x="92" y="226"/>
                    <a:pt x="92" y="218"/>
                    <a:pt x="92" y="216"/>
                  </a:cubicBezTo>
                  <a:close/>
                  <a:moveTo>
                    <a:pt x="162" y="236"/>
                  </a:moveTo>
                  <a:cubicBezTo>
                    <a:pt x="169" y="178"/>
                    <a:pt x="169" y="178"/>
                    <a:pt x="169" y="178"/>
                  </a:cubicBezTo>
                  <a:cubicBezTo>
                    <a:pt x="170" y="170"/>
                    <a:pt x="168" y="162"/>
                    <a:pt x="163" y="156"/>
                  </a:cubicBezTo>
                  <a:cubicBezTo>
                    <a:pt x="158" y="150"/>
                    <a:pt x="151" y="146"/>
                    <a:pt x="143" y="145"/>
                  </a:cubicBezTo>
                  <a:cubicBezTo>
                    <a:pt x="135" y="144"/>
                    <a:pt x="127" y="146"/>
                    <a:pt x="121" y="151"/>
                  </a:cubicBezTo>
                  <a:cubicBezTo>
                    <a:pt x="120" y="152"/>
                    <a:pt x="119" y="153"/>
                    <a:pt x="118" y="15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258" y="201"/>
                    <a:pt x="258" y="201"/>
                    <a:pt x="258" y="201"/>
                  </a:cubicBezTo>
                  <a:lnTo>
                    <a:pt x="16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7A34010-E872-4EA2-B206-53F2674E2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3125" y="2208213"/>
              <a:ext cx="133350" cy="271463"/>
            </a:xfrm>
            <a:custGeom>
              <a:avLst/>
              <a:gdLst>
                <a:gd name="T0" fmla="*/ 2 w 44"/>
                <a:gd name="T1" fmla="*/ 12 h 90"/>
                <a:gd name="T2" fmla="*/ 28 w 44"/>
                <a:gd name="T3" fmla="*/ 85 h 90"/>
                <a:gd name="T4" fmla="*/ 35 w 44"/>
                <a:gd name="T5" fmla="*/ 90 h 90"/>
                <a:gd name="T6" fmla="*/ 38 w 44"/>
                <a:gd name="T7" fmla="*/ 89 h 90"/>
                <a:gd name="T8" fmla="*/ 42 w 44"/>
                <a:gd name="T9" fmla="*/ 80 h 90"/>
                <a:gd name="T10" fmla="*/ 16 w 44"/>
                <a:gd name="T11" fmla="*/ 6 h 90"/>
                <a:gd name="T12" fmla="*/ 6 w 44"/>
                <a:gd name="T13" fmla="*/ 2 h 90"/>
                <a:gd name="T14" fmla="*/ 2 w 44"/>
                <a:gd name="T15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90">
                  <a:moveTo>
                    <a:pt x="2" y="12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29" y="88"/>
                    <a:pt x="32" y="90"/>
                    <a:pt x="35" y="90"/>
                  </a:cubicBezTo>
                  <a:cubicBezTo>
                    <a:pt x="36" y="90"/>
                    <a:pt x="37" y="90"/>
                    <a:pt x="38" y="89"/>
                  </a:cubicBezTo>
                  <a:cubicBezTo>
                    <a:pt x="42" y="88"/>
                    <a:pt x="44" y="84"/>
                    <a:pt x="42" y="8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D560DDE-FBC5-4EB1-8D83-7294CF794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8513" y="2238375"/>
              <a:ext cx="90488" cy="157163"/>
            </a:xfrm>
            <a:custGeom>
              <a:avLst/>
              <a:gdLst>
                <a:gd name="T0" fmla="*/ 16 w 30"/>
                <a:gd name="T1" fmla="*/ 6 h 52"/>
                <a:gd name="T2" fmla="*/ 6 w 30"/>
                <a:gd name="T3" fmla="*/ 1 h 52"/>
                <a:gd name="T4" fmla="*/ 2 w 30"/>
                <a:gd name="T5" fmla="*/ 11 h 52"/>
                <a:gd name="T6" fmla="*/ 14 w 30"/>
                <a:gd name="T7" fmla="*/ 47 h 52"/>
                <a:gd name="T8" fmla="*/ 21 w 30"/>
                <a:gd name="T9" fmla="*/ 52 h 52"/>
                <a:gd name="T10" fmla="*/ 24 w 30"/>
                <a:gd name="T11" fmla="*/ 51 h 52"/>
                <a:gd name="T12" fmla="*/ 29 w 30"/>
                <a:gd name="T13" fmla="*/ 41 h 52"/>
                <a:gd name="T14" fmla="*/ 16 w 30"/>
                <a:gd name="T1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2">
                  <a:moveTo>
                    <a:pt x="16" y="6"/>
                  </a:moveTo>
                  <a:cubicBezTo>
                    <a:pt x="15" y="2"/>
                    <a:pt x="10" y="0"/>
                    <a:pt x="6" y="1"/>
                  </a:cubicBezTo>
                  <a:cubicBezTo>
                    <a:pt x="2" y="3"/>
                    <a:pt x="0" y="7"/>
                    <a:pt x="2" y="11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50"/>
                    <a:pt x="18" y="52"/>
                    <a:pt x="21" y="52"/>
                  </a:cubicBezTo>
                  <a:cubicBezTo>
                    <a:pt x="22" y="52"/>
                    <a:pt x="23" y="52"/>
                    <a:pt x="24" y="51"/>
                  </a:cubicBezTo>
                  <a:cubicBezTo>
                    <a:pt x="28" y="50"/>
                    <a:pt x="30" y="46"/>
                    <a:pt x="29" y="41"/>
                  </a:cubicBezTo>
                  <a:lnTo>
                    <a:pt x="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71B929-6436-47F3-9B4A-192852510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5975" y="2047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76094" y="3562134"/>
            <a:ext cx="902027" cy="902027"/>
            <a:chOff x="876094" y="3680345"/>
            <a:chExt cx="902027" cy="90202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B997C7D-34F6-40B4-9D4A-8A69D5F4096A}"/>
                </a:ext>
              </a:extLst>
            </p:cNvPr>
            <p:cNvSpPr/>
            <p:nvPr/>
          </p:nvSpPr>
          <p:spPr>
            <a:xfrm>
              <a:off x="876094" y="3680345"/>
              <a:ext cx="902027" cy="9020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6C2A6DB-A8B4-4AA9-8BFD-B11173CF2EC9}"/>
                </a:ext>
              </a:extLst>
            </p:cNvPr>
            <p:cNvGrpSpPr/>
            <p:nvPr/>
          </p:nvGrpSpPr>
          <p:grpSpPr>
            <a:xfrm>
              <a:off x="1108542" y="3956521"/>
              <a:ext cx="437130" cy="437130"/>
              <a:chOff x="12415838" y="3486150"/>
              <a:chExt cx="941388" cy="941388"/>
            </a:xfrm>
            <a:solidFill>
              <a:schemeClr val="bg1"/>
            </a:solidFill>
          </p:grpSpPr>
          <p:sp>
            <p:nvSpPr>
              <p:cNvPr id="49" name="Freeform 47">
                <a:extLst>
                  <a:ext uri="{FF2B5EF4-FFF2-40B4-BE49-F238E27FC236}">
                    <a16:creationId xmlns:a16="http://schemas.microsoft.com/office/drawing/2014/main" id="{138C204C-C4B7-4973-A4A0-29E7D4349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8875" y="3906838"/>
                <a:ext cx="444500" cy="180975"/>
              </a:xfrm>
              <a:custGeom>
                <a:avLst/>
                <a:gdLst>
                  <a:gd name="T0" fmla="*/ 118 w 148"/>
                  <a:gd name="T1" fmla="*/ 0 h 60"/>
                  <a:gd name="T2" fmla="*/ 117 w 148"/>
                  <a:gd name="T3" fmla="*/ 0 h 60"/>
                  <a:gd name="T4" fmla="*/ 90 w 148"/>
                  <a:gd name="T5" fmla="*/ 0 h 60"/>
                  <a:gd name="T6" fmla="*/ 83 w 148"/>
                  <a:gd name="T7" fmla="*/ 3 h 60"/>
                  <a:gd name="T8" fmla="*/ 74 w 148"/>
                  <a:gd name="T9" fmla="*/ 19 h 60"/>
                  <a:gd name="T10" fmla="*/ 65 w 148"/>
                  <a:gd name="T11" fmla="*/ 3 h 60"/>
                  <a:gd name="T12" fmla="*/ 58 w 148"/>
                  <a:gd name="T13" fmla="*/ 0 h 60"/>
                  <a:gd name="T14" fmla="*/ 31 w 148"/>
                  <a:gd name="T15" fmla="*/ 0 h 60"/>
                  <a:gd name="T16" fmla="*/ 30 w 148"/>
                  <a:gd name="T17" fmla="*/ 0 h 60"/>
                  <a:gd name="T18" fmla="*/ 0 w 148"/>
                  <a:gd name="T19" fmla="*/ 30 h 60"/>
                  <a:gd name="T20" fmla="*/ 0 w 148"/>
                  <a:gd name="T21" fmla="*/ 53 h 60"/>
                  <a:gd name="T22" fmla="*/ 8 w 148"/>
                  <a:gd name="T23" fmla="*/ 60 h 60"/>
                  <a:gd name="T24" fmla="*/ 16 w 148"/>
                  <a:gd name="T25" fmla="*/ 53 h 60"/>
                  <a:gd name="T26" fmla="*/ 16 w 148"/>
                  <a:gd name="T27" fmla="*/ 30 h 60"/>
                  <a:gd name="T28" fmla="*/ 31 w 148"/>
                  <a:gd name="T29" fmla="*/ 15 h 60"/>
                  <a:gd name="T30" fmla="*/ 31 w 148"/>
                  <a:gd name="T31" fmla="*/ 15 h 60"/>
                  <a:gd name="T32" fmla="*/ 54 w 148"/>
                  <a:gd name="T33" fmla="*/ 15 h 60"/>
                  <a:gd name="T34" fmla="*/ 67 w 148"/>
                  <a:gd name="T35" fmla="*/ 39 h 60"/>
                  <a:gd name="T36" fmla="*/ 74 w 148"/>
                  <a:gd name="T37" fmla="*/ 42 h 60"/>
                  <a:gd name="T38" fmla="*/ 81 w 148"/>
                  <a:gd name="T39" fmla="*/ 39 h 60"/>
                  <a:gd name="T40" fmla="*/ 94 w 148"/>
                  <a:gd name="T41" fmla="*/ 15 h 60"/>
                  <a:gd name="T42" fmla="*/ 117 w 148"/>
                  <a:gd name="T43" fmla="*/ 15 h 60"/>
                  <a:gd name="T44" fmla="*/ 117 w 148"/>
                  <a:gd name="T45" fmla="*/ 15 h 60"/>
                  <a:gd name="T46" fmla="*/ 132 w 148"/>
                  <a:gd name="T47" fmla="*/ 30 h 60"/>
                  <a:gd name="T48" fmla="*/ 132 w 148"/>
                  <a:gd name="T49" fmla="*/ 53 h 60"/>
                  <a:gd name="T50" fmla="*/ 140 w 148"/>
                  <a:gd name="T51" fmla="*/ 60 h 60"/>
                  <a:gd name="T52" fmla="*/ 148 w 148"/>
                  <a:gd name="T53" fmla="*/ 53 h 60"/>
                  <a:gd name="T54" fmla="*/ 148 w 148"/>
                  <a:gd name="T55" fmla="*/ 30 h 60"/>
                  <a:gd name="T56" fmla="*/ 118 w 148"/>
                  <a:gd name="T5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8" h="60">
                    <a:moveTo>
                      <a:pt x="118" y="0"/>
                    </a:moveTo>
                    <a:cubicBezTo>
                      <a:pt x="118" y="0"/>
                      <a:pt x="118" y="0"/>
                      <a:pt x="117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7" y="0"/>
                      <a:pt x="85" y="1"/>
                      <a:pt x="83" y="3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4" y="1"/>
                      <a:pt x="61" y="0"/>
                      <a:pt x="5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0" y="0"/>
                      <a:pt x="30" y="0"/>
                    </a:cubicBezTo>
                    <a:cubicBezTo>
                      <a:pt x="14" y="0"/>
                      <a:pt x="0" y="14"/>
                      <a:pt x="0" y="3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7"/>
                      <a:pt x="4" y="60"/>
                      <a:pt x="8" y="60"/>
                    </a:cubicBezTo>
                    <a:cubicBezTo>
                      <a:pt x="12" y="60"/>
                      <a:pt x="16" y="57"/>
                      <a:pt x="16" y="5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22"/>
                      <a:pt x="22" y="15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1"/>
                      <a:pt x="71" y="42"/>
                      <a:pt x="74" y="42"/>
                    </a:cubicBezTo>
                    <a:cubicBezTo>
                      <a:pt x="77" y="42"/>
                      <a:pt x="79" y="41"/>
                      <a:pt x="81" y="39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26" y="15"/>
                      <a:pt x="132" y="22"/>
                      <a:pt x="132" y="30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7"/>
                      <a:pt x="136" y="60"/>
                      <a:pt x="140" y="60"/>
                    </a:cubicBezTo>
                    <a:cubicBezTo>
                      <a:pt x="144" y="60"/>
                      <a:pt x="148" y="57"/>
                      <a:pt x="148" y="53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14"/>
                      <a:pt x="135" y="0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B68B9ECC-E0E7-4B59-B32C-A82DF8FF0C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3175" y="3652838"/>
                <a:ext cx="219075" cy="220663"/>
              </a:xfrm>
              <a:custGeom>
                <a:avLst/>
                <a:gdLst>
                  <a:gd name="T0" fmla="*/ 36 w 73"/>
                  <a:gd name="T1" fmla="*/ 73 h 73"/>
                  <a:gd name="T2" fmla="*/ 73 w 73"/>
                  <a:gd name="T3" fmla="*/ 36 h 73"/>
                  <a:gd name="T4" fmla="*/ 36 w 73"/>
                  <a:gd name="T5" fmla="*/ 0 h 73"/>
                  <a:gd name="T6" fmla="*/ 0 w 73"/>
                  <a:gd name="T7" fmla="*/ 36 h 73"/>
                  <a:gd name="T8" fmla="*/ 36 w 73"/>
                  <a:gd name="T9" fmla="*/ 73 h 73"/>
                  <a:gd name="T10" fmla="*/ 36 w 73"/>
                  <a:gd name="T11" fmla="*/ 15 h 73"/>
                  <a:gd name="T12" fmla="*/ 57 w 73"/>
                  <a:gd name="T13" fmla="*/ 36 h 73"/>
                  <a:gd name="T14" fmla="*/ 36 w 73"/>
                  <a:gd name="T15" fmla="*/ 58 h 73"/>
                  <a:gd name="T16" fmla="*/ 15 w 73"/>
                  <a:gd name="T17" fmla="*/ 36 h 73"/>
                  <a:gd name="T18" fmla="*/ 36 w 73"/>
                  <a:gd name="T19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73">
                    <a:moveTo>
                      <a:pt x="36" y="73"/>
                    </a:moveTo>
                    <a:cubicBezTo>
                      <a:pt x="56" y="73"/>
                      <a:pt x="73" y="57"/>
                      <a:pt x="73" y="36"/>
                    </a:cubicBezTo>
                    <a:cubicBezTo>
                      <a:pt x="73" y="16"/>
                      <a:pt x="5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7"/>
                      <a:pt x="16" y="73"/>
                      <a:pt x="36" y="73"/>
                    </a:cubicBezTo>
                    <a:close/>
                    <a:moveTo>
                      <a:pt x="36" y="15"/>
                    </a:moveTo>
                    <a:cubicBezTo>
                      <a:pt x="48" y="15"/>
                      <a:pt x="57" y="25"/>
                      <a:pt x="57" y="36"/>
                    </a:cubicBezTo>
                    <a:cubicBezTo>
                      <a:pt x="57" y="48"/>
                      <a:pt x="48" y="58"/>
                      <a:pt x="36" y="58"/>
                    </a:cubicBezTo>
                    <a:cubicBezTo>
                      <a:pt x="24" y="58"/>
                      <a:pt x="15" y="48"/>
                      <a:pt x="15" y="36"/>
                    </a:cubicBezTo>
                    <a:cubicBezTo>
                      <a:pt x="15" y="25"/>
                      <a:pt x="24" y="15"/>
                      <a:pt x="3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013A221C-02D9-4185-BE6A-E49E7893FE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15838" y="3486150"/>
                <a:ext cx="941388" cy="941388"/>
              </a:xfrm>
              <a:custGeom>
                <a:avLst/>
                <a:gdLst>
                  <a:gd name="T0" fmla="*/ 303 w 312"/>
                  <a:gd name="T1" fmla="*/ 258 h 312"/>
                  <a:gd name="T2" fmla="*/ 240 w 312"/>
                  <a:gd name="T3" fmla="*/ 195 h 312"/>
                  <a:gd name="T4" fmla="*/ 258 w 312"/>
                  <a:gd name="T5" fmla="*/ 129 h 312"/>
                  <a:gd name="T6" fmla="*/ 129 w 312"/>
                  <a:gd name="T7" fmla="*/ 0 h 312"/>
                  <a:gd name="T8" fmla="*/ 0 w 312"/>
                  <a:gd name="T9" fmla="*/ 129 h 312"/>
                  <a:gd name="T10" fmla="*/ 129 w 312"/>
                  <a:gd name="T11" fmla="*/ 258 h 312"/>
                  <a:gd name="T12" fmla="*/ 195 w 312"/>
                  <a:gd name="T13" fmla="*/ 240 h 312"/>
                  <a:gd name="T14" fmla="*/ 258 w 312"/>
                  <a:gd name="T15" fmla="*/ 303 h 312"/>
                  <a:gd name="T16" fmla="*/ 280 w 312"/>
                  <a:gd name="T17" fmla="*/ 312 h 312"/>
                  <a:gd name="T18" fmla="*/ 303 w 312"/>
                  <a:gd name="T19" fmla="*/ 303 h 312"/>
                  <a:gd name="T20" fmla="*/ 312 w 312"/>
                  <a:gd name="T21" fmla="*/ 281 h 312"/>
                  <a:gd name="T22" fmla="*/ 303 w 312"/>
                  <a:gd name="T23" fmla="*/ 258 h 312"/>
                  <a:gd name="T24" fmla="*/ 15 w 312"/>
                  <a:gd name="T25" fmla="*/ 129 h 312"/>
                  <a:gd name="T26" fmla="*/ 129 w 312"/>
                  <a:gd name="T27" fmla="*/ 15 h 312"/>
                  <a:gd name="T28" fmla="*/ 243 w 312"/>
                  <a:gd name="T29" fmla="*/ 129 h 312"/>
                  <a:gd name="T30" fmla="*/ 129 w 312"/>
                  <a:gd name="T31" fmla="*/ 243 h 312"/>
                  <a:gd name="T32" fmla="*/ 15 w 312"/>
                  <a:gd name="T33" fmla="*/ 129 h 312"/>
                  <a:gd name="T34" fmla="*/ 292 w 312"/>
                  <a:gd name="T35" fmla="*/ 292 h 312"/>
                  <a:gd name="T36" fmla="*/ 269 w 312"/>
                  <a:gd name="T37" fmla="*/ 292 h 312"/>
                  <a:gd name="T38" fmla="*/ 208 w 312"/>
                  <a:gd name="T39" fmla="*/ 231 h 312"/>
                  <a:gd name="T40" fmla="*/ 231 w 312"/>
                  <a:gd name="T41" fmla="*/ 208 h 312"/>
                  <a:gd name="T42" fmla="*/ 292 w 312"/>
                  <a:gd name="T43" fmla="*/ 269 h 312"/>
                  <a:gd name="T44" fmla="*/ 296 w 312"/>
                  <a:gd name="T45" fmla="*/ 281 h 312"/>
                  <a:gd name="T46" fmla="*/ 292 w 312"/>
                  <a:gd name="T47" fmla="*/ 29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2" h="312">
                    <a:moveTo>
                      <a:pt x="303" y="258"/>
                    </a:moveTo>
                    <a:cubicBezTo>
                      <a:pt x="240" y="195"/>
                      <a:pt x="240" y="195"/>
                      <a:pt x="240" y="195"/>
                    </a:cubicBezTo>
                    <a:cubicBezTo>
                      <a:pt x="251" y="176"/>
                      <a:pt x="258" y="153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0"/>
                      <a:pt x="58" y="258"/>
                      <a:pt x="129" y="258"/>
                    </a:cubicBezTo>
                    <a:cubicBezTo>
                      <a:pt x="153" y="258"/>
                      <a:pt x="176" y="251"/>
                      <a:pt x="195" y="240"/>
                    </a:cubicBezTo>
                    <a:cubicBezTo>
                      <a:pt x="258" y="303"/>
                      <a:pt x="258" y="303"/>
                      <a:pt x="258" y="303"/>
                    </a:cubicBezTo>
                    <a:cubicBezTo>
                      <a:pt x="264" y="309"/>
                      <a:pt x="272" y="312"/>
                      <a:pt x="280" y="312"/>
                    </a:cubicBezTo>
                    <a:cubicBezTo>
                      <a:pt x="289" y="312"/>
                      <a:pt x="297" y="309"/>
                      <a:pt x="303" y="303"/>
                    </a:cubicBezTo>
                    <a:cubicBezTo>
                      <a:pt x="309" y="297"/>
                      <a:pt x="312" y="289"/>
                      <a:pt x="312" y="281"/>
                    </a:cubicBezTo>
                    <a:cubicBezTo>
                      <a:pt x="312" y="272"/>
                      <a:pt x="309" y="264"/>
                      <a:pt x="303" y="258"/>
                    </a:cubicBezTo>
                    <a:close/>
                    <a:moveTo>
                      <a:pt x="15" y="129"/>
                    </a:moveTo>
                    <a:cubicBezTo>
                      <a:pt x="15" y="66"/>
                      <a:pt x="66" y="15"/>
                      <a:pt x="129" y="15"/>
                    </a:cubicBezTo>
                    <a:cubicBezTo>
                      <a:pt x="192" y="15"/>
                      <a:pt x="243" y="66"/>
                      <a:pt x="243" y="129"/>
                    </a:cubicBezTo>
                    <a:cubicBezTo>
                      <a:pt x="243" y="192"/>
                      <a:pt x="192" y="243"/>
                      <a:pt x="129" y="243"/>
                    </a:cubicBezTo>
                    <a:cubicBezTo>
                      <a:pt x="66" y="243"/>
                      <a:pt x="15" y="192"/>
                      <a:pt x="15" y="129"/>
                    </a:cubicBezTo>
                    <a:close/>
                    <a:moveTo>
                      <a:pt x="292" y="292"/>
                    </a:moveTo>
                    <a:cubicBezTo>
                      <a:pt x="286" y="298"/>
                      <a:pt x="275" y="298"/>
                      <a:pt x="269" y="292"/>
                    </a:cubicBezTo>
                    <a:cubicBezTo>
                      <a:pt x="208" y="231"/>
                      <a:pt x="208" y="231"/>
                      <a:pt x="208" y="231"/>
                    </a:cubicBezTo>
                    <a:cubicBezTo>
                      <a:pt x="216" y="224"/>
                      <a:pt x="224" y="217"/>
                      <a:pt x="231" y="208"/>
                    </a:cubicBezTo>
                    <a:cubicBezTo>
                      <a:pt x="292" y="269"/>
                      <a:pt x="292" y="269"/>
                      <a:pt x="292" y="269"/>
                    </a:cubicBezTo>
                    <a:cubicBezTo>
                      <a:pt x="295" y="272"/>
                      <a:pt x="296" y="276"/>
                      <a:pt x="296" y="281"/>
                    </a:cubicBezTo>
                    <a:cubicBezTo>
                      <a:pt x="296" y="285"/>
                      <a:pt x="295" y="289"/>
                      <a:pt x="29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54" name="Google Shape;65;p14">
            <a:extLst>
              <a:ext uri="{FF2B5EF4-FFF2-40B4-BE49-F238E27FC236}">
                <a16:creationId xmlns:a16="http://schemas.microsoft.com/office/drawing/2014/main" id="{0A816AD5-761C-42FF-A86A-6341482C9A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2721" y="553928"/>
            <a:ext cx="7507749" cy="1503472"/>
          </a:xfrm>
          <a:prstGeom prst="rect">
            <a:avLst/>
          </a:prstGeom>
          <a:noFill/>
          <a:ln w="38100">
            <a:solidFill>
              <a:srgbClr val="4BD5BF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B4B30EE-D340-498D-B918-3BB664FE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265" y="4911181"/>
            <a:ext cx="1199685" cy="1199685"/>
          </a:xfrm>
          <a:prstGeom prst="rect">
            <a:avLst/>
          </a:prstGeom>
        </p:spPr>
      </p:pic>
      <p:sp>
        <p:nvSpPr>
          <p:cNvPr id="7" name="AutoShape 2" descr="https://mail.google.com/mail/u/0?ui=2&amp;ik=6dad089e11&amp;attid=0.1&amp;permmsgid=msg-f:1671407811124293377&amp;th=1732088c78e06f01&amp;view=fimg&amp;sz=s0-l75-ft&amp;attbid=ANGjdJ9v2maYHrswm1cAiM-nmpy6O1m0LhXYm4IKKkqxmnkFFUAk8rj6df70aTwOTqfijVSK9B3RpDwOJBMf293lNTcyRLPh7r5JUoGjW50B2UZ9amfGRtaBbVllfWc&amp;disp=emb&amp;realattid=41ed98ce7b4a920_0.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s://mail.google.com/mail/u/0?ui=2&amp;ik=6dad089e11&amp;attid=0.1&amp;permmsgid=msg-f:1671407811124293377&amp;th=1732088c78e06f01&amp;view=fimg&amp;sz=s0-l75-ft&amp;attbid=ANGjdJ9v2maYHrswm1cAiM-nmpy6O1m0LhXYm4IKKkqxmnkFFUAk8rj6df70aTwOTqfijVSK9B3RpDwOJBMf293lNTcyRLPh7r5JUoGjW50B2UZ9amfGRtaBbVllfWc&amp;disp=emb&amp;realattid=41ed98ce7b4a920_0.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61" y="3505333"/>
            <a:ext cx="2406546" cy="27106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67" y="3505333"/>
            <a:ext cx="2337358" cy="27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9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37EB5A62-0703-4E47-A023-9B8127C28C63}"/>
              </a:ext>
            </a:extLst>
          </p:cNvPr>
          <p:cNvSpPr/>
          <p:nvPr/>
        </p:nvSpPr>
        <p:spPr>
          <a:xfrm>
            <a:off x="1890386" y="2542566"/>
            <a:ext cx="2851908" cy="5905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B13ADC32-C2F7-47F3-BC18-55CE9117E46D}"/>
              </a:ext>
            </a:extLst>
          </p:cNvPr>
          <p:cNvSpPr/>
          <p:nvPr/>
        </p:nvSpPr>
        <p:spPr>
          <a:xfrm>
            <a:off x="4667721" y="2536791"/>
            <a:ext cx="2781987" cy="59055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C8398D30-B6F5-45A2-B19F-3E942FB95ACA}"/>
              </a:ext>
            </a:extLst>
          </p:cNvPr>
          <p:cNvSpPr/>
          <p:nvPr/>
        </p:nvSpPr>
        <p:spPr>
          <a:xfrm>
            <a:off x="7357863" y="2535568"/>
            <a:ext cx="2657475" cy="59055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7A58D-033F-4386-A421-E1535CB2711F}"/>
              </a:ext>
            </a:extLst>
          </p:cNvPr>
          <p:cNvSpPr txBox="1"/>
          <p:nvPr/>
        </p:nvSpPr>
        <p:spPr>
          <a:xfrm>
            <a:off x="2047973" y="2518636"/>
            <a:ext cx="2571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Data Cleaning &amp;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Feature Engineering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979F4-C697-476F-BE1C-06BFBB4CD119}"/>
              </a:ext>
            </a:extLst>
          </p:cNvPr>
          <p:cNvSpPr txBox="1"/>
          <p:nvPr/>
        </p:nvSpPr>
        <p:spPr>
          <a:xfrm>
            <a:off x="4827987" y="2663449"/>
            <a:ext cx="239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Vectorization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DECF9-0B0E-4F34-9A41-C4ED59FCA9E7}"/>
              </a:ext>
            </a:extLst>
          </p:cNvPr>
          <p:cNvSpPr txBox="1"/>
          <p:nvPr/>
        </p:nvSpPr>
        <p:spPr>
          <a:xfrm>
            <a:off x="7617995" y="2653175"/>
            <a:ext cx="203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Models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5F86A0-090E-48C1-A3CA-07089A1AEE94}"/>
              </a:ext>
            </a:extLst>
          </p:cNvPr>
          <p:cNvGrpSpPr/>
          <p:nvPr/>
        </p:nvGrpSpPr>
        <p:grpSpPr>
          <a:xfrm>
            <a:off x="0" y="578230"/>
            <a:ext cx="7958433" cy="646331"/>
            <a:chOff x="0" y="578230"/>
            <a:chExt cx="795843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B8FB22-DA5D-4E56-BFDC-AB49E85CB7FF}"/>
                </a:ext>
              </a:extLst>
            </p:cNvPr>
            <p:cNvSpPr txBox="1"/>
            <p:nvPr/>
          </p:nvSpPr>
          <p:spPr>
            <a:xfrm>
              <a:off x="88139" y="578230"/>
              <a:ext cx="7870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Sentiment Classification</a:t>
              </a:r>
              <a:endParaRPr lang="ko-KR" altLang="en-US" sz="3600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96A36D-F846-4F82-B9A3-10ECB25313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05458"/>
              <a:ext cx="6172199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91BAC1-FD13-4E45-9DCB-6FF68B4AF88A}"/>
              </a:ext>
            </a:extLst>
          </p:cNvPr>
          <p:cNvGrpSpPr/>
          <p:nvPr/>
        </p:nvGrpSpPr>
        <p:grpSpPr>
          <a:xfrm>
            <a:off x="3073972" y="3329640"/>
            <a:ext cx="350734" cy="414156"/>
            <a:chOff x="12455525" y="2014538"/>
            <a:chExt cx="728663" cy="860425"/>
          </a:xfrm>
          <a:solidFill>
            <a:schemeClr val="accent1"/>
          </a:solidFill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A62FF88E-F26F-4218-AC3A-633487D45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55525" y="2014538"/>
              <a:ext cx="728663" cy="860425"/>
            </a:xfrm>
            <a:custGeom>
              <a:avLst/>
              <a:gdLst>
                <a:gd name="T0" fmla="*/ 219 w 242"/>
                <a:gd name="T1" fmla="*/ 0 h 285"/>
                <a:gd name="T2" fmla="*/ 83 w 242"/>
                <a:gd name="T3" fmla="*/ 0 h 285"/>
                <a:gd name="T4" fmla="*/ 52 w 242"/>
                <a:gd name="T5" fmla="*/ 13 h 285"/>
                <a:gd name="T6" fmla="*/ 13 w 242"/>
                <a:gd name="T7" fmla="*/ 53 h 285"/>
                <a:gd name="T8" fmla="*/ 0 w 242"/>
                <a:gd name="T9" fmla="*/ 84 h 285"/>
                <a:gd name="T10" fmla="*/ 0 w 242"/>
                <a:gd name="T11" fmla="*/ 262 h 285"/>
                <a:gd name="T12" fmla="*/ 23 w 242"/>
                <a:gd name="T13" fmla="*/ 285 h 285"/>
                <a:gd name="T14" fmla="*/ 219 w 242"/>
                <a:gd name="T15" fmla="*/ 285 h 285"/>
                <a:gd name="T16" fmla="*/ 242 w 242"/>
                <a:gd name="T17" fmla="*/ 262 h 285"/>
                <a:gd name="T18" fmla="*/ 242 w 242"/>
                <a:gd name="T19" fmla="*/ 23 h 285"/>
                <a:gd name="T20" fmla="*/ 219 w 242"/>
                <a:gd name="T21" fmla="*/ 0 h 285"/>
                <a:gd name="T22" fmla="*/ 63 w 242"/>
                <a:gd name="T23" fmla="*/ 24 h 285"/>
                <a:gd name="T24" fmla="*/ 70 w 242"/>
                <a:gd name="T25" fmla="*/ 19 h 285"/>
                <a:gd name="T26" fmla="*/ 70 w 242"/>
                <a:gd name="T27" fmla="*/ 68 h 285"/>
                <a:gd name="T28" fmla="*/ 20 w 242"/>
                <a:gd name="T29" fmla="*/ 68 h 285"/>
                <a:gd name="T30" fmla="*/ 24 w 242"/>
                <a:gd name="T31" fmla="*/ 64 h 285"/>
                <a:gd name="T32" fmla="*/ 63 w 242"/>
                <a:gd name="T33" fmla="*/ 24 h 285"/>
                <a:gd name="T34" fmla="*/ 226 w 242"/>
                <a:gd name="T35" fmla="*/ 262 h 285"/>
                <a:gd name="T36" fmla="*/ 219 w 242"/>
                <a:gd name="T37" fmla="*/ 269 h 285"/>
                <a:gd name="T38" fmla="*/ 23 w 242"/>
                <a:gd name="T39" fmla="*/ 269 h 285"/>
                <a:gd name="T40" fmla="*/ 15 w 242"/>
                <a:gd name="T41" fmla="*/ 262 h 285"/>
                <a:gd name="T42" fmla="*/ 15 w 242"/>
                <a:gd name="T43" fmla="*/ 84 h 285"/>
                <a:gd name="T44" fmla="*/ 16 w 242"/>
                <a:gd name="T45" fmla="*/ 84 h 285"/>
                <a:gd name="T46" fmla="*/ 77 w 242"/>
                <a:gd name="T47" fmla="*/ 84 h 285"/>
                <a:gd name="T48" fmla="*/ 85 w 242"/>
                <a:gd name="T49" fmla="*/ 76 h 285"/>
                <a:gd name="T50" fmla="*/ 85 w 242"/>
                <a:gd name="T51" fmla="*/ 16 h 285"/>
                <a:gd name="T52" fmla="*/ 219 w 242"/>
                <a:gd name="T53" fmla="*/ 16 h 285"/>
                <a:gd name="T54" fmla="*/ 226 w 242"/>
                <a:gd name="T55" fmla="*/ 23 h 285"/>
                <a:gd name="T56" fmla="*/ 226 w 242"/>
                <a:gd name="T57" fmla="*/ 26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2" h="285">
                  <a:moveTo>
                    <a:pt x="219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3" y="0"/>
                    <a:pt x="59" y="6"/>
                    <a:pt x="52" y="1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6" y="60"/>
                    <a:pt x="0" y="74"/>
                    <a:pt x="0" y="84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74"/>
                    <a:pt x="10" y="285"/>
                    <a:pt x="23" y="285"/>
                  </a:cubicBezTo>
                  <a:cubicBezTo>
                    <a:pt x="219" y="285"/>
                    <a:pt x="219" y="285"/>
                    <a:pt x="219" y="285"/>
                  </a:cubicBezTo>
                  <a:cubicBezTo>
                    <a:pt x="231" y="285"/>
                    <a:pt x="242" y="274"/>
                    <a:pt x="242" y="262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11"/>
                    <a:pt x="231" y="0"/>
                    <a:pt x="219" y="0"/>
                  </a:cubicBezTo>
                  <a:close/>
                  <a:moveTo>
                    <a:pt x="63" y="24"/>
                  </a:moveTo>
                  <a:cubicBezTo>
                    <a:pt x="64" y="23"/>
                    <a:pt x="67" y="21"/>
                    <a:pt x="70" y="19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2" y="67"/>
                    <a:pt x="23" y="65"/>
                    <a:pt x="24" y="64"/>
                  </a:cubicBezTo>
                  <a:lnTo>
                    <a:pt x="63" y="24"/>
                  </a:lnTo>
                  <a:close/>
                  <a:moveTo>
                    <a:pt x="226" y="262"/>
                  </a:moveTo>
                  <a:cubicBezTo>
                    <a:pt x="226" y="266"/>
                    <a:pt x="223" y="269"/>
                    <a:pt x="219" y="269"/>
                  </a:cubicBezTo>
                  <a:cubicBezTo>
                    <a:pt x="23" y="269"/>
                    <a:pt x="23" y="269"/>
                    <a:pt x="23" y="269"/>
                  </a:cubicBezTo>
                  <a:cubicBezTo>
                    <a:pt x="19" y="269"/>
                    <a:pt x="15" y="266"/>
                    <a:pt x="15" y="262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5" y="84"/>
                    <a:pt x="16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5" y="80"/>
                    <a:pt x="85" y="7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219" y="16"/>
                    <a:pt x="219" y="16"/>
                    <a:pt x="219" y="16"/>
                  </a:cubicBezTo>
                  <a:cubicBezTo>
                    <a:pt x="223" y="16"/>
                    <a:pt x="226" y="19"/>
                    <a:pt x="226" y="23"/>
                  </a:cubicBezTo>
                  <a:lnTo>
                    <a:pt x="226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42996AF-B8CC-48C4-969A-45E6785B2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3988" y="2349500"/>
              <a:ext cx="228600" cy="46038"/>
            </a:xfrm>
            <a:custGeom>
              <a:avLst/>
              <a:gdLst>
                <a:gd name="T0" fmla="*/ 68 w 76"/>
                <a:gd name="T1" fmla="*/ 0 h 15"/>
                <a:gd name="T2" fmla="*/ 7 w 76"/>
                <a:gd name="T3" fmla="*/ 0 h 15"/>
                <a:gd name="T4" fmla="*/ 0 w 76"/>
                <a:gd name="T5" fmla="*/ 7 h 15"/>
                <a:gd name="T6" fmla="*/ 7 w 76"/>
                <a:gd name="T7" fmla="*/ 15 h 15"/>
                <a:gd name="T8" fmla="*/ 68 w 76"/>
                <a:gd name="T9" fmla="*/ 15 h 15"/>
                <a:gd name="T10" fmla="*/ 76 w 76"/>
                <a:gd name="T11" fmla="*/ 7 h 15"/>
                <a:gd name="T12" fmla="*/ 68 w 76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5">
                  <a:moveTo>
                    <a:pt x="6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2" y="15"/>
                    <a:pt x="76" y="12"/>
                    <a:pt x="76" y="7"/>
                  </a:cubicBezTo>
                  <a:cubicBezTo>
                    <a:pt x="76" y="3"/>
                    <a:pt x="72" y="0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127184F5-E687-4B6E-890B-14871A829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3988" y="2497138"/>
              <a:ext cx="228600" cy="49213"/>
            </a:xfrm>
            <a:custGeom>
              <a:avLst/>
              <a:gdLst>
                <a:gd name="T0" fmla="*/ 68 w 76"/>
                <a:gd name="T1" fmla="*/ 0 h 16"/>
                <a:gd name="T2" fmla="*/ 7 w 76"/>
                <a:gd name="T3" fmla="*/ 0 h 16"/>
                <a:gd name="T4" fmla="*/ 0 w 76"/>
                <a:gd name="T5" fmla="*/ 8 h 16"/>
                <a:gd name="T6" fmla="*/ 7 w 76"/>
                <a:gd name="T7" fmla="*/ 16 h 16"/>
                <a:gd name="T8" fmla="*/ 68 w 76"/>
                <a:gd name="T9" fmla="*/ 16 h 16"/>
                <a:gd name="T10" fmla="*/ 76 w 76"/>
                <a:gd name="T11" fmla="*/ 8 h 16"/>
                <a:gd name="T12" fmla="*/ 68 w 7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6">
                  <a:moveTo>
                    <a:pt x="6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6"/>
                    <a:pt x="76" y="12"/>
                    <a:pt x="76" y="8"/>
                  </a:cubicBezTo>
                  <a:cubicBezTo>
                    <a:pt x="76" y="4"/>
                    <a:pt x="72" y="0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1E3F45B-3622-4347-AF6B-52CA688A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3988" y="2647950"/>
              <a:ext cx="149225" cy="46038"/>
            </a:xfrm>
            <a:custGeom>
              <a:avLst/>
              <a:gdLst>
                <a:gd name="T0" fmla="*/ 42 w 50"/>
                <a:gd name="T1" fmla="*/ 0 h 15"/>
                <a:gd name="T2" fmla="*/ 7 w 50"/>
                <a:gd name="T3" fmla="*/ 0 h 15"/>
                <a:gd name="T4" fmla="*/ 0 w 50"/>
                <a:gd name="T5" fmla="*/ 8 h 15"/>
                <a:gd name="T6" fmla="*/ 7 w 50"/>
                <a:gd name="T7" fmla="*/ 15 h 15"/>
                <a:gd name="T8" fmla="*/ 42 w 50"/>
                <a:gd name="T9" fmla="*/ 15 h 15"/>
                <a:gd name="T10" fmla="*/ 50 w 50"/>
                <a:gd name="T11" fmla="*/ 8 h 15"/>
                <a:gd name="T12" fmla="*/ 42 w 5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5">
                  <a:moveTo>
                    <a:pt x="4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6" y="15"/>
                    <a:pt x="50" y="12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47704E8-44E0-4D4C-87E4-D7D4AF9A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6338" y="2332038"/>
              <a:ext cx="211138" cy="153988"/>
            </a:xfrm>
            <a:custGeom>
              <a:avLst/>
              <a:gdLst>
                <a:gd name="T0" fmla="*/ 56 w 70"/>
                <a:gd name="T1" fmla="*/ 3 h 51"/>
                <a:gd name="T2" fmla="*/ 30 w 70"/>
                <a:gd name="T3" fmla="*/ 29 h 51"/>
                <a:gd name="T4" fmla="*/ 14 w 70"/>
                <a:gd name="T5" fmla="*/ 13 h 51"/>
                <a:gd name="T6" fmla="*/ 3 w 70"/>
                <a:gd name="T7" fmla="*/ 13 h 51"/>
                <a:gd name="T8" fmla="*/ 3 w 70"/>
                <a:gd name="T9" fmla="*/ 24 h 51"/>
                <a:gd name="T10" fmla="*/ 30 w 70"/>
                <a:gd name="T11" fmla="*/ 51 h 51"/>
                <a:gd name="T12" fmla="*/ 67 w 70"/>
                <a:gd name="T13" fmla="*/ 14 h 51"/>
                <a:gd name="T14" fmla="*/ 67 w 70"/>
                <a:gd name="T15" fmla="*/ 3 h 51"/>
                <a:gd name="T16" fmla="*/ 56 w 70"/>
                <a:gd name="T17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1">
                  <a:moveTo>
                    <a:pt x="56" y="3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0"/>
                    <a:pt x="6" y="10"/>
                    <a:pt x="3" y="13"/>
                  </a:cubicBezTo>
                  <a:cubicBezTo>
                    <a:pt x="0" y="16"/>
                    <a:pt x="0" y="21"/>
                    <a:pt x="3" y="24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70" y="11"/>
                    <a:pt x="70" y="6"/>
                    <a:pt x="67" y="3"/>
                  </a:cubicBezTo>
                  <a:cubicBezTo>
                    <a:pt x="64" y="0"/>
                    <a:pt x="59" y="0"/>
                    <a:pt x="5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B309CAC7-4723-4248-B39D-9021E2C15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6338" y="2554288"/>
              <a:ext cx="211138" cy="153988"/>
            </a:xfrm>
            <a:custGeom>
              <a:avLst/>
              <a:gdLst>
                <a:gd name="T0" fmla="*/ 56 w 70"/>
                <a:gd name="T1" fmla="*/ 3 h 51"/>
                <a:gd name="T2" fmla="*/ 30 w 70"/>
                <a:gd name="T3" fmla="*/ 29 h 51"/>
                <a:gd name="T4" fmla="*/ 14 w 70"/>
                <a:gd name="T5" fmla="*/ 13 h 51"/>
                <a:gd name="T6" fmla="*/ 3 w 70"/>
                <a:gd name="T7" fmla="*/ 13 h 51"/>
                <a:gd name="T8" fmla="*/ 3 w 70"/>
                <a:gd name="T9" fmla="*/ 24 h 51"/>
                <a:gd name="T10" fmla="*/ 30 w 70"/>
                <a:gd name="T11" fmla="*/ 51 h 51"/>
                <a:gd name="T12" fmla="*/ 67 w 70"/>
                <a:gd name="T13" fmla="*/ 14 h 51"/>
                <a:gd name="T14" fmla="*/ 67 w 70"/>
                <a:gd name="T15" fmla="*/ 3 h 51"/>
                <a:gd name="T16" fmla="*/ 56 w 70"/>
                <a:gd name="T17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1">
                  <a:moveTo>
                    <a:pt x="56" y="3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0"/>
                    <a:pt x="6" y="10"/>
                    <a:pt x="3" y="13"/>
                  </a:cubicBezTo>
                  <a:cubicBezTo>
                    <a:pt x="0" y="16"/>
                    <a:pt x="0" y="21"/>
                    <a:pt x="3" y="24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70" y="11"/>
                    <a:pt x="70" y="6"/>
                    <a:pt x="67" y="3"/>
                  </a:cubicBezTo>
                  <a:cubicBezTo>
                    <a:pt x="64" y="0"/>
                    <a:pt x="59" y="0"/>
                    <a:pt x="5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6E6252A-2F0D-49E8-9EC6-6598F84C1240}"/>
              </a:ext>
            </a:extLst>
          </p:cNvPr>
          <p:cNvGrpSpPr/>
          <p:nvPr/>
        </p:nvGrpSpPr>
        <p:grpSpPr>
          <a:xfrm>
            <a:off x="8126654" y="3336334"/>
            <a:ext cx="365606" cy="470842"/>
            <a:chOff x="5428080" y="5797241"/>
            <a:chExt cx="685372" cy="882650"/>
          </a:xfrm>
          <a:solidFill>
            <a:schemeClr val="accent3"/>
          </a:solidFill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314D2B2-E4A2-46D8-967C-57237384DB33}"/>
                </a:ext>
              </a:extLst>
            </p:cNvPr>
            <p:cNvGrpSpPr/>
            <p:nvPr/>
          </p:nvGrpSpPr>
          <p:grpSpPr>
            <a:xfrm>
              <a:off x="5428080" y="5798848"/>
              <a:ext cx="492125" cy="492125"/>
              <a:chOff x="6152740" y="6088277"/>
              <a:chExt cx="492125" cy="492125"/>
            </a:xfrm>
            <a:grpFill/>
          </p:grpSpPr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910663CB-8DF3-4D8A-98AE-81848F6811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9902" y="6245439"/>
                <a:ext cx="177800" cy="177800"/>
              </a:xfrm>
              <a:custGeom>
                <a:avLst/>
                <a:gdLst>
                  <a:gd name="T0" fmla="*/ 29 w 59"/>
                  <a:gd name="T1" fmla="*/ 0 h 59"/>
                  <a:gd name="T2" fmla="*/ 0 w 59"/>
                  <a:gd name="T3" fmla="*/ 30 h 59"/>
                  <a:gd name="T4" fmla="*/ 29 w 59"/>
                  <a:gd name="T5" fmla="*/ 59 h 59"/>
                  <a:gd name="T6" fmla="*/ 59 w 59"/>
                  <a:gd name="T7" fmla="*/ 30 h 59"/>
                  <a:gd name="T8" fmla="*/ 29 w 59"/>
                  <a:gd name="T9" fmla="*/ 0 h 59"/>
                  <a:gd name="T10" fmla="*/ 29 w 59"/>
                  <a:gd name="T11" fmla="*/ 44 h 59"/>
                  <a:gd name="T12" fmla="*/ 15 w 59"/>
                  <a:gd name="T13" fmla="*/ 30 h 59"/>
                  <a:gd name="T14" fmla="*/ 29 w 59"/>
                  <a:gd name="T15" fmla="*/ 15 h 59"/>
                  <a:gd name="T16" fmla="*/ 44 w 59"/>
                  <a:gd name="T17" fmla="*/ 30 h 59"/>
                  <a:gd name="T18" fmla="*/ 29 w 59"/>
                  <a:gd name="T19" fmla="*/ 4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9">
                    <a:moveTo>
                      <a:pt x="29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6"/>
                      <a:pt x="13" y="59"/>
                      <a:pt x="29" y="59"/>
                    </a:cubicBezTo>
                    <a:cubicBezTo>
                      <a:pt x="46" y="59"/>
                      <a:pt x="59" y="46"/>
                      <a:pt x="59" y="30"/>
                    </a:cubicBezTo>
                    <a:cubicBezTo>
                      <a:pt x="59" y="13"/>
                      <a:pt x="46" y="0"/>
                      <a:pt x="29" y="0"/>
                    </a:cubicBezTo>
                    <a:close/>
                    <a:moveTo>
                      <a:pt x="29" y="44"/>
                    </a:moveTo>
                    <a:cubicBezTo>
                      <a:pt x="21" y="44"/>
                      <a:pt x="15" y="38"/>
                      <a:pt x="15" y="30"/>
                    </a:cubicBezTo>
                    <a:cubicBezTo>
                      <a:pt x="15" y="22"/>
                      <a:pt x="21" y="15"/>
                      <a:pt x="29" y="15"/>
                    </a:cubicBezTo>
                    <a:cubicBezTo>
                      <a:pt x="37" y="15"/>
                      <a:pt x="44" y="22"/>
                      <a:pt x="44" y="30"/>
                    </a:cubicBezTo>
                    <a:cubicBezTo>
                      <a:pt x="44" y="38"/>
                      <a:pt x="37" y="44"/>
                      <a:pt x="2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ACF5F1FE-66A5-4258-BE65-CB00238EB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52740" y="6088277"/>
                <a:ext cx="492125" cy="492125"/>
              </a:xfrm>
              <a:custGeom>
                <a:avLst/>
                <a:gdLst>
                  <a:gd name="T0" fmla="*/ 102 w 163"/>
                  <a:gd name="T1" fmla="*/ 142 h 163"/>
                  <a:gd name="T2" fmla="*/ 121 w 163"/>
                  <a:gd name="T3" fmla="*/ 147 h 163"/>
                  <a:gd name="T4" fmla="*/ 146 w 163"/>
                  <a:gd name="T5" fmla="*/ 131 h 163"/>
                  <a:gd name="T6" fmla="*/ 139 w 163"/>
                  <a:gd name="T7" fmla="*/ 110 h 163"/>
                  <a:gd name="T8" fmla="*/ 156 w 163"/>
                  <a:gd name="T9" fmla="*/ 99 h 163"/>
                  <a:gd name="T10" fmla="*/ 163 w 163"/>
                  <a:gd name="T11" fmla="*/ 82 h 163"/>
                  <a:gd name="T12" fmla="*/ 156 w 163"/>
                  <a:gd name="T13" fmla="*/ 64 h 163"/>
                  <a:gd name="T14" fmla="*/ 139 w 163"/>
                  <a:gd name="T15" fmla="*/ 54 h 163"/>
                  <a:gd name="T16" fmla="*/ 146 w 163"/>
                  <a:gd name="T17" fmla="*/ 33 h 163"/>
                  <a:gd name="T18" fmla="*/ 121 w 163"/>
                  <a:gd name="T19" fmla="*/ 16 h 163"/>
                  <a:gd name="T20" fmla="*/ 102 w 163"/>
                  <a:gd name="T21" fmla="*/ 21 h 163"/>
                  <a:gd name="T22" fmla="*/ 93 w 163"/>
                  <a:gd name="T23" fmla="*/ 1 h 163"/>
                  <a:gd name="T24" fmla="*/ 64 w 163"/>
                  <a:gd name="T25" fmla="*/ 7 h 163"/>
                  <a:gd name="T26" fmla="*/ 53 w 163"/>
                  <a:gd name="T27" fmla="*/ 24 h 163"/>
                  <a:gd name="T28" fmla="*/ 32 w 163"/>
                  <a:gd name="T29" fmla="*/ 17 h 163"/>
                  <a:gd name="T30" fmla="*/ 16 w 163"/>
                  <a:gd name="T31" fmla="*/ 41 h 163"/>
                  <a:gd name="T32" fmla="*/ 21 w 163"/>
                  <a:gd name="T33" fmla="*/ 61 h 163"/>
                  <a:gd name="T34" fmla="*/ 1 w 163"/>
                  <a:gd name="T35" fmla="*/ 70 h 163"/>
                  <a:gd name="T36" fmla="*/ 1 w 163"/>
                  <a:gd name="T37" fmla="*/ 93 h 163"/>
                  <a:gd name="T38" fmla="*/ 21 w 163"/>
                  <a:gd name="T39" fmla="*/ 103 h 163"/>
                  <a:gd name="T40" fmla="*/ 16 w 163"/>
                  <a:gd name="T41" fmla="*/ 122 h 163"/>
                  <a:gd name="T42" fmla="*/ 32 w 163"/>
                  <a:gd name="T43" fmla="*/ 146 h 163"/>
                  <a:gd name="T44" fmla="*/ 53 w 163"/>
                  <a:gd name="T45" fmla="*/ 139 h 163"/>
                  <a:gd name="T46" fmla="*/ 64 w 163"/>
                  <a:gd name="T47" fmla="*/ 156 h 163"/>
                  <a:gd name="T48" fmla="*/ 81 w 163"/>
                  <a:gd name="T49" fmla="*/ 163 h 163"/>
                  <a:gd name="T50" fmla="*/ 99 w 163"/>
                  <a:gd name="T51" fmla="*/ 156 h 163"/>
                  <a:gd name="T52" fmla="*/ 85 w 163"/>
                  <a:gd name="T53" fmla="*/ 147 h 163"/>
                  <a:gd name="T54" fmla="*/ 74 w 163"/>
                  <a:gd name="T55" fmla="*/ 134 h 163"/>
                  <a:gd name="T56" fmla="*/ 57 w 163"/>
                  <a:gd name="T57" fmla="*/ 124 h 163"/>
                  <a:gd name="T58" fmla="*/ 38 w 163"/>
                  <a:gd name="T59" fmla="*/ 131 h 163"/>
                  <a:gd name="T60" fmla="*/ 39 w 163"/>
                  <a:gd name="T61" fmla="*/ 114 h 163"/>
                  <a:gd name="T62" fmla="*/ 34 w 163"/>
                  <a:gd name="T63" fmla="*/ 94 h 163"/>
                  <a:gd name="T64" fmla="*/ 16 w 163"/>
                  <a:gd name="T65" fmla="*/ 86 h 163"/>
                  <a:gd name="T66" fmla="*/ 16 w 163"/>
                  <a:gd name="T67" fmla="*/ 78 h 163"/>
                  <a:gd name="T68" fmla="*/ 34 w 163"/>
                  <a:gd name="T69" fmla="*/ 69 h 163"/>
                  <a:gd name="T70" fmla="*/ 39 w 163"/>
                  <a:gd name="T71" fmla="*/ 49 h 163"/>
                  <a:gd name="T72" fmla="*/ 38 w 163"/>
                  <a:gd name="T73" fmla="*/ 32 h 163"/>
                  <a:gd name="T74" fmla="*/ 57 w 163"/>
                  <a:gd name="T75" fmla="*/ 40 h 163"/>
                  <a:gd name="T76" fmla="*/ 74 w 163"/>
                  <a:gd name="T77" fmla="*/ 29 h 163"/>
                  <a:gd name="T78" fmla="*/ 85 w 163"/>
                  <a:gd name="T79" fmla="*/ 16 h 163"/>
                  <a:gd name="T80" fmla="*/ 94 w 163"/>
                  <a:gd name="T81" fmla="*/ 35 h 163"/>
                  <a:gd name="T82" fmla="*/ 114 w 163"/>
                  <a:gd name="T83" fmla="*/ 40 h 163"/>
                  <a:gd name="T84" fmla="*/ 131 w 163"/>
                  <a:gd name="T85" fmla="*/ 38 h 163"/>
                  <a:gd name="T86" fmla="*/ 123 w 163"/>
                  <a:gd name="T87" fmla="*/ 57 h 163"/>
                  <a:gd name="T88" fmla="*/ 134 w 163"/>
                  <a:gd name="T89" fmla="*/ 75 h 163"/>
                  <a:gd name="T90" fmla="*/ 147 w 163"/>
                  <a:gd name="T91" fmla="*/ 82 h 163"/>
                  <a:gd name="T92" fmla="*/ 134 w 163"/>
                  <a:gd name="T93" fmla="*/ 88 h 163"/>
                  <a:gd name="T94" fmla="*/ 123 w 163"/>
                  <a:gd name="T95" fmla="*/ 106 h 163"/>
                  <a:gd name="T96" fmla="*/ 131 w 163"/>
                  <a:gd name="T97" fmla="*/ 125 h 163"/>
                  <a:gd name="T98" fmla="*/ 114 w 163"/>
                  <a:gd name="T99" fmla="*/ 124 h 163"/>
                  <a:gd name="T100" fmla="*/ 94 w 163"/>
                  <a:gd name="T101" fmla="*/ 12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3" h="163">
                    <a:moveTo>
                      <a:pt x="99" y="156"/>
                    </a:moveTo>
                    <a:cubicBezTo>
                      <a:pt x="102" y="142"/>
                      <a:pt x="102" y="142"/>
                      <a:pt x="102" y="142"/>
                    </a:cubicBezTo>
                    <a:cubicBezTo>
                      <a:pt x="105" y="141"/>
                      <a:pt x="107" y="140"/>
                      <a:pt x="109" y="139"/>
                    </a:cubicBezTo>
                    <a:cubicBezTo>
                      <a:pt x="121" y="147"/>
                      <a:pt x="121" y="147"/>
                      <a:pt x="121" y="147"/>
                    </a:cubicBezTo>
                    <a:cubicBezTo>
                      <a:pt x="124" y="149"/>
                      <a:pt x="128" y="148"/>
                      <a:pt x="130" y="146"/>
                    </a:cubicBezTo>
                    <a:cubicBezTo>
                      <a:pt x="136" y="142"/>
                      <a:pt x="142" y="137"/>
                      <a:pt x="146" y="131"/>
                    </a:cubicBezTo>
                    <a:cubicBezTo>
                      <a:pt x="148" y="128"/>
                      <a:pt x="148" y="125"/>
                      <a:pt x="147" y="122"/>
                    </a:cubicBezTo>
                    <a:cubicBezTo>
                      <a:pt x="139" y="110"/>
                      <a:pt x="139" y="110"/>
                      <a:pt x="139" y="110"/>
                    </a:cubicBezTo>
                    <a:cubicBezTo>
                      <a:pt x="140" y="107"/>
                      <a:pt x="141" y="105"/>
                      <a:pt x="142" y="103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59" y="99"/>
                      <a:pt x="161" y="96"/>
                      <a:pt x="162" y="93"/>
                    </a:cubicBezTo>
                    <a:cubicBezTo>
                      <a:pt x="162" y="89"/>
                      <a:pt x="163" y="85"/>
                      <a:pt x="163" y="82"/>
                    </a:cubicBezTo>
                    <a:cubicBezTo>
                      <a:pt x="163" y="78"/>
                      <a:pt x="162" y="74"/>
                      <a:pt x="162" y="70"/>
                    </a:cubicBezTo>
                    <a:cubicBezTo>
                      <a:pt x="161" y="67"/>
                      <a:pt x="159" y="65"/>
                      <a:pt x="156" y="64"/>
                    </a:cubicBezTo>
                    <a:cubicBezTo>
                      <a:pt x="142" y="61"/>
                      <a:pt x="142" y="61"/>
                      <a:pt x="142" y="61"/>
                    </a:cubicBezTo>
                    <a:cubicBezTo>
                      <a:pt x="141" y="58"/>
                      <a:pt x="140" y="56"/>
                      <a:pt x="139" y="54"/>
                    </a:cubicBezTo>
                    <a:cubicBezTo>
                      <a:pt x="147" y="41"/>
                      <a:pt x="147" y="41"/>
                      <a:pt x="147" y="41"/>
                    </a:cubicBezTo>
                    <a:cubicBezTo>
                      <a:pt x="148" y="39"/>
                      <a:pt x="148" y="35"/>
                      <a:pt x="146" y="33"/>
                    </a:cubicBezTo>
                    <a:cubicBezTo>
                      <a:pt x="142" y="27"/>
                      <a:pt x="136" y="21"/>
                      <a:pt x="130" y="17"/>
                    </a:cubicBezTo>
                    <a:cubicBezTo>
                      <a:pt x="128" y="15"/>
                      <a:pt x="124" y="15"/>
                      <a:pt x="121" y="16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07" y="23"/>
                      <a:pt x="105" y="22"/>
                      <a:pt x="102" y="21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8" y="4"/>
                      <a:pt x="96" y="2"/>
                      <a:pt x="93" y="1"/>
                    </a:cubicBezTo>
                    <a:cubicBezTo>
                      <a:pt x="85" y="0"/>
                      <a:pt x="78" y="0"/>
                      <a:pt x="70" y="1"/>
                    </a:cubicBezTo>
                    <a:cubicBezTo>
                      <a:pt x="67" y="2"/>
                      <a:pt x="64" y="4"/>
                      <a:pt x="64" y="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8" y="22"/>
                      <a:pt x="56" y="23"/>
                      <a:pt x="53" y="24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8" y="15"/>
                      <a:pt x="35" y="15"/>
                      <a:pt x="32" y="17"/>
                    </a:cubicBezTo>
                    <a:cubicBezTo>
                      <a:pt x="26" y="21"/>
                      <a:pt x="21" y="27"/>
                      <a:pt x="16" y="33"/>
                    </a:cubicBezTo>
                    <a:cubicBezTo>
                      <a:pt x="15" y="35"/>
                      <a:pt x="14" y="39"/>
                      <a:pt x="16" y="41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6"/>
                      <a:pt x="22" y="58"/>
                      <a:pt x="21" y="61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4" y="65"/>
                      <a:pt x="1" y="67"/>
                      <a:pt x="1" y="70"/>
                    </a:cubicBezTo>
                    <a:cubicBezTo>
                      <a:pt x="0" y="74"/>
                      <a:pt x="0" y="78"/>
                      <a:pt x="0" y="82"/>
                    </a:cubicBezTo>
                    <a:cubicBezTo>
                      <a:pt x="0" y="85"/>
                      <a:pt x="0" y="89"/>
                      <a:pt x="1" y="93"/>
                    </a:cubicBezTo>
                    <a:cubicBezTo>
                      <a:pt x="1" y="96"/>
                      <a:pt x="4" y="99"/>
                      <a:pt x="7" y="99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5"/>
                      <a:pt x="23" y="107"/>
                      <a:pt x="24" y="110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4" y="125"/>
                      <a:pt x="15" y="128"/>
                      <a:pt x="16" y="131"/>
                    </a:cubicBezTo>
                    <a:cubicBezTo>
                      <a:pt x="21" y="137"/>
                      <a:pt x="26" y="142"/>
                      <a:pt x="32" y="146"/>
                    </a:cubicBezTo>
                    <a:cubicBezTo>
                      <a:pt x="35" y="148"/>
                      <a:pt x="38" y="149"/>
                      <a:pt x="41" y="147"/>
                    </a:cubicBezTo>
                    <a:cubicBezTo>
                      <a:pt x="53" y="139"/>
                      <a:pt x="53" y="139"/>
                      <a:pt x="53" y="139"/>
                    </a:cubicBezTo>
                    <a:cubicBezTo>
                      <a:pt x="56" y="140"/>
                      <a:pt x="58" y="141"/>
                      <a:pt x="60" y="142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64" y="159"/>
                      <a:pt x="67" y="162"/>
                      <a:pt x="70" y="162"/>
                    </a:cubicBezTo>
                    <a:cubicBezTo>
                      <a:pt x="74" y="163"/>
                      <a:pt x="78" y="163"/>
                      <a:pt x="81" y="163"/>
                    </a:cubicBezTo>
                    <a:cubicBezTo>
                      <a:pt x="85" y="163"/>
                      <a:pt x="89" y="163"/>
                      <a:pt x="93" y="162"/>
                    </a:cubicBezTo>
                    <a:cubicBezTo>
                      <a:pt x="96" y="162"/>
                      <a:pt x="98" y="159"/>
                      <a:pt x="99" y="156"/>
                    </a:cubicBezTo>
                    <a:close/>
                    <a:moveTo>
                      <a:pt x="88" y="134"/>
                    </a:moveTo>
                    <a:cubicBezTo>
                      <a:pt x="85" y="147"/>
                      <a:pt x="85" y="147"/>
                      <a:pt x="85" y="147"/>
                    </a:cubicBezTo>
                    <a:cubicBezTo>
                      <a:pt x="83" y="148"/>
                      <a:pt x="80" y="148"/>
                      <a:pt x="77" y="147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4" y="132"/>
                      <a:pt x="72" y="129"/>
                      <a:pt x="69" y="129"/>
                    </a:cubicBezTo>
                    <a:cubicBezTo>
                      <a:pt x="65" y="127"/>
                      <a:pt x="61" y="126"/>
                      <a:pt x="57" y="124"/>
                    </a:cubicBezTo>
                    <a:cubicBezTo>
                      <a:pt x="54" y="122"/>
                      <a:pt x="51" y="122"/>
                      <a:pt x="49" y="12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6" y="129"/>
                      <a:pt x="34" y="127"/>
                      <a:pt x="32" y="125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41" y="112"/>
                      <a:pt x="41" y="109"/>
                      <a:pt x="39" y="106"/>
                    </a:cubicBezTo>
                    <a:cubicBezTo>
                      <a:pt x="37" y="102"/>
                      <a:pt x="35" y="98"/>
                      <a:pt x="34" y="94"/>
                    </a:cubicBezTo>
                    <a:cubicBezTo>
                      <a:pt x="34" y="91"/>
                      <a:pt x="31" y="89"/>
                      <a:pt x="29" y="88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4"/>
                      <a:pt x="15" y="83"/>
                      <a:pt x="15" y="82"/>
                    </a:cubicBezTo>
                    <a:cubicBezTo>
                      <a:pt x="15" y="80"/>
                      <a:pt x="16" y="79"/>
                      <a:pt x="16" y="78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1" y="74"/>
                      <a:pt x="34" y="72"/>
                      <a:pt x="34" y="69"/>
                    </a:cubicBezTo>
                    <a:cubicBezTo>
                      <a:pt x="35" y="65"/>
                      <a:pt x="37" y="61"/>
                      <a:pt x="39" y="57"/>
                    </a:cubicBezTo>
                    <a:cubicBezTo>
                      <a:pt x="41" y="55"/>
                      <a:pt x="41" y="52"/>
                      <a:pt x="39" y="49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4" y="36"/>
                      <a:pt x="36" y="34"/>
                      <a:pt x="38" y="32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51" y="41"/>
                      <a:pt x="54" y="41"/>
                      <a:pt x="57" y="40"/>
                    </a:cubicBezTo>
                    <a:cubicBezTo>
                      <a:pt x="61" y="37"/>
                      <a:pt x="65" y="36"/>
                      <a:pt x="69" y="35"/>
                    </a:cubicBezTo>
                    <a:cubicBezTo>
                      <a:pt x="72" y="34"/>
                      <a:pt x="74" y="32"/>
                      <a:pt x="74" y="2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0" y="16"/>
                      <a:pt x="83" y="16"/>
                      <a:pt x="85" y="16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9" y="32"/>
                      <a:pt x="91" y="34"/>
                      <a:pt x="94" y="35"/>
                    </a:cubicBezTo>
                    <a:cubicBezTo>
                      <a:pt x="98" y="36"/>
                      <a:pt x="102" y="37"/>
                      <a:pt x="106" y="40"/>
                    </a:cubicBezTo>
                    <a:cubicBezTo>
                      <a:pt x="108" y="41"/>
                      <a:pt x="111" y="41"/>
                      <a:pt x="114" y="40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34"/>
                      <a:pt x="129" y="36"/>
                      <a:pt x="131" y="38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2" y="52"/>
                      <a:pt x="122" y="55"/>
                      <a:pt x="123" y="57"/>
                    </a:cubicBezTo>
                    <a:cubicBezTo>
                      <a:pt x="125" y="61"/>
                      <a:pt x="127" y="65"/>
                      <a:pt x="128" y="69"/>
                    </a:cubicBezTo>
                    <a:cubicBezTo>
                      <a:pt x="129" y="72"/>
                      <a:pt x="131" y="74"/>
                      <a:pt x="134" y="75"/>
                    </a:cubicBezTo>
                    <a:cubicBezTo>
                      <a:pt x="147" y="78"/>
                      <a:pt x="147" y="78"/>
                      <a:pt x="147" y="78"/>
                    </a:cubicBezTo>
                    <a:cubicBezTo>
                      <a:pt x="147" y="79"/>
                      <a:pt x="147" y="80"/>
                      <a:pt x="147" y="82"/>
                    </a:cubicBezTo>
                    <a:cubicBezTo>
                      <a:pt x="147" y="83"/>
                      <a:pt x="147" y="84"/>
                      <a:pt x="147" y="86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31" y="89"/>
                      <a:pt x="129" y="91"/>
                      <a:pt x="128" y="94"/>
                    </a:cubicBezTo>
                    <a:cubicBezTo>
                      <a:pt x="127" y="98"/>
                      <a:pt x="125" y="102"/>
                      <a:pt x="123" y="106"/>
                    </a:cubicBezTo>
                    <a:cubicBezTo>
                      <a:pt x="122" y="109"/>
                      <a:pt x="122" y="112"/>
                      <a:pt x="123" y="114"/>
                    </a:cubicBezTo>
                    <a:cubicBezTo>
                      <a:pt x="131" y="125"/>
                      <a:pt x="131" y="125"/>
                      <a:pt x="131" y="125"/>
                    </a:cubicBezTo>
                    <a:cubicBezTo>
                      <a:pt x="129" y="127"/>
                      <a:pt x="127" y="129"/>
                      <a:pt x="125" y="131"/>
                    </a:cubicBezTo>
                    <a:cubicBezTo>
                      <a:pt x="114" y="124"/>
                      <a:pt x="114" y="124"/>
                      <a:pt x="114" y="124"/>
                    </a:cubicBezTo>
                    <a:cubicBezTo>
                      <a:pt x="111" y="122"/>
                      <a:pt x="108" y="122"/>
                      <a:pt x="106" y="124"/>
                    </a:cubicBezTo>
                    <a:cubicBezTo>
                      <a:pt x="102" y="126"/>
                      <a:pt x="98" y="127"/>
                      <a:pt x="94" y="129"/>
                    </a:cubicBezTo>
                    <a:cubicBezTo>
                      <a:pt x="91" y="129"/>
                      <a:pt x="89" y="132"/>
                      <a:pt x="88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347C35EA-7F86-4359-8B5E-37CD963BD492}"/>
                </a:ext>
              </a:extLst>
            </p:cNvPr>
            <p:cNvSpPr>
              <a:spLocks noEditPoints="1"/>
            </p:cNvSpPr>
            <p:nvPr/>
          </p:nvSpPr>
          <p:spPr bwMode="auto">
            <a:xfrm rot="18794176">
              <a:off x="5521315" y="6087753"/>
              <a:ext cx="882650" cy="301625"/>
            </a:xfrm>
            <a:custGeom>
              <a:avLst/>
              <a:gdLst>
                <a:gd name="T0" fmla="*/ 291 w 293"/>
                <a:gd name="T1" fmla="*/ 3 h 100"/>
                <a:gd name="T2" fmla="*/ 283 w 293"/>
                <a:gd name="T3" fmla="*/ 1 h 100"/>
                <a:gd name="T4" fmla="*/ 214 w 293"/>
                <a:gd name="T5" fmla="*/ 19 h 100"/>
                <a:gd name="T6" fmla="*/ 209 w 293"/>
                <a:gd name="T7" fmla="*/ 24 h 100"/>
                <a:gd name="T8" fmla="*/ 211 w 293"/>
                <a:gd name="T9" fmla="*/ 32 h 100"/>
                <a:gd name="T10" fmla="*/ 231 w 293"/>
                <a:gd name="T11" fmla="*/ 52 h 100"/>
                <a:gd name="T12" fmla="*/ 138 w 293"/>
                <a:gd name="T13" fmla="*/ 85 h 100"/>
                <a:gd name="T14" fmla="*/ 15 w 293"/>
                <a:gd name="T15" fmla="*/ 20 h 100"/>
                <a:gd name="T16" fmla="*/ 4 w 293"/>
                <a:gd name="T17" fmla="*/ 18 h 100"/>
                <a:gd name="T18" fmla="*/ 2 w 293"/>
                <a:gd name="T19" fmla="*/ 28 h 100"/>
                <a:gd name="T20" fmla="*/ 138 w 293"/>
                <a:gd name="T21" fmla="*/ 100 h 100"/>
                <a:gd name="T22" fmla="*/ 242 w 293"/>
                <a:gd name="T23" fmla="*/ 63 h 100"/>
                <a:gd name="T24" fmla="*/ 261 w 293"/>
                <a:gd name="T25" fmla="*/ 82 h 100"/>
                <a:gd name="T26" fmla="*/ 267 w 293"/>
                <a:gd name="T27" fmla="*/ 85 h 100"/>
                <a:gd name="T28" fmla="*/ 269 w 293"/>
                <a:gd name="T29" fmla="*/ 84 h 100"/>
                <a:gd name="T30" fmla="*/ 274 w 293"/>
                <a:gd name="T31" fmla="*/ 79 h 100"/>
                <a:gd name="T32" fmla="*/ 293 w 293"/>
                <a:gd name="T33" fmla="*/ 10 h 100"/>
                <a:gd name="T34" fmla="*/ 291 w 293"/>
                <a:gd name="T35" fmla="*/ 3 h 100"/>
                <a:gd name="T36" fmla="*/ 263 w 293"/>
                <a:gd name="T37" fmla="*/ 62 h 100"/>
                <a:gd name="T38" fmla="*/ 231 w 293"/>
                <a:gd name="T39" fmla="*/ 30 h 100"/>
                <a:gd name="T40" fmla="*/ 274 w 293"/>
                <a:gd name="T41" fmla="*/ 19 h 100"/>
                <a:gd name="T42" fmla="*/ 263 w 293"/>
                <a:gd name="T4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3" h="100">
                  <a:moveTo>
                    <a:pt x="291" y="3"/>
                  </a:moveTo>
                  <a:cubicBezTo>
                    <a:pt x="289" y="1"/>
                    <a:pt x="286" y="0"/>
                    <a:pt x="283" y="1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2" y="20"/>
                    <a:pt x="210" y="22"/>
                    <a:pt x="209" y="24"/>
                  </a:cubicBezTo>
                  <a:cubicBezTo>
                    <a:pt x="208" y="27"/>
                    <a:pt x="209" y="30"/>
                    <a:pt x="211" y="3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05" y="73"/>
                    <a:pt x="172" y="85"/>
                    <a:pt x="138" y="85"/>
                  </a:cubicBezTo>
                  <a:cubicBezTo>
                    <a:pt x="89" y="85"/>
                    <a:pt x="43" y="61"/>
                    <a:pt x="15" y="20"/>
                  </a:cubicBezTo>
                  <a:cubicBezTo>
                    <a:pt x="13" y="16"/>
                    <a:pt x="8" y="15"/>
                    <a:pt x="4" y="18"/>
                  </a:cubicBezTo>
                  <a:cubicBezTo>
                    <a:pt x="1" y="20"/>
                    <a:pt x="0" y="25"/>
                    <a:pt x="2" y="28"/>
                  </a:cubicBezTo>
                  <a:cubicBezTo>
                    <a:pt x="33" y="73"/>
                    <a:pt x="83" y="100"/>
                    <a:pt x="138" y="100"/>
                  </a:cubicBezTo>
                  <a:cubicBezTo>
                    <a:pt x="176" y="100"/>
                    <a:pt x="213" y="87"/>
                    <a:pt x="242" y="63"/>
                  </a:cubicBezTo>
                  <a:cubicBezTo>
                    <a:pt x="261" y="82"/>
                    <a:pt x="261" y="82"/>
                    <a:pt x="261" y="82"/>
                  </a:cubicBezTo>
                  <a:cubicBezTo>
                    <a:pt x="263" y="84"/>
                    <a:pt x="265" y="85"/>
                    <a:pt x="267" y="85"/>
                  </a:cubicBezTo>
                  <a:cubicBezTo>
                    <a:pt x="267" y="85"/>
                    <a:pt x="268" y="85"/>
                    <a:pt x="269" y="84"/>
                  </a:cubicBezTo>
                  <a:cubicBezTo>
                    <a:pt x="271" y="84"/>
                    <a:pt x="274" y="82"/>
                    <a:pt x="274" y="7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3" y="7"/>
                    <a:pt x="293" y="4"/>
                    <a:pt x="291" y="3"/>
                  </a:cubicBezTo>
                  <a:close/>
                  <a:moveTo>
                    <a:pt x="263" y="62"/>
                  </a:moveTo>
                  <a:cubicBezTo>
                    <a:pt x="231" y="30"/>
                    <a:pt x="231" y="30"/>
                    <a:pt x="231" y="30"/>
                  </a:cubicBezTo>
                  <a:cubicBezTo>
                    <a:pt x="274" y="19"/>
                    <a:pt x="274" y="19"/>
                    <a:pt x="274" y="19"/>
                  </a:cubicBezTo>
                  <a:lnTo>
                    <a:pt x="263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F446663-0A6F-4030-ACF7-02C0A77A259B}"/>
              </a:ext>
            </a:extLst>
          </p:cNvPr>
          <p:cNvGrpSpPr/>
          <p:nvPr/>
        </p:nvGrpSpPr>
        <p:grpSpPr>
          <a:xfrm>
            <a:off x="5583434" y="3322120"/>
            <a:ext cx="429196" cy="429196"/>
            <a:chOff x="5559659" y="6153846"/>
            <a:chExt cx="941388" cy="941388"/>
          </a:xfrm>
          <a:solidFill>
            <a:schemeClr val="accent2"/>
          </a:solidFill>
        </p:grpSpPr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ADDFDD8C-373D-4F97-9B20-682BD1366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9659" y="6153846"/>
              <a:ext cx="941388" cy="941388"/>
            </a:xfrm>
            <a:custGeom>
              <a:avLst/>
              <a:gdLst>
                <a:gd name="T0" fmla="*/ 303 w 312"/>
                <a:gd name="T1" fmla="*/ 258 h 312"/>
                <a:gd name="T2" fmla="*/ 240 w 312"/>
                <a:gd name="T3" fmla="*/ 195 h 312"/>
                <a:gd name="T4" fmla="*/ 258 w 312"/>
                <a:gd name="T5" fmla="*/ 129 h 312"/>
                <a:gd name="T6" fmla="*/ 129 w 312"/>
                <a:gd name="T7" fmla="*/ 0 h 312"/>
                <a:gd name="T8" fmla="*/ 0 w 312"/>
                <a:gd name="T9" fmla="*/ 129 h 312"/>
                <a:gd name="T10" fmla="*/ 129 w 312"/>
                <a:gd name="T11" fmla="*/ 258 h 312"/>
                <a:gd name="T12" fmla="*/ 195 w 312"/>
                <a:gd name="T13" fmla="*/ 240 h 312"/>
                <a:gd name="T14" fmla="*/ 258 w 312"/>
                <a:gd name="T15" fmla="*/ 303 h 312"/>
                <a:gd name="T16" fmla="*/ 280 w 312"/>
                <a:gd name="T17" fmla="*/ 312 h 312"/>
                <a:gd name="T18" fmla="*/ 303 w 312"/>
                <a:gd name="T19" fmla="*/ 303 h 312"/>
                <a:gd name="T20" fmla="*/ 312 w 312"/>
                <a:gd name="T21" fmla="*/ 281 h 312"/>
                <a:gd name="T22" fmla="*/ 303 w 312"/>
                <a:gd name="T23" fmla="*/ 258 h 312"/>
                <a:gd name="T24" fmla="*/ 15 w 312"/>
                <a:gd name="T25" fmla="*/ 129 h 312"/>
                <a:gd name="T26" fmla="*/ 129 w 312"/>
                <a:gd name="T27" fmla="*/ 15 h 312"/>
                <a:gd name="T28" fmla="*/ 243 w 312"/>
                <a:gd name="T29" fmla="*/ 129 h 312"/>
                <a:gd name="T30" fmla="*/ 129 w 312"/>
                <a:gd name="T31" fmla="*/ 243 h 312"/>
                <a:gd name="T32" fmla="*/ 15 w 312"/>
                <a:gd name="T33" fmla="*/ 129 h 312"/>
                <a:gd name="T34" fmla="*/ 292 w 312"/>
                <a:gd name="T35" fmla="*/ 292 h 312"/>
                <a:gd name="T36" fmla="*/ 269 w 312"/>
                <a:gd name="T37" fmla="*/ 292 h 312"/>
                <a:gd name="T38" fmla="*/ 208 w 312"/>
                <a:gd name="T39" fmla="*/ 231 h 312"/>
                <a:gd name="T40" fmla="*/ 231 w 312"/>
                <a:gd name="T41" fmla="*/ 208 h 312"/>
                <a:gd name="T42" fmla="*/ 292 w 312"/>
                <a:gd name="T43" fmla="*/ 269 h 312"/>
                <a:gd name="T44" fmla="*/ 296 w 312"/>
                <a:gd name="T45" fmla="*/ 281 h 312"/>
                <a:gd name="T46" fmla="*/ 292 w 312"/>
                <a:gd name="T47" fmla="*/ 29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312">
                  <a:moveTo>
                    <a:pt x="303" y="258"/>
                  </a:moveTo>
                  <a:cubicBezTo>
                    <a:pt x="240" y="195"/>
                    <a:pt x="240" y="195"/>
                    <a:pt x="240" y="195"/>
                  </a:cubicBezTo>
                  <a:cubicBezTo>
                    <a:pt x="251" y="176"/>
                    <a:pt x="258" y="153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0"/>
                    <a:pt x="58" y="258"/>
                    <a:pt x="129" y="258"/>
                  </a:cubicBezTo>
                  <a:cubicBezTo>
                    <a:pt x="153" y="258"/>
                    <a:pt x="176" y="251"/>
                    <a:pt x="195" y="240"/>
                  </a:cubicBezTo>
                  <a:cubicBezTo>
                    <a:pt x="258" y="303"/>
                    <a:pt x="258" y="303"/>
                    <a:pt x="258" y="303"/>
                  </a:cubicBezTo>
                  <a:cubicBezTo>
                    <a:pt x="264" y="309"/>
                    <a:pt x="272" y="312"/>
                    <a:pt x="280" y="312"/>
                  </a:cubicBezTo>
                  <a:cubicBezTo>
                    <a:pt x="289" y="312"/>
                    <a:pt x="297" y="309"/>
                    <a:pt x="303" y="303"/>
                  </a:cubicBezTo>
                  <a:cubicBezTo>
                    <a:pt x="309" y="297"/>
                    <a:pt x="312" y="289"/>
                    <a:pt x="312" y="281"/>
                  </a:cubicBezTo>
                  <a:cubicBezTo>
                    <a:pt x="312" y="272"/>
                    <a:pt x="309" y="264"/>
                    <a:pt x="303" y="258"/>
                  </a:cubicBezTo>
                  <a:close/>
                  <a:moveTo>
                    <a:pt x="15" y="129"/>
                  </a:moveTo>
                  <a:cubicBezTo>
                    <a:pt x="15" y="66"/>
                    <a:pt x="66" y="15"/>
                    <a:pt x="129" y="15"/>
                  </a:cubicBezTo>
                  <a:cubicBezTo>
                    <a:pt x="192" y="15"/>
                    <a:pt x="243" y="66"/>
                    <a:pt x="243" y="129"/>
                  </a:cubicBezTo>
                  <a:cubicBezTo>
                    <a:pt x="243" y="192"/>
                    <a:pt x="192" y="243"/>
                    <a:pt x="129" y="243"/>
                  </a:cubicBezTo>
                  <a:cubicBezTo>
                    <a:pt x="66" y="243"/>
                    <a:pt x="15" y="192"/>
                    <a:pt x="15" y="129"/>
                  </a:cubicBezTo>
                  <a:close/>
                  <a:moveTo>
                    <a:pt x="292" y="292"/>
                  </a:moveTo>
                  <a:cubicBezTo>
                    <a:pt x="286" y="298"/>
                    <a:pt x="275" y="298"/>
                    <a:pt x="269" y="292"/>
                  </a:cubicBezTo>
                  <a:cubicBezTo>
                    <a:pt x="208" y="231"/>
                    <a:pt x="208" y="231"/>
                    <a:pt x="208" y="231"/>
                  </a:cubicBezTo>
                  <a:cubicBezTo>
                    <a:pt x="216" y="224"/>
                    <a:pt x="224" y="217"/>
                    <a:pt x="231" y="208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5" y="272"/>
                    <a:pt x="296" y="276"/>
                    <a:pt x="296" y="281"/>
                  </a:cubicBezTo>
                  <a:cubicBezTo>
                    <a:pt x="296" y="285"/>
                    <a:pt x="295" y="289"/>
                    <a:pt x="29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DB0B7218-8709-4D6F-908C-2C8739127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6073" y="6457003"/>
              <a:ext cx="177801" cy="177801"/>
            </a:xfrm>
            <a:custGeom>
              <a:avLst/>
              <a:gdLst>
                <a:gd name="T0" fmla="*/ 29 w 59"/>
                <a:gd name="T1" fmla="*/ 0 h 59"/>
                <a:gd name="T2" fmla="*/ 0 w 59"/>
                <a:gd name="T3" fmla="*/ 30 h 59"/>
                <a:gd name="T4" fmla="*/ 29 w 59"/>
                <a:gd name="T5" fmla="*/ 59 h 59"/>
                <a:gd name="T6" fmla="*/ 59 w 59"/>
                <a:gd name="T7" fmla="*/ 30 h 59"/>
                <a:gd name="T8" fmla="*/ 29 w 59"/>
                <a:gd name="T9" fmla="*/ 0 h 59"/>
                <a:gd name="T10" fmla="*/ 29 w 59"/>
                <a:gd name="T11" fmla="*/ 44 h 59"/>
                <a:gd name="T12" fmla="*/ 15 w 59"/>
                <a:gd name="T13" fmla="*/ 30 h 59"/>
                <a:gd name="T14" fmla="*/ 29 w 59"/>
                <a:gd name="T15" fmla="*/ 15 h 59"/>
                <a:gd name="T16" fmla="*/ 44 w 59"/>
                <a:gd name="T17" fmla="*/ 30 h 59"/>
                <a:gd name="T18" fmla="*/ 29 w 59"/>
                <a:gd name="T19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46" y="59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29" y="44"/>
                  </a:moveTo>
                  <a:cubicBezTo>
                    <a:pt x="21" y="44"/>
                    <a:pt x="15" y="38"/>
                    <a:pt x="15" y="30"/>
                  </a:cubicBezTo>
                  <a:cubicBezTo>
                    <a:pt x="15" y="22"/>
                    <a:pt x="21" y="15"/>
                    <a:pt x="29" y="15"/>
                  </a:cubicBezTo>
                  <a:cubicBezTo>
                    <a:pt x="37" y="15"/>
                    <a:pt x="44" y="22"/>
                    <a:pt x="44" y="30"/>
                  </a:cubicBezTo>
                  <a:cubicBezTo>
                    <a:pt x="44" y="38"/>
                    <a:pt x="37" y="44"/>
                    <a:pt x="2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A0EF6CE2-BD75-403D-A865-8986AE2D1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910" y="6299840"/>
              <a:ext cx="492124" cy="492124"/>
            </a:xfrm>
            <a:custGeom>
              <a:avLst/>
              <a:gdLst>
                <a:gd name="T0" fmla="*/ 102 w 163"/>
                <a:gd name="T1" fmla="*/ 142 h 163"/>
                <a:gd name="T2" fmla="*/ 121 w 163"/>
                <a:gd name="T3" fmla="*/ 147 h 163"/>
                <a:gd name="T4" fmla="*/ 146 w 163"/>
                <a:gd name="T5" fmla="*/ 131 h 163"/>
                <a:gd name="T6" fmla="*/ 139 w 163"/>
                <a:gd name="T7" fmla="*/ 110 h 163"/>
                <a:gd name="T8" fmla="*/ 156 w 163"/>
                <a:gd name="T9" fmla="*/ 99 h 163"/>
                <a:gd name="T10" fmla="*/ 163 w 163"/>
                <a:gd name="T11" fmla="*/ 82 h 163"/>
                <a:gd name="T12" fmla="*/ 156 w 163"/>
                <a:gd name="T13" fmla="*/ 64 h 163"/>
                <a:gd name="T14" fmla="*/ 139 w 163"/>
                <a:gd name="T15" fmla="*/ 54 h 163"/>
                <a:gd name="T16" fmla="*/ 146 w 163"/>
                <a:gd name="T17" fmla="*/ 33 h 163"/>
                <a:gd name="T18" fmla="*/ 121 w 163"/>
                <a:gd name="T19" fmla="*/ 16 h 163"/>
                <a:gd name="T20" fmla="*/ 102 w 163"/>
                <a:gd name="T21" fmla="*/ 21 h 163"/>
                <a:gd name="T22" fmla="*/ 93 w 163"/>
                <a:gd name="T23" fmla="*/ 1 h 163"/>
                <a:gd name="T24" fmla="*/ 64 w 163"/>
                <a:gd name="T25" fmla="*/ 7 h 163"/>
                <a:gd name="T26" fmla="*/ 53 w 163"/>
                <a:gd name="T27" fmla="*/ 24 h 163"/>
                <a:gd name="T28" fmla="*/ 32 w 163"/>
                <a:gd name="T29" fmla="*/ 17 h 163"/>
                <a:gd name="T30" fmla="*/ 16 w 163"/>
                <a:gd name="T31" fmla="*/ 41 h 163"/>
                <a:gd name="T32" fmla="*/ 21 w 163"/>
                <a:gd name="T33" fmla="*/ 61 h 163"/>
                <a:gd name="T34" fmla="*/ 1 w 163"/>
                <a:gd name="T35" fmla="*/ 70 h 163"/>
                <a:gd name="T36" fmla="*/ 1 w 163"/>
                <a:gd name="T37" fmla="*/ 93 h 163"/>
                <a:gd name="T38" fmla="*/ 21 w 163"/>
                <a:gd name="T39" fmla="*/ 103 h 163"/>
                <a:gd name="T40" fmla="*/ 16 w 163"/>
                <a:gd name="T41" fmla="*/ 122 h 163"/>
                <a:gd name="T42" fmla="*/ 32 w 163"/>
                <a:gd name="T43" fmla="*/ 146 h 163"/>
                <a:gd name="T44" fmla="*/ 53 w 163"/>
                <a:gd name="T45" fmla="*/ 139 h 163"/>
                <a:gd name="T46" fmla="*/ 64 w 163"/>
                <a:gd name="T47" fmla="*/ 156 h 163"/>
                <a:gd name="T48" fmla="*/ 81 w 163"/>
                <a:gd name="T49" fmla="*/ 163 h 163"/>
                <a:gd name="T50" fmla="*/ 99 w 163"/>
                <a:gd name="T51" fmla="*/ 156 h 163"/>
                <a:gd name="T52" fmla="*/ 85 w 163"/>
                <a:gd name="T53" fmla="*/ 147 h 163"/>
                <a:gd name="T54" fmla="*/ 74 w 163"/>
                <a:gd name="T55" fmla="*/ 134 h 163"/>
                <a:gd name="T56" fmla="*/ 57 w 163"/>
                <a:gd name="T57" fmla="*/ 124 h 163"/>
                <a:gd name="T58" fmla="*/ 38 w 163"/>
                <a:gd name="T59" fmla="*/ 131 h 163"/>
                <a:gd name="T60" fmla="*/ 39 w 163"/>
                <a:gd name="T61" fmla="*/ 114 h 163"/>
                <a:gd name="T62" fmla="*/ 34 w 163"/>
                <a:gd name="T63" fmla="*/ 94 h 163"/>
                <a:gd name="T64" fmla="*/ 16 w 163"/>
                <a:gd name="T65" fmla="*/ 86 h 163"/>
                <a:gd name="T66" fmla="*/ 16 w 163"/>
                <a:gd name="T67" fmla="*/ 78 h 163"/>
                <a:gd name="T68" fmla="*/ 34 w 163"/>
                <a:gd name="T69" fmla="*/ 69 h 163"/>
                <a:gd name="T70" fmla="*/ 39 w 163"/>
                <a:gd name="T71" fmla="*/ 49 h 163"/>
                <a:gd name="T72" fmla="*/ 38 w 163"/>
                <a:gd name="T73" fmla="*/ 32 h 163"/>
                <a:gd name="T74" fmla="*/ 57 w 163"/>
                <a:gd name="T75" fmla="*/ 40 h 163"/>
                <a:gd name="T76" fmla="*/ 74 w 163"/>
                <a:gd name="T77" fmla="*/ 29 h 163"/>
                <a:gd name="T78" fmla="*/ 85 w 163"/>
                <a:gd name="T79" fmla="*/ 16 h 163"/>
                <a:gd name="T80" fmla="*/ 94 w 163"/>
                <a:gd name="T81" fmla="*/ 35 h 163"/>
                <a:gd name="T82" fmla="*/ 114 w 163"/>
                <a:gd name="T83" fmla="*/ 40 h 163"/>
                <a:gd name="T84" fmla="*/ 131 w 163"/>
                <a:gd name="T85" fmla="*/ 38 h 163"/>
                <a:gd name="T86" fmla="*/ 123 w 163"/>
                <a:gd name="T87" fmla="*/ 57 h 163"/>
                <a:gd name="T88" fmla="*/ 134 w 163"/>
                <a:gd name="T89" fmla="*/ 75 h 163"/>
                <a:gd name="T90" fmla="*/ 147 w 163"/>
                <a:gd name="T91" fmla="*/ 82 h 163"/>
                <a:gd name="T92" fmla="*/ 134 w 163"/>
                <a:gd name="T93" fmla="*/ 88 h 163"/>
                <a:gd name="T94" fmla="*/ 123 w 163"/>
                <a:gd name="T95" fmla="*/ 106 h 163"/>
                <a:gd name="T96" fmla="*/ 131 w 163"/>
                <a:gd name="T97" fmla="*/ 125 h 163"/>
                <a:gd name="T98" fmla="*/ 114 w 163"/>
                <a:gd name="T99" fmla="*/ 124 h 163"/>
                <a:gd name="T100" fmla="*/ 94 w 163"/>
                <a:gd name="T101" fmla="*/ 12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3" h="163">
                  <a:moveTo>
                    <a:pt x="99" y="156"/>
                  </a:moveTo>
                  <a:cubicBezTo>
                    <a:pt x="102" y="142"/>
                    <a:pt x="102" y="142"/>
                    <a:pt x="102" y="142"/>
                  </a:cubicBezTo>
                  <a:cubicBezTo>
                    <a:pt x="105" y="141"/>
                    <a:pt x="107" y="140"/>
                    <a:pt x="109" y="139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24" y="149"/>
                    <a:pt x="128" y="148"/>
                    <a:pt x="130" y="146"/>
                  </a:cubicBezTo>
                  <a:cubicBezTo>
                    <a:pt x="136" y="142"/>
                    <a:pt x="142" y="137"/>
                    <a:pt x="146" y="131"/>
                  </a:cubicBezTo>
                  <a:cubicBezTo>
                    <a:pt x="148" y="128"/>
                    <a:pt x="148" y="125"/>
                    <a:pt x="147" y="122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0" y="107"/>
                    <a:pt x="141" y="105"/>
                    <a:pt x="142" y="103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9" y="99"/>
                    <a:pt x="161" y="96"/>
                    <a:pt x="162" y="93"/>
                  </a:cubicBezTo>
                  <a:cubicBezTo>
                    <a:pt x="162" y="89"/>
                    <a:pt x="163" y="85"/>
                    <a:pt x="163" y="82"/>
                  </a:cubicBezTo>
                  <a:cubicBezTo>
                    <a:pt x="163" y="78"/>
                    <a:pt x="162" y="74"/>
                    <a:pt x="162" y="70"/>
                  </a:cubicBezTo>
                  <a:cubicBezTo>
                    <a:pt x="161" y="67"/>
                    <a:pt x="159" y="65"/>
                    <a:pt x="156" y="64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58"/>
                    <a:pt x="140" y="56"/>
                    <a:pt x="139" y="54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39"/>
                    <a:pt x="148" y="35"/>
                    <a:pt x="146" y="33"/>
                  </a:cubicBezTo>
                  <a:cubicBezTo>
                    <a:pt x="142" y="27"/>
                    <a:pt x="136" y="21"/>
                    <a:pt x="130" y="17"/>
                  </a:cubicBezTo>
                  <a:cubicBezTo>
                    <a:pt x="128" y="15"/>
                    <a:pt x="124" y="15"/>
                    <a:pt x="121" y="16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7" y="23"/>
                    <a:pt x="105" y="22"/>
                    <a:pt x="102" y="21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8" y="4"/>
                    <a:pt x="96" y="2"/>
                    <a:pt x="93" y="1"/>
                  </a:cubicBezTo>
                  <a:cubicBezTo>
                    <a:pt x="85" y="0"/>
                    <a:pt x="78" y="0"/>
                    <a:pt x="70" y="1"/>
                  </a:cubicBezTo>
                  <a:cubicBezTo>
                    <a:pt x="67" y="2"/>
                    <a:pt x="64" y="4"/>
                    <a:pt x="64" y="7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8" y="22"/>
                    <a:pt x="56" y="23"/>
                    <a:pt x="53" y="2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8" y="15"/>
                    <a:pt x="35" y="15"/>
                    <a:pt x="32" y="17"/>
                  </a:cubicBezTo>
                  <a:cubicBezTo>
                    <a:pt x="26" y="21"/>
                    <a:pt x="21" y="27"/>
                    <a:pt x="16" y="33"/>
                  </a:cubicBezTo>
                  <a:cubicBezTo>
                    <a:pt x="15" y="35"/>
                    <a:pt x="14" y="39"/>
                    <a:pt x="16" y="41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6"/>
                    <a:pt x="22" y="58"/>
                    <a:pt x="21" y="61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65"/>
                    <a:pt x="1" y="67"/>
                    <a:pt x="1" y="70"/>
                  </a:cubicBezTo>
                  <a:cubicBezTo>
                    <a:pt x="0" y="74"/>
                    <a:pt x="0" y="78"/>
                    <a:pt x="0" y="82"/>
                  </a:cubicBezTo>
                  <a:cubicBezTo>
                    <a:pt x="0" y="85"/>
                    <a:pt x="0" y="89"/>
                    <a:pt x="1" y="93"/>
                  </a:cubicBezTo>
                  <a:cubicBezTo>
                    <a:pt x="1" y="96"/>
                    <a:pt x="4" y="99"/>
                    <a:pt x="7" y="99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2" y="105"/>
                    <a:pt x="23" y="107"/>
                    <a:pt x="24" y="110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4" y="125"/>
                    <a:pt x="15" y="128"/>
                    <a:pt x="16" y="131"/>
                  </a:cubicBezTo>
                  <a:cubicBezTo>
                    <a:pt x="21" y="137"/>
                    <a:pt x="26" y="142"/>
                    <a:pt x="32" y="146"/>
                  </a:cubicBezTo>
                  <a:cubicBezTo>
                    <a:pt x="35" y="148"/>
                    <a:pt x="38" y="149"/>
                    <a:pt x="41" y="147"/>
                  </a:cubicBezTo>
                  <a:cubicBezTo>
                    <a:pt x="53" y="139"/>
                    <a:pt x="53" y="139"/>
                    <a:pt x="53" y="139"/>
                  </a:cubicBezTo>
                  <a:cubicBezTo>
                    <a:pt x="56" y="140"/>
                    <a:pt x="58" y="141"/>
                    <a:pt x="60" y="142"/>
                  </a:cubicBezTo>
                  <a:cubicBezTo>
                    <a:pt x="64" y="156"/>
                    <a:pt x="64" y="156"/>
                    <a:pt x="64" y="156"/>
                  </a:cubicBezTo>
                  <a:cubicBezTo>
                    <a:pt x="64" y="159"/>
                    <a:pt x="67" y="162"/>
                    <a:pt x="70" y="162"/>
                  </a:cubicBezTo>
                  <a:cubicBezTo>
                    <a:pt x="74" y="163"/>
                    <a:pt x="78" y="163"/>
                    <a:pt x="81" y="163"/>
                  </a:cubicBezTo>
                  <a:cubicBezTo>
                    <a:pt x="85" y="163"/>
                    <a:pt x="89" y="163"/>
                    <a:pt x="93" y="162"/>
                  </a:cubicBezTo>
                  <a:cubicBezTo>
                    <a:pt x="96" y="162"/>
                    <a:pt x="98" y="159"/>
                    <a:pt x="99" y="156"/>
                  </a:cubicBezTo>
                  <a:close/>
                  <a:moveTo>
                    <a:pt x="88" y="134"/>
                  </a:moveTo>
                  <a:cubicBezTo>
                    <a:pt x="85" y="147"/>
                    <a:pt x="85" y="147"/>
                    <a:pt x="85" y="147"/>
                  </a:cubicBezTo>
                  <a:cubicBezTo>
                    <a:pt x="83" y="148"/>
                    <a:pt x="80" y="148"/>
                    <a:pt x="77" y="147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2"/>
                    <a:pt x="72" y="129"/>
                    <a:pt x="69" y="129"/>
                  </a:cubicBezTo>
                  <a:cubicBezTo>
                    <a:pt x="65" y="127"/>
                    <a:pt x="61" y="126"/>
                    <a:pt x="57" y="124"/>
                  </a:cubicBezTo>
                  <a:cubicBezTo>
                    <a:pt x="54" y="122"/>
                    <a:pt x="51" y="122"/>
                    <a:pt x="49" y="124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6" y="129"/>
                    <a:pt x="34" y="127"/>
                    <a:pt x="32" y="125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41" y="112"/>
                    <a:pt x="41" y="109"/>
                    <a:pt x="39" y="106"/>
                  </a:cubicBezTo>
                  <a:cubicBezTo>
                    <a:pt x="37" y="102"/>
                    <a:pt x="35" y="98"/>
                    <a:pt x="34" y="94"/>
                  </a:cubicBezTo>
                  <a:cubicBezTo>
                    <a:pt x="34" y="91"/>
                    <a:pt x="31" y="89"/>
                    <a:pt x="29" y="88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4"/>
                    <a:pt x="15" y="83"/>
                    <a:pt x="15" y="82"/>
                  </a:cubicBezTo>
                  <a:cubicBezTo>
                    <a:pt x="15" y="80"/>
                    <a:pt x="16" y="79"/>
                    <a:pt x="16" y="78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4"/>
                    <a:pt x="34" y="72"/>
                    <a:pt x="34" y="69"/>
                  </a:cubicBezTo>
                  <a:cubicBezTo>
                    <a:pt x="35" y="65"/>
                    <a:pt x="37" y="61"/>
                    <a:pt x="39" y="57"/>
                  </a:cubicBezTo>
                  <a:cubicBezTo>
                    <a:pt x="41" y="55"/>
                    <a:pt x="41" y="52"/>
                    <a:pt x="39" y="4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6"/>
                    <a:pt x="36" y="34"/>
                    <a:pt x="38" y="32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1" y="41"/>
                    <a:pt x="54" y="41"/>
                    <a:pt x="57" y="40"/>
                  </a:cubicBezTo>
                  <a:cubicBezTo>
                    <a:pt x="61" y="37"/>
                    <a:pt x="65" y="36"/>
                    <a:pt x="69" y="35"/>
                  </a:cubicBezTo>
                  <a:cubicBezTo>
                    <a:pt x="72" y="34"/>
                    <a:pt x="74" y="32"/>
                    <a:pt x="74" y="29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80" y="16"/>
                    <a:pt x="83" y="16"/>
                    <a:pt x="85" y="16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9" y="32"/>
                    <a:pt x="91" y="34"/>
                    <a:pt x="94" y="35"/>
                  </a:cubicBezTo>
                  <a:cubicBezTo>
                    <a:pt x="98" y="36"/>
                    <a:pt x="102" y="37"/>
                    <a:pt x="106" y="40"/>
                  </a:cubicBezTo>
                  <a:cubicBezTo>
                    <a:pt x="108" y="41"/>
                    <a:pt x="111" y="41"/>
                    <a:pt x="114" y="40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4"/>
                    <a:pt x="129" y="36"/>
                    <a:pt x="131" y="38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2" y="52"/>
                    <a:pt x="122" y="55"/>
                    <a:pt x="123" y="57"/>
                  </a:cubicBezTo>
                  <a:cubicBezTo>
                    <a:pt x="125" y="61"/>
                    <a:pt x="127" y="65"/>
                    <a:pt x="128" y="69"/>
                  </a:cubicBezTo>
                  <a:cubicBezTo>
                    <a:pt x="129" y="72"/>
                    <a:pt x="131" y="74"/>
                    <a:pt x="134" y="75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9"/>
                    <a:pt x="147" y="80"/>
                    <a:pt x="147" y="82"/>
                  </a:cubicBezTo>
                  <a:cubicBezTo>
                    <a:pt x="147" y="83"/>
                    <a:pt x="147" y="84"/>
                    <a:pt x="147" y="86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1" y="89"/>
                    <a:pt x="129" y="91"/>
                    <a:pt x="128" y="94"/>
                  </a:cubicBezTo>
                  <a:cubicBezTo>
                    <a:pt x="127" y="98"/>
                    <a:pt x="125" y="102"/>
                    <a:pt x="123" y="106"/>
                  </a:cubicBezTo>
                  <a:cubicBezTo>
                    <a:pt x="122" y="109"/>
                    <a:pt x="122" y="112"/>
                    <a:pt x="123" y="114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29" y="127"/>
                    <a:pt x="127" y="129"/>
                    <a:pt x="125" y="131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1" y="122"/>
                    <a:pt x="108" y="122"/>
                    <a:pt x="106" y="124"/>
                  </a:cubicBezTo>
                  <a:cubicBezTo>
                    <a:pt x="102" y="126"/>
                    <a:pt x="98" y="127"/>
                    <a:pt x="94" y="129"/>
                  </a:cubicBezTo>
                  <a:cubicBezTo>
                    <a:pt x="91" y="129"/>
                    <a:pt x="89" y="132"/>
                    <a:pt x="88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9C9829-AEAE-4CCB-B804-468F33FA8A47}"/>
              </a:ext>
            </a:extLst>
          </p:cNvPr>
          <p:cNvSpPr txBox="1"/>
          <p:nvPr/>
        </p:nvSpPr>
        <p:spPr>
          <a:xfrm>
            <a:off x="2162146" y="4413401"/>
            <a:ext cx="186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Spacy Methods</a:t>
            </a:r>
            <a:endParaRPr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E2FDC-EA5D-482A-829C-743817A3F8D5}"/>
              </a:ext>
            </a:extLst>
          </p:cNvPr>
          <p:cNvSpPr txBox="1"/>
          <p:nvPr/>
        </p:nvSpPr>
        <p:spPr>
          <a:xfrm>
            <a:off x="4549292" y="4175533"/>
            <a:ext cx="25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Bag of Words</a:t>
            </a:r>
          </a:p>
          <a:p>
            <a:pPr algn="ctr"/>
            <a:r>
              <a:rPr lang="en-US" altLang="ko-KR" sz="1600" b="1" dirty="0"/>
              <a:t>TF-IDF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8151A4-1EC9-468E-BA60-CF5E2C2C265E}"/>
              </a:ext>
            </a:extLst>
          </p:cNvPr>
          <p:cNvSpPr txBox="1"/>
          <p:nvPr/>
        </p:nvSpPr>
        <p:spPr>
          <a:xfrm>
            <a:off x="4859209" y="5218144"/>
            <a:ext cx="196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Word Embedding Word2vec</a:t>
            </a:r>
            <a:endParaRPr lang="ko-KR" altLang="en-US" sz="1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D5226-DCB8-420A-9345-E4A68C80F18D}"/>
              </a:ext>
            </a:extLst>
          </p:cNvPr>
          <p:cNvSpPr txBox="1"/>
          <p:nvPr/>
        </p:nvSpPr>
        <p:spPr>
          <a:xfrm>
            <a:off x="2162146" y="3947633"/>
            <a:ext cx="1968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Manual Cleaning</a:t>
            </a:r>
            <a:endParaRPr lang="ko-KR" alt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4B30EE-D340-498D-B918-3BB664FE8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017" y="2016048"/>
            <a:ext cx="1676400" cy="1676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2757483-C89C-4471-BCA9-FF75A2B1B587}"/>
              </a:ext>
            </a:extLst>
          </p:cNvPr>
          <p:cNvSpPr txBox="1"/>
          <p:nvPr/>
        </p:nvSpPr>
        <p:spPr>
          <a:xfrm>
            <a:off x="193310" y="3612520"/>
            <a:ext cx="1968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Apple Data</a:t>
            </a:r>
            <a:endParaRPr lang="ko-KR" altLang="en-US" sz="1600" b="1" dirty="0"/>
          </a:p>
        </p:txBody>
      </p:sp>
      <p:sp>
        <p:nvSpPr>
          <p:cNvPr id="7" name="Curved Right Arrow 6"/>
          <p:cNvSpPr/>
          <p:nvPr/>
        </p:nvSpPr>
        <p:spPr>
          <a:xfrm>
            <a:off x="1890386" y="4116910"/>
            <a:ext cx="271760" cy="4560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7373DA-5107-4FB2-8EA4-13DB71502342}"/>
              </a:ext>
            </a:extLst>
          </p:cNvPr>
          <p:cNvSpPr/>
          <p:nvPr/>
        </p:nvSpPr>
        <p:spPr>
          <a:xfrm>
            <a:off x="7292691" y="3942169"/>
            <a:ext cx="4732386" cy="2082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ea typeface="Calibri" panose="020F0502020204030204" pitchFamily="34" charset="0"/>
              </a:rPr>
              <a:t>Multinomial Naive Bayes Classifier (MNB)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Support Vector Machine (SVM)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he-IL" sz="1600" b="1" dirty="0"/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anose="020F0502020204030204" pitchFamily="34" charset="0"/>
              </a:rPr>
              <a:t>R</a:t>
            </a:r>
            <a:r>
              <a:rPr lang="en-US" sz="1600" b="1" dirty="0"/>
              <a:t>ecurrent Neural Networks (RNN)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b="1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4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43BCF1-9397-4AAE-815F-D20411280D89}"/>
              </a:ext>
            </a:extLst>
          </p:cNvPr>
          <p:cNvCxnSpPr/>
          <p:nvPr/>
        </p:nvCxnSpPr>
        <p:spPr>
          <a:xfrm flipV="1">
            <a:off x="3697831" y="2492091"/>
            <a:ext cx="3181459" cy="31136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8723" y="1372287"/>
            <a:ext cx="2926162" cy="2291137"/>
            <a:chOff x="768723" y="1377424"/>
            <a:chExt cx="2926162" cy="229113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B80D53E-C9B0-4744-8893-C3D821DC2728}"/>
                </a:ext>
              </a:extLst>
            </p:cNvPr>
            <p:cNvSpPr/>
            <p:nvPr/>
          </p:nvSpPr>
          <p:spPr>
            <a:xfrm>
              <a:off x="1086236" y="1377424"/>
              <a:ext cx="2291137" cy="22911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F199D5-4EF8-4434-88D2-36918B904B74}"/>
                </a:ext>
              </a:extLst>
            </p:cNvPr>
            <p:cNvSpPr txBox="1"/>
            <p:nvPr/>
          </p:nvSpPr>
          <p:spPr>
            <a:xfrm>
              <a:off x="768723" y="2045624"/>
              <a:ext cx="29261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Manual</a:t>
              </a:r>
            </a:p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Cleaning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89925" y="1372287"/>
            <a:ext cx="2926162" cy="2291136"/>
            <a:chOff x="6689925" y="1367150"/>
            <a:chExt cx="2926162" cy="2291136"/>
          </a:xfrm>
        </p:grpSpPr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8D6E7B3A-AE4F-4FBD-A6F6-A5C6F664B2D4}"/>
                </a:ext>
              </a:extLst>
            </p:cNvPr>
            <p:cNvSpPr/>
            <p:nvPr/>
          </p:nvSpPr>
          <p:spPr>
            <a:xfrm rot="16200000">
              <a:off x="7007438" y="1498939"/>
              <a:ext cx="2291136" cy="2027557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F7834E-5C64-4328-B362-A26C75F9EBDC}"/>
                </a:ext>
              </a:extLst>
            </p:cNvPr>
            <p:cNvSpPr txBox="1"/>
            <p:nvPr/>
          </p:nvSpPr>
          <p:spPr>
            <a:xfrm>
              <a:off x="6689925" y="2004527"/>
              <a:ext cx="29261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Spacy</a:t>
              </a:r>
            </a:p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Methods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F6755C-3F97-4786-9AED-C7CF59293806}"/>
              </a:ext>
            </a:extLst>
          </p:cNvPr>
          <p:cNvSpPr txBox="1"/>
          <p:nvPr/>
        </p:nvSpPr>
        <p:spPr>
          <a:xfrm>
            <a:off x="80691" y="164434"/>
            <a:ext cx="8646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Cleaning &amp; Feature Engineering</a:t>
            </a:r>
            <a:br>
              <a:rPr lang="en-US" sz="3200" b="1" dirty="0"/>
            </a:br>
            <a:r>
              <a:rPr lang="en-US" sz="3200" b="1" dirty="0"/>
              <a:t>Dimension Reduction</a:t>
            </a:r>
            <a:endParaRPr lang="ko-KR" altLang="en-US" sz="3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44DF3A3-792F-48D0-8948-4A2454E18CD9}"/>
              </a:ext>
            </a:extLst>
          </p:cNvPr>
          <p:cNvCxnSpPr>
            <a:cxnSpLocks/>
          </p:cNvCxnSpPr>
          <p:nvPr/>
        </p:nvCxnSpPr>
        <p:spPr>
          <a:xfrm>
            <a:off x="0" y="1177450"/>
            <a:ext cx="7932821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FF830F-62C0-4BE7-A2B2-4359BE046261}"/>
              </a:ext>
            </a:extLst>
          </p:cNvPr>
          <p:cNvSpPr txBox="1"/>
          <p:nvPr/>
        </p:nvSpPr>
        <p:spPr>
          <a:xfrm>
            <a:off x="1108941" y="3688756"/>
            <a:ext cx="270291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lvl="1" indent="-1714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Lower Casing</a:t>
            </a:r>
          </a:p>
          <a:p>
            <a:pPr marL="304800" lvl="1" indent="-1714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Abbreviations </a:t>
            </a:r>
          </a:p>
          <a:p>
            <a:pPr marL="304800" lvl="1" indent="-1714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Tagging Words</a:t>
            </a:r>
          </a:p>
          <a:p>
            <a:pPr marL="889000" indent="-285750">
              <a:buSzPts val="1300"/>
              <a:buFont typeface="Arial" panose="020B0604020202020204" pitchFamily="34" charset="0"/>
              <a:buChar char="•"/>
            </a:pPr>
            <a:r>
              <a:rPr lang="en-US" sz="1600" dirty="0"/>
              <a:t>Curses</a:t>
            </a:r>
          </a:p>
          <a:p>
            <a:pPr marL="889000" indent="-285750">
              <a:buSzPts val="1300"/>
              <a:buFont typeface="Arial" panose="020B0604020202020204" pitchFamily="34" charset="0"/>
              <a:buChar char="•"/>
            </a:pPr>
            <a:r>
              <a:rPr lang="en-US" sz="1600" dirty="0"/>
              <a:t>Apple</a:t>
            </a:r>
          </a:p>
          <a:p>
            <a:pPr marL="889000" indent="-285750">
              <a:buSzPts val="1300"/>
              <a:buFont typeface="Arial" panose="020B0604020202020204" pitchFamily="34" charset="0"/>
              <a:buChar char="•"/>
            </a:pPr>
            <a:r>
              <a:rPr lang="en-US" sz="1600" dirty="0"/>
              <a:t>Zero </a:t>
            </a:r>
            <a:endParaRPr lang="en-US" sz="1600" b="1" dirty="0"/>
          </a:p>
          <a:p>
            <a:pPr marL="304800" lvl="1" indent="-1714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URLs</a:t>
            </a:r>
          </a:p>
          <a:p>
            <a:pPr marL="304800" lvl="1" indent="-1714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Hashtags</a:t>
            </a:r>
          </a:p>
          <a:p>
            <a:pPr marL="1517650" lvl="2">
              <a:lnSpc>
                <a:spcPct val="100000"/>
              </a:lnSpc>
              <a:spcBef>
                <a:spcPts val="0"/>
              </a:spcBef>
              <a:buSzPts val="1300"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9CEB3B-5333-485D-96BB-61A031F93D0E}"/>
              </a:ext>
            </a:extLst>
          </p:cNvPr>
          <p:cNvSpPr txBox="1"/>
          <p:nvPr/>
        </p:nvSpPr>
        <p:spPr>
          <a:xfrm>
            <a:off x="6986183" y="3688756"/>
            <a:ext cx="2702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lvl="1" indent="-2857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Tokenization</a:t>
            </a:r>
          </a:p>
          <a:p>
            <a:pPr marL="419100" lvl="1" indent="-2857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Lemmatization </a:t>
            </a:r>
          </a:p>
          <a:p>
            <a:pPr marL="419100" lvl="1" indent="-2857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Stop Words</a:t>
            </a:r>
          </a:p>
          <a:p>
            <a:pPr marL="1803400" lvl="2" indent="-285750">
              <a:lnSpc>
                <a:spcPct val="100000"/>
              </a:lnSpc>
              <a:spcBef>
                <a:spcPts val="0"/>
              </a:spcBef>
              <a:buSzPts val="1300"/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25" name="Google Shape;72;p15">
            <a:extLst>
              <a:ext uri="{FF2B5EF4-FFF2-40B4-BE49-F238E27FC236}">
                <a16:creationId xmlns:a16="http://schemas.microsoft.com/office/drawing/2014/main" id="{C1CC4C24-2570-4B1F-AD94-447F14BDAA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11265" y="5519814"/>
            <a:ext cx="8176025" cy="76482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232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2">
            <a:extLst>
              <a:ext uri="{FF2B5EF4-FFF2-40B4-BE49-F238E27FC236}">
                <a16:creationId xmlns:a16="http://schemas.microsoft.com/office/drawing/2014/main" id="{A9054FB1-89BB-4366-A2D1-CE7C70623E2C}"/>
              </a:ext>
            </a:extLst>
          </p:cNvPr>
          <p:cNvSpPr/>
          <p:nvPr/>
        </p:nvSpPr>
        <p:spPr>
          <a:xfrm>
            <a:off x="3419405" y="568317"/>
            <a:ext cx="6071435" cy="6071435"/>
          </a:xfrm>
          <a:prstGeom prst="ellipse">
            <a:avLst/>
          </a:prstGeom>
          <a:gradFill flip="none" rotWithShape="1">
            <a:gsLst>
              <a:gs pos="38000">
                <a:schemeClr val="accent1">
                  <a:lumMod val="45000"/>
                  <a:lumOff val="55000"/>
                </a:schemeClr>
              </a:gs>
              <a:gs pos="77000">
                <a:schemeClr val="accent3"/>
              </a:gs>
              <a:gs pos="100000">
                <a:schemeClr val="accent4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213297" y="3958218"/>
            <a:ext cx="5521569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4BD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2854" y="1617781"/>
            <a:ext cx="5099538" cy="26564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4BD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A254E0-1836-4BD9-8D63-B2B1D4D8ADDD}"/>
              </a:ext>
            </a:extLst>
          </p:cNvPr>
          <p:cNvGrpSpPr/>
          <p:nvPr/>
        </p:nvGrpSpPr>
        <p:grpSpPr>
          <a:xfrm>
            <a:off x="0" y="555706"/>
            <a:ext cx="5832895" cy="584775"/>
            <a:chOff x="0" y="555706"/>
            <a:chExt cx="5832895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F6755C-3F97-4786-9AED-C7CF59293806}"/>
                </a:ext>
              </a:extLst>
            </p:cNvPr>
            <p:cNvSpPr txBox="1"/>
            <p:nvPr/>
          </p:nvSpPr>
          <p:spPr>
            <a:xfrm>
              <a:off x="88139" y="555706"/>
              <a:ext cx="5744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Bag of Words -  TF-IDF</a:t>
              </a:r>
              <a:endParaRPr lang="ko-KR" altLang="en-US" sz="3200" b="1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44DF3A3-792F-48D0-8948-4A2454E18C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32460"/>
              <a:ext cx="4724400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3852" y="2017446"/>
            <a:ext cx="4525700" cy="2106146"/>
          </a:xfrm>
          <a:prstGeom prst="rect">
            <a:avLst/>
          </a:prstGeom>
          <a:noFill/>
          <a:ln w="19050">
            <a:noFill/>
            <a:prstDash val="solid"/>
          </a:ln>
        </p:spPr>
      </p:pic>
      <p:pic>
        <p:nvPicPr>
          <p:cNvPr id="15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216" y="3970392"/>
            <a:ext cx="3986384" cy="37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672" y="4294654"/>
            <a:ext cx="5295996" cy="186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63852" y="1617781"/>
            <a:ext cx="45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Vectorization using TF-IDF</a:t>
            </a:r>
          </a:p>
        </p:txBody>
      </p:sp>
    </p:spTree>
    <p:extLst>
      <p:ext uri="{BB962C8B-B14F-4D97-AF65-F5344CB8AC3E}">
        <p14:creationId xmlns:p14="http://schemas.microsoft.com/office/powerpoint/2010/main" val="738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1098A8-627B-425A-866C-18B6DCF2283D}"/>
              </a:ext>
            </a:extLst>
          </p:cNvPr>
          <p:cNvGrpSpPr/>
          <p:nvPr/>
        </p:nvGrpSpPr>
        <p:grpSpPr>
          <a:xfrm>
            <a:off x="0" y="547379"/>
            <a:ext cx="5797869" cy="614177"/>
            <a:chOff x="0" y="547379"/>
            <a:chExt cx="5797869" cy="6141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F6755C-3F97-4786-9AED-C7CF59293806}"/>
                </a:ext>
              </a:extLst>
            </p:cNvPr>
            <p:cNvSpPr txBox="1"/>
            <p:nvPr/>
          </p:nvSpPr>
          <p:spPr>
            <a:xfrm>
              <a:off x="53113" y="547379"/>
              <a:ext cx="5744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Bag of Words Models</a:t>
              </a:r>
              <a:endParaRPr lang="ko-KR" altLang="en-US" sz="3200" b="1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44DF3A3-792F-48D0-8948-4A2454E18C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61556"/>
              <a:ext cx="4526908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6BFEA8-F326-4C3B-94AB-9B5A6BC23087}"/>
              </a:ext>
            </a:extLst>
          </p:cNvPr>
          <p:cNvGrpSpPr/>
          <p:nvPr/>
        </p:nvGrpSpPr>
        <p:grpSpPr>
          <a:xfrm>
            <a:off x="1253632" y="1406381"/>
            <a:ext cx="2003501" cy="2031454"/>
            <a:chOff x="1072657" y="1406381"/>
            <a:chExt cx="2003501" cy="2031454"/>
          </a:xfrm>
        </p:grpSpPr>
        <p:sp>
          <p:nvSpPr>
            <p:cNvPr id="39" name="타원 15">
              <a:extLst>
                <a:ext uri="{FF2B5EF4-FFF2-40B4-BE49-F238E27FC236}">
                  <a16:creationId xmlns:a16="http://schemas.microsoft.com/office/drawing/2014/main" id="{785887CE-53C2-474D-8BFF-3DBB14094852}"/>
                </a:ext>
              </a:extLst>
            </p:cNvPr>
            <p:cNvSpPr/>
            <p:nvPr/>
          </p:nvSpPr>
          <p:spPr>
            <a:xfrm>
              <a:off x="1072657" y="1406381"/>
              <a:ext cx="2003501" cy="2031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59">
              <a:extLst>
                <a:ext uri="{FF2B5EF4-FFF2-40B4-BE49-F238E27FC236}">
                  <a16:creationId xmlns:a16="http://schemas.microsoft.com/office/drawing/2014/main" id="{248F502E-7674-4669-A331-B8A0F84EA9D7}"/>
                </a:ext>
              </a:extLst>
            </p:cNvPr>
            <p:cNvGrpSpPr/>
            <p:nvPr/>
          </p:nvGrpSpPr>
          <p:grpSpPr>
            <a:xfrm>
              <a:off x="1758522" y="2102922"/>
              <a:ext cx="631771" cy="599864"/>
              <a:chOff x="12320588" y="5037138"/>
              <a:chExt cx="1023937" cy="958850"/>
            </a:xfrm>
            <a:solidFill>
              <a:schemeClr val="bg1"/>
            </a:solidFill>
          </p:grpSpPr>
          <p:sp>
            <p:nvSpPr>
              <p:cNvPr id="41" name="Freeform 56">
                <a:extLst>
                  <a:ext uri="{FF2B5EF4-FFF2-40B4-BE49-F238E27FC236}">
                    <a16:creationId xmlns:a16="http://schemas.microsoft.com/office/drawing/2014/main" id="{A3FB9A59-E9FF-408D-B75C-F866683A78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26988" y="5037138"/>
                <a:ext cx="214313" cy="214313"/>
              </a:xfrm>
              <a:custGeom>
                <a:avLst/>
                <a:gdLst>
                  <a:gd name="T0" fmla="*/ 35 w 71"/>
                  <a:gd name="T1" fmla="*/ 71 h 71"/>
                  <a:gd name="T2" fmla="*/ 71 w 71"/>
                  <a:gd name="T3" fmla="*/ 35 h 71"/>
                  <a:gd name="T4" fmla="*/ 35 w 71"/>
                  <a:gd name="T5" fmla="*/ 0 h 71"/>
                  <a:gd name="T6" fmla="*/ 0 w 71"/>
                  <a:gd name="T7" fmla="*/ 35 h 71"/>
                  <a:gd name="T8" fmla="*/ 35 w 71"/>
                  <a:gd name="T9" fmla="*/ 71 h 71"/>
                  <a:gd name="T10" fmla="*/ 35 w 71"/>
                  <a:gd name="T11" fmla="*/ 15 h 71"/>
                  <a:gd name="T12" fmla="*/ 55 w 71"/>
                  <a:gd name="T13" fmla="*/ 35 h 71"/>
                  <a:gd name="T14" fmla="*/ 35 w 71"/>
                  <a:gd name="T15" fmla="*/ 56 h 71"/>
                  <a:gd name="T16" fmla="*/ 15 w 71"/>
                  <a:gd name="T17" fmla="*/ 35 h 71"/>
                  <a:gd name="T18" fmla="*/ 35 w 71"/>
                  <a:gd name="T19" fmla="*/ 1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71">
                    <a:moveTo>
                      <a:pt x="35" y="71"/>
                    </a:moveTo>
                    <a:cubicBezTo>
                      <a:pt x="55" y="71"/>
                      <a:pt x="71" y="55"/>
                      <a:pt x="71" y="35"/>
                    </a:cubicBezTo>
                    <a:cubicBezTo>
                      <a:pt x="71" y="16"/>
                      <a:pt x="55" y="0"/>
                      <a:pt x="35" y="0"/>
                    </a:cubicBezTo>
                    <a:cubicBezTo>
                      <a:pt x="16" y="0"/>
                      <a:pt x="0" y="16"/>
                      <a:pt x="0" y="35"/>
                    </a:cubicBezTo>
                    <a:cubicBezTo>
                      <a:pt x="0" y="55"/>
                      <a:pt x="16" y="71"/>
                      <a:pt x="35" y="71"/>
                    </a:cubicBezTo>
                    <a:close/>
                    <a:moveTo>
                      <a:pt x="35" y="15"/>
                    </a:moveTo>
                    <a:cubicBezTo>
                      <a:pt x="46" y="15"/>
                      <a:pt x="55" y="24"/>
                      <a:pt x="55" y="35"/>
                    </a:cubicBezTo>
                    <a:cubicBezTo>
                      <a:pt x="55" y="47"/>
                      <a:pt x="46" y="56"/>
                      <a:pt x="35" y="56"/>
                    </a:cubicBezTo>
                    <a:cubicBezTo>
                      <a:pt x="24" y="56"/>
                      <a:pt x="15" y="47"/>
                      <a:pt x="15" y="35"/>
                    </a:cubicBezTo>
                    <a:cubicBezTo>
                      <a:pt x="15" y="24"/>
                      <a:pt x="24" y="15"/>
                      <a:pt x="3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57">
                <a:extLst>
                  <a:ext uri="{FF2B5EF4-FFF2-40B4-BE49-F238E27FC236}">
                    <a16:creationId xmlns:a16="http://schemas.microsoft.com/office/drawing/2014/main" id="{5C0A8F21-1A12-4F08-A513-0BCF837EF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23800" y="5278438"/>
                <a:ext cx="415925" cy="220663"/>
              </a:xfrm>
              <a:custGeom>
                <a:avLst/>
                <a:gdLst>
                  <a:gd name="T0" fmla="*/ 8 w 138"/>
                  <a:gd name="T1" fmla="*/ 73 h 73"/>
                  <a:gd name="T2" fmla="*/ 130 w 138"/>
                  <a:gd name="T3" fmla="*/ 73 h 73"/>
                  <a:gd name="T4" fmla="*/ 138 w 138"/>
                  <a:gd name="T5" fmla="*/ 66 h 73"/>
                  <a:gd name="T6" fmla="*/ 138 w 138"/>
                  <a:gd name="T7" fmla="*/ 29 h 73"/>
                  <a:gd name="T8" fmla="*/ 110 w 138"/>
                  <a:gd name="T9" fmla="*/ 0 h 73"/>
                  <a:gd name="T10" fmla="*/ 109 w 138"/>
                  <a:gd name="T11" fmla="*/ 0 h 73"/>
                  <a:gd name="T12" fmla="*/ 84 w 138"/>
                  <a:gd name="T13" fmla="*/ 0 h 73"/>
                  <a:gd name="T14" fmla="*/ 77 w 138"/>
                  <a:gd name="T15" fmla="*/ 4 h 73"/>
                  <a:gd name="T16" fmla="*/ 69 w 138"/>
                  <a:gd name="T17" fmla="*/ 18 h 73"/>
                  <a:gd name="T18" fmla="*/ 61 w 138"/>
                  <a:gd name="T19" fmla="*/ 4 h 73"/>
                  <a:gd name="T20" fmla="*/ 55 w 138"/>
                  <a:gd name="T21" fmla="*/ 0 h 73"/>
                  <a:gd name="T22" fmla="*/ 29 w 138"/>
                  <a:gd name="T23" fmla="*/ 0 h 73"/>
                  <a:gd name="T24" fmla="*/ 28 w 138"/>
                  <a:gd name="T25" fmla="*/ 0 h 73"/>
                  <a:gd name="T26" fmla="*/ 0 w 138"/>
                  <a:gd name="T27" fmla="*/ 29 h 73"/>
                  <a:gd name="T28" fmla="*/ 0 w 138"/>
                  <a:gd name="T29" fmla="*/ 66 h 73"/>
                  <a:gd name="T30" fmla="*/ 8 w 138"/>
                  <a:gd name="T31" fmla="*/ 73 h 73"/>
                  <a:gd name="T32" fmla="*/ 16 w 138"/>
                  <a:gd name="T33" fmla="*/ 29 h 73"/>
                  <a:gd name="T34" fmla="*/ 29 w 138"/>
                  <a:gd name="T35" fmla="*/ 16 h 73"/>
                  <a:gd name="T36" fmla="*/ 30 w 138"/>
                  <a:gd name="T37" fmla="*/ 16 h 73"/>
                  <a:gd name="T38" fmla="*/ 50 w 138"/>
                  <a:gd name="T39" fmla="*/ 16 h 73"/>
                  <a:gd name="T40" fmla="*/ 63 w 138"/>
                  <a:gd name="T41" fmla="*/ 37 h 73"/>
                  <a:gd name="T42" fmla="*/ 69 w 138"/>
                  <a:gd name="T43" fmla="*/ 41 h 73"/>
                  <a:gd name="T44" fmla="*/ 76 w 138"/>
                  <a:gd name="T45" fmla="*/ 37 h 73"/>
                  <a:gd name="T46" fmla="*/ 88 w 138"/>
                  <a:gd name="T47" fmla="*/ 16 h 73"/>
                  <a:gd name="T48" fmla="*/ 109 w 138"/>
                  <a:gd name="T49" fmla="*/ 16 h 73"/>
                  <a:gd name="T50" fmla="*/ 109 w 138"/>
                  <a:gd name="T51" fmla="*/ 16 h 73"/>
                  <a:gd name="T52" fmla="*/ 123 w 138"/>
                  <a:gd name="T53" fmla="*/ 29 h 73"/>
                  <a:gd name="T54" fmla="*/ 123 w 138"/>
                  <a:gd name="T55" fmla="*/ 58 h 73"/>
                  <a:gd name="T56" fmla="*/ 16 w 138"/>
                  <a:gd name="T57" fmla="*/ 58 h 73"/>
                  <a:gd name="T58" fmla="*/ 16 w 138"/>
                  <a:gd name="T59" fmla="*/ 2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8" h="73">
                    <a:moveTo>
                      <a:pt x="8" y="73"/>
                    </a:moveTo>
                    <a:cubicBezTo>
                      <a:pt x="130" y="73"/>
                      <a:pt x="130" y="73"/>
                      <a:pt x="130" y="73"/>
                    </a:cubicBezTo>
                    <a:cubicBezTo>
                      <a:pt x="135" y="73"/>
                      <a:pt x="138" y="70"/>
                      <a:pt x="138" y="66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6" y="1"/>
                      <a:pt x="110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8" y="2"/>
                      <a:pt x="77" y="4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2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13" y="1"/>
                      <a:pt x="0" y="13"/>
                      <a:pt x="0" y="2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8" y="73"/>
                    </a:cubicBezTo>
                    <a:close/>
                    <a:moveTo>
                      <a:pt x="16" y="29"/>
                    </a:moveTo>
                    <a:cubicBezTo>
                      <a:pt x="16" y="22"/>
                      <a:pt x="22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9"/>
                      <a:pt x="66" y="41"/>
                      <a:pt x="69" y="41"/>
                    </a:cubicBezTo>
                    <a:cubicBezTo>
                      <a:pt x="72" y="41"/>
                      <a:pt x="75" y="39"/>
                      <a:pt x="76" y="37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17" y="16"/>
                      <a:pt x="123" y="22"/>
                      <a:pt x="123" y="29"/>
                    </a:cubicBezTo>
                    <a:cubicBezTo>
                      <a:pt x="123" y="58"/>
                      <a:pt x="123" y="58"/>
                      <a:pt x="123" y="58"/>
                    </a:cubicBezTo>
                    <a:cubicBezTo>
                      <a:pt x="16" y="58"/>
                      <a:pt x="16" y="58"/>
                      <a:pt x="16" y="58"/>
                    </a:cubicBezTo>
                    <a:lnTo>
                      <a:pt x="16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58">
                <a:extLst>
                  <a:ext uri="{FF2B5EF4-FFF2-40B4-BE49-F238E27FC236}">
                    <a16:creationId xmlns:a16="http://schemas.microsoft.com/office/drawing/2014/main" id="{93ADDE66-BBF2-40F3-AA30-73DF0E3AA7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19013" y="5532438"/>
                <a:ext cx="217488" cy="215900"/>
              </a:xfrm>
              <a:custGeom>
                <a:avLst/>
                <a:gdLst>
                  <a:gd name="T0" fmla="*/ 36 w 72"/>
                  <a:gd name="T1" fmla="*/ 72 h 72"/>
                  <a:gd name="T2" fmla="*/ 72 w 72"/>
                  <a:gd name="T3" fmla="*/ 36 h 72"/>
                  <a:gd name="T4" fmla="*/ 36 w 72"/>
                  <a:gd name="T5" fmla="*/ 0 h 72"/>
                  <a:gd name="T6" fmla="*/ 0 w 72"/>
                  <a:gd name="T7" fmla="*/ 36 h 72"/>
                  <a:gd name="T8" fmla="*/ 36 w 72"/>
                  <a:gd name="T9" fmla="*/ 72 h 72"/>
                  <a:gd name="T10" fmla="*/ 36 w 72"/>
                  <a:gd name="T11" fmla="*/ 16 h 72"/>
                  <a:gd name="T12" fmla="*/ 56 w 72"/>
                  <a:gd name="T13" fmla="*/ 36 h 72"/>
                  <a:gd name="T14" fmla="*/ 36 w 72"/>
                  <a:gd name="T15" fmla="*/ 56 h 72"/>
                  <a:gd name="T16" fmla="*/ 16 w 72"/>
                  <a:gd name="T17" fmla="*/ 36 h 72"/>
                  <a:gd name="T18" fmla="*/ 36 w 72"/>
                  <a:gd name="T1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lose/>
                    <a:moveTo>
                      <a:pt x="36" y="16"/>
                    </a:moveTo>
                    <a:cubicBezTo>
                      <a:pt x="47" y="16"/>
                      <a:pt x="56" y="25"/>
                      <a:pt x="56" y="36"/>
                    </a:cubicBezTo>
                    <a:cubicBezTo>
                      <a:pt x="56" y="47"/>
                      <a:pt x="47" y="56"/>
                      <a:pt x="36" y="56"/>
                    </a:cubicBezTo>
                    <a:cubicBezTo>
                      <a:pt x="25" y="56"/>
                      <a:pt x="16" y="47"/>
                      <a:pt x="16" y="36"/>
                    </a:cubicBezTo>
                    <a:cubicBezTo>
                      <a:pt x="16" y="25"/>
                      <a:pt x="25" y="16"/>
                      <a:pt x="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59">
                <a:extLst>
                  <a:ext uri="{FF2B5EF4-FFF2-40B4-BE49-F238E27FC236}">
                    <a16:creationId xmlns:a16="http://schemas.microsoft.com/office/drawing/2014/main" id="{63D8B782-B526-49D0-B49D-5E4A71A84D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0588" y="5775325"/>
                <a:ext cx="415925" cy="220663"/>
              </a:xfrm>
              <a:custGeom>
                <a:avLst/>
                <a:gdLst>
                  <a:gd name="T0" fmla="*/ 110 w 138"/>
                  <a:gd name="T1" fmla="*/ 0 h 73"/>
                  <a:gd name="T2" fmla="*/ 109 w 138"/>
                  <a:gd name="T3" fmla="*/ 0 h 73"/>
                  <a:gd name="T4" fmla="*/ 84 w 138"/>
                  <a:gd name="T5" fmla="*/ 0 h 73"/>
                  <a:gd name="T6" fmla="*/ 77 w 138"/>
                  <a:gd name="T7" fmla="*/ 4 h 73"/>
                  <a:gd name="T8" fmla="*/ 69 w 138"/>
                  <a:gd name="T9" fmla="*/ 17 h 73"/>
                  <a:gd name="T10" fmla="*/ 61 w 138"/>
                  <a:gd name="T11" fmla="*/ 4 h 73"/>
                  <a:gd name="T12" fmla="*/ 55 w 138"/>
                  <a:gd name="T13" fmla="*/ 0 h 73"/>
                  <a:gd name="T14" fmla="*/ 29 w 138"/>
                  <a:gd name="T15" fmla="*/ 0 h 73"/>
                  <a:gd name="T16" fmla="*/ 28 w 138"/>
                  <a:gd name="T17" fmla="*/ 0 h 73"/>
                  <a:gd name="T18" fmla="*/ 0 w 138"/>
                  <a:gd name="T19" fmla="*/ 29 h 73"/>
                  <a:gd name="T20" fmla="*/ 0 w 138"/>
                  <a:gd name="T21" fmla="*/ 65 h 73"/>
                  <a:gd name="T22" fmla="*/ 8 w 138"/>
                  <a:gd name="T23" fmla="*/ 73 h 73"/>
                  <a:gd name="T24" fmla="*/ 130 w 138"/>
                  <a:gd name="T25" fmla="*/ 73 h 73"/>
                  <a:gd name="T26" fmla="*/ 138 w 138"/>
                  <a:gd name="T27" fmla="*/ 65 h 73"/>
                  <a:gd name="T28" fmla="*/ 138 w 138"/>
                  <a:gd name="T29" fmla="*/ 29 h 73"/>
                  <a:gd name="T30" fmla="*/ 110 w 138"/>
                  <a:gd name="T31" fmla="*/ 0 h 73"/>
                  <a:gd name="T32" fmla="*/ 123 w 138"/>
                  <a:gd name="T33" fmla="*/ 58 h 73"/>
                  <a:gd name="T34" fmla="*/ 16 w 138"/>
                  <a:gd name="T35" fmla="*/ 58 h 73"/>
                  <a:gd name="T36" fmla="*/ 16 w 138"/>
                  <a:gd name="T37" fmla="*/ 29 h 73"/>
                  <a:gd name="T38" fmla="*/ 29 w 138"/>
                  <a:gd name="T39" fmla="*/ 15 h 73"/>
                  <a:gd name="T40" fmla="*/ 30 w 138"/>
                  <a:gd name="T41" fmla="*/ 15 h 73"/>
                  <a:gd name="T42" fmla="*/ 50 w 138"/>
                  <a:gd name="T43" fmla="*/ 15 h 73"/>
                  <a:gd name="T44" fmla="*/ 62 w 138"/>
                  <a:gd name="T45" fmla="*/ 37 h 73"/>
                  <a:gd name="T46" fmla="*/ 69 w 138"/>
                  <a:gd name="T47" fmla="*/ 41 h 73"/>
                  <a:gd name="T48" fmla="*/ 76 w 138"/>
                  <a:gd name="T49" fmla="*/ 37 h 73"/>
                  <a:gd name="T50" fmla="*/ 88 w 138"/>
                  <a:gd name="T51" fmla="*/ 15 h 73"/>
                  <a:gd name="T52" fmla="*/ 109 w 138"/>
                  <a:gd name="T53" fmla="*/ 15 h 73"/>
                  <a:gd name="T54" fmla="*/ 109 w 138"/>
                  <a:gd name="T55" fmla="*/ 15 h 73"/>
                  <a:gd name="T56" fmla="*/ 123 w 138"/>
                  <a:gd name="T57" fmla="*/ 29 h 73"/>
                  <a:gd name="T58" fmla="*/ 123 w 138"/>
                  <a:gd name="T59" fmla="*/ 5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8" h="73">
                    <a:moveTo>
                      <a:pt x="110" y="0"/>
                    </a:moveTo>
                    <a:cubicBezTo>
                      <a:pt x="110" y="0"/>
                      <a:pt x="109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8" y="1"/>
                      <a:pt x="77" y="4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1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0"/>
                      <a:pt x="4" y="73"/>
                      <a:pt x="8" y="73"/>
                    </a:cubicBezTo>
                    <a:cubicBezTo>
                      <a:pt x="130" y="73"/>
                      <a:pt x="130" y="73"/>
                      <a:pt x="130" y="73"/>
                    </a:cubicBezTo>
                    <a:cubicBezTo>
                      <a:pt x="134" y="73"/>
                      <a:pt x="138" y="70"/>
                      <a:pt x="138" y="65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5" y="0"/>
                      <a:pt x="110" y="0"/>
                    </a:cubicBezTo>
                    <a:close/>
                    <a:moveTo>
                      <a:pt x="123" y="58"/>
                    </a:move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1"/>
                      <a:pt x="22" y="15"/>
                      <a:pt x="29" y="15"/>
                    </a:cubicBezTo>
                    <a:cubicBezTo>
                      <a:pt x="29" y="15"/>
                      <a:pt x="29" y="15"/>
                      <a:pt x="3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4" y="39"/>
                      <a:pt x="66" y="41"/>
                      <a:pt x="69" y="41"/>
                    </a:cubicBezTo>
                    <a:cubicBezTo>
                      <a:pt x="72" y="41"/>
                      <a:pt x="74" y="39"/>
                      <a:pt x="76" y="37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17" y="15"/>
                      <a:pt x="123" y="21"/>
                      <a:pt x="123" y="29"/>
                    </a:cubicBezTo>
                    <a:lnTo>
                      <a:pt x="123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60">
                <a:extLst>
                  <a:ext uri="{FF2B5EF4-FFF2-40B4-BE49-F238E27FC236}">
                    <a16:creationId xmlns:a16="http://schemas.microsoft.com/office/drawing/2014/main" id="{38FCB5DD-4D3B-4005-80BA-AE354456CE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1788" y="5532438"/>
                <a:ext cx="212725" cy="215900"/>
              </a:xfrm>
              <a:custGeom>
                <a:avLst/>
                <a:gdLst>
                  <a:gd name="T0" fmla="*/ 35 w 71"/>
                  <a:gd name="T1" fmla="*/ 72 h 72"/>
                  <a:gd name="T2" fmla="*/ 71 w 71"/>
                  <a:gd name="T3" fmla="*/ 36 h 72"/>
                  <a:gd name="T4" fmla="*/ 35 w 71"/>
                  <a:gd name="T5" fmla="*/ 0 h 72"/>
                  <a:gd name="T6" fmla="*/ 0 w 71"/>
                  <a:gd name="T7" fmla="*/ 36 h 72"/>
                  <a:gd name="T8" fmla="*/ 35 w 71"/>
                  <a:gd name="T9" fmla="*/ 72 h 72"/>
                  <a:gd name="T10" fmla="*/ 35 w 71"/>
                  <a:gd name="T11" fmla="*/ 16 h 72"/>
                  <a:gd name="T12" fmla="*/ 56 w 71"/>
                  <a:gd name="T13" fmla="*/ 36 h 72"/>
                  <a:gd name="T14" fmla="*/ 35 w 71"/>
                  <a:gd name="T15" fmla="*/ 56 h 72"/>
                  <a:gd name="T16" fmla="*/ 15 w 71"/>
                  <a:gd name="T17" fmla="*/ 36 h 72"/>
                  <a:gd name="T18" fmla="*/ 35 w 71"/>
                  <a:gd name="T1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72">
                    <a:moveTo>
                      <a:pt x="35" y="72"/>
                    </a:moveTo>
                    <a:cubicBezTo>
                      <a:pt x="55" y="72"/>
                      <a:pt x="71" y="56"/>
                      <a:pt x="71" y="36"/>
                    </a:cubicBezTo>
                    <a:cubicBezTo>
                      <a:pt x="71" y="16"/>
                      <a:pt x="5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5" y="72"/>
                    </a:cubicBezTo>
                    <a:close/>
                    <a:moveTo>
                      <a:pt x="35" y="16"/>
                    </a:moveTo>
                    <a:cubicBezTo>
                      <a:pt x="46" y="16"/>
                      <a:pt x="56" y="25"/>
                      <a:pt x="56" y="36"/>
                    </a:cubicBezTo>
                    <a:cubicBezTo>
                      <a:pt x="56" y="47"/>
                      <a:pt x="46" y="56"/>
                      <a:pt x="35" y="56"/>
                    </a:cubicBezTo>
                    <a:cubicBezTo>
                      <a:pt x="24" y="56"/>
                      <a:pt x="15" y="47"/>
                      <a:pt x="15" y="36"/>
                    </a:cubicBezTo>
                    <a:cubicBezTo>
                      <a:pt x="15" y="25"/>
                      <a:pt x="24" y="16"/>
                      <a:pt x="3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61">
                <a:extLst>
                  <a:ext uri="{FF2B5EF4-FFF2-40B4-BE49-F238E27FC236}">
                    <a16:creationId xmlns:a16="http://schemas.microsoft.com/office/drawing/2014/main" id="{E3ED974B-BE0B-4D89-9EFF-7FF3ECB2D0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28600" y="5775325"/>
                <a:ext cx="415925" cy="220663"/>
              </a:xfrm>
              <a:custGeom>
                <a:avLst/>
                <a:gdLst>
                  <a:gd name="T0" fmla="*/ 110 w 138"/>
                  <a:gd name="T1" fmla="*/ 0 h 73"/>
                  <a:gd name="T2" fmla="*/ 109 w 138"/>
                  <a:gd name="T3" fmla="*/ 0 h 73"/>
                  <a:gd name="T4" fmla="*/ 84 w 138"/>
                  <a:gd name="T5" fmla="*/ 0 h 73"/>
                  <a:gd name="T6" fmla="*/ 77 w 138"/>
                  <a:gd name="T7" fmla="*/ 4 h 73"/>
                  <a:gd name="T8" fmla="*/ 69 w 138"/>
                  <a:gd name="T9" fmla="*/ 17 h 73"/>
                  <a:gd name="T10" fmla="*/ 61 w 138"/>
                  <a:gd name="T11" fmla="*/ 4 h 73"/>
                  <a:gd name="T12" fmla="*/ 55 w 138"/>
                  <a:gd name="T13" fmla="*/ 0 h 73"/>
                  <a:gd name="T14" fmla="*/ 29 w 138"/>
                  <a:gd name="T15" fmla="*/ 0 h 73"/>
                  <a:gd name="T16" fmla="*/ 29 w 138"/>
                  <a:gd name="T17" fmla="*/ 0 h 73"/>
                  <a:gd name="T18" fmla="*/ 0 w 138"/>
                  <a:gd name="T19" fmla="*/ 29 h 73"/>
                  <a:gd name="T20" fmla="*/ 0 w 138"/>
                  <a:gd name="T21" fmla="*/ 65 h 73"/>
                  <a:gd name="T22" fmla="*/ 8 w 138"/>
                  <a:gd name="T23" fmla="*/ 73 h 73"/>
                  <a:gd name="T24" fmla="*/ 130 w 138"/>
                  <a:gd name="T25" fmla="*/ 73 h 73"/>
                  <a:gd name="T26" fmla="*/ 138 w 138"/>
                  <a:gd name="T27" fmla="*/ 65 h 73"/>
                  <a:gd name="T28" fmla="*/ 138 w 138"/>
                  <a:gd name="T29" fmla="*/ 29 h 73"/>
                  <a:gd name="T30" fmla="*/ 110 w 138"/>
                  <a:gd name="T31" fmla="*/ 0 h 73"/>
                  <a:gd name="T32" fmla="*/ 123 w 138"/>
                  <a:gd name="T33" fmla="*/ 58 h 73"/>
                  <a:gd name="T34" fmla="*/ 16 w 138"/>
                  <a:gd name="T35" fmla="*/ 58 h 73"/>
                  <a:gd name="T36" fmla="*/ 16 w 138"/>
                  <a:gd name="T37" fmla="*/ 29 h 73"/>
                  <a:gd name="T38" fmla="*/ 29 w 138"/>
                  <a:gd name="T39" fmla="*/ 15 h 73"/>
                  <a:gd name="T40" fmla="*/ 30 w 138"/>
                  <a:gd name="T41" fmla="*/ 15 h 73"/>
                  <a:gd name="T42" fmla="*/ 50 w 138"/>
                  <a:gd name="T43" fmla="*/ 15 h 73"/>
                  <a:gd name="T44" fmla="*/ 63 w 138"/>
                  <a:gd name="T45" fmla="*/ 37 h 73"/>
                  <a:gd name="T46" fmla="*/ 69 w 138"/>
                  <a:gd name="T47" fmla="*/ 41 h 73"/>
                  <a:gd name="T48" fmla="*/ 69 w 138"/>
                  <a:gd name="T49" fmla="*/ 41 h 73"/>
                  <a:gd name="T50" fmla="*/ 76 w 138"/>
                  <a:gd name="T51" fmla="*/ 37 h 73"/>
                  <a:gd name="T52" fmla="*/ 88 w 138"/>
                  <a:gd name="T53" fmla="*/ 15 h 73"/>
                  <a:gd name="T54" fmla="*/ 109 w 138"/>
                  <a:gd name="T55" fmla="*/ 15 h 73"/>
                  <a:gd name="T56" fmla="*/ 109 w 138"/>
                  <a:gd name="T57" fmla="*/ 15 h 73"/>
                  <a:gd name="T58" fmla="*/ 123 w 138"/>
                  <a:gd name="T59" fmla="*/ 29 h 73"/>
                  <a:gd name="T60" fmla="*/ 123 w 138"/>
                  <a:gd name="T61" fmla="*/ 5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73">
                    <a:moveTo>
                      <a:pt x="110" y="0"/>
                    </a:moveTo>
                    <a:cubicBezTo>
                      <a:pt x="110" y="0"/>
                      <a:pt x="110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9" y="1"/>
                      <a:pt x="77" y="4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1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0"/>
                      <a:pt x="4" y="73"/>
                      <a:pt x="8" y="73"/>
                    </a:cubicBezTo>
                    <a:cubicBezTo>
                      <a:pt x="130" y="73"/>
                      <a:pt x="130" y="73"/>
                      <a:pt x="130" y="73"/>
                    </a:cubicBezTo>
                    <a:cubicBezTo>
                      <a:pt x="135" y="73"/>
                      <a:pt x="138" y="70"/>
                      <a:pt x="138" y="65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6" y="0"/>
                      <a:pt x="110" y="0"/>
                    </a:cubicBezTo>
                    <a:close/>
                    <a:moveTo>
                      <a:pt x="123" y="58"/>
                    </a:move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1"/>
                      <a:pt x="22" y="15"/>
                      <a:pt x="29" y="15"/>
                    </a:cubicBezTo>
                    <a:cubicBezTo>
                      <a:pt x="29" y="15"/>
                      <a:pt x="30" y="15"/>
                      <a:pt x="3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9"/>
                      <a:pt x="67" y="41"/>
                      <a:pt x="69" y="41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72" y="41"/>
                      <a:pt x="75" y="39"/>
                      <a:pt x="76" y="37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17" y="15"/>
                      <a:pt x="123" y="21"/>
                      <a:pt x="123" y="29"/>
                    </a:cubicBezTo>
                    <a:lnTo>
                      <a:pt x="123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62">
                <a:extLst>
                  <a:ext uri="{FF2B5EF4-FFF2-40B4-BE49-F238E27FC236}">
                    <a16:creationId xmlns:a16="http://schemas.microsoft.com/office/drawing/2014/main" id="{1B80FF70-205F-4F97-A197-168C4F1E1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7775" y="5532438"/>
                <a:ext cx="311150" cy="228600"/>
              </a:xfrm>
              <a:custGeom>
                <a:avLst/>
                <a:gdLst>
                  <a:gd name="T0" fmla="*/ 51 w 103"/>
                  <a:gd name="T1" fmla="*/ 0 h 76"/>
                  <a:gd name="T2" fmla="*/ 44 w 103"/>
                  <a:gd name="T3" fmla="*/ 8 h 76"/>
                  <a:gd name="T4" fmla="*/ 44 w 103"/>
                  <a:gd name="T5" fmla="*/ 40 h 76"/>
                  <a:gd name="T6" fmla="*/ 5 w 103"/>
                  <a:gd name="T7" fmla="*/ 62 h 76"/>
                  <a:gd name="T8" fmla="*/ 2 w 103"/>
                  <a:gd name="T9" fmla="*/ 72 h 76"/>
                  <a:gd name="T10" fmla="*/ 9 w 103"/>
                  <a:gd name="T11" fmla="*/ 76 h 76"/>
                  <a:gd name="T12" fmla="*/ 13 w 103"/>
                  <a:gd name="T13" fmla="*/ 75 h 76"/>
                  <a:gd name="T14" fmla="*/ 51 w 103"/>
                  <a:gd name="T15" fmla="*/ 53 h 76"/>
                  <a:gd name="T16" fmla="*/ 90 w 103"/>
                  <a:gd name="T17" fmla="*/ 75 h 76"/>
                  <a:gd name="T18" fmla="*/ 94 w 103"/>
                  <a:gd name="T19" fmla="*/ 76 h 76"/>
                  <a:gd name="T20" fmla="*/ 100 w 103"/>
                  <a:gd name="T21" fmla="*/ 72 h 76"/>
                  <a:gd name="T22" fmla="*/ 98 w 103"/>
                  <a:gd name="T23" fmla="*/ 62 h 76"/>
                  <a:gd name="T24" fmla="*/ 59 w 103"/>
                  <a:gd name="T25" fmla="*/ 40 h 76"/>
                  <a:gd name="T26" fmla="*/ 59 w 103"/>
                  <a:gd name="T27" fmla="*/ 8 h 76"/>
                  <a:gd name="T28" fmla="*/ 51 w 103"/>
                  <a:gd name="T2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76">
                    <a:moveTo>
                      <a:pt x="51" y="0"/>
                    </a:moveTo>
                    <a:cubicBezTo>
                      <a:pt x="47" y="0"/>
                      <a:pt x="44" y="4"/>
                      <a:pt x="44" y="8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" y="64"/>
                      <a:pt x="0" y="69"/>
                      <a:pt x="2" y="72"/>
                    </a:cubicBezTo>
                    <a:cubicBezTo>
                      <a:pt x="3" y="75"/>
                      <a:pt x="6" y="76"/>
                      <a:pt x="9" y="76"/>
                    </a:cubicBezTo>
                    <a:cubicBezTo>
                      <a:pt x="10" y="76"/>
                      <a:pt x="11" y="76"/>
                      <a:pt x="13" y="75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1" y="76"/>
                      <a:pt x="92" y="76"/>
                      <a:pt x="94" y="76"/>
                    </a:cubicBezTo>
                    <a:cubicBezTo>
                      <a:pt x="96" y="76"/>
                      <a:pt x="99" y="75"/>
                      <a:pt x="100" y="72"/>
                    </a:cubicBezTo>
                    <a:cubicBezTo>
                      <a:pt x="103" y="69"/>
                      <a:pt x="101" y="64"/>
                      <a:pt x="98" y="62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4"/>
                      <a:pt x="5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373DA-5107-4FB2-8EA4-13DB71502342}"/>
              </a:ext>
            </a:extLst>
          </p:cNvPr>
          <p:cNvSpPr/>
          <p:nvPr/>
        </p:nvSpPr>
        <p:spPr>
          <a:xfrm>
            <a:off x="112863" y="3602564"/>
            <a:ext cx="4403558" cy="2595582"/>
          </a:xfrm>
          <a:prstGeom prst="rect">
            <a:avLst/>
          </a:prstGeom>
          <a:ln w="15875">
            <a:solidFill>
              <a:srgbClr val="4AD6BB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GB" sz="1600" b="1" dirty="0">
                <a:ea typeface="Calibri" panose="020F0502020204030204" pitchFamily="34" charset="0"/>
              </a:rPr>
              <a:t>Multinomial Naive Bayes Classifier(MNB)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clf</a:t>
            </a:r>
            <a:r>
              <a:rPr lang="en-US" sz="1400" dirty="0">
                <a:latin typeface="Bahnschrift SemiBold SemiConden" panose="020B0502040204020203" pitchFamily="34" charset="0"/>
              </a:rPr>
              <a:t> = </a:t>
            </a:r>
            <a:r>
              <a:rPr lang="en-US" sz="1400" dirty="0" err="1">
                <a:latin typeface="Bahnschrift SemiBold SemiConden" panose="020B0502040204020203" pitchFamily="34" charset="0"/>
              </a:rPr>
              <a:t>MultinomialNB</a:t>
            </a:r>
            <a:r>
              <a:rPr lang="en-US" sz="1400" dirty="0">
                <a:latin typeface="Bahnschrift SemiBold SemiConden" panose="020B0502040204020203" pitchFamily="34" charset="0"/>
              </a:rPr>
              <a:t>(alpha=0.1, </a:t>
            </a:r>
            <a:r>
              <a:rPr lang="en-US" sz="1400" dirty="0" err="1">
                <a:latin typeface="Bahnschrift SemiBold SemiConden" panose="020B0502040204020203" pitchFamily="34" charset="0"/>
              </a:rPr>
              <a:t>fit_prior</a:t>
            </a:r>
            <a:r>
              <a:rPr lang="en-US" sz="1400" dirty="0">
                <a:latin typeface="Bahnschrift SemiBold SemiConden" panose="020B0502040204020203" pitchFamily="34" charset="0"/>
              </a:rPr>
              <a:t>=True, 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 err="1">
                <a:latin typeface="Bahnschrift SemiBold SemiConden" panose="020B0502040204020203" pitchFamily="34" charset="0"/>
              </a:rPr>
              <a:t>class_prior</a:t>
            </a:r>
            <a:r>
              <a:rPr lang="en-US" sz="1400" dirty="0">
                <a:latin typeface="Bahnschrift SemiBold SemiConden" panose="020B0502040204020203" pitchFamily="34" charset="0"/>
              </a:rPr>
              <a:t>=None)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MultinomialNB</a:t>
            </a:r>
            <a:r>
              <a:rPr lang="en-US" sz="1400" dirty="0">
                <a:latin typeface="Bahnschrift SemiBold SemiConden" panose="020B0502040204020203" pitchFamily="34" charset="0"/>
              </a:rPr>
              <a:t>: 0.83</a:t>
            </a:r>
            <a:r>
              <a:rPr lang="he-IL" sz="1400" dirty="0">
                <a:latin typeface="Bahnschrift SemiBold SemiConden" panose="020B0502040204020203" pitchFamily="34" charset="0"/>
              </a:rPr>
              <a:t>1</a:t>
            </a:r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naive_bayes_gs</a:t>
            </a:r>
            <a:r>
              <a:rPr lang="en-US" sz="1400" dirty="0">
                <a:latin typeface="Bahnschrift SemiBold SemiConden" panose="020B0502040204020203" pitchFamily="34" charset="0"/>
              </a:rPr>
              <a:t> = </a:t>
            </a:r>
            <a:r>
              <a:rPr lang="en-US" sz="1400" dirty="0" err="1">
                <a:latin typeface="Bahnschrift SemiBold SemiConden" panose="020B0502040204020203" pitchFamily="34" charset="0"/>
              </a:rPr>
              <a:t>GridSearchCV</a:t>
            </a:r>
            <a:r>
              <a:rPr lang="en-US" sz="1400" dirty="0">
                <a:latin typeface="Bahnschrift SemiBold SemiConden" panose="020B0502040204020203" pitchFamily="34" charset="0"/>
              </a:rPr>
              <a:t>(</a:t>
            </a:r>
            <a:r>
              <a:rPr lang="en-US" sz="1400" dirty="0" err="1">
                <a:latin typeface="Bahnschrift SemiBold SemiConden" panose="020B0502040204020203" pitchFamily="34" charset="0"/>
              </a:rPr>
              <a:t>naive_bayes_model</a:t>
            </a:r>
            <a:r>
              <a:rPr lang="en-US" sz="1400" dirty="0">
                <a:latin typeface="Bahnschrift SemiBold SemiConden" panose="020B0502040204020203" pitchFamily="34" charset="0"/>
              </a:rPr>
              <a:t>, 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 err="1">
                <a:latin typeface="Bahnschrift SemiBold SemiConden" panose="020B0502040204020203" pitchFamily="34" charset="0"/>
              </a:rPr>
              <a:t>my_param_grid</a:t>
            </a:r>
            <a:r>
              <a:rPr lang="en-US" sz="1400" dirty="0">
                <a:latin typeface="Bahnschrift SemiBold SemiConden" panose="020B0502040204020203" pitchFamily="34" charset="0"/>
              </a:rPr>
              <a:t>, cv=k)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MultinomialNB</a:t>
            </a:r>
            <a:r>
              <a:rPr lang="en-US" sz="1400" dirty="0">
                <a:latin typeface="Bahnschrift SemiBold SemiConden" panose="020B0502040204020203" pitchFamily="34" charset="0"/>
              </a:rPr>
              <a:t> - accuracy: 0.83</a:t>
            </a:r>
            <a:r>
              <a:rPr lang="he-IL" sz="1400" dirty="0">
                <a:latin typeface="Bahnschrift SemiBold SemiConden" panose="020B0502040204020203" pitchFamily="34" charset="0"/>
              </a:rPr>
              <a:t>8</a:t>
            </a:r>
            <a:endParaRPr lang="en-US" sz="1400" b="1" dirty="0">
              <a:latin typeface="Bahnschrift SemiBold SemiConden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4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4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400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7373DA-5107-4FB2-8EA4-13DB71502342}"/>
              </a:ext>
            </a:extLst>
          </p:cNvPr>
          <p:cNvSpPr/>
          <p:nvPr/>
        </p:nvSpPr>
        <p:spPr>
          <a:xfrm>
            <a:off x="4679382" y="3591478"/>
            <a:ext cx="3349497" cy="2595582"/>
          </a:xfrm>
          <a:prstGeom prst="rect">
            <a:avLst/>
          </a:prstGeom>
          <a:ln w="15875">
            <a:solidFill>
              <a:srgbClr val="73B1E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Support Vector Machine (SVM)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clf</a:t>
            </a:r>
            <a:r>
              <a:rPr lang="en-US" sz="1400" dirty="0">
                <a:latin typeface="Bahnschrift SemiBold SemiConden" panose="020B0502040204020203" pitchFamily="34" charset="0"/>
              </a:rPr>
              <a:t>= </a:t>
            </a:r>
            <a:r>
              <a:rPr lang="en-US" sz="1400" dirty="0" err="1">
                <a:latin typeface="Bahnschrift SemiBold SemiConden" panose="020B0502040204020203" pitchFamily="34" charset="0"/>
              </a:rPr>
              <a:t>svm.SVC</a:t>
            </a:r>
            <a:r>
              <a:rPr lang="en-US" sz="1400" dirty="0">
                <a:latin typeface="Bahnschrift SemiBold SemiConden" panose="020B0502040204020203" pitchFamily="34" charset="0"/>
              </a:rPr>
              <a:t>(kernel='linear', C=1, gamma=1)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svm.SVC</a:t>
            </a:r>
            <a:r>
              <a:rPr lang="en-US" sz="1400" dirty="0">
                <a:latin typeface="Bahnschrift SemiBold SemiConden" panose="020B0502040204020203" pitchFamily="34" charset="0"/>
              </a:rPr>
              <a:t>: 0.</a:t>
            </a:r>
            <a:r>
              <a:rPr lang="he-IL" sz="1400" dirty="0">
                <a:latin typeface="Bahnschrift SemiBold SemiConden" panose="020B0502040204020203" pitchFamily="34" charset="0"/>
              </a:rPr>
              <a:t>860</a:t>
            </a:r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  <a:p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7373DA-5107-4FB2-8EA4-13DB71502342}"/>
              </a:ext>
            </a:extLst>
          </p:cNvPr>
          <p:cNvSpPr/>
          <p:nvPr/>
        </p:nvSpPr>
        <p:spPr>
          <a:xfrm>
            <a:off x="8237296" y="3571851"/>
            <a:ext cx="3694967" cy="2595582"/>
          </a:xfrm>
          <a:prstGeom prst="rect">
            <a:avLst/>
          </a:prstGeom>
          <a:ln w="15875">
            <a:solidFill>
              <a:srgbClr val="7489E4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Logistic Regression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Logistic_Regression</a:t>
            </a:r>
            <a:r>
              <a:rPr lang="en-US" sz="1400" dirty="0">
                <a:latin typeface="Bahnschrift SemiBold SemiConden" panose="020B0502040204020203" pitchFamily="34" charset="0"/>
              </a:rPr>
              <a:t> = </a:t>
            </a:r>
            <a:r>
              <a:rPr lang="en-US" sz="1400" dirty="0" err="1">
                <a:latin typeface="Bahnschrift SemiBold SemiConden" panose="020B0502040204020203" pitchFamily="34" charset="0"/>
              </a:rPr>
              <a:t>LogisticRegression</a:t>
            </a:r>
            <a:r>
              <a:rPr lang="en-US" sz="1400" dirty="0">
                <a:latin typeface="Bahnschrift SemiBold SemiConden" panose="020B0502040204020203" pitchFamily="34" charset="0"/>
              </a:rPr>
              <a:t>(C=0.1)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my_param_grid</a:t>
            </a:r>
            <a:r>
              <a:rPr lang="en-US" sz="1400" dirty="0">
                <a:latin typeface="Bahnschrift SemiBold SemiConden" panose="020B0502040204020203" pitchFamily="34" charset="0"/>
              </a:rPr>
              <a:t> = [{ "C": [0.8, 1, 1.2, 1.4]}]</a:t>
            </a:r>
          </a:p>
          <a:p>
            <a:r>
              <a:rPr lang="en-US" sz="1400" dirty="0">
                <a:latin typeface="Bahnschrift SemiBold SemiConden" panose="020B0502040204020203" pitchFamily="34" charset="0"/>
              </a:rPr>
              <a:t>k = 5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logistic_regression_gs</a:t>
            </a:r>
            <a:r>
              <a:rPr lang="en-US" sz="1400" dirty="0">
                <a:latin typeface="Bahnschrift SemiBold SemiConden" panose="020B0502040204020203" pitchFamily="34" charset="0"/>
              </a:rPr>
              <a:t> = 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 err="1">
                <a:latin typeface="Bahnschrift SemiBold SemiConden" panose="020B0502040204020203" pitchFamily="34" charset="0"/>
              </a:rPr>
              <a:t>GridSearchCV</a:t>
            </a:r>
            <a:r>
              <a:rPr lang="en-US" sz="1400" dirty="0">
                <a:latin typeface="Bahnschrift SemiBold SemiConden" panose="020B0502040204020203" pitchFamily="34" charset="0"/>
              </a:rPr>
              <a:t>(</a:t>
            </a:r>
            <a:r>
              <a:rPr lang="en-US" sz="1400" dirty="0" err="1">
                <a:latin typeface="Bahnschrift SemiBold SemiConden" panose="020B0502040204020203" pitchFamily="34" charset="0"/>
              </a:rPr>
              <a:t>Logistic_Regression</a:t>
            </a:r>
            <a:r>
              <a:rPr lang="en-US" sz="1400" dirty="0">
                <a:latin typeface="Bahnschrift SemiBold SemiConden" panose="020B0502040204020203" pitchFamily="34" charset="0"/>
              </a:rPr>
              <a:t>, 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my_param_grid</a:t>
            </a:r>
            <a:r>
              <a:rPr lang="en-US" sz="1400" dirty="0">
                <a:latin typeface="Bahnschrift SemiBold SemiConden" panose="020B0502040204020203" pitchFamily="34" charset="0"/>
              </a:rPr>
              <a:t>, cv=k)</a:t>
            </a:r>
          </a:p>
          <a:p>
            <a:r>
              <a:rPr lang="en-US" sz="1400" dirty="0">
                <a:latin typeface="Bahnschrift SemiBold SemiConden" panose="020B0502040204020203" pitchFamily="34" charset="0"/>
              </a:rPr>
              <a:t> 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Logistic_regression</a:t>
            </a:r>
            <a:r>
              <a:rPr lang="en-US" sz="1400" dirty="0">
                <a:latin typeface="Bahnschrift SemiBold SemiConden" panose="020B0502040204020203" pitchFamily="34" charset="0"/>
              </a:rPr>
              <a:t> best parameters: {'C': 1.2}</a:t>
            </a: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Logistic_regression</a:t>
            </a:r>
            <a:r>
              <a:rPr lang="en-US" sz="1400" dirty="0">
                <a:latin typeface="Bahnschrift SemiBold SemiConden" panose="020B0502040204020203" pitchFamily="34" charset="0"/>
              </a:rPr>
              <a:t> train score: 0.9</a:t>
            </a:r>
            <a:r>
              <a:rPr lang="he-IL" sz="1400" dirty="0">
                <a:latin typeface="Bahnschrift SemiBold SemiConden" panose="020B0502040204020203" pitchFamily="34" charset="0"/>
              </a:rPr>
              <a:t>35</a:t>
            </a:r>
            <a:endParaRPr lang="en-US" sz="1400" dirty="0">
              <a:latin typeface="Bahnschrift SemiBold SemiConden" panose="020B0502040204020203" pitchFamily="34" charset="0"/>
            </a:endParaRPr>
          </a:p>
          <a:p>
            <a:r>
              <a:rPr lang="en-US" sz="1400" dirty="0" err="1">
                <a:latin typeface="Bahnschrift SemiBold SemiConden" panose="020B0502040204020203" pitchFamily="34" charset="0"/>
              </a:rPr>
              <a:t>Logistic_regression</a:t>
            </a:r>
            <a:r>
              <a:rPr lang="en-US" sz="1400" dirty="0">
                <a:latin typeface="Bahnschrift SemiBold SemiConden" panose="020B0502040204020203" pitchFamily="34" charset="0"/>
              </a:rPr>
              <a:t> test score: 0.8</a:t>
            </a:r>
            <a:r>
              <a:rPr lang="he-IL" sz="1400" dirty="0">
                <a:latin typeface="Bahnschrift SemiBold SemiConden" panose="020B0502040204020203" pitchFamily="34" charset="0"/>
              </a:rPr>
              <a:t>67</a:t>
            </a:r>
            <a:endParaRPr lang="en-US" sz="1600" b="1" dirty="0">
              <a:ea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53F38-0188-4769-949B-BDE17D4879EA}"/>
              </a:ext>
            </a:extLst>
          </p:cNvPr>
          <p:cNvGrpSpPr/>
          <p:nvPr/>
        </p:nvGrpSpPr>
        <p:grpSpPr>
          <a:xfrm>
            <a:off x="5167464" y="1384850"/>
            <a:ext cx="2373331" cy="2055871"/>
            <a:chOff x="4973053" y="1406381"/>
            <a:chExt cx="2349267" cy="2051427"/>
          </a:xfrm>
        </p:grpSpPr>
        <p:sp>
          <p:nvSpPr>
            <p:cNvPr id="25" name="육각형 30">
              <a:extLst>
                <a:ext uri="{FF2B5EF4-FFF2-40B4-BE49-F238E27FC236}">
                  <a16:creationId xmlns:a16="http://schemas.microsoft.com/office/drawing/2014/main" id="{EF8513B0-33C3-45DA-A8B0-A961C1B31E17}"/>
                </a:ext>
              </a:extLst>
            </p:cNvPr>
            <p:cNvSpPr/>
            <p:nvPr/>
          </p:nvSpPr>
          <p:spPr>
            <a:xfrm>
              <a:off x="4973053" y="1406381"/>
              <a:ext cx="2349267" cy="2051427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alpha val="80000"/>
                  </a:schemeClr>
                </a:gs>
                <a:gs pos="100000">
                  <a:schemeClr val="accent4">
                    <a:alpha val="80000"/>
                  </a:schemeClr>
                </a:gs>
              </a:gsLst>
              <a:lin ang="10800000" scaled="1"/>
              <a:tileRect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59">
              <a:extLst>
                <a:ext uri="{FF2B5EF4-FFF2-40B4-BE49-F238E27FC236}">
                  <a16:creationId xmlns:a16="http://schemas.microsoft.com/office/drawing/2014/main" id="{77A50065-1FA3-4FB5-BC0A-7326ECAF42CD}"/>
                </a:ext>
              </a:extLst>
            </p:cNvPr>
            <p:cNvGrpSpPr/>
            <p:nvPr/>
          </p:nvGrpSpPr>
          <p:grpSpPr>
            <a:xfrm>
              <a:off x="5825448" y="2102922"/>
              <a:ext cx="631771" cy="599864"/>
              <a:chOff x="12320588" y="5037138"/>
              <a:chExt cx="1023937" cy="958850"/>
            </a:xfrm>
            <a:solidFill>
              <a:schemeClr val="bg1"/>
            </a:solidFill>
          </p:grpSpPr>
          <p:sp>
            <p:nvSpPr>
              <p:cNvPr id="50" name="Freeform 56">
                <a:extLst>
                  <a:ext uri="{FF2B5EF4-FFF2-40B4-BE49-F238E27FC236}">
                    <a16:creationId xmlns:a16="http://schemas.microsoft.com/office/drawing/2014/main" id="{2FAE60C6-D0F9-4B6F-9B4C-533E290FC7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26988" y="5037138"/>
                <a:ext cx="214313" cy="214313"/>
              </a:xfrm>
              <a:custGeom>
                <a:avLst/>
                <a:gdLst>
                  <a:gd name="T0" fmla="*/ 35 w 71"/>
                  <a:gd name="T1" fmla="*/ 71 h 71"/>
                  <a:gd name="T2" fmla="*/ 71 w 71"/>
                  <a:gd name="T3" fmla="*/ 35 h 71"/>
                  <a:gd name="T4" fmla="*/ 35 w 71"/>
                  <a:gd name="T5" fmla="*/ 0 h 71"/>
                  <a:gd name="T6" fmla="*/ 0 w 71"/>
                  <a:gd name="T7" fmla="*/ 35 h 71"/>
                  <a:gd name="T8" fmla="*/ 35 w 71"/>
                  <a:gd name="T9" fmla="*/ 71 h 71"/>
                  <a:gd name="T10" fmla="*/ 35 w 71"/>
                  <a:gd name="T11" fmla="*/ 15 h 71"/>
                  <a:gd name="T12" fmla="*/ 55 w 71"/>
                  <a:gd name="T13" fmla="*/ 35 h 71"/>
                  <a:gd name="T14" fmla="*/ 35 w 71"/>
                  <a:gd name="T15" fmla="*/ 56 h 71"/>
                  <a:gd name="T16" fmla="*/ 15 w 71"/>
                  <a:gd name="T17" fmla="*/ 35 h 71"/>
                  <a:gd name="T18" fmla="*/ 35 w 71"/>
                  <a:gd name="T19" fmla="*/ 1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71">
                    <a:moveTo>
                      <a:pt x="35" y="71"/>
                    </a:moveTo>
                    <a:cubicBezTo>
                      <a:pt x="55" y="71"/>
                      <a:pt x="71" y="55"/>
                      <a:pt x="71" y="35"/>
                    </a:cubicBezTo>
                    <a:cubicBezTo>
                      <a:pt x="71" y="16"/>
                      <a:pt x="55" y="0"/>
                      <a:pt x="35" y="0"/>
                    </a:cubicBezTo>
                    <a:cubicBezTo>
                      <a:pt x="16" y="0"/>
                      <a:pt x="0" y="16"/>
                      <a:pt x="0" y="35"/>
                    </a:cubicBezTo>
                    <a:cubicBezTo>
                      <a:pt x="0" y="55"/>
                      <a:pt x="16" y="71"/>
                      <a:pt x="35" y="71"/>
                    </a:cubicBezTo>
                    <a:close/>
                    <a:moveTo>
                      <a:pt x="35" y="15"/>
                    </a:moveTo>
                    <a:cubicBezTo>
                      <a:pt x="46" y="15"/>
                      <a:pt x="55" y="24"/>
                      <a:pt x="55" y="35"/>
                    </a:cubicBezTo>
                    <a:cubicBezTo>
                      <a:pt x="55" y="47"/>
                      <a:pt x="46" y="56"/>
                      <a:pt x="35" y="56"/>
                    </a:cubicBezTo>
                    <a:cubicBezTo>
                      <a:pt x="24" y="56"/>
                      <a:pt x="15" y="47"/>
                      <a:pt x="15" y="35"/>
                    </a:cubicBezTo>
                    <a:cubicBezTo>
                      <a:pt x="15" y="24"/>
                      <a:pt x="24" y="15"/>
                      <a:pt x="3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57">
                <a:extLst>
                  <a:ext uri="{FF2B5EF4-FFF2-40B4-BE49-F238E27FC236}">
                    <a16:creationId xmlns:a16="http://schemas.microsoft.com/office/drawing/2014/main" id="{8E5B1743-3F9B-4294-9ECD-55DFB7E1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23800" y="5278438"/>
                <a:ext cx="415925" cy="220663"/>
              </a:xfrm>
              <a:custGeom>
                <a:avLst/>
                <a:gdLst>
                  <a:gd name="T0" fmla="*/ 8 w 138"/>
                  <a:gd name="T1" fmla="*/ 73 h 73"/>
                  <a:gd name="T2" fmla="*/ 130 w 138"/>
                  <a:gd name="T3" fmla="*/ 73 h 73"/>
                  <a:gd name="T4" fmla="*/ 138 w 138"/>
                  <a:gd name="T5" fmla="*/ 66 h 73"/>
                  <a:gd name="T6" fmla="*/ 138 w 138"/>
                  <a:gd name="T7" fmla="*/ 29 h 73"/>
                  <a:gd name="T8" fmla="*/ 110 w 138"/>
                  <a:gd name="T9" fmla="*/ 0 h 73"/>
                  <a:gd name="T10" fmla="*/ 109 w 138"/>
                  <a:gd name="T11" fmla="*/ 0 h 73"/>
                  <a:gd name="T12" fmla="*/ 84 w 138"/>
                  <a:gd name="T13" fmla="*/ 0 h 73"/>
                  <a:gd name="T14" fmla="*/ 77 w 138"/>
                  <a:gd name="T15" fmla="*/ 4 h 73"/>
                  <a:gd name="T16" fmla="*/ 69 w 138"/>
                  <a:gd name="T17" fmla="*/ 18 h 73"/>
                  <a:gd name="T18" fmla="*/ 61 w 138"/>
                  <a:gd name="T19" fmla="*/ 4 h 73"/>
                  <a:gd name="T20" fmla="*/ 55 w 138"/>
                  <a:gd name="T21" fmla="*/ 0 h 73"/>
                  <a:gd name="T22" fmla="*/ 29 w 138"/>
                  <a:gd name="T23" fmla="*/ 0 h 73"/>
                  <a:gd name="T24" fmla="*/ 28 w 138"/>
                  <a:gd name="T25" fmla="*/ 0 h 73"/>
                  <a:gd name="T26" fmla="*/ 0 w 138"/>
                  <a:gd name="T27" fmla="*/ 29 h 73"/>
                  <a:gd name="T28" fmla="*/ 0 w 138"/>
                  <a:gd name="T29" fmla="*/ 66 h 73"/>
                  <a:gd name="T30" fmla="*/ 8 w 138"/>
                  <a:gd name="T31" fmla="*/ 73 h 73"/>
                  <a:gd name="T32" fmla="*/ 16 w 138"/>
                  <a:gd name="T33" fmla="*/ 29 h 73"/>
                  <a:gd name="T34" fmla="*/ 29 w 138"/>
                  <a:gd name="T35" fmla="*/ 16 h 73"/>
                  <a:gd name="T36" fmla="*/ 30 w 138"/>
                  <a:gd name="T37" fmla="*/ 16 h 73"/>
                  <a:gd name="T38" fmla="*/ 50 w 138"/>
                  <a:gd name="T39" fmla="*/ 16 h 73"/>
                  <a:gd name="T40" fmla="*/ 63 w 138"/>
                  <a:gd name="T41" fmla="*/ 37 h 73"/>
                  <a:gd name="T42" fmla="*/ 69 w 138"/>
                  <a:gd name="T43" fmla="*/ 41 h 73"/>
                  <a:gd name="T44" fmla="*/ 76 w 138"/>
                  <a:gd name="T45" fmla="*/ 37 h 73"/>
                  <a:gd name="T46" fmla="*/ 88 w 138"/>
                  <a:gd name="T47" fmla="*/ 16 h 73"/>
                  <a:gd name="T48" fmla="*/ 109 w 138"/>
                  <a:gd name="T49" fmla="*/ 16 h 73"/>
                  <a:gd name="T50" fmla="*/ 109 w 138"/>
                  <a:gd name="T51" fmla="*/ 16 h 73"/>
                  <a:gd name="T52" fmla="*/ 123 w 138"/>
                  <a:gd name="T53" fmla="*/ 29 h 73"/>
                  <a:gd name="T54" fmla="*/ 123 w 138"/>
                  <a:gd name="T55" fmla="*/ 58 h 73"/>
                  <a:gd name="T56" fmla="*/ 16 w 138"/>
                  <a:gd name="T57" fmla="*/ 58 h 73"/>
                  <a:gd name="T58" fmla="*/ 16 w 138"/>
                  <a:gd name="T59" fmla="*/ 2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8" h="73">
                    <a:moveTo>
                      <a:pt x="8" y="73"/>
                    </a:moveTo>
                    <a:cubicBezTo>
                      <a:pt x="130" y="73"/>
                      <a:pt x="130" y="73"/>
                      <a:pt x="130" y="73"/>
                    </a:cubicBezTo>
                    <a:cubicBezTo>
                      <a:pt x="135" y="73"/>
                      <a:pt x="138" y="70"/>
                      <a:pt x="138" y="66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6" y="1"/>
                      <a:pt x="110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8" y="2"/>
                      <a:pt x="77" y="4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2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13" y="1"/>
                      <a:pt x="0" y="13"/>
                      <a:pt x="0" y="2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8" y="73"/>
                    </a:cubicBezTo>
                    <a:close/>
                    <a:moveTo>
                      <a:pt x="16" y="29"/>
                    </a:moveTo>
                    <a:cubicBezTo>
                      <a:pt x="16" y="22"/>
                      <a:pt x="22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9"/>
                      <a:pt x="66" y="41"/>
                      <a:pt x="69" y="41"/>
                    </a:cubicBezTo>
                    <a:cubicBezTo>
                      <a:pt x="72" y="41"/>
                      <a:pt x="75" y="39"/>
                      <a:pt x="76" y="37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17" y="16"/>
                      <a:pt x="123" y="22"/>
                      <a:pt x="123" y="29"/>
                    </a:cubicBezTo>
                    <a:cubicBezTo>
                      <a:pt x="123" y="58"/>
                      <a:pt x="123" y="58"/>
                      <a:pt x="123" y="58"/>
                    </a:cubicBezTo>
                    <a:cubicBezTo>
                      <a:pt x="16" y="58"/>
                      <a:pt x="16" y="58"/>
                      <a:pt x="16" y="58"/>
                    </a:cubicBezTo>
                    <a:lnTo>
                      <a:pt x="16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id="{31198D6E-4A9B-455B-9D5D-E6563C65F6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19013" y="5532438"/>
                <a:ext cx="217488" cy="215900"/>
              </a:xfrm>
              <a:custGeom>
                <a:avLst/>
                <a:gdLst>
                  <a:gd name="T0" fmla="*/ 36 w 72"/>
                  <a:gd name="T1" fmla="*/ 72 h 72"/>
                  <a:gd name="T2" fmla="*/ 72 w 72"/>
                  <a:gd name="T3" fmla="*/ 36 h 72"/>
                  <a:gd name="T4" fmla="*/ 36 w 72"/>
                  <a:gd name="T5" fmla="*/ 0 h 72"/>
                  <a:gd name="T6" fmla="*/ 0 w 72"/>
                  <a:gd name="T7" fmla="*/ 36 h 72"/>
                  <a:gd name="T8" fmla="*/ 36 w 72"/>
                  <a:gd name="T9" fmla="*/ 72 h 72"/>
                  <a:gd name="T10" fmla="*/ 36 w 72"/>
                  <a:gd name="T11" fmla="*/ 16 h 72"/>
                  <a:gd name="T12" fmla="*/ 56 w 72"/>
                  <a:gd name="T13" fmla="*/ 36 h 72"/>
                  <a:gd name="T14" fmla="*/ 36 w 72"/>
                  <a:gd name="T15" fmla="*/ 56 h 72"/>
                  <a:gd name="T16" fmla="*/ 16 w 72"/>
                  <a:gd name="T17" fmla="*/ 36 h 72"/>
                  <a:gd name="T18" fmla="*/ 36 w 72"/>
                  <a:gd name="T1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lose/>
                    <a:moveTo>
                      <a:pt x="36" y="16"/>
                    </a:moveTo>
                    <a:cubicBezTo>
                      <a:pt x="47" y="16"/>
                      <a:pt x="56" y="25"/>
                      <a:pt x="56" y="36"/>
                    </a:cubicBezTo>
                    <a:cubicBezTo>
                      <a:pt x="56" y="47"/>
                      <a:pt x="47" y="56"/>
                      <a:pt x="36" y="56"/>
                    </a:cubicBezTo>
                    <a:cubicBezTo>
                      <a:pt x="25" y="56"/>
                      <a:pt x="16" y="47"/>
                      <a:pt x="16" y="36"/>
                    </a:cubicBezTo>
                    <a:cubicBezTo>
                      <a:pt x="16" y="25"/>
                      <a:pt x="25" y="16"/>
                      <a:pt x="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59">
                <a:extLst>
                  <a:ext uri="{FF2B5EF4-FFF2-40B4-BE49-F238E27FC236}">
                    <a16:creationId xmlns:a16="http://schemas.microsoft.com/office/drawing/2014/main" id="{901F5BFA-D5D2-451A-AF3F-D8756CB33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0588" y="5775325"/>
                <a:ext cx="415925" cy="220663"/>
              </a:xfrm>
              <a:custGeom>
                <a:avLst/>
                <a:gdLst>
                  <a:gd name="T0" fmla="*/ 110 w 138"/>
                  <a:gd name="T1" fmla="*/ 0 h 73"/>
                  <a:gd name="T2" fmla="*/ 109 w 138"/>
                  <a:gd name="T3" fmla="*/ 0 h 73"/>
                  <a:gd name="T4" fmla="*/ 84 w 138"/>
                  <a:gd name="T5" fmla="*/ 0 h 73"/>
                  <a:gd name="T6" fmla="*/ 77 w 138"/>
                  <a:gd name="T7" fmla="*/ 4 h 73"/>
                  <a:gd name="T8" fmla="*/ 69 w 138"/>
                  <a:gd name="T9" fmla="*/ 17 h 73"/>
                  <a:gd name="T10" fmla="*/ 61 w 138"/>
                  <a:gd name="T11" fmla="*/ 4 h 73"/>
                  <a:gd name="T12" fmla="*/ 55 w 138"/>
                  <a:gd name="T13" fmla="*/ 0 h 73"/>
                  <a:gd name="T14" fmla="*/ 29 w 138"/>
                  <a:gd name="T15" fmla="*/ 0 h 73"/>
                  <a:gd name="T16" fmla="*/ 28 w 138"/>
                  <a:gd name="T17" fmla="*/ 0 h 73"/>
                  <a:gd name="T18" fmla="*/ 0 w 138"/>
                  <a:gd name="T19" fmla="*/ 29 h 73"/>
                  <a:gd name="T20" fmla="*/ 0 w 138"/>
                  <a:gd name="T21" fmla="*/ 65 h 73"/>
                  <a:gd name="T22" fmla="*/ 8 w 138"/>
                  <a:gd name="T23" fmla="*/ 73 h 73"/>
                  <a:gd name="T24" fmla="*/ 130 w 138"/>
                  <a:gd name="T25" fmla="*/ 73 h 73"/>
                  <a:gd name="T26" fmla="*/ 138 w 138"/>
                  <a:gd name="T27" fmla="*/ 65 h 73"/>
                  <a:gd name="T28" fmla="*/ 138 w 138"/>
                  <a:gd name="T29" fmla="*/ 29 h 73"/>
                  <a:gd name="T30" fmla="*/ 110 w 138"/>
                  <a:gd name="T31" fmla="*/ 0 h 73"/>
                  <a:gd name="T32" fmla="*/ 123 w 138"/>
                  <a:gd name="T33" fmla="*/ 58 h 73"/>
                  <a:gd name="T34" fmla="*/ 16 w 138"/>
                  <a:gd name="T35" fmla="*/ 58 h 73"/>
                  <a:gd name="T36" fmla="*/ 16 w 138"/>
                  <a:gd name="T37" fmla="*/ 29 h 73"/>
                  <a:gd name="T38" fmla="*/ 29 w 138"/>
                  <a:gd name="T39" fmla="*/ 15 h 73"/>
                  <a:gd name="T40" fmla="*/ 30 w 138"/>
                  <a:gd name="T41" fmla="*/ 15 h 73"/>
                  <a:gd name="T42" fmla="*/ 50 w 138"/>
                  <a:gd name="T43" fmla="*/ 15 h 73"/>
                  <a:gd name="T44" fmla="*/ 62 w 138"/>
                  <a:gd name="T45" fmla="*/ 37 h 73"/>
                  <a:gd name="T46" fmla="*/ 69 w 138"/>
                  <a:gd name="T47" fmla="*/ 41 h 73"/>
                  <a:gd name="T48" fmla="*/ 76 w 138"/>
                  <a:gd name="T49" fmla="*/ 37 h 73"/>
                  <a:gd name="T50" fmla="*/ 88 w 138"/>
                  <a:gd name="T51" fmla="*/ 15 h 73"/>
                  <a:gd name="T52" fmla="*/ 109 w 138"/>
                  <a:gd name="T53" fmla="*/ 15 h 73"/>
                  <a:gd name="T54" fmla="*/ 109 w 138"/>
                  <a:gd name="T55" fmla="*/ 15 h 73"/>
                  <a:gd name="T56" fmla="*/ 123 w 138"/>
                  <a:gd name="T57" fmla="*/ 29 h 73"/>
                  <a:gd name="T58" fmla="*/ 123 w 138"/>
                  <a:gd name="T59" fmla="*/ 5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8" h="73">
                    <a:moveTo>
                      <a:pt x="110" y="0"/>
                    </a:moveTo>
                    <a:cubicBezTo>
                      <a:pt x="110" y="0"/>
                      <a:pt x="109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8" y="1"/>
                      <a:pt x="77" y="4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1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0"/>
                      <a:pt x="4" y="73"/>
                      <a:pt x="8" y="73"/>
                    </a:cubicBezTo>
                    <a:cubicBezTo>
                      <a:pt x="130" y="73"/>
                      <a:pt x="130" y="73"/>
                      <a:pt x="130" y="73"/>
                    </a:cubicBezTo>
                    <a:cubicBezTo>
                      <a:pt x="134" y="73"/>
                      <a:pt x="138" y="70"/>
                      <a:pt x="138" y="65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5" y="0"/>
                      <a:pt x="110" y="0"/>
                    </a:cubicBezTo>
                    <a:close/>
                    <a:moveTo>
                      <a:pt x="123" y="58"/>
                    </a:move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1"/>
                      <a:pt x="22" y="15"/>
                      <a:pt x="29" y="15"/>
                    </a:cubicBezTo>
                    <a:cubicBezTo>
                      <a:pt x="29" y="15"/>
                      <a:pt x="29" y="15"/>
                      <a:pt x="3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4" y="39"/>
                      <a:pt x="66" y="41"/>
                      <a:pt x="69" y="41"/>
                    </a:cubicBezTo>
                    <a:cubicBezTo>
                      <a:pt x="72" y="41"/>
                      <a:pt x="74" y="39"/>
                      <a:pt x="76" y="37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17" y="15"/>
                      <a:pt x="123" y="21"/>
                      <a:pt x="123" y="29"/>
                    </a:cubicBezTo>
                    <a:lnTo>
                      <a:pt x="123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60">
                <a:extLst>
                  <a:ext uri="{FF2B5EF4-FFF2-40B4-BE49-F238E27FC236}">
                    <a16:creationId xmlns:a16="http://schemas.microsoft.com/office/drawing/2014/main" id="{9CD4CF36-9B4C-4679-A4AB-363B8EEC5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1788" y="5532438"/>
                <a:ext cx="212725" cy="215900"/>
              </a:xfrm>
              <a:custGeom>
                <a:avLst/>
                <a:gdLst>
                  <a:gd name="T0" fmla="*/ 35 w 71"/>
                  <a:gd name="T1" fmla="*/ 72 h 72"/>
                  <a:gd name="T2" fmla="*/ 71 w 71"/>
                  <a:gd name="T3" fmla="*/ 36 h 72"/>
                  <a:gd name="T4" fmla="*/ 35 w 71"/>
                  <a:gd name="T5" fmla="*/ 0 h 72"/>
                  <a:gd name="T6" fmla="*/ 0 w 71"/>
                  <a:gd name="T7" fmla="*/ 36 h 72"/>
                  <a:gd name="T8" fmla="*/ 35 w 71"/>
                  <a:gd name="T9" fmla="*/ 72 h 72"/>
                  <a:gd name="T10" fmla="*/ 35 w 71"/>
                  <a:gd name="T11" fmla="*/ 16 h 72"/>
                  <a:gd name="T12" fmla="*/ 56 w 71"/>
                  <a:gd name="T13" fmla="*/ 36 h 72"/>
                  <a:gd name="T14" fmla="*/ 35 w 71"/>
                  <a:gd name="T15" fmla="*/ 56 h 72"/>
                  <a:gd name="T16" fmla="*/ 15 w 71"/>
                  <a:gd name="T17" fmla="*/ 36 h 72"/>
                  <a:gd name="T18" fmla="*/ 35 w 71"/>
                  <a:gd name="T1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72">
                    <a:moveTo>
                      <a:pt x="35" y="72"/>
                    </a:moveTo>
                    <a:cubicBezTo>
                      <a:pt x="55" y="72"/>
                      <a:pt x="71" y="56"/>
                      <a:pt x="71" y="36"/>
                    </a:cubicBezTo>
                    <a:cubicBezTo>
                      <a:pt x="71" y="16"/>
                      <a:pt x="5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5" y="72"/>
                    </a:cubicBezTo>
                    <a:close/>
                    <a:moveTo>
                      <a:pt x="35" y="16"/>
                    </a:moveTo>
                    <a:cubicBezTo>
                      <a:pt x="46" y="16"/>
                      <a:pt x="56" y="25"/>
                      <a:pt x="56" y="36"/>
                    </a:cubicBezTo>
                    <a:cubicBezTo>
                      <a:pt x="56" y="47"/>
                      <a:pt x="46" y="56"/>
                      <a:pt x="35" y="56"/>
                    </a:cubicBezTo>
                    <a:cubicBezTo>
                      <a:pt x="24" y="56"/>
                      <a:pt x="15" y="47"/>
                      <a:pt x="15" y="36"/>
                    </a:cubicBezTo>
                    <a:cubicBezTo>
                      <a:pt x="15" y="25"/>
                      <a:pt x="24" y="16"/>
                      <a:pt x="3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61">
                <a:extLst>
                  <a:ext uri="{FF2B5EF4-FFF2-40B4-BE49-F238E27FC236}">
                    <a16:creationId xmlns:a16="http://schemas.microsoft.com/office/drawing/2014/main" id="{1421C6DD-ACEC-4A77-BB96-A3D2090C04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28600" y="5775325"/>
                <a:ext cx="415925" cy="220663"/>
              </a:xfrm>
              <a:custGeom>
                <a:avLst/>
                <a:gdLst>
                  <a:gd name="T0" fmla="*/ 110 w 138"/>
                  <a:gd name="T1" fmla="*/ 0 h 73"/>
                  <a:gd name="T2" fmla="*/ 109 w 138"/>
                  <a:gd name="T3" fmla="*/ 0 h 73"/>
                  <a:gd name="T4" fmla="*/ 84 w 138"/>
                  <a:gd name="T5" fmla="*/ 0 h 73"/>
                  <a:gd name="T6" fmla="*/ 77 w 138"/>
                  <a:gd name="T7" fmla="*/ 4 h 73"/>
                  <a:gd name="T8" fmla="*/ 69 w 138"/>
                  <a:gd name="T9" fmla="*/ 17 h 73"/>
                  <a:gd name="T10" fmla="*/ 61 w 138"/>
                  <a:gd name="T11" fmla="*/ 4 h 73"/>
                  <a:gd name="T12" fmla="*/ 55 w 138"/>
                  <a:gd name="T13" fmla="*/ 0 h 73"/>
                  <a:gd name="T14" fmla="*/ 29 w 138"/>
                  <a:gd name="T15" fmla="*/ 0 h 73"/>
                  <a:gd name="T16" fmla="*/ 29 w 138"/>
                  <a:gd name="T17" fmla="*/ 0 h 73"/>
                  <a:gd name="T18" fmla="*/ 0 w 138"/>
                  <a:gd name="T19" fmla="*/ 29 h 73"/>
                  <a:gd name="T20" fmla="*/ 0 w 138"/>
                  <a:gd name="T21" fmla="*/ 65 h 73"/>
                  <a:gd name="T22" fmla="*/ 8 w 138"/>
                  <a:gd name="T23" fmla="*/ 73 h 73"/>
                  <a:gd name="T24" fmla="*/ 130 w 138"/>
                  <a:gd name="T25" fmla="*/ 73 h 73"/>
                  <a:gd name="T26" fmla="*/ 138 w 138"/>
                  <a:gd name="T27" fmla="*/ 65 h 73"/>
                  <a:gd name="T28" fmla="*/ 138 w 138"/>
                  <a:gd name="T29" fmla="*/ 29 h 73"/>
                  <a:gd name="T30" fmla="*/ 110 w 138"/>
                  <a:gd name="T31" fmla="*/ 0 h 73"/>
                  <a:gd name="T32" fmla="*/ 123 w 138"/>
                  <a:gd name="T33" fmla="*/ 58 h 73"/>
                  <a:gd name="T34" fmla="*/ 16 w 138"/>
                  <a:gd name="T35" fmla="*/ 58 h 73"/>
                  <a:gd name="T36" fmla="*/ 16 w 138"/>
                  <a:gd name="T37" fmla="*/ 29 h 73"/>
                  <a:gd name="T38" fmla="*/ 29 w 138"/>
                  <a:gd name="T39" fmla="*/ 15 h 73"/>
                  <a:gd name="T40" fmla="*/ 30 w 138"/>
                  <a:gd name="T41" fmla="*/ 15 h 73"/>
                  <a:gd name="T42" fmla="*/ 50 w 138"/>
                  <a:gd name="T43" fmla="*/ 15 h 73"/>
                  <a:gd name="T44" fmla="*/ 63 w 138"/>
                  <a:gd name="T45" fmla="*/ 37 h 73"/>
                  <a:gd name="T46" fmla="*/ 69 w 138"/>
                  <a:gd name="T47" fmla="*/ 41 h 73"/>
                  <a:gd name="T48" fmla="*/ 69 w 138"/>
                  <a:gd name="T49" fmla="*/ 41 h 73"/>
                  <a:gd name="T50" fmla="*/ 76 w 138"/>
                  <a:gd name="T51" fmla="*/ 37 h 73"/>
                  <a:gd name="T52" fmla="*/ 88 w 138"/>
                  <a:gd name="T53" fmla="*/ 15 h 73"/>
                  <a:gd name="T54" fmla="*/ 109 w 138"/>
                  <a:gd name="T55" fmla="*/ 15 h 73"/>
                  <a:gd name="T56" fmla="*/ 109 w 138"/>
                  <a:gd name="T57" fmla="*/ 15 h 73"/>
                  <a:gd name="T58" fmla="*/ 123 w 138"/>
                  <a:gd name="T59" fmla="*/ 29 h 73"/>
                  <a:gd name="T60" fmla="*/ 123 w 138"/>
                  <a:gd name="T61" fmla="*/ 5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73">
                    <a:moveTo>
                      <a:pt x="110" y="0"/>
                    </a:moveTo>
                    <a:cubicBezTo>
                      <a:pt x="110" y="0"/>
                      <a:pt x="110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9" y="1"/>
                      <a:pt x="77" y="4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1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0"/>
                      <a:pt x="4" y="73"/>
                      <a:pt x="8" y="73"/>
                    </a:cubicBezTo>
                    <a:cubicBezTo>
                      <a:pt x="130" y="73"/>
                      <a:pt x="130" y="73"/>
                      <a:pt x="130" y="73"/>
                    </a:cubicBezTo>
                    <a:cubicBezTo>
                      <a:pt x="135" y="73"/>
                      <a:pt x="138" y="70"/>
                      <a:pt x="138" y="65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6" y="0"/>
                      <a:pt x="110" y="0"/>
                    </a:cubicBezTo>
                    <a:close/>
                    <a:moveTo>
                      <a:pt x="123" y="58"/>
                    </a:move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1"/>
                      <a:pt x="22" y="15"/>
                      <a:pt x="29" y="15"/>
                    </a:cubicBezTo>
                    <a:cubicBezTo>
                      <a:pt x="29" y="15"/>
                      <a:pt x="30" y="15"/>
                      <a:pt x="3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9"/>
                      <a:pt x="67" y="41"/>
                      <a:pt x="69" y="41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72" y="41"/>
                      <a:pt x="75" y="39"/>
                      <a:pt x="76" y="37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17" y="15"/>
                      <a:pt x="123" y="21"/>
                      <a:pt x="123" y="29"/>
                    </a:cubicBezTo>
                    <a:lnTo>
                      <a:pt x="123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62">
                <a:extLst>
                  <a:ext uri="{FF2B5EF4-FFF2-40B4-BE49-F238E27FC236}">
                    <a16:creationId xmlns:a16="http://schemas.microsoft.com/office/drawing/2014/main" id="{A1D517B5-6E51-4788-B2E2-0FDAE85C0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7775" y="5532438"/>
                <a:ext cx="311150" cy="228600"/>
              </a:xfrm>
              <a:custGeom>
                <a:avLst/>
                <a:gdLst>
                  <a:gd name="T0" fmla="*/ 51 w 103"/>
                  <a:gd name="T1" fmla="*/ 0 h 76"/>
                  <a:gd name="T2" fmla="*/ 44 w 103"/>
                  <a:gd name="T3" fmla="*/ 8 h 76"/>
                  <a:gd name="T4" fmla="*/ 44 w 103"/>
                  <a:gd name="T5" fmla="*/ 40 h 76"/>
                  <a:gd name="T6" fmla="*/ 5 w 103"/>
                  <a:gd name="T7" fmla="*/ 62 h 76"/>
                  <a:gd name="T8" fmla="*/ 2 w 103"/>
                  <a:gd name="T9" fmla="*/ 72 h 76"/>
                  <a:gd name="T10" fmla="*/ 9 w 103"/>
                  <a:gd name="T11" fmla="*/ 76 h 76"/>
                  <a:gd name="T12" fmla="*/ 13 w 103"/>
                  <a:gd name="T13" fmla="*/ 75 h 76"/>
                  <a:gd name="T14" fmla="*/ 51 w 103"/>
                  <a:gd name="T15" fmla="*/ 53 h 76"/>
                  <a:gd name="T16" fmla="*/ 90 w 103"/>
                  <a:gd name="T17" fmla="*/ 75 h 76"/>
                  <a:gd name="T18" fmla="*/ 94 w 103"/>
                  <a:gd name="T19" fmla="*/ 76 h 76"/>
                  <a:gd name="T20" fmla="*/ 100 w 103"/>
                  <a:gd name="T21" fmla="*/ 72 h 76"/>
                  <a:gd name="T22" fmla="*/ 98 w 103"/>
                  <a:gd name="T23" fmla="*/ 62 h 76"/>
                  <a:gd name="T24" fmla="*/ 59 w 103"/>
                  <a:gd name="T25" fmla="*/ 40 h 76"/>
                  <a:gd name="T26" fmla="*/ 59 w 103"/>
                  <a:gd name="T27" fmla="*/ 8 h 76"/>
                  <a:gd name="T28" fmla="*/ 51 w 103"/>
                  <a:gd name="T2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76">
                    <a:moveTo>
                      <a:pt x="51" y="0"/>
                    </a:moveTo>
                    <a:cubicBezTo>
                      <a:pt x="47" y="0"/>
                      <a:pt x="44" y="4"/>
                      <a:pt x="44" y="8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" y="64"/>
                      <a:pt x="0" y="69"/>
                      <a:pt x="2" y="72"/>
                    </a:cubicBezTo>
                    <a:cubicBezTo>
                      <a:pt x="3" y="75"/>
                      <a:pt x="6" y="76"/>
                      <a:pt x="9" y="76"/>
                    </a:cubicBezTo>
                    <a:cubicBezTo>
                      <a:pt x="10" y="76"/>
                      <a:pt x="11" y="76"/>
                      <a:pt x="13" y="75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1" y="76"/>
                      <a:pt x="92" y="76"/>
                      <a:pt x="94" y="76"/>
                    </a:cubicBezTo>
                    <a:cubicBezTo>
                      <a:pt x="96" y="76"/>
                      <a:pt x="99" y="75"/>
                      <a:pt x="100" y="72"/>
                    </a:cubicBezTo>
                    <a:cubicBezTo>
                      <a:pt x="103" y="69"/>
                      <a:pt x="101" y="64"/>
                      <a:pt x="98" y="62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4"/>
                      <a:pt x="5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8E7EEE-AF16-40E2-AFCB-A17B73A2F577}"/>
              </a:ext>
            </a:extLst>
          </p:cNvPr>
          <p:cNvGrpSpPr/>
          <p:nvPr/>
        </p:nvGrpSpPr>
        <p:grpSpPr>
          <a:xfrm>
            <a:off x="8979361" y="1372508"/>
            <a:ext cx="1940372" cy="2055871"/>
            <a:chOff x="8932982" y="1406381"/>
            <a:chExt cx="1940372" cy="2055871"/>
          </a:xfrm>
        </p:grpSpPr>
        <p:sp>
          <p:nvSpPr>
            <p:cNvPr id="31" name="타원 24">
              <a:extLst>
                <a:ext uri="{FF2B5EF4-FFF2-40B4-BE49-F238E27FC236}">
                  <a16:creationId xmlns:a16="http://schemas.microsoft.com/office/drawing/2014/main" id="{98FCF0C5-4D10-4E94-9F6E-9D4FD6BC98D3}"/>
                </a:ext>
              </a:extLst>
            </p:cNvPr>
            <p:cNvSpPr/>
            <p:nvPr/>
          </p:nvSpPr>
          <p:spPr>
            <a:xfrm>
              <a:off x="8932982" y="1406381"/>
              <a:ext cx="1940372" cy="2055871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9">
              <a:extLst>
                <a:ext uri="{FF2B5EF4-FFF2-40B4-BE49-F238E27FC236}">
                  <a16:creationId xmlns:a16="http://schemas.microsoft.com/office/drawing/2014/main" id="{2E554B83-1984-43A1-BBD6-4EEE427D55A3}"/>
                </a:ext>
              </a:extLst>
            </p:cNvPr>
            <p:cNvGrpSpPr/>
            <p:nvPr/>
          </p:nvGrpSpPr>
          <p:grpSpPr>
            <a:xfrm>
              <a:off x="9581322" y="2102922"/>
              <a:ext cx="631771" cy="599864"/>
              <a:chOff x="12320588" y="5037138"/>
              <a:chExt cx="1023937" cy="958850"/>
            </a:xfrm>
            <a:solidFill>
              <a:schemeClr val="bg1"/>
            </a:solidFill>
          </p:grpSpPr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1C3D691-2E56-43F0-9F30-0BE16A0FE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26988" y="5037138"/>
                <a:ext cx="214313" cy="214313"/>
              </a:xfrm>
              <a:custGeom>
                <a:avLst/>
                <a:gdLst>
                  <a:gd name="T0" fmla="*/ 35 w 71"/>
                  <a:gd name="T1" fmla="*/ 71 h 71"/>
                  <a:gd name="T2" fmla="*/ 71 w 71"/>
                  <a:gd name="T3" fmla="*/ 35 h 71"/>
                  <a:gd name="T4" fmla="*/ 35 w 71"/>
                  <a:gd name="T5" fmla="*/ 0 h 71"/>
                  <a:gd name="T6" fmla="*/ 0 w 71"/>
                  <a:gd name="T7" fmla="*/ 35 h 71"/>
                  <a:gd name="T8" fmla="*/ 35 w 71"/>
                  <a:gd name="T9" fmla="*/ 71 h 71"/>
                  <a:gd name="T10" fmla="*/ 35 w 71"/>
                  <a:gd name="T11" fmla="*/ 15 h 71"/>
                  <a:gd name="T12" fmla="*/ 55 w 71"/>
                  <a:gd name="T13" fmla="*/ 35 h 71"/>
                  <a:gd name="T14" fmla="*/ 35 w 71"/>
                  <a:gd name="T15" fmla="*/ 56 h 71"/>
                  <a:gd name="T16" fmla="*/ 15 w 71"/>
                  <a:gd name="T17" fmla="*/ 35 h 71"/>
                  <a:gd name="T18" fmla="*/ 35 w 71"/>
                  <a:gd name="T19" fmla="*/ 1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71">
                    <a:moveTo>
                      <a:pt x="35" y="71"/>
                    </a:moveTo>
                    <a:cubicBezTo>
                      <a:pt x="55" y="71"/>
                      <a:pt x="71" y="55"/>
                      <a:pt x="71" y="35"/>
                    </a:cubicBezTo>
                    <a:cubicBezTo>
                      <a:pt x="71" y="16"/>
                      <a:pt x="55" y="0"/>
                      <a:pt x="35" y="0"/>
                    </a:cubicBezTo>
                    <a:cubicBezTo>
                      <a:pt x="16" y="0"/>
                      <a:pt x="0" y="16"/>
                      <a:pt x="0" y="35"/>
                    </a:cubicBezTo>
                    <a:cubicBezTo>
                      <a:pt x="0" y="55"/>
                      <a:pt x="16" y="71"/>
                      <a:pt x="35" y="71"/>
                    </a:cubicBezTo>
                    <a:close/>
                    <a:moveTo>
                      <a:pt x="35" y="15"/>
                    </a:moveTo>
                    <a:cubicBezTo>
                      <a:pt x="46" y="15"/>
                      <a:pt x="55" y="24"/>
                      <a:pt x="55" y="35"/>
                    </a:cubicBezTo>
                    <a:cubicBezTo>
                      <a:pt x="55" y="47"/>
                      <a:pt x="46" y="56"/>
                      <a:pt x="35" y="56"/>
                    </a:cubicBezTo>
                    <a:cubicBezTo>
                      <a:pt x="24" y="56"/>
                      <a:pt x="15" y="47"/>
                      <a:pt x="15" y="35"/>
                    </a:cubicBezTo>
                    <a:cubicBezTo>
                      <a:pt x="15" y="24"/>
                      <a:pt x="24" y="15"/>
                      <a:pt x="3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8CE38617-CDD6-4389-89AC-A4C9D6402F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23800" y="5278438"/>
                <a:ext cx="415925" cy="220663"/>
              </a:xfrm>
              <a:custGeom>
                <a:avLst/>
                <a:gdLst>
                  <a:gd name="T0" fmla="*/ 8 w 138"/>
                  <a:gd name="T1" fmla="*/ 73 h 73"/>
                  <a:gd name="T2" fmla="*/ 130 w 138"/>
                  <a:gd name="T3" fmla="*/ 73 h 73"/>
                  <a:gd name="T4" fmla="*/ 138 w 138"/>
                  <a:gd name="T5" fmla="*/ 66 h 73"/>
                  <a:gd name="T6" fmla="*/ 138 w 138"/>
                  <a:gd name="T7" fmla="*/ 29 h 73"/>
                  <a:gd name="T8" fmla="*/ 110 w 138"/>
                  <a:gd name="T9" fmla="*/ 0 h 73"/>
                  <a:gd name="T10" fmla="*/ 109 w 138"/>
                  <a:gd name="T11" fmla="*/ 0 h 73"/>
                  <a:gd name="T12" fmla="*/ 84 w 138"/>
                  <a:gd name="T13" fmla="*/ 0 h 73"/>
                  <a:gd name="T14" fmla="*/ 77 w 138"/>
                  <a:gd name="T15" fmla="*/ 4 h 73"/>
                  <a:gd name="T16" fmla="*/ 69 w 138"/>
                  <a:gd name="T17" fmla="*/ 18 h 73"/>
                  <a:gd name="T18" fmla="*/ 61 w 138"/>
                  <a:gd name="T19" fmla="*/ 4 h 73"/>
                  <a:gd name="T20" fmla="*/ 55 w 138"/>
                  <a:gd name="T21" fmla="*/ 0 h 73"/>
                  <a:gd name="T22" fmla="*/ 29 w 138"/>
                  <a:gd name="T23" fmla="*/ 0 h 73"/>
                  <a:gd name="T24" fmla="*/ 28 w 138"/>
                  <a:gd name="T25" fmla="*/ 0 h 73"/>
                  <a:gd name="T26" fmla="*/ 0 w 138"/>
                  <a:gd name="T27" fmla="*/ 29 h 73"/>
                  <a:gd name="T28" fmla="*/ 0 w 138"/>
                  <a:gd name="T29" fmla="*/ 66 h 73"/>
                  <a:gd name="T30" fmla="*/ 8 w 138"/>
                  <a:gd name="T31" fmla="*/ 73 h 73"/>
                  <a:gd name="T32" fmla="*/ 16 w 138"/>
                  <a:gd name="T33" fmla="*/ 29 h 73"/>
                  <a:gd name="T34" fmla="*/ 29 w 138"/>
                  <a:gd name="T35" fmla="*/ 16 h 73"/>
                  <a:gd name="T36" fmla="*/ 30 w 138"/>
                  <a:gd name="T37" fmla="*/ 16 h 73"/>
                  <a:gd name="T38" fmla="*/ 50 w 138"/>
                  <a:gd name="T39" fmla="*/ 16 h 73"/>
                  <a:gd name="T40" fmla="*/ 63 w 138"/>
                  <a:gd name="T41" fmla="*/ 37 h 73"/>
                  <a:gd name="T42" fmla="*/ 69 w 138"/>
                  <a:gd name="T43" fmla="*/ 41 h 73"/>
                  <a:gd name="T44" fmla="*/ 76 w 138"/>
                  <a:gd name="T45" fmla="*/ 37 h 73"/>
                  <a:gd name="T46" fmla="*/ 88 w 138"/>
                  <a:gd name="T47" fmla="*/ 16 h 73"/>
                  <a:gd name="T48" fmla="*/ 109 w 138"/>
                  <a:gd name="T49" fmla="*/ 16 h 73"/>
                  <a:gd name="T50" fmla="*/ 109 w 138"/>
                  <a:gd name="T51" fmla="*/ 16 h 73"/>
                  <a:gd name="T52" fmla="*/ 123 w 138"/>
                  <a:gd name="T53" fmla="*/ 29 h 73"/>
                  <a:gd name="T54" fmla="*/ 123 w 138"/>
                  <a:gd name="T55" fmla="*/ 58 h 73"/>
                  <a:gd name="T56" fmla="*/ 16 w 138"/>
                  <a:gd name="T57" fmla="*/ 58 h 73"/>
                  <a:gd name="T58" fmla="*/ 16 w 138"/>
                  <a:gd name="T59" fmla="*/ 2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8" h="73">
                    <a:moveTo>
                      <a:pt x="8" y="73"/>
                    </a:moveTo>
                    <a:cubicBezTo>
                      <a:pt x="130" y="73"/>
                      <a:pt x="130" y="73"/>
                      <a:pt x="130" y="73"/>
                    </a:cubicBezTo>
                    <a:cubicBezTo>
                      <a:pt x="135" y="73"/>
                      <a:pt x="138" y="70"/>
                      <a:pt x="138" y="66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6" y="1"/>
                      <a:pt x="110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8" y="2"/>
                      <a:pt x="77" y="4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2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13" y="1"/>
                      <a:pt x="0" y="13"/>
                      <a:pt x="0" y="2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8" y="73"/>
                    </a:cubicBezTo>
                    <a:close/>
                    <a:moveTo>
                      <a:pt x="16" y="29"/>
                    </a:moveTo>
                    <a:cubicBezTo>
                      <a:pt x="16" y="22"/>
                      <a:pt x="22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9"/>
                      <a:pt x="66" y="41"/>
                      <a:pt x="69" y="41"/>
                    </a:cubicBezTo>
                    <a:cubicBezTo>
                      <a:pt x="72" y="41"/>
                      <a:pt x="75" y="39"/>
                      <a:pt x="76" y="37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17" y="16"/>
                      <a:pt x="123" y="22"/>
                      <a:pt x="123" y="29"/>
                    </a:cubicBezTo>
                    <a:cubicBezTo>
                      <a:pt x="123" y="58"/>
                      <a:pt x="123" y="58"/>
                      <a:pt x="123" y="58"/>
                    </a:cubicBezTo>
                    <a:cubicBezTo>
                      <a:pt x="16" y="58"/>
                      <a:pt x="16" y="58"/>
                      <a:pt x="16" y="58"/>
                    </a:cubicBezTo>
                    <a:lnTo>
                      <a:pt x="16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7B381A3D-A341-455F-8890-8588493C8D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19013" y="5532438"/>
                <a:ext cx="217488" cy="215900"/>
              </a:xfrm>
              <a:custGeom>
                <a:avLst/>
                <a:gdLst>
                  <a:gd name="T0" fmla="*/ 36 w 72"/>
                  <a:gd name="T1" fmla="*/ 72 h 72"/>
                  <a:gd name="T2" fmla="*/ 72 w 72"/>
                  <a:gd name="T3" fmla="*/ 36 h 72"/>
                  <a:gd name="T4" fmla="*/ 36 w 72"/>
                  <a:gd name="T5" fmla="*/ 0 h 72"/>
                  <a:gd name="T6" fmla="*/ 0 w 72"/>
                  <a:gd name="T7" fmla="*/ 36 h 72"/>
                  <a:gd name="T8" fmla="*/ 36 w 72"/>
                  <a:gd name="T9" fmla="*/ 72 h 72"/>
                  <a:gd name="T10" fmla="*/ 36 w 72"/>
                  <a:gd name="T11" fmla="*/ 16 h 72"/>
                  <a:gd name="T12" fmla="*/ 56 w 72"/>
                  <a:gd name="T13" fmla="*/ 36 h 72"/>
                  <a:gd name="T14" fmla="*/ 36 w 72"/>
                  <a:gd name="T15" fmla="*/ 56 h 72"/>
                  <a:gd name="T16" fmla="*/ 16 w 72"/>
                  <a:gd name="T17" fmla="*/ 36 h 72"/>
                  <a:gd name="T18" fmla="*/ 36 w 72"/>
                  <a:gd name="T1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lose/>
                    <a:moveTo>
                      <a:pt x="36" y="16"/>
                    </a:moveTo>
                    <a:cubicBezTo>
                      <a:pt x="47" y="16"/>
                      <a:pt x="56" y="25"/>
                      <a:pt x="56" y="36"/>
                    </a:cubicBezTo>
                    <a:cubicBezTo>
                      <a:pt x="56" y="47"/>
                      <a:pt x="47" y="56"/>
                      <a:pt x="36" y="56"/>
                    </a:cubicBezTo>
                    <a:cubicBezTo>
                      <a:pt x="25" y="56"/>
                      <a:pt x="16" y="47"/>
                      <a:pt x="16" y="36"/>
                    </a:cubicBezTo>
                    <a:cubicBezTo>
                      <a:pt x="16" y="25"/>
                      <a:pt x="25" y="16"/>
                      <a:pt x="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FE12D1B7-6084-44F3-9A2A-38B8870A75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0588" y="5775325"/>
                <a:ext cx="415925" cy="220663"/>
              </a:xfrm>
              <a:custGeom>
                <a:avLst/>
                <a:gdLst>
                  <a:gd name="T0" fmla="*/ 110 w 138"/>
                  <a:gd name="T1" fmla="*/ 0 h 73"/>
                  <a:gd name="T2" fmla="*/ 109 w 138"/>
                  <a:gd name="T3" fmla="*/ 0 h 73"/>
                  <a:gd name="T4" fmla="*/ 84 w 138"/>
                  <a:gd name="T5" fmla="*/ 0 h 73"/>
                  <a:gd name="T6" fmla="*/ 77 w 138"/>
                  <a:gd name="T7" fmla="*/ 4 h 73"/>
                  <a:gd name="T8" fmla="*/ 69 w 138"/>
                  <a:gd name="T9" fmla="*/ 17 h 73"/>
                  <a:gd name="T10" fmla="*/ 61 w 138"/>
                  <a:gd name="T11" fmla="*/ 4 h 73"/>
                  <a:gd name="T12" fmla="*/ 55 w 138"/>
                  <a:gd name="T13" fmla="*/ 0 h 73"/>
                  <a:gd name="T14" fmla="*/ 29 w 138"/>
                  <a:gd name="T15" fmla="*/ 0 h 73"/>
                  <a:gd name="T16" fmla="*/ 28 w 138"/>
                  <a:gd name="T17" fmla="*/ 0 h 73"/>
                  <a:gd name="T18" fmla="*/ 0 w 138"/>
                  <a:gd name="T19" fmla="*/ 29 h 73"/>
                  <a:gd name="T20" fmla="*/ 0 w 138"/>
                  <a:gd name="T21" fmla="*/ 65 h 73"/>
                  <a:gd name="T22" fmla="*/ 8 w 138"/>
                  <a:gd name="T23" fmla="*/ 73 h 73"/>
                  <a:gd name="T24" fmla="*/ 130 w 138"/>
                  <a:gd name="T25" fmla="*/ 73 h 73"/>
                  <a:gd name="T26" fmla="*/ 138 w 138"/>
                  <a:gd name="T27" fmla="*/ 65 h 73"/>
                  <a:gd name="T28" fmla="*/ 138 w 138"/>
                  <a:gd name="T29" fmla="*/ 29 h 73"/>
                  <a:gd name="T30" fmla="*/ 110 w 138"/>
                  <a:gd name="T31" fmla="*/ 0 h 73"/>
                  <a:gd name="T32" fmla="*/ 123 w 138"/>
                  <a:gd name="T33" fmla="*/ 58 h 73"/>
                  <a:gd name="T34" fmla="*/ 16 w 138"/>
                  <a:gd name="T35" fmla="*/ 58 h 73"/>
                  <a:gd name="T36" fmla="*/ 16 w 138"/>
                  <a:gd name="T37" fmla="*/ 29 h 73"/>
                  <a:gd name="T38" fmla="*/ 29 w 138"/>
                  <a:gd name="T39" fmla="*/ 15 h 73"/>
                  <a:gd name="T40" fmla="*/ 30 w 138"/>
                  <a:gd name="T41" fmla="*/ 15 h 73"/>
                  <a:gd name="T42" fmla="*/ 50 w 138"/>
                  <a:gd name="T43" fmla="*/ 15 h 73"/>
                  <a:gd name="T44" fmla="*/ 62 w 138"/>
                  <a:gd name="T45" fmla="*/ 37 h 73"/>
                  <a:gd name="T46" fmla="*/ 69 w 138"/>
                  <a:gd name="T47" fmla="*/ 41 h 73"/>
                  <a:gd name="T48" fmla="*/ 76 w 138"/>
                  <a:gd name="T49" fmla="*/ 37 h 73"/>
                  <a:gd name="T50" fmla="*/ 88 w 138"/>
                  <a:gd name="T51" fmla="*/ 15 h 73"/>
                  <a:gd name="T52" fmla="*/ 109 w 138"/>
                  <a:gd name="T53" fmla="*/ 15 h 73"/>
                  <a:gd name="T54" fmla="*/ 109 w 138"/>
                  <a:gd name="T55" fmla="*/ 15 h 73"/>
                  <a:gd name="T56" fmla="*/ 123 w 138"/>
                  <a:gd name="T57" fmla="*/ 29 h 73"/>
                  <a:gd name="T58" fmla="*/ 123 w 138"/>
                  <a:gd name="T59" fmla="*/ 5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8" h="73">
                    <a:moveTo>
                      <a:pt x="110" y="0"/>
                    </a:moveTo>
                    <a:cubicBezTo>
                      <a:pt x="110" y="0"/>
                      <a:pt x="109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8" y="1"/>
                      <a:pt x="77" y="4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1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0"/>
                      <a:pt x="4" y="73"/>
                      <a:pt x="8" y="73"/>
                    </a:cubicBezTo>
                    <a:cubicBezTo>
                      <a:pt x="130" y="73"/>
                      <a:pt x="130" y="73"/>
                      <a:pt x="130" y="73"/>
                    </a:cubicBezTo>
                    <a:cubicBezTo>
                      <a:pt x="134" y="73"/>
                      <a:pt x="138" y="70"/>
                      <a:pt x="138" y="65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5" y="0"/>
                      <a:pt x="110" y="0"/>
                    </a:cubicBezTo>
                    <a:close/>
                    <a:moveTo>
                      <a:pt x="123" y="58"/>
                    </a:move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1"/>
                      <a:pt x="22" y="15"/>
                      <a:pt x="29" y="15"/>
                    </a:cubicBezTo>
                    <a:cubicBezTo>
                      <a:pt x="29" y="15"/>
                      <a:pt x="29" y="15"/>
                      <a:pt x="3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4" y="39"/>
                      <a:pt x="66" y="41"/>
                      <a:pt x="69" y="41"/>
                    </a:cubicBezTo>
                    <a:cubicBezTo>
                      <a:pt x="72" y="41"/>
                      <a:pt x="74" y="39"/>
                      <a:pt x="76" y="37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17" y="15"/>
                      <a:pt x="123" y="21"/>
                      <a:pt x="123" y="29"/>
                    </a:cubicBezTo>
                    <a:lnTo>
                      <a:pt x="123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032167E1-5C6F-41F9-9993-7FB35C9AA6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1788" y="5532438"/>
                <a:ext cx="212725" cy="215900"/>
              </a:xfrm>
              <a:custGeom>
                <a:avLst/>
                <a:gdLst>
                  <a:gd name="T0" fmla="*/ 35 w 71"/>
                  <a:gd name="T1" fmla="*/ 72 h 72"/>
                  <a:gd name="T2" fmla="*/ 71 w 71"/>
                  <a:gd name="T3" fmla="*/ 36 h 72"/>
                  <a:gd name="T4" fmla="*/ 35 w 71"/>
                  <a:gd name="T5" fmla="*/ 0 h 72"/>
                  <a:gd name="T6" fmla="*/ 0 w 71"/>
                  <a:gd name="T7" fmla="*/ 36 h 72"/>
                  <a:gd name="T8" fmla="*/ 35 w 71"/>
                  <a:gd name="T9" fmla="*/ 72 h 72"/>
                  <a:gd name="T10" fmla="*/ 35 w 71"/>
                  <a:gd name="T11" fmla="*/ 16 h 72"/>
                  <a:gd name="T12" fmla="*/ 56 w 71"/>
                  <a:gd name="T13" fmla="*/ 36 h 72"/>
                  <a:gd name="T14" fmla="*/ 35 w 71"/>
                  <a:gd name="T15" fmla="*/ 56 h 72"/>
                  <a:gd name="T16" fmla="*/ 15 w 71"/>
                  <a:gd name="T17" fmla="*/ 36 h 72"/>
                  <a:gd name="T18" fmla="*/ 35 w 71"/>
                  <a:gd name="T1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72">
                    <a:moveTo>
                      <a:pt x="35" y="72"/>
                    </a:moveTo>
                    <a:cubicBezTo>
                      <a:pt x="55" y="72"/>
                      <a:pt x="71" y="56"/>
                      <a:pt x="71" y="36"/>
                    </a:cubicBezTo>
                    <a:cubicBezTo>
                      <a:pt x="71" y="16"/>
                      <a:pt x="5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5" y="72"/>
                    </a:cubicBezTo>
                    <a:close/>
                    <a:moveTo>
                      <a:pt x="35" y="16"/>
                    </a:moveTo>
                    <a:cubicBezTo>
                      <a:pt x="46" y="16"/>
                      <a:pt x="56" y="25"/>
                      <a:pt x="56" y="36"/>
                    </a:cubicBezTo>
                    <a:cubicBezTo>
                      <a:pt x="56" y="47"/>
                      <a:pt x="46" y="56"/>
                      <a:pt x="35" y="56"/>
                    </a:cubicBezTo>
                    <a:cubicBezTo>
                      <a:pt x="24" y="56"/>
                      <a:pt x="15" y="47"/>
                      <a:pt x="15" y="36"/>
                    </a:cubicBezTo>
                    <a:cubicBezTo>
                      <a:pt x="15" y="25"/>
                      <a:pt x="24" y="16"/>
                      <a:pt x="3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A6ABDB5E-C2A3-43AF-932E-BAA9A36E7F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28600" y="5775325"/>
                <a:ext cx="415925" cy="220663"/>
              </a:xfrm>
              <a:custGeom>
                <a:avLst/>
                <a:gdLst>
                  <a:gd name="T0" fmla="*/ 110 w 138"/>
                  <a:gd name="T1" fmla="*/ 0 h 73"/>
                  <a:gd name="T2" fmla="*/ 109 w 138"/>
                  <a:gd name="T3" fmla="*/ 0 h 73"/>
                  <a:gd name="T4" fmla="*/ 84 w 138"/>
                  <a:gd name="T5" fmla="*/ 0 h 73"/>
                  <a:gd name="T6" fmla="*/ 77 w 138"/>
                  <a:gd name="T7" fmla="*/ 4 h 73"/>
                  <a:gd name="T8" fmla="*/ 69 w 138"/>
                  <a:gd name="T9" fmla="*/ 17 h 73"/>
                  <a:gd name="T10" fmla="*/ 61 w 138"/>
                  <a:gd name="T11" fmla="*/ 4 h 73"/>
                  <a:gd name="T12" fmla="*/ 55 w 138"/>
                  <a:gd name="T13" fmla="*/ 0 h 73"/>
                  <a:gd name="T14" fmla="*/ 29 w 138"/>
                  <a:gd name="T15" fmla="*/ 0 h 73"/>
                  <a:gd name="T16" fmla="*/ 29 w 138"/>
                  <a:gd name="T17" fmla="*/ 0 h 73"/>
                  <a:gd name="T18" fmla="*/ 0 w 138"/>
                  <a:gd name="T19" fmla="*/ 29 h 73"/>
                  <a:gd name="T20" fmla="*/ 0 w 138"/>
                  <a:gd name="T21" fmla="*/ 65 h 73"/>
                  <a:gd name="T22" fmla="*/ 8 w 138"/>
                  <a:gd name="T23" fmla="*/ 73 h 73"/>
                  <a:gd name="T24" fmla="*/ 130 w 138"/>
                  <a:gd name="T25" fmla="*/ 73 h 73"/>
                  <a:gd name="T26" fmla="*/ 138 w 138"/>
                  <a:gd name="T27" fmla="*/ 65 h 73"/>
                  <a:gd name="T28" fmla="*/ 138 w 138"/>
                  <a:gd name="T29" fmla="*/ 29 h 73"/>
                  <a:gd name="T30" fmla="*/ 110 w 138"/>
                  <a:gd name="T31" fmla="*/ 0 h 73"/>
                  <a:gd name="T32" fmla="*/ 123 w 138"/>
                  <a:gd name="T33" fmla="*/ 58 h 73"/>
                  <a:gd name="T34" fmla="*/ 16 w 138"/>
                  <a:gd name="T35" fmla="*/ 58 h 73"/>
                  <a:gd name="T36" fmla="*/ 16 w 138"/>
                  <a:gd name="T37" fmla="*/ 29 h 73"/>
                  <a:gd name="T38" fmla="*/ 29 w 138"/>
                  <a:gd name="T39" fmla="*/ 15 h 73"/>
                  <a:gd name="T40" fmla="*/ 30 w 138"/>
                  <a:gd name="T41" fmla="*/ 15 h 73"/>
                  <a:gd name="T42" fmla="*/ 50 w 138"/>
                  <a:gd name="T43" fmla="*/ 15 h 73"/>
                  <a:gd name="T44" fmla="*/ 63 w 138"/>
                  <a:gd name="T45" fmla="*/ 37 h 73"/>
                  <a:gd name="T46" fmla="*/ 69 w 138"/>
                  <a:gd name="T47" fmla="*/ 41 h 73"/>
                  <a:gd name="T48" fmla="*/ 69 w 138"/>
                  <a:gd name="T49" fmla="*/ 41 h 73"/>
                  <a:gd name="T50" fmla="*/ 76 w 138"/>
                  <a:gd name="T51" fmla="*/ 37 h 73"/>
                  <a:gd name="T52" fmla="*/ 88 w 138"/>
                  <a:gd name="T53" fmla="*/ 15 h 73"/>
                  <a:gd name="T54" fmla="*/ 109 w 138"/>
                  <a:gd name="T55" fmla="*/ 15 h 73"/>
                  <a:gd name="T56" fmla="*/ 109 w 138"/>
                  <a:gd name="T57" fmla="*/ 15 h 73"/>
                  <a:gd name="T58" fmla="*/ 123 w 138"/>
                  <a:gd name="T59" fmla="*/ 29 h 73"/>
                  <a:gd name="T60" fmla="*/ 123 w 138"/>
                  <a:gd name="T61" fmla="*/ 5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73">
                    <a:moveTo>
                      <a:pt x="110" y="0"/>
                    </a:moveTo>
                    <a:cubicBezTo>
                      <a:pt x="110" y="0"/>
                      <a:pt x="110" y="0"/>
                      <a:pt x="10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1" y="0"/>
                      <a:pt x="79" y="1"/>
                      <a:pt x="77" y="4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1"/>
                      <a:pt x="57" y="0"/>
                      <a:pt x="5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0"/>
                      <a:pt x="4" y="73"/>
                      <a:pt x="8" y="73"/>
                    </a:cubicBezTo>
                    <a:cubicBezTo>
                      <a:pt x="130" y="73"/>
                      <a:pt x="130" y="73"/>
                      <a:pt x="130" y="73"/>
                    </a:cubicBezTo>
                    <a:cubicBezTo>
                      <a:pt x="135" y="73"/>
                      <a:pt x="138" y="70"/>
                      <a:pt x="138" y="65"/>
                    </a:cubicBezTo>
                    <a:cubicBezTo>
                      <a:pt x="138" y="29"/>
                      <a:pt x="138" y="29"/>
                      <a:pt x="138" y="29"/>
                    </a:cubicBezTo>
                    <a:cubicBezTo>
                      <a:pt x="138" y="13"/>
                      <a:pt x="126" y="0"/>
                      <a:pt x="110" y="0"/>
                    </a:cubicBezTo>
                    <a:close/>
                    <a:moveTo>
                      <a:pt x="123" y="58"/>
                    </a:move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1"/>
                      <a:pt x="22" y="15"/>
                      <a:pt x="29" y="15"/>
                    </a:cubicBezTo>
                    <a:cubicBezTo>
                      <a:pt x="29" y="15"/>
                      <a:pt x="30" y="15"/>
                      <a:pt x="3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9"/>
                      <a:pt x="67" y="41"/>
                      <a:pt x="69" y="41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72" y="41"/>
                      <a:pt x="75" y="39"/>
                      <a:pt x="76" y="37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17" y="15"/>
                      <a:pt x="123" y="21"/>
                      <a:pt x="123" y="29"/>
                    </a:cubicBezTo>
                    <a:lnTo>
                      <a:pt x="123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A4D89A17-0356-4EF3-8F88-223226CCC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7775" y="5532438"/>
                <a:ext cx="311150" cy="228600"/>
              </a:xfrm>
              <a:custGeom>
                <a:avLst/>
                <a:gdLst>
                  <a:gd name="T0" fmla="*/ 51 w 103"/>
                  <a:gd name="T1" fmla="*/ 0 h 76"/>
                  <a:gd name="T2" fmla="*/ 44 w 103"/>
                  <a:gd name="T3" fmla="*/ 8 h 76"/>
                  <a:gd name="T4" fmla="*/ 44 w 103"/>
                  <a:gd name="T5" fmla="*/ 40 h 76"/>
                  <a:gd name="T6" fmla="*/ 5 w 103"/>
                  <a:gd name="T7" fmla="*/ 62 h 76"/>
                  <a:gd name="T8" fmla="*/ 2 w 103"/>
                  <a:gd name="T9" fmla="*/ 72 h 76"/>
                  <a:gd name="T10" fmla="*/ 9 w 103"/>
                  <a:gd name="T11" fmla="*/ 76 h 76"/>
                  <a:gd name="T12" fmla="*/ 13 w 103"/>
                  <a:gd name="T13" fmla="*/ 75 h 76"/>
                  <a:gd name="T14" fmla="*/ 51 w 103"/>
                  <a:gd name="T15" fmla="*/ 53 h 76"/>
                  <a:gd name="T16" fmla="*/ 90 w 103"/>
                  <a:gd name="T17" fmla="*/ 75 h 76"/>
                  <a:gd name="T18" fmla="*/ 94 w 103"/>
                  <a:gd name="T19" fmla="*/ 76 h 76"/>
                  <a:gd name="T20" fmla="*/ 100 w 103"/>
                  <a:gd name="T21" fmla="*/ 72 h 76"/>
                  <a:gd name="T22" fmla="*/ 98 w 103"/>
                  <a:gd name="T23" fmla="*/ 62 h 76"/>
                  <a:gd name="T24" fmla="*/ 59 w 103"/>
                  <a:gd name="T25" fmla="*/ 40 h 76"/>
                  <a:gd name="T26" fmla="*/ 59 w 103"/>
                  <a:gd name="T27" fmla="*/ 8 h 76"/>
                  <a:gd name="T28" fmla="*/ 51 w 103"/>
                  <a:gd name="T2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76">
                    <a:moveTo>
                      <a:pt x="51" y="0"/>
                    </a:moveTo>
                    <a:cubicBezTo>
                      <a:pt x="47" y="0"/>
                      <a:pt x="44" y="4"/>
                      <a:pt x="44" y="8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" y="64"/>
                      <a:pt x="0" y="69"/>
                      <a:pt x="2" y="72"/>
                    </a:cubicBezTo>
                    <a:cubicBezTo>
                      <a:pt x="3" y="75"/>
                      <a:pt x="6" y="76"/>
                      <a:pt x="9" y="76"/>
                    </a:cubicBezTo>
                    <a:cubicBezTo>
                      <a:pt x="10" y="76"/>
                      <a:pt x="11" y="76"/>
                      <a:pt x="13" y="75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1" y="76"/>
                      <a:pt x="92" y="76"/>
                      <a:pt x="94" y="76"/>
                    </a:cubicBezTo>
                    <a:cubicBezTo>
                      <a:pt x="96" y="76"/>
                      <a:pt x="99" y="75"/>
                      <a:pt x="100" y="72"/>
                    </a:cubicBezTo>
                    <a:cubicBezTo>
                      <a:pt x="103" y="69"/>
                      <a:pt x="101" y="64"/>
                      <a:pt x="98" y="62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4"/>
                      <a:pt x="5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1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2">
            <a:extLst>
              <a:ext uri="{FF2B5EF4-FFF2-40B4-BE49-F238E27FC236}">
                <a16:creationId xmlns:a16="http://schemas.microsoft.com/office/drawing/2014/main" id="{A2E924DA-FA69-4A13-A0DA-18ADCFCF62E9}"/>
              </a:ext>
            </a:extLst>
          </p:cNvPr>
          <p:cNvSpPr/>
          <p:nvPr/>
        </p:nvSpPr>
        <p:spPr>
          <a:xfrm>
            <a:off x="5864772" y="196911"/>
            <a:ext cx="6243145" cy="6243145"/>
          </a:xfrm>
          <a:prstGeom prst="ellipse">
            <a:avLst/>
          </a:prstGeom>
          <a:gradFill flip="none" rotWithShape="1">
            <a:gsLst>
              <a:gs pos="38000">
                <a:schemeClr val="accent1">
                  <a:lumMod val="45000"/>
                  <a:lumOff val="55000"/>
                </a:schemeClr>
              </a:gs>
              <a:gs pos="77000">
                <a:schemeClr val="accent3"/>
              </a:gs>
              <a:gs pos="100000">
                <a:schemeClr val="accent4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077594" y="1920011"/>
            <a:ext cx="6057900" cy="45189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95B287-2ECC-4E02-8A8B-F9800E281883}"/>
              </a:ext>
            </a:extLst>
          </p:cNvPr>
          <p:cNvGrpSpPr/>
          <p:nvPr/>
        </p:nvGrpSpPr>
        <p:grpSpPr>
          <a:xfrm>
            <a:off x="0" y="116308"/>
            <a:ext cx="6264442" cy="1077218"/>
            <a:chOff x="0" y="116308"/>
            <a:chExt cx="6264442" cy="1077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F6755C-3F97-4786-9AED-C7CF59293806}"/>
                </a:ext>
              </a:extLst>
            </p:cNvPr>
            <p:cNvSpPr txBox="1"/>
            <p:nvPr/>
          </p:nvSpPr>
          <p:spPr>
            <a:xfrm>
              <a:off x="80691" y="116308"/>
              <a:ext cx="60739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sz="3200" b="1" dirty="0"/>
              </a:br>
              <a:r>
                <a:rPr lang="en-US" altLang="ko-KR" sz="3200" b="1" dirty="0"/>
                <a:t>Word Embedding - Word2vec</a:t>
              </a:r>
              <a:endParaRPr lang="ko-KR" altLang="en-US" sz="3200" b="1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44DF3A3-792F-48D0-8948-4A2454E18C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77450"/>
              <a:ext cx="6264442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A7373DA-5107-4FB2-8EA4-13DB71502342}"/>
              </a:ext>
            </a:extLst>
          </p:cNvPr>
          <p:cNvSpPr/>
          <p:nvPr/>
        </p:nvSpPr>
        <p:spPr>
          <a:xfrm>
            <a:off x="390737" y="1408288"/>
            <a:ext cx="4480198" cy="138499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word2vec_model = gensim.models.Word2Vec(</a:t>
            </a:r>
            <a:r>
              <a:rPr lang="en-US" sz="1400" dirty="0" err="1">
                <a:latin typeface="Bahnschrift SemiBold SemiConden" panose="020B0502040204020203" pitchFamily="34" charset="0"/>
              </a:rPr>
              <a:t>my_documents</a:t>
            </a:r>
            <a:r>
              <a:rPr lang="en-US" sz="1400" dirty="0">
                <a:latin typeface="Bahnschrift SemiBold SemiConden" panose="020B0502040204020203" pitchFamily="34" charset="0"/>
              </a:rPr>
              <a:t>, </a:t>
            </a:r>
          </a:p>
          <a:p>
            <a:r>
              <a:rPr lang="en-US" sz="1400" dirty="0">
                <a:latin typeface="Bahnschrift SemiBold SemiConden" panose="020B0502040204020203" pitchFamily="34" charset="0"/>
              </a:rPr>
              <a:t>			         size=100, </a:t>
            </a:r>
          </a:p>
          <a:p>
            <a:r>
              <a:rPr lang="en-US" sz="1400" dirty="0">
                <a:latin typeface="Bahnschrift SemiBold SemiConden" panose="020B0502040204020203" pitchFamily="34" charset="0"/>
              </a:rPr>
              <a:t>			         </a:t>
            </a:r>
            <a:r>
              <a:rPr lang="en-US" sz="1400" dirty="0" err="1">
                <a:latin typeface="Bahnschrift SemiBold SemiConden" panose="020B0502040204020203" pitchFamily="34" charset="0"/>
              </a:rPr>
              <a:t>min_count</a:t>
            </a:r>
            <a:r>
              <a:rPr lang="en-US" sz="1400" dirty="0">
                <a:latin typeface="Bahnschrift SemiBold SemiConden" panose="020B0502040204020203" pitchFamily="34" charset="0"/>
              </a:rPr>
              <a:t>=1, </a:t>
            </a:r>
          </a:p>
          <a:p>
            <a:r>
              <a:rPr lang="en-US" sz="1400" dirty="0">
                <a:latin typeface="Bahnschrift SemiBold SemiConden" panose="020B0502040204020203" pitchFamily="34" charset="0"/>
              </a:rPr>
              <a:t>			         window=5, </a:t>
            </a:r>
          </a:p>
          <a:p>
            <a:r>
              <a:rPr lang="en-US" sz="1400" dirty="0">
                <a:latin typeface="Bahnschrift SemiBold SemiConden" panose="020B0502040204020203" pitchFamily="34" charset="0"/>
              </a:rPr>
              <a:t>			         </a:t>
            </a:r>
            <a:r>
              <a:rPr lang="en-US" sz="1400" dirty="0" err="1">
                <a:latin typeface="Bahnschrift SemiBold SemiConden" panose="020B0502040204020203" pitchFamily="34" charset="0"/>
              </a:rPr>
              <a:t>iter</a:t>
            </a:r>
            <a:r>
              <a:rPr lang="en-US" sz="1400" dirty="0">
                <a:latin typeface="Bahnschrift SemiBold SemiConden" panose="020B0502040204020203" pitchFamily="34" charset="0"/>
              </a:rPr>
              <a:t>=100)</a:t>
            </a:r>
          </a:p>
          <a:p>
            <a:r>
              <a:rPr lang="en-US" sz="1400" dirty="0">
                <a:latin typeface="Bahnschrift SemiBold SemiConden" panose="020B0502040204020203" pitchFamily="34" charset="0"/>
              </a:rPr>
              <a:t> </a:t>
            </a:r>
            <a:endParaRPr lang="en-GB" sz="1400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195" y="2548707"/>
            <a:ext cx="5559515" cy="372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19" y="1955366"/>
            <a:ext cx="4454072" cy="4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7">
            <a:extLst>
              <a:ext uri="{FF2B5EF4-FFF2-40B4-BE49-F238E27FC236}">
                <a16:creationId xmlns:a16="http://schemas.microsoft.com/office/drawing/2014/main" id="{E84BB7BE-A37F-49D0-9992-BFDB972FE2A3}"/>
              </a:ext>
            </a:extLst>
          </p:cNvPr>
          <p:cNvSpPr/>
          <p:nvPr/>
        </p:nvSpPr>
        <p:spPr>
          <a:xfrm>
            <a:off x="7525407" y="0"/>
            <a:ext cx="466659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44DF3A3-792F-48D0-8948-4A2454E18CD9}"/>
              </a:ext>
            </a:extLst>
          </p:cNvPr>
          <p:cNvCxnSpPr>
            <a:cxnSpLocks/>
          </p:cNvCxnSpPr>
          <p:nvPr/>
        </p:nvCxnSpPr>
        <p:spPr>
          <a:xfrm>
            <a:off x="0" y="1177450"/>
            <a:ext cx="7379368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1160" y="1839499"/>
            <a:ext cx="6395402" cy="3780100"/>
          </a:xfrm>
          <a:prstGeom prst="rect">
            <a:avLst/>
          </a:prstGeom>
          <a:noFill/>
          <a:ln w="38100">
            <a:solidFill>
              <a:srgbClr val="4BD5BF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F6755C-3F97-4786-9AED-C7CF59293806}"/>
              </a:ext>
            </a:extLst>
          </p:cNvPr>
          <p:cNvSpPr txBox="1"/>
          <p:nvPr/>
        </p:nvSpPr>
        <p:spPr>
          <a:xfrm>
            <a:off x="101712" y="80351"/>
            <a:ext cx="85530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/>
              <a:t>Recurrent Neural Networks (RNN) </a:t>
            </a:r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613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개체 틀 62">
            <a:extLst>
              <a:ext uri="{FF2B5EF4-FFF2-40B4-BE49-F238E27FC236}">
                <a16:creationId xmlns:a16="http://schemas.microsoft.com/office/drawing/2014/main" id="{E642BCAB-26C2-42C8-BC63-60FEF53F9D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93" b="7793"/>
          <a:stretch>
            <a:fillRect/>
          </a:stretch>
        </p:blipFill>
        <p:spPr/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3EAB7-5FFD-46F9-BE96-7738B7CC8591}"/>
              </a:ext>
            </a:extLst>
          </p:cNvPr>
          <p:cNvSpPr/>
          <p:nvPr/>
        </p:nvSpPr>
        <p:spPr>
          <a:xfrm>
            <a:off x="0" y="3921858"/>
            <a:ext cx="12192000" cy="201907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A6720C-5536-4E3B-A0ED-BEFC2EE986D5}"/>
              </a:ext>
            </a:extLst>
          </p:cNvPr>
          <p:cNvSpPr txBox="1"/>
          <p:nvPr/>
        </p:nvSpPr>
        <p:spPr>
          <a:xfrm>
            <a:off x="781940" y="2832903"/>
            <a:ext cx="552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THANK </a:t>
            </a:r>
            <a:r>
              <a:rPr lang="en-US" altLang="ko-KR" sz="54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8100000" scaled="1"/>
                  <a:tileRect/>
                </a:gradFill>
                <a:latin typeface="+mj-lt"/>
              </a:rPr>
              <a:t>YOU</a:t>
            </a:r>
            <a:endParaRPr lang="ko-KR" altLang="en-US" sz="54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8100000" scaled="1"/>
                <a:tileRect/>
              </a:gra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DE5F21-D2E0-4901-ADE3-544452F3CC70}"/>
              </a:ext>
            </a:extLst>
          </p:cNvPr>
          <p:cNvSpPr txBox="1"/>
          <p:nvPr/>
        </p:nvSpPr>
        <p:spPr>
          <a:xfrm>
            <a:off x="830922" y="4573571"/>
            <a:ext cx="277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Pnina Vetcher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8286C-5998-44F7-972A-FF50C5C93793}"/>
              </a:ext>
            </a:extLst>
          </p:cNvPr>
          <p:cNvSpPr txBox="1"/>
          <p:nvPr/>
        </p:nvSpPr>
        <p:spPr>
          <a:xfrm>
            <a:off x="841433" y="5001931"/>
            <a:ext cx="24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pnina.vetcher@gmail.com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4C319-AA04-4BCE-BA54-A1285F9C0A30}"/>
              </a:ext>
            </a:extLst>
          </p:cNvPr>
          <p:cNvSpPr txBox="1"/>
          <p:nvPr/>
        </p:nvSpPr>
        <p:spPr>
          <a:xfrm>
            <a:off x="4347428" y="4581186"/>
            <a:ext cx="277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Itai Blatnoy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EFEE3B-43B1-4D7B-9D9B-E021A47549BE}"/>
              </a:ext>
            </a:extLst>
          </p:cNvPr>
          <p:cNvSpPr txBox="1"/>
          <p:nvPr/>
        </p:nvSpPr>
        <p:spPr>
          <a:xfrm>
            <a:off x="4381451" y="5012441"/>
            <a:ext cx="24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blatnoyitai@gmail.com</a:t>
            </a:r>
          </a:p>
        </p:txBody>
      </p:sp>
      <p:pic>
        <p:nvPicPr>
          <p:cNvPr id="14" name="Picture 1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8813731-A042-4B20-8E37-F1BC346573C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66" y="3000358"/>
            <a:ext cx="1536007" cy="18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3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8">
      <a:dk1>
        <a:sysClr val="windowText" lastClr="000000"/>
      </a:dk1>
      <a:lt1>
        <a:sysClr val="window" lastClr="FFFFFF"/>
      </a:lt1>
      <a:dk2>
        <a:srgbClr val="2F1B77"/>
      </a:dk2>
      <a:lt2>
        <a:srgbClr val="FFF7F8"/>
      </a:lt2>
      <a:accent1>
        <a:srgbClr val="4AD6BB"/>
      </a:accent1>
      <a:accent2>
        <a:srgbClr val="28B298"/>
      </a:accent2>
      <a:accent3>
        <a:srgbClr val="4C9DD4"/>
      </a:accent3>
      <a:accent4>
        <a:srgbClr val="516CDD"/>
      </a:accent4>
      <a:accent5>
        <a:srgbClr val="3F4EDD"/>
      </a:accent5>
      <a:accent6>
        <a:srgbClr val="4F33C7"/>
      </a:accent6>
      <a:hlink>
        <a:srgbClr val="FFC000"/>
      </a:hlink>
      <a:folHlink>
        <a:srgbClr val="C00000"/>
      </a:folHlink>
    </a:clrScheme>
    <a:fontScheme name="사용자 지정 30">
      <a:majorFont>
        <a:latin typeface="Noto Sans"/>
        <a:ea typeface="맑은 고딕"/>
        <a:cs typeface=""/>
      </a:majorFont>
      <a:minorFont>
        <a:latin typeface="Noto San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392</Words>
  <Application>Microsoft Office PowerPoint</Application>
  <PresentationFormat>Widescreen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Bahnschrift SemiBold SemiConden</vt:lpstr>
      <vt:lpstr>Noto Sans</vt:lpstr>
      <vt:lpstr>Arial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BR.YOON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Pnina Vetcher</cp:lastModifiedBy>
  <cp:revision>46</cp:revision>
  <dcterms:created xsi:type="dcterms:W3CDTF">2019-05-20T07:12:53Z</dcterms:created>
  <dcterms:modified xsi:type="dcterms:W3CDTF">2020-07-06T17:42:36Z</dcterms:modified>
  <cp:category>www.slidemembers.com</cp:category>
</cp:coreProperties>
</file>