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8" r:id="rId5"/>
    <p:sldId id="256" r:id="rId6"/>
    <p:sldId id="259" r:id="rId7"/>
    <p:sldId id="275" r:id="rId8"/>
    <p:sldId id="276" r:id="rId9"/>
    <p:sldId id="260" r:id="rId10"/>
    <p:sldId id="277" r:id="rId11"/>
    <p:sldId id="278" r:id="rId12"/>
    <p:sldId id="279" r:id="rId13"/>
    <p:sldId id="282" r:id="rId14"/>
    <p:sldId id="281" r:id="rId15"/>
    <p:sldId id="261" r:id="rId16"/>
    <p:sldId id="283" r:id="rId17"/>
    <p:sldId id="262" r:id="rId18"/>
    <p:sldId id="284" r:id="rId19"/>
    <p:sldId id="285" r:id="rId20"/>
    <p:sldId id="286" r:id="rId21"/>
    <p:sldId id="287" r:id="rId22"/>
    <p:sldId id="289" r:id="rId23"/>
    <p:sldId id="288" r:id="rId24"/>
    <p:sldId id="263" r:id="rId25"/>
    <p:sldId id="292" r:id="rId26"/>
    <p:sldId id="294" r:id="rId27"/>
    <p:sldId id="264" r:id="rId28"/>
    <p:sldId id="295" r:id="rId29"/>
    <p:sldId id="296" r:id="rId30"/>
    <p:sldId id="265" r:id="rId31"/>
    <p:sldId id="309" r:id="rId32"/>
    <p:sldId id="310" r:id="rId33"/>
    <p:sldId id="266" r:id="rId34"/>
    <p:sldId id="299" r:id="rId35"/>
    <p:sldId id="300" r:id="rId36"/>
    <p:sldId id="311" r:id="rId37"/>
    <p:sldId id="267" r:id="rId38"/>
    <p:sldId id="312" r:id="rId39"/>
    <p:sldId id="313" r:id="rId40"/>
    <p:sldId id="314" r:id="rId41"/>
    <p:sldId id="268" r:id="rId42"/>
    <p:sldId id="304" r:id="rId43"/>
    <p:sldId id="269" r:id="rId44"/>
    <p:sldId id="308" r:id="rId4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3EB2301-3918-493E-8CD7-91D1A663979C}">
          <p14:sldIdLst>
            <p14:sldId id="258"/>
            <p14:sldId id="256"/>
          </p14:sldIdLst>
        </p14:section>
        <p14:section name="Introduction" id="{3BBDF1C6-0275-4AF0-AE91-45AD49757900}">
          <p14:sldIdLst>
            <p14:sldId id="259"/>
            <p14:sldId id="275"/>
            <p14:sldId id="276"/>
          </p14:sldIdLst>
        </p14:section>
        <p14:section name="Approaches: an overview" id="{28F07D44-6B52-41A5-A142-5C60D408566B}">
          <p14:sldIdLst>
            <p14:sldId id="260"/>
            <p14:sldId id="277"/>
            <p14:sldId id="278"/>
            <p14:sldId id="279"/>
            <p14:sldId id="282"/>
            <p14:sldId id="281"/>
          </p14:sldIdLst>
        </p14:section>
        <p14:section name="Modality and negation" id="{70D7621E-6A3C-4CC9-8EB9-39BFC45C1123}">
          <p14:sldIdLst>
            <p14:sldId id="261"/>
            <p14:sldId id="283"/>
          </p14:sldIdLst>
        </p14:section>
        <p14:section name="Annotating modality" id="{2D22B03A-69B4-48C8-9057-C60EF51778EB}">
          <p14:sldIdLst>
            <p14:sldId id="262"/>
            <p14:sldId id="284"/>
            <p14:sldId id="285"/>
            <p14:sldId id="286"/>
            <p14:sldId id="287"/>
            <p14:sldId id="289"/>
            <p14:sldId id="288"/>
          </p14:sldIdLst>
        </p14:section>
        <p14:section name="Related tasks" id="{E4B754F4-346E-42AF-A95B-E33E4CB9EACE}">
          <p14:sldIdLst>
            <p14:sldId id="263"/>
            <p14:sldId id="292"/>
            <p14:sldId id="294"/>
          </p14:sldIdLst>
        </p14:section>
        <p14:section name="Applications" id="{20F41A98-EE66-49CE-A101-A370E71C3185}">
          <p14:sldIdLst>
            <p14:sldId id="264"/>
            <p14:sldId id="295"/>
            <p14:sldId id="296"/>
          </p14:sldIdLst>
        </p14:section>
        <p14:section name="Symbolic representation" id="{4036C14B-4E65-4C17-8A4E-ED2B3E574E91}">
          <p14:sldIdLst>
            <p14:sldId id="265"/>
            <p14:sldId id="309"/>
            <p14:sldId id="310"/>
          </p14:sldIdLst>
        </p14:section>
        <p14:section name="Statistical representation" id="{2461C1C7-2DB9-47A1-9186-25D230C46E40}">
          <p14:sldIdLst>
            <p14:sldId id="266"/>
            <p14:sldId id="299"/>
            <p14:sldId id="300"/>
            <p14:sldId id="311"/>
          </p14:sldIdLst>
        </p14:section>
        <p14:section name="LLMs representation" id="{F93501EE-099E-46D6-AF5D-F8AAAE833143}">
          <p14:sldIdLst>
            <p14:sldId id="267"/>
            <p14:sldId id="312"/>
            <p14:sldId id="313"/>
            <p14:sldId id="314"/>
          </p14:sldIdLst>
        </p14:section>
        <p14:section name="Conclusion" id="{0C1B1D6B-4FB0-4870-90DC-ACF192FD19D9}">
          <p14:sldIdLst>
            <p14:sldId id="268"/>
            <p14:sldId id="304"/>
            <p14:sldId id="269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4D68F4-A2D9-13D2-BC6D-59974F91591D}" name="Filippo Momenté" initials="FM" userId="30e992ee9219e6d2" providerId="Windows Live"/>
  <p188:author id="{5802BDF4-80CD-5DAD-08A1-F4AF8F82D0E7}" name="Alex Astolfi" initials="AA" userId="4ac67772dd2e827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FDA"/>
    <a:srgbClr val="FFFFFF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, Massimo" userId="c6034213-fdeb-44d8-bf5d-e135aac08adb" providerId="ADAL" clId="{FC775A96-B040-489F-8431-44EF6597B0D9}"/>
    <pc:docChg chg="modSld">
      <pc:chgData name="Stefan, Massimo" userId="c6034213-fdeb-44d8-bf5d-e135aac08adb" providerId="ADAL" clId="{FC775A96-B040-489F-8431-44EF6597B0D9}" dt="2023-11-13T14:55:13.304" v="8" actId="115"/>
      <pc:docMkLst>
        <pc:docMk/>
      </pc:docMkLst>
      <pc:sldChg chg="modSp mod">
        <pc:chgData name="Stefan, Massimo" userId="c6034213-fdeb-44d8-bf5d-e135aac08adb" providerId="ADAL" clId="{FC775A96-B040-489F-8431-44EF6597B0D9}" dt="2023-11-13T14:49:37.816" v="0" actId="20577"/>
        <pc:sldMkLst>
          <pc:docMk/>
          <pc:sldMk cId="1575348291" sldId="300"/>
        </pc:sldMkLst>
        <pc:spChg chg="mod">
          <ac:chgData name="Stefan, Massimo" userId="c6034213-fdeb-44d8-bf5d-e135aac08adb" providerId="ADAL" clId="{FC775A96-B040-489F-8431-44EF6597B0D9}" dt="2023-11-13T14:49:37.816" v="0" actId="20577"/>
          <ac:spMkLst>
            <pc:docMk/>
            <pc:sldMk cId="1575348291" sldId="300"/>
            <ac:spMk id="4" creationId="{517EB0BF-2F89-EBFC-1BA9-12B7A9C75DFA}"/>
          </ac:spMkLst>
        </pc:spChg>
      </pc:sldChg>
      <pc:sldChg chg="modSp mod">
        <pc:chgData name="Stefan, Massimo" userId="c6034213-fdeb-44d8-bf5d-e135aac08adb" providerId="ADAL" clId="{FC775A96-B040-489F-8431-44EF6597B0D9}" dt="2023-11-13T14:54:39.284" v="5" actId="115"/>
        <pc:sldMkLst>
          <pc:docMk/>
          <pc:sldMk cId="3631820760" sldId="313"/>
        </pc:sldMkLst>
        <pc:spChg chg="mod">
          <ac:chgData name="Stefan, Massimo" userId="c6034213-fdeb-44d8-bf5d-e135aac08adb" providerId="ADAL" clId="{FC775A96-B040-489F-8431-44EF6597B0D9}" dt="2023-11-13T14:54:25.040" v="3" actId="115"/>
          <ac:spMkLst>
            <pc:docMk/>
            <pc:sldMk cId="3631820760" sldId="313"/>
            <ac:spMk id="3" creationId="{BC72190E-6FB1-D0D1-2C64-F557B62B41A1}"/>
          </ac:spMkLst>
        </pc:spChg>
        <pc:spChg chg="mod">
          <ac:chgData name="Stefan, Massimo" userId="c6034213-fdeb-44d8-bf5d-e135aac08adb" providerId="ADAL" clId="{FC775A96-B040-489F-8431-44EF6597B0D9}" dt="2023-11-13T14:54:39.284" v="5" actId="115"/>
          <ac:spMkLst>
            <pc:docMk/>
            <pc:sldMk cId="3631820760" sldId="313"/>
            <ac:spMk id="5" creationId="{01FB18F5-D583-0B44-A39A-D100EFEBC457}"/>
          </ac:spMkLst>
        </pc:spChg>
        <pc:spChg chg="mod">
          <ac:chgData name="Stefan, Massimo" userId="c6034213-fdeb-44d8-bf5d-e135aac08adb" providerId="ADAL" clId="{FC775A96-B040-489F-8431-44EF6597B0D9}" dt="2023-11-13T14:54:19.711" v="2" actId="115"/>
          <ac:spMkLst>
            <pc:docMk/>
            <pc:sldMk cId="3631820760" sldId="313"/>
            <ac:spMk id="9" creationId="{321F24B5-8898-8B79-398C-13083F57955C}"/>
          </ac:spMkLst>
        </pc:spChg>
      </pc:sldChg>
      <pc:sldChg chg="modSp mod">
        <pc:chgData name="Stefan, Massimo" userId="c6034213-fdeb-44d8-bf5d-e135aac08adb" providerId="ADAL" clId="{FC775A96-B040-489F-8431-44EF6597B0D9}" dt="2023-11-13T14:55:13.304" v="8" actId="115"/>
        <pc:sldMkLst>
          <pc:docMk/>
          <pc:sldMk cId="759523683" sldId="314"/>
        </pc:sldMkLst>
        <pc:spChg chg="mod">
          <ac:chgData name="Stefan, Massimo" userId="c6034213-fdeb-44d8-bf5d-e135aac08adb" providerId="ADAL" clId="{FC775A96-B040-489F-8431-44EF6597B0D9}" dt="2023-11-13T14:55:04.774" v="7" actId="115"/>
          <ac:spMkLst>
            <pc:docMk/>
            <pc:sldMk cId="759523683" sldId="314"/>
            <ac:spMk id="3" creationId="{BC72190E-6FB1-D0D1-2C64-F557B62B41A1}"/>
          </ac:spMkLst>
        </pc:spChg>
        <pc:spChg chg="mod">
          <ac:chgData name="Stefan, Massimo" userId="c6034213-fdeb-44d8-bf5d-e135aac08adb" providerId="ADAL" clId="{FC775A96-B040-489F-8431-44EF6597B0D9}" dt="2023-11-13T14:55:13.304" v="8" actId="115"/>
          <ac:spMkLst>
            <pc:docMk/>
            <pc:sldMk cId="759523683" sldId="314"/>
            <ac:spMk id="5" creationId="{01FB18F5-D583-0B44-A39A-D100EFEBC457}"/>
          </ac:spMkLst>
        </pc:spChg>
        <pc:spChg chg="mod">
          <ac:chgData name="Stefan, Massimo" userId="c6034213-fdeb-44d8-bf5d-e135aac08adb" providerId="ADAL" clId="{FC775A96-B040-489F-8431-44EF6597B0D9}" dt="2023-11-13T14:54:51.203" v="6" actId="115"/>
          <ac:spMkLst>
            <pc:docMk/>
            <pc:sldMk cId="759523683" sldId="314"/>
            <ac:spMk id="9" creationId="{321F24B5-8898-8B79-398C-13083F5795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DCF56-BA55-4488-8B03-8340131A7267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407FF-0410-47C6-ACFE-412E3F2E7E75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2000" b="1"/>
            <a:t>Type</a:t>
          </a:r>
        </a:p>
      </dgm:t>
    </dgm:pt>
    <dgm:pt modelId="{A0DF5777-8199-4BDD-8810-334D970D2785}" type="parTrans" cxnId="{9BFF268D-62AF-488A-A3B5-FBAE4D3CF38D}">
      <dgm:prSet/>
      <dgm:spPr/>
      <dgm:t>
        <a:bodyPr/>
        <a:lstStyle/>
        <a:p>
          <a:endParaRPr lang="en-GB"/>
        </a:p>
      </dgm:t>
    </dgm:pt>
    <dgm:pt modelId="{0514675E-C135-4062-8316-DCC4FE7F508B}" type="sibTrans" cxnId="{9BFF268D-62AF-488A-A3B5-FBAE4D3CF38D}">
      <dgm:prSet/>
      <dgm:spPr/>
      <dgm:t>
        <a:bodyPr/>
        <a:lstStyle/>
        <a:p>
          <a:endParaRPr lang="en-GB"/>
        </a:p>
      </dgm:t>
    </dgm:pt>
    <dgm:pt modelId="{961022CB-9F60-4486-96F5-4846DFD3FAA7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Volition</a:t>
          </a:r>
        </a:p>
      </dgm:t>
    </dgm:pt>
    <dgm:pt modelId="{B283E808-D218-4128-A25D-D133B22931A4}" type="parTrans" cxnId="{9B64FC10-646E-43E5-BB24-6172AF2C4D8B}">
      <dgm:prSet/>
      <dgm:spPr/>
      <dgm:t>
        <a:bodyPr/>
        <a:lstStyle/>
        <a:p>
          <a:endParaRPr lang="en-GB"/>
        </a:p>
      </dgm:t>
    </dgm:pt>
    <dgm:pt modelId="{2809DBCF-BF48-4CF6-ADF7-1C0DAF4D1235}" type="sibTrans" cxnId="{9B64FC10-646E-43E5-BB24-6172AF2C4D8B}">
      <dgm:prSet/>
      <dgm:spPr/>
      <dgm:t>
        <a:bodyPr/>
        <a:lstStyle/>
        <a:p>
          <a:endParaRPr lang="en-GB"/>
        </a:p>
      </dgm:t>
    </dgm:pt>
    <dgm:pt modelId="{1A01892E-6A2D-4E83-821C-40F456F2ABE0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Obligation</a:t>
          </a:r>
        </a:p>
      </dgm:t>
    </dgm:pt>
    <dgm:pt modelId="{87BE348A-5453-43E6-AD3E-BBF9AD261BBE}" type="parTrans" cxnId="{B801B000-F6E1-4D98-9582-AFB7883B8692}">
      <dgm:prSet/>
      <dgm:spPr/>
      <dgm:t>
        <a:bodyPr/>
        <a:lstStyle/>
        <a:p>
          <a:endParaRPr lang="en-GB"/>
        </a:p>
      </dgm:t>
    </dgm:pt>
    <dgm:pt modelId="{9B3181A5-AB4A-480E-B2B9-64F243506826}" type="sibTrans" cxnId="{B801B000-F6E1-4D98-9582-AFB7883B8692}">
      <dgm:prSet/>
      <dgm:spPr/>
      <dgm:t>
        <a:bodyPr/>
        <a:lstStyle/>
        <a:p>
          <a:endParaRPr lang="en-GB"/>
        </a:p>
      </dgm:t>
    </dgm:pt>
    <dgm:pt modelId="{78CB7DB5-9F45-4786-98D9-9C84EB43F7F0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Belief</a:t>
          </a:r>
        </a:p>
      </dgm:t>
    </dgm:pt>
    <dgm:pt modelId="{F278C0E0-ADC6-463B-8AE6-BE9EBA850AE8}" type="parTrans" cxnId="{3A0A106E-8A8C-4E62-BA03-8A9EF19815F3}">
      <dgm:prSet/>
      <dgm:spPr/>
      <dgm:t>
        <a:bodyPr/>
        <a:lstStyle/>
        <a:p>
          <a:endParaRPr lang="en-GB"/>
        </a:p>
      </dgm:t>
    </dgm:pt>
    <dgm:pt modelId="{42174DAD-1C6A-4E05-84D7-A8379C611049}" type="sibTrans" cxnId="{3A0A106E-8A8C-4E62-BA03-8A9EF19815F3}">
      <dgm:prSet/>
      <dgm:spPr/>
      <dgm:t>
        <a:bodyPr/>
        <a:lstStyle/>
        <a:p>
          <a:endParaRPr lang="en-GB"/>
        </a:p>
      </dgm:t>
    </dgm:pt>
    <dgm:pt modelId="{00F20765-9430-4010-8940-9B99C42CDB9C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Potential</a:t>
          </a:r>
        </a:p>
      </dgm:t>
    </dgm:pt>
    <dgm:pt modelId="{698F90A6-20C1-49E3-9714-0344FCE5A83A}" type="parTrans" cxnId="{780416B0-F79B-4AE2-BE13-9772DCE682B1}">
      <dgm:prSet/>
      <dgm:spPr/>
      <dgm:t>
        <a:bodyPr/>
        <a:lstStyle/>
        <a:p>
          <a:endParaRPr lang="en-GB"/>
        </a:p>
      </dgm:t>
    </dgm:pt>
    <dgm:pt modelId="{20C315B1-C71B-4003-A6AD-CC31E60DB645}" type="sibTrans" cxnId="{780416B0-F79B-4AE2-BE13-9772DCE682B1}">
      <dgm:prSet/>
      <dgm:spPr/>
      <dgm:t>
        <a:bodyPr/>
        <a:lstStyle/>
        <a:p>
          <a:endParaRPr lang="en-GB"/>
        </a:p>
      </dgm:t>
    </dgm:pt>
    <dgm:pt modelId="{E0EE8F6B-3662-400B-A393-36444DE60898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Permission</a:t>
          </a:r>
        </a:p>
      </dgm:t>
    </dgm:pt>
    <dgm:pt modelId="{DA02133A-03DA-42DB-A8B5-3E60066C4E15}" type="parTrans" cxnId="{2E4F8F88-F556-4DF2-BE3F-68679F767A33}">
      <dgm:prSet/>
      <dgm:spPr/>
      <dgm:t>
        <a:bodyPr/>
        <a:lstStyle/>
        <a:p>
          <a:endParaRPr lang="en-GB"/>
        </a:p>
      </dgm:t>
    </dgm:pt>
    <dgm:pt modelId="{89F18FC4-2CE0-46AA-8903-FFF7E15E152D}" type="sibTrans" cxnId="{2E4F8F88-F556-4DF2-BE3F-68679F767A33}">
      <dgm:prSet/>
      <dgm:spPr/>
      <dgm:t>
        <a:bodyPr/>
        <a:lstStyle/>
        <a:p>
          <a:endParaRPr lang="en-GB"/>
        </a:p>
      </dgm:t>
    </dgm:pt>
    <dgm:pt modelId="{51A2565C-4BA4-4A4E-B0DF-2A75219C11BB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Evaluative</a:t>
          </a:r>
        </a:p>
      </dgm:t>
    </dgm:pt>
    <dgm:pt modelId="{7AF84809-5489-47A0-BB33-141DBB1B5C16}" type="parTrans" cxnId="{B8A436AC-9CDF-4029-8449-D4964482CD1E}">
      <dgm:prSet/>
      <dgm:spPr/>
      <dgm:t>
        <a:bodyPr/>
        <a:lstStyle/>
        <a:p>
          <a:endParaRPr lang="en-GB"/>
        </a:p>
      </dgm:t>
    </dgm:pt>
    <dgm:pt modelId="{5DD5B9B4-65AB-4E04-A98F-17EC042075E6}" type="sibTrans" cxnId="{B8A436AC-9CDF-4029-8449-D4964482CD1E}">
      <dgm:prSet/>
      <dgm:spPr/>
      <dgm:t>
        <a:bodyPr/>
        <a:lstStyle/>
        <a:p>
          <a:endParaRPr lang="en-GB"/>
        </a:p>
      </dgm:t>
    </dgm:pt>
    <dgm:pt modelId="{D3AF87B0-50C4-46A8-9401-E035CBBCB78E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800"/>
            <a:t>Polarity</a:t>
          </a:r>
        </a:p>
      </dgm:t>
    </dgm:pt>
    <dgm:pt modelId="{CCDE1C0C-7FA6-4403-8CA9-9722F56FA1B1}" type="parTrans" cxnId="{6F34D7F0-F6A9-4EE4-BF34-40BEAF385FC0}">
      <dgm:prSet/>
      <dgm:spPr/>
      <dgm:t>
        <a:bodyPr/>
        <a:lstStyle/>
        <a:p>
          <a:endParaRPr lang="en-GB"/>
        </a:p>
      </dgm:t>
    </dgm:pt>
    <dgm:pt modelId="{37936188-815F-4238-A7E3-1ABADCAFCD3F}" type="sibTrans" cxnId="{6F34D7F0-F6A9-4EE4-BF34-40BEAF385FC0}">
      <dgm:prSet/>
      <dgm:spPr/>
      <dgm:t>
        <a:bodyPr/>
        <a:lstStyle/>
        <a:p>
          <a:endParaRPr lang="en-GB"/>
        </a:p>
      </dgm:t>
    </dgm:pt>
    <dgm:pt modelId="{95CDB964-90E2-43F3-9B01-5B20D515E13E}" type="pres">
      <dgm:prSet presAssocID="{D1DDCF56-BA55-4488-8B03-8340131A726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5339768-9298-492F-8AF7-55B620AB02FA}" type="pres">
      <dgm:prSet presAssocID="{F60407FF-0410-47C6-ACFE-412E3F2E7E75}" presName="centerShape" presStyleLbl="node0" presStyleIdx="0" presStyleCnt="1" custScaleX="80681" custScaleY="46104"/>
      <dgm:spPr>
        <a:prstGeom prst="roundRect">
          <a:avLst/>
        </a:prstGeom>
      </dgm:spPr>
    </dgm:pt>
    <dgm:pt modelId="{DE5CE7AC-75DC-47E5-A3B0-75198E7D60DD}" type="pres">
      <dgm:prSet presAssocID="{B283E808-D218-4128-A25D-D133B22931A4}" presName="parTrans" presStyleLbl="sibTrans2D1" presStyleIdx="0" presStyleCnt="7" custScaleX="143781" custScaleY="33918"/>
      <dgm:spPr/>
    </dgm:pt>
    <dgm:pt modelId="{756AC062-69BF-4F62-9120-C1396492EFCF}" type="pres">
      <dgm:prSet presAssocID="{B283E808-D218-4128-A25D-D133B22931A4}" presName="connectorText" presStyleLbl="sibTrans2D1" presStyleIdx="0" presStyleCnt="7"/>
      <dgm:spPr/>
    </dgm:pt>
    <dgm:pt modelId="{CA8E1E8A-B3CC-4D51-9B16-AF3E25DB8946}" type="pres">
      <dgm:prSet presAssocID="{961022CB-9F60-4486-96F5-4846DFD3FAA7}" presName="node" presStyleLbl="node1" presStyleIdx="0" presStyleCnt="7" custScaleX="89646" custScaleY="51226" custRadScaleRad="56590" custRadScaleInc="0">
        <dgm:presLayoutVars>
          <dgm:bulletEnabled val="1"/>
        </dgm:presLayoutVars>
      </dgm:prSet>
      <dgm:spPr>
        <a:prstGeom prst="roundRect">
          <a:avLst/>
        </a:prstGeom>
      </dgm:spPr>
    </dgm:pt>
    <dgm:pt modelId="{8E9453AC-4BF9-4337-AB98-37FB30C39F2A}" type="pres">
      <dgm:prSet presAssocID="{87BE348A-5453-43E6-AD3E-BBF9AD261BBE}" presName="parTrans" presStyleLbl="sibTrans2D1" presStyleIdx="1" presStyleCnt="7" custScaleX="89691" custScaleY="27135"/>
      <dgm:spPr/>
    </dgm:pt>
    <dgm:pt modelId="{6F5A1223-58E8-48B5-A694-6070251FBF36}" type="pres">
      <dgm:prSet presAssocID="{87BE348A-5453-43E6-AD3E-BBF9AD261BBE}" presName="connectorText" presStyleLbl="sibTrans2D1" presStyleIdx="1" presStyleCnt="7"/>
      <dgm:spPr/>
    </dgm:pt>
    <dgm:pt modelId="{F47CCE60-D3B4-403C-946B-BFE0EBFAB5B8}" type="pres">
      <dgm:prSet presAssocID="{1A01892E-6A2D-4E83-821C-40F456F2ABE0}" presName="node" presStyleLbl="node1" presStyleIdx="1" presStyleCnt="7" custScaleX="89646" custScaleY="51226" custRadScaleRad="79874" custRadScaleInc="52809">
        <dgm:presLayoutVars>
          <dgm:bulletEnabled val="1"/>
        </dgm:presLayoutVars>
      </dgm:prSet>
      <dgm:spPr>
        <a:prstGeom prst="roundRect">
          <a:avLst/>
        </a:prstGeom>
      </dgm:spPr>
    </dgm:pt>
    <dgm:pt modelId="{826FCF73-1C0C-4AEC-89F4-86461BE7028B}" type="pres">
      <dgm:prSet presAssocID="{F278C0E0-ADC6-463B-8AE6-BE9EBA850AE8}" presName="parTrans" presStyleLbl="sibTrans2D1" presStyleIdx="2" presStyleCnt="7" custScaleX="126968" custScaleY="27135"/>
      <dgm:spPr/>
    </dgm:pt>
    <dgm:pt modelId="{7DAE65D7-697A-4962-8D23-E65F83D5649F}" type="pres">
      <dgm:prSet presAssocID="{F278C0E0-ADC6-463B-8AE6-BE9EBA850AE8}" presName="connectorText" presStyleLbl="sibTrans2D1" presStyleIdx="2" presStyleCnt="7"/>
      <dgm:spPr/>
    </dgm:pt>
    <dgm:pt modelId="{3ABA9B79-95C4-43F8-BE19-8E357FDF807C}" type="pres">
      <dgm:prSet presAssocID="{78CB7DB5-9F45-4786-98D9-9C84EB43F7F0}" presName="node" presStyleLbl="node1" presStyleIdx="2" presStyleCnt="7" custScaleX="89646" custScaleY="51226" custRadScaleRad="78388" custRadScaleInc="12705">
        <dgm:presLayoutVars>
          <dgm:bulletEnabled val="1"/>
        </dgm:presLayoutVars>
      </dgm:prSet>
      <dgm:spPr>
        <a:prstGeom prst="roundRect">
          <a:avLst/>
        </a:prstGeom>
      </dgm:spPr>
    </dgm:pt>
    <dgm:pt modelId="{4CADDBE1-5C5C-4443-B8B5-F5CB2BE6E380}" type="pres">
      <dgm:prSet presAssocID="{698F90A6-20C1-49E3-9714-0344FCE5A83A}" presName="parTrans" presStyleLbl="sibTrans2D1" presStyleIdx="3" presStyleCnt="7" custScaleX="89046" custScaleY="33918"/>
      <dgm:spPr/>
    </dgm:pt>
    <dgm:pt modelId="{3BAC6000-A0CC-4CAD-B7C6-C7836C57ACDD}" type="pres">
      <dgm:prSet presAssocID="{698F90A6-20C1-49E3-9714-0344FCE5A83A}" presName="connectorText" presStyleLbl="sibTrans2D1" presStyleIdx="3" presStyleCnt="7"/>
      <dgm:spPr/>
    </dgm:pt>
    <dgm:pt modelId="{7DFDB50C-ED20-4BBF-BD58-0FDB8ADE5A15}" type="pres">
      <dgm:prSet presAssocID="{00F20765-9430-4010-8940-9B99C42CDB9C}" presName="node" presStyleLbl="node1" presStyleIdx="3" presStyleCnt="7" custScaleX="89646" custScaleY="51226" custRadScaleRad="74297" custRadScaleInc="-26715">
        <dgm:presLayoutVars>
          <dgm:bulletEnabled val="1"/>
        </dgm:presLayoutVars>
      </dgm:prSet>
      <dgm:spPr>
        <a:prstGeom prst="roundRect">
          <a:avLst/>
        </a:prstGeom>
      </dgm:spPr>
    </dgm:pt>
    <dgm:pt modelId="{F2A896DF-EEB6-445F-A6E2-55DF9F3E43E9}" type="pres">
      <dgm:prSet presAssocID="{DA02133A-03DA-42DB-A8B5-3E60066C4E15}" presName="parTrans" presStyleLbl="sibTrans2D1" presStyleIdx="4" presStyleCnt="7" custScaleX="90945" custScaleY="33918"/>
      <dgm:spPr/>
    </dgm:pt>
    <dgm:pt modelId="{CA626FDE-A685-49A8-8582-31240FD06701}" type="pres">
      <dgm:prSet presAssocID="{DA02133A-03DA-42DB-A8B5-3E60066C4E15}" presName="connectorText" presStyleLbl="sibTrans2D1" presStyleIdx="4" presStyleCnt="7"/>
      <dgm:spPr/>
    </dgm:pt>
    <dgm:pt modelId="{378AC421-055B-46D8-86A1-5B9BFFA810E0}" type="pres">
      <dgm:prSet presAssocID="{E0EE8F6B-3662-400B-A393-36444DE60898}" presName="node" presStyleLbl="node1" presStyleIdx="4" presStyleCnt="7" custScaleX="89646" custScaleY="51226" custRadScaleRad="72952" custRadScaleInc="17231">
        <dgm:presLayoutVars>
          <dgm:bulletEnabled val="1"/>
        </dgm:presLayoutVars>
      </dgm:prSet>
      <dgm:spPr>
        <a:prstGeom prst="roundRect">
          <a:avLst/>
        </a:prstGeom>
      </dgm:spPr>
    </dgm:pt>
    <dgm:pt modelId="{E987955B-C9F9-4C89-8623-240F94C2CACB}" type="pres">
      <dgm:prSet presAssocID="{7AF84809-5489-47A0-BB33-141DBB1B5C16}" presName="parTrans" presStyleLbl="sibTrans2D1" presStyleIdx="5" presStyleCnt="7" custScaleX="133722" custScaleY="27135"/>
      <dgm:spPr/>
    </dgm:pt>
    <dgm:pt modelId="{7E2D1F50-1724-4A66-B5C2-F3FC06E91963}" type="pres">
      <dgm:prSet presAssocID="{7AF84809-5489-47A0-BB33-141DBB1B5C16}" presName="connectorText" presStyleLbl="sibTrans2D1" presStyleIdx="5" presStyleCnt="7"/>
      <dgm:spPr/>
    </dgm:pt>
    <dgm:pt modelId="{CF82308B-A03A-4799-912E-7281C8F7C463}" type="pres">
      <dgm:prSet presAssocID="{51A2565C-4BA4-4A4E-B0DF-2A75219C11BB}" presName="node" presStyleLbl="node1" presStyleIdx="5" presStyleCnt="7" custScaleX="89646" custScaleY="51493" custRadScaleRad="77329" custRadScaleInc="-12141">
        <dgm:presLayoutVars>
          <dgm:bulletEnabled val="1"/>
        </dgm:presLayoutVars>
      </dgm:prSet>
      <dgm:spPr>
        <a:prstGeom prst="roundRect">
          <a:avLst/>
        </a:prstGeom>
      </dgm:spPr>
    </dgm:pt>
    <dgm:pt modelId="{BF9D64B0-F1B3-478E-9A82-59693450ADCE}" type="pres">
      <dgm:prSet presAssocID="{CCDE1C0C-7FA6-4403-8CA9-9722F56FA1B1}" presName="parTrans" presStyleLbl="sibTrans2D1" presStyleIdx="6" presStyleCnt="7" custScaleX="99645" custScaleY="27135"/>
      <dgm:spPr/>
    </dgm:pt>
    <dgm:pt modelId="{ABE8B60A-BE01-4D82-935C-4D8A79D6A2EE}" type="pres">
      <dgm:prSet presAssocID="{CCDE1C0C-7FA6-4403-8CA9-9722F56FA1B1}" presName="connectorText" presStyleLbl="sibTrans2D1" presStyleIdx="6" presStyleCnt="7"/>
      <dgm:spPr/>
    </dgm:pt>
    <dgm:pt modelId="{E6D27D29-E084-4B32-9533-7C3AF8779E25}" type="pres">
      <dgm:prSet presAssocID="{D3AF87B0-50C4-46A8-9401-E035CBBCB78E}" presName="node" presStyleLbl="node1" presStyleIdx="6" presStyleCnt="7" custScaleX="89646" custScaleY="51226" custRadScaleRad="80312" custRadScaleInc="-5337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B801B000-F6E1-4D98-9582-AFB7883B8692}" srcId="{F60407FF-0410-47C6-ACFE-412E3F2E7E75}" destId="{1A01892E-6A2D-4E83-821C-40F456F2ABE0}" srcOrd="1" destOrd="0" parTransId="{87BE348A-5453-43E6-AD3E-BBF9AD261BBE}" sibTransId="{9B3181A5-AB4A-480E-B2B9-64F243506826}"/>
    <dgm:cxn modelId="{18310809-F8FB-41A3-B638-7B0C58DFF8D2}" type="presOf" srcId="{1A01892E-6A2D-4E83-821C-40F456F2ABE0}" destId="{F47CCE60-D3B4-403C-946B-BFE0EBFAB5B8}" srcOrd="0" destOrd="0" presId="urn:microsoft.com/office/officeart/2005/8/layout/radial5"/>
    <dgm:cxn modelId="{C05C9809-7AD0-4DB9-BE38-E0BCA40A49FC}" type="presOf" srcId="{DA02133A-03DA-42DB-A8B5-3E60066C4E15}" destId="{CA626FDE-A685-49A8-8582-31240FD06701}" srcOrd="1" destOrd="0" presId="urn:microsoft.com/office/officeart/2005/8/layout/radial5"/>
    <dgm:cxn modelId="{9B64FC10-646E-43E5-BB24-6172AF2C4D8B}" srcId="{F60407FF-0410-47C6-ACFE-412E3F2E7E75}" destId="{961022CB-9F60-4486-96F5-4846DFD3FAA7}" srcOrd="0" destOrd="0" parTransId="{B283E808-D218-4128-A25D-D133B22931A4}" sibTransId="{2809DBCF-BF48-4CF6-ADF7-1C0DAF4D1235}"/>
    <dgm:cxn modelId="{4810B718-35DD-4081-BC36-4A4B30B783D2}" type="presOf" srcId="{CCDE1C0C-7FA6-4403-8CA9-9722F56FA1B1}" destId="{BF9D64B0-F1B3-478E-9A82-59693450ADCE}" srcOrd="0" destOrd="0" presId="urn:microsoft.com/office/officeart/2005/8/layout/radial5"/>
    <dgm:cxn modelId="{2135711C-5D65-44C3-A480-A4BF93FBC85C}" type="presOf" srcId="{961022CB-9F60-4486-96F5-4846DFD3FAA7}" destId="{CA8E1E8A-B3CC-4D51-9B16-AF3E25DB8946}" srcOrd="0" destOrd="0" presId="urn:microsoft.com/office/officeart/2005/8/layout/radial5"/>
    <dgm:cxn modelId="{E162B221-EBA7-47C6-9BC5-15D0D1F935A6}" type="presOf" srcId="{D3AF87B0-50C4-46A8-9401-E035CBBCB78E}" destId="{E6D27D29-E084-4B32-9533-7C3AF8779E25}" srcOrd="0" destOrd="0" presId="urn:microsoft.com/office/officeart/2005/8/layout/radial5"/>
    <dgm:cxn modelId="{94751629-BC7F-4BE7-A9BB-50545DEE912B}" type="presOf" srcId="{7AF84809-5489-47A0-BB33-141DBB1B5C16}" destId="{7E2D1F50-1724-4A66-B5C2-F3FC06E91963}" srcOrd="1" destOrd="0" presId="urn:microsoft.com/office/officeart/2005/8/layout/radial5"/>
    <dgm:cxn modelId="{FE7D5329-2D03-4ACD-949F-D2AD2135416B}" type="presOf" srcId="{D1DDCF56-BA55-4488-8B03-8340131A7267}" destId="{95CDB964-90E2-43F3-9B01-5B20D515E13E}" srcOrd="0" destOrd="0" presId="urn:microsoft.com/office/officeart/2005/8/layout/radial5"/>
    <dgm:cxn modelId="{6E471E2A-8A0D-483E-AB1D-3ADB833200E5}" type="presOf" srcId="{F278C0E0-ADC6-463B-8AE6-BE9EBA850AE8}" destId="{7DAE65D7-697A-4962-8D23-E65F83D5649F}" srcOrd="1" destOrd="0" presId="urn:microsoft.com/office/officeart/2005/8/layout/radial5"/>
    <dgm:cxn modelId="{2014312A-0637-4828-9F56-A42A6402FC1B}" type="presOf" srcId="{00F20765-9430-4010-8940-9B99C42CDB9C}" destId="{7DFDB50C-ED20-4BBF-BD58-0FDB8ADE5A15}" srcOrd="0" destOrd="0" presId="urn:microsoft.com/office/officeart/2005/8/layout/radial5"/>
    <dgm:cxn modelId="{5FF55030-80BE-4E50-B250-F7F8653F0ABB}" type="presOf" srcId="{DA02133A-03DA-42DB-A8B5-3E60066C4E15}" destId="{F2A896DF-EEB6-445F-A6E2-55DF9F3E43E9}" srcOrd="0" destOrd="0" presId="urn:microsoft.com/office/officeart/2005/8/layout/radial5"/>
    <dgm:cxn modelId="{1A80AB5B-6238-4492-BFBE-D7092DEBD630}" type="presOf" srcId="{7AF84809-5489-47A0-BB33-141DBB1B5C16}" destId="{E987955B-C9F9-4C89-8623-240F94C2CACB}" srcOrd="0" destOrd="0" presId="urn:microsoft.com/office/officeart/2005/8/layout/radial5"/>
    <dgm:cxn modelId="{32A1215F-C6E3-4725-A164-AC73CA373408}" type="presOf" srcId="{698F90A6-20C1-49E3-9714-0344FCE5A83A}" destId="{4CADDBE1-5C5C-4443-B8B5-F5CB2BE6E380}" srcOrd="0" destOrd="0" presId="urn:microsoft.com/office/officeart/2005/8/layout/radial5"/>
    <dgm:cxn modelId="{51A6734B-15D5-4434-A18E-5CD898671C70}" type="presOf" srcId="{F278C0E0-ADC6-463B-8AE6-BE9EBA850AE8}" destId="{826FCF73-1C0C-4AEC-89F4-86461BE7028B}" srcOrd="0" destOrd="0" presId="urn:microsoft.com/office/officeart/2005/8/layout/radial5"/>
    <dgm:cxn modelId="{0F18714D-2442-4348-96C2-E86574677E06}" type="presOf" srcId="{51A2565C-4BA4-4A4E-B0DF-2A75219C11BB}" destId="{CF82308B-A03A-4799-912E-7281C8F7C463}" srcOrd="0" destOrd="0" presId="urn:microsoft.com/office/officeart/2005/8/layout/radial5"/>
    <dgm:cxn modelId="{3A0A106E-8A8C-4E62-BA03-8A9EF19815F3}" srcId="{F60407FF-0410-47C6-ACFE-412E3F2E7E75}" destId="{78CB7DB5-9F45-4786-98D9-9C84EB43F7F0}" srcOrd="2" destOrd="0" parTransId="{F278C0E0-ADC6-463B-8AE6-BE9EBA850AE8}" sibTransId="{42174DAD-1C6A-4E05-84D7-A8379C611049}"/>
    <dgm:cxn modelId="{FA9E7878-056C-4087-B826-508A1B8BD613}" type="presOf" srcId="{B283E808-D218-4128-A25D-D133B22931A4}" destId="{756AC062-69BF-4F62-9120-C1396492EFCF}" srcOrd="1" destOrd="0" presId="urn:microsoft.com/office/officeart/2005/8/layout/radial5"/>
    <dgm:cxn modelId="{4DE80D79-1A8D-41D1-9C00-50412BE3E04E}" type="presOf" srcId="{87BE348A-5453-43E6-AD3E-BBF9AD261BBE}" destId="{8E9453AC-4BF9-4337-AB98-37FB30C39F2A}" srcOrd="0" destOrd="0" presId="urn:microsoft.com/office/officeart/2005/8/layout/radial5"/>
    <dgm:cxn modelId="{C3C42F80-D910-40AD-9A88-F24C62A4F91C}" type="presOf" srcId="{CCDE1C0C-7FA6-4403-8CA9-9722F56FA1B1}" destId="{ABE8B60A-BE01-4D82-935C-4D8A79D6A2EE}" srcOrd="1" destOrd="0" presId="urn:microsoft.com/office/officeart/2005/8/layout/radial5"/>
    <dgm:cxn modelId="{2E4F8F88-F556-4DF2-BE3F-68679F767A33}" srcId="{F60407FF-0410-47C6-ACFE-412E3F2E7E75}" destId="{E0EE8F6B-3662-400B-A393-36444DE60898}" srcOrd="4" destOrd="0" parTransId="{DA02133A-03DA-42DB-A8B5-3E60066C4E15}" sibTransId="{89F18FC4-2CE0-46AA-8903-FFF7E15E152D}"/>
    <dgm:cxn modelId="{9BFF268D-62AF-488A-A3B5-FBAE4D3CF38D}" srcId="{D1DDCF56-BA55-4488-8B03-8340131A7267}" destId="{F60407FF-0410-47C6-ACFE-412E3F2E7E75}" srcOrd="0" destOrd="0" parTransId="{A0DF5777-8199-4BDD-8810-334D970D2785}" sibTransId="{0514675E-C135-4062-8316-DCC4FE7F508B}"/>
    <dgm:cxn modelId="{960669A0-D78B-4FC2-A073-4087A4E590EC}" type="presOf" srcId="{87BE348A-5453-43E6-AD3E-BBF9AD261BBE}" destId="{6F5A1223-58E8-48B5-A694-6070251FBF36}" srcOrd="1" destOrd="0" presId="urn:microsoft.com/office/officeart/2005/8/layout/radial5"/>
    <dgm:cxn modelId="{C929FBA8-8928-4A6E-89DE-D7C23444296C}" type="presOf" srcId="{78CB7DB5-9F45-4786-98D9-9C84EB43F7F0}" destId="{3ABA9B79-95C4-43F8-BE19-8E357FDF807C}" srcOrd="0" destOrd="0" presId="urn:microsoft.com/office/officeart/2005/8/layout/radial5"/>
    <dgm:cxn modelId="{B8A436AC-9CDF-4029-8449-D4964482CD1E}" srcId="{F60407FF-0410-47C6-ACFE-412E3F2E7E75}" destId="{51A2565C-4BA4-4A4E-B0DF-2A75219C11BB}" srcOrd="5" destOrd="0" parTransId="{7AF84809-5489-47A0-BB33-141DBB1B5C16}" sibTransId="{5DD5B9B4-65AB-4E04-A98F-17EC042075E6}"/>
    <dgm:cxn modelId="{780416B0-F79B-4AE2-BE13-9772DCE682B1}" srcId="{F60407FF-0410-47C6-ACFE-412E3F2E7E75}" destId="{00F20765-9430-4010-8940-9B99C42CDB9C}" srcOrd="3" destOrd="0" parTransId="{698F90A6-20C1-49E3-9714-0344FCE5A83A}" sibTransId="{20C315B1-C71B-4003-A6AD-CC31E60DB645}"/>
    <dgm:cxn modelId="{ADB9E5B0-2422-41EA-88AB-8FC18227E141}" type="presOf" srcId="{698F90A6-20C1-49E3-9714-0344FCE5A83A}" destId="{3BAC6000-A0CC-4CAD-B7C6-C7836C57ACDD}" srcOrd="1" destOrd="0" presId="urn:microsoft.com/office/officeart/2005/8/layout/radial5"/>
    <dgm:cxn modelId="{7EF03BBC-F478-43F5-A4F1-E7742BD50AE0}" type="presOf" srcId="{E0EE8F6B-3662-400B-A393-36444DE60898}" destId="{378AC421-055B-46D8-86A1-5B9BFFA810E0}" srcOrd="0" destOrd="0" presId="urn:microsoft.com/office/officeart/2005/8/layout/radial5"/>
    <dgm:cxn modelId="{BA167ECB-6D42-40AE-98AD-EC3DC2D1C946}" type="presOf" srcId="{B283E808-D218-4128-A25D-D133B22931A4}" destId="{DE5CE7AC-75DC-47E5-A3B0-75198E7D60DD}" srcOrd="0" destOrd="0" presId="urn:microsoft.com/office/officeart/2005/8/layout/radial5"/>
    <dgm:cxn modelId="{6F34D7F0-F6A9-4EE4-BF34-40BEAF385FC0}" srcId="{F60407FF-0410-47C6-ACFE-412E3F2E7E75}" destId="{D3AF87B0-50C4-46A8-9401-E035CBBCB78E}" srcOrd="6" destOrd="0" parTransId="{CCDE1C0C-7FA6-4403-8CA9-9722F56FA1B1}" sibTransId="{37936188-815F-4238-A7E3-1ABADCAFCD3F}"/>
    <dgm:cxn modelId="{7F3788F5-E508-469D-8BB2-AC232EAF1333}" type="presOf" srcId="{F60407FF-0410-47C6-ACFE-412E3F2E7E75}" destId="{75339768-9298-492F-8AF7-55B620AB02FA}" srcOrd="0" destOrd="0" presId="urn:microsoft.com/office/officeart/2005/8/layout/radial5"/>
    <dgm:cxn modelId="{A5D93321-DD01-4BEA-AD4F-668FF9D21369}" type="presParOf" srcId="{95CDB964-90E2-43F3-9B01-5B20D515E13E}" destId="{75339768-9298-492F-8AF7-55B620AB02FA}" srcOrd="0" destOrd="0" presId="urn:microsoft.com/office/officeart/2005/8/layout/radial5"/>
    <dgm:cxn modelId="{6D03394C-818D-4CB6-9F5F-7AC036858132}" type="presParOf" srcId="{95CDB964-90E2-43F3-9B01-5B20D515E13E}" destId="{DE5CE7AC-75DC-47E5-A3B0-75198E7D60DD}" srcOrd="1" destOrd="0" presId="urn:microsoft.com/office/officeart/2005/8/layout/radial5"/>
    <dgm:cxn modelId="{809A0B9B-A498-4FBC-9773-4627A163C289}" type="presParOf" srcId="{DE5CE7AC-75DC-47E5-A3B0-75198E7D60DD}" destId="{756AC062-69BF-4F62-9120-C1396492EFCF}" srcOrd="0" destOrd="0" presId="urn:microsoft.com/office/officeart/2005/8/layout/radial5"/>
    <dgm:cxn modelId="{63B21904-37E9-4A8F-8001-C43862296B57}" type="presParOf" srcId="{95CDB964-90E2-43F3-9B01-5B20D515E13E}" destId="{CA8E1E8A-B3CC-4D51-9B16-AF3E25DB8946}" srcOrd="2" destOrd="0" presId="urn:microsoft.com/office/officeart/2005/8/layout/radial5"/>
    <dgm:cxn modelId="{D6EEDC22-0771-4EDF-A637-E54CCD30FBCA}" type="presParOf" srcId="{95CDB964-90E2-43F3-9B01-5B20D515E13E}" destId="{8E9453AC-4BF9-4337-AB98-37FB30C39F2A}" srcOrd="3" destOrd="0" presId="urn:microsoft.com/office/officeart/2005/8/layout/radial5"/>
    <dgm:cxn modelId="{BED3833F-17F7-4BFD-94ED-438D482500E6}" type="presParOf" srcId="{8E9453AC-4BF9-4337-AB98-37FB30C39F2A}" destId="{6F5A1223-58E8-48B5-A694-6070251FBF36}" srcOrd="0" destOrd="0" presId="urn:microsoft.com/office/officeart/2005/8/layout/radial5"/>
    <dgm:cxn modelId="{0B6A1A9D-2AF7-4552-BD38-817ED9FD9362}" type="presParOf" srcId="{95CDB964-90E2-43F3-9B01-5B20D515E13E}" destId="{F47CCE60-D3B4-403C-946B-BFE0EBFAB5B8}" srcOrd="4" destOrd="0" presId="urn:microsoft.com/office/officeart/2005/8/layout/radial5"/>
    <dgm:cxn modelId="{78C2B8A6-490C-4A7D-B6D9-C1972247CEBD}" type="presParOf" srcId="{95CDB964-90E2-43F3-9B01-5B20D515E13E}" destId="{826FCF73-1C0C-4AEC-89F4-86461BE7028B}" srcOrd="5" destOrd="0" presId="urn:microsoft.com/office/officeart/2005/8/layout/radial5"/>
    <dgm:cxn modelId="{66E04756-D397-4822-8992-E2E99AB1F083}" type="presParOf" srcId="{826FCF73-1C0C-4AEC-89F4-86461BE7028B}" destId="{7DAE65D7-697A-4962-8D23-E65F83D5649F}" srcOrd="0" destOrd="0" presId="urn:microsoft.com/office/officeart/2005/8/layout/radial5"/>
    <dgm:cxn modelId="{3C527F8B-30ED-475E-8481-4BB4162EE664}" type="presParOf" srcId="{95CDB964-90E2-43F3-9B01-5B20D515E13E}" destId="{3ABA9B79-95C4-43F8-BE19-8E357FDF807C}" srcOrd="6" destOrd="0" presId="urn:microsoft.com/office/officeart/2005/8/layout/radial5"/>
    <dgm:cxn modelId="{949CC8E1-8288-41FB-9C0B-D958639B0ECF}" type="presParOf" srcId="{95CDB964-90E2-43F3-9B01-5B20D515E13E}" destId="{4CADDBE1-5C5C-4443-B8B5-F5CB2BE6E380}" srcOrd="7" destOrd="0" presId="urn:microsoft.com/office/officeart/2005/8/layout/radial5"/>
    <dgm:cxn modelId="{DE5156B0-9227-43F2-B787-713D05CC4134}" type="presParOf" srcId="{4CADDBE1-5C5C-4443-B8B5-F5CB2BE6E380}" destId="{3BAC6000-A0CC-4CAD-B7C6-C7836C57ACDD}" srcOrd="0" destOrd="0" presId="urn:microsoft.com/office/officeart/2005/8/layout/radial5"/>
    <dgm:cxn modelId="{E239D0B1-DB79-4047-BF4A-330E31230550}" type="presParOf" srcId="{95CDB964-90E2-43F3-9B01-5B20D515E13E}" destId="{7DFDB50C-ED20-4BBF-BD58-0FDB8ADE5A15}" srcOrd="8" destOrd="0" presId="urn:microsoft.com/office/officeart/2005/8/layout/radial5"/>
    <dgm:cxn modelId="{71106A12-82AB-481D-8975-07A0833293E2}" type="presParOf" srcId="{95CDB964-90E2-43F3-9B01-5B20D515E13E}" destId="{F2A896DF-EEB6-445F-A6E2-55DF9F3E43E9}" srcOrd="9" destOrd="0" presId="urn:microsoft.com/office/officeart/2005/8/layout/radial5"/>
    <dgm:cxn modelId="{BCBAA905-9C87-45FA-A31E-4C65067103E3}" type="presParOf" srcId="{F2A896DF-EEB6-445F-A6E2-55DF9F3E43E9}" destId="{CA626FDE-A685-49A8-8582-31240FD06701}" srcOrd="0" destOrd="0" presId="urn:microsoft.com/office/officeart/2005/8/layout/radial5"/>
    <dgm:cxn modelId="{65D544CB-1241-4581-AAEB-CB4F664D8190}" type="presParOf" srcId="{95CDB964-90E2-43F3-9B01-5B20D515E13E}" destId="{378AC421-055B-46D8-86A1-5B9BFFA810E0}" srcOrd="10" destOrd="0" presId="urn:microsoft.com/office/officeart/2005/8/layout/radial5"/>
    <dgm:cxn modelId="{335138FB-FC1B-4C69-972D-AC1B968B4038}" type="presParOf" srcId="{95CDB964-90E2-43F3-9B01-5B20D515E13E}" destId="{E987955B-C9F9-4C89-8623-240F94C2CACB}" srcOrd="11" destOrd="0" presId="urn:microsoft.com/office/officeart/2005/8/layout/radial5"/>
    <dgm:cxn modelId="{120DC0BF-AB30-4DF6-B3D7-5B360813E570}" type="presParOf" srcId="{E987955B-C9F9-4C89-8623-240F94C2CACB}" destId="{7E2D1F50-1724-4A66-B5C2-F3FC06E91963}" srcOrd="0" destOrd="0" presId="urn:microsoft.com/office/officeart/2005/8/layout/radial5"/>
    <dgm:cxn modelId="{9663CB24-FECB-44DB-BACE-AEA5DB150FB2}" type="presParOf" srcId="{95CDB964-90E2-43F3-9B01-5B20D515E13E}" destId="{CF82308B-A03A-4799-912E-7281C8F7C463}" srcOrd="12" destOrd="0" presId="urn:microsoft.com/office/officeart/2005/8/layout/radial5"/>
    <dgm:cxn modelId="{69DE6672-4A77-40D2-ACDB-2CA39D3BD4E5}" type="presParOf" srcId="{95CDB964-90E2-43F3-9B01-5B20D515E13E}" destId="{BF9D64B0-F1B3-478E-9A82-59693450ADCE}" srcOrd="13" destOrd="0" presId="urn:microsoft.com/office/officeart/2005/8/layout/radial5"/>
    <dgm:cxn modelId="{ACBA6498-B369-40D7-8AD9-34A440E2C53F}" type="presParOf" srcId="{BF9D64B0-F1B3-478E-9A82-59693450ADCE}" destId="{ABE8B60A-BE01-4D82-935C-4D8A79D6A2EE}" srcOrd="0" destOrd="0" presId="urn:microsoft.com/office/officeart/2005/8/layout/radial5"/>
    <dgm:cxn modelId="{918F3422-7708-45D7-A73F-19DC9F4748BF}" type="presParOf" srcId="{95CDB964-90E2-43F3-9B01-5B20D515E13E}" destId="{E6D27D29-E084-4B32-9533-7C3AF8779E25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D53B51-79F4-437E-A537-02FB90A9641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605C96-6278-4377-BEA0-ADAB43386993}">
      <dgm:prSet phldrT="[Testo]" custT="1"/>
      <dgm:spPr>
        <a:ln>
          <a:noFill/>
        </a:ln>
      </dgm:spPr>
      <dgm:t>
        <a:bodyPr/>
        <a:lstStyle/>
        <a:p>
          <a:r>
            <a:rPr lang="en-GB" sz="2000" b="1"/>
            <a:t>Typical models</a:t>
          </a:r>
        </a:p>
      </dgm:t>
    </dgm:pt>
    <dgm:pt modelId="{F6BC1610-1649-4E4E-A176-C3094570DD7A}" type="parTrans" cxnId="{5C781CAE-3EF2-4618-9452-3B008DE6AFED}">
      <dgm:prSet/>
      <dgm:spPr/>
      <dgm:t>
        <a:bodyPr/>
        <a:lstStyle/>
        <a:p>
          <a:endParaRPr lang="en-GB"/>
        </a:p>
      </dgm:t>
    </dgm:pt>
    <dgm:pt modelId="{6789472F-78F8-4AF9-B5E2-DD2287C854C4}" type="sibTrans" cxnId="{5C781CAE-3EF2-4618-9452-3B008DE6AFED}">
      <dgm:prSet/>
      <dgm:spPr/>
      <dgm:t>
        <a:bodyPr/>
        <a:lstStyle/>
        <a:p>
          <a:endParaRPr lang="en-GB"/>
        </a:p>
      </dgm:t>
    </dgm:pt>
    <dgm:pt modelId="{EF838361-5D14-435F-AA3B-6AEA67E3FC52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Naive Bayes</a:t>
          </a:r>
        </a:p>
      </dgm:t>
    </dgm:pt>
    <dgm:pt modelId="{0F707DA7-E761-4B01-B65F-D8BCD671DC4A}" type="parTrans" cxnId="{294FB56B-0B74-418A-8016-C047A5970635}">
      <dgm:prSet/>
      <dgm:spPr/>
      <dgm:t>
        <a:bodyPr/>
        <a:lstStyle/>
        <a:p>
          <a:endParaRPr lang="en-GB"/>
        </a:p>
      </dgm:t>
    </dgm:pt>
    <dgm:pt modelId="{750B46AD-25ED-4FC8-9FE1-B2825611E0C5}" type="sibTrans" cxnId="{294FB56B-0B74-418A-8016-C047A5970635}">
      <dgm:prSet/>
      <dgm:spPr/>
      <dgm:t>
        <a:bodyPr/>
        <a:lstStyle/>
        <a:p>
          <a:endParaRPr lang="en-GB"/>
        </a:p>
      </dgm:t>
    </dgm:pt>
    <dgm:pt modelId="{5877498A-52FE-4CD3-8FB4-EC815392B21D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Neural Networks</a:t>
          </a:r>
        </a:p>
      </dgm:t>
    </dgm:pt>
    <dgm:pt modelId="{5A770590-1595-4064-BB9D-2CAF72589FAF}" type="parTrans" cxnId="{24615D93-D2BB-488C-81C5-333FF6431CF0}">
      <dgm:prSet/>
      <dgm:spPr/>
      <dgm:t>
        <a:bodyPr/>
        <a:lstStyle/>
        <a:p>
          <a:endParaRPr lang="en-GB"/>
        </a:p>
      </dgm:t>
    </dgm:pt>
    <dgm:pt modelId="{F7DBBC69-0ECA-4218-BAB2-A27A9478DB40}" type="sibTrans" cxnId="{24615D93-D2BB-488C-81C5-333FF6431CF0}">
      <dgm:prSet/>
      <dgm:spPr/>
      <dgm:t>
        <a:bodyPr/>
        <a:lstStyle/>
        <a:p>
          <a:endParaRPr lang="en-GB"/>
        </a:p>
      </dgm:t>
    </dgm:pt>
    <dgm:pt modelId="{7C169EC8-72D9-4DB6-A92C-A33343C086A7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Support Vector Machines</a:t>
          </a:r>
        </a:p>
      </dgm:t>
    </dgm:pt>
    <dgm:pt modelId="{D7E869C2-6EF8-49F2-88E6-8EA4006BD34F}" type="parTrans" cxnId="{73437F18-8C51-4F52-8B7D-F68715EE91D3}">
      <dgm:prSet/>
      <dgm:spPr/>
      <dgm:t>
        <a:bodyPr/>
        <a:lstStyle/>
        <a:p>
          <a:endParaRPr lang="en-GB"/>
        </a:p>
      </dgm:t>
    </dgm:pt>
    <dgm:pt modelId="{4D25598A-E8FF-4AAF-8E90-659021ABBE95}" type="sibTrans" cxnId="{73437F18-8C51-4F52-8B7D-F68715EE91D3}">
      <dgm:prSet/>
      <dgm:spPr/>
      <dgm:t>
        <a:bodyPr/>
        <a:lstStyle/>
        <a:p>
          <a:endParaRPr lang="en-GB"/>
        </a:p>
      </dgm:t>
    </dgm:pt>
    <dgm:pt modelId="{9AEA04DA-3D5D-47F2-A211-81DEF83E7CA2}" type="pres">
      <dgm:prSet presAssocID="{65D53B51-79F4-437E-A537-02FB90A9641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582901-CEEA-42F9-AC10-A5025A609CFC}" type="pres">
      <dgm:prSet presAssocID="{AE605C96-6278-4377-BEA0-ADAB43386993}" presName="centerShape" presStyleLbl="node0" presStyleIdx="0" presStyleCnt="1"/>
      <dgm:spPr>
        <a:prstGeom prst="roundRect">
          <a:avLst/>
        </a:prstGeom>
      </dgm:spPr>
    </dgm:pt>
    <dgm:pt modelId="{E30950FA-DB6B-48E3-9EE7-BC8F280EC06B}" type="pres">
      <dgm:prSet presAssocID="{0F707DA7-E761-4B01-B65F-D8BCD671DC4A}" presName="parTrans" presStyleLbl="sibTrans2D1" presStyleIdx="0" presStyleCnt="3"/>
      <dgm:spPr/>
    </dgm:pt>
    <dgm:pt modelId="{ED2A45A0-6420-4A57-96CA-368E9F30DC79}" type="pres">
      <dgm:prSet presAssocID="{0F707DA7-E761-4B01-B65F-D8BCD671DC4A}" presName="connectorText" presStyleLbl="sibTrans2D1" presStyleIdx="0" presStyleCnt="3"/>
      <dgm:spPr/>
    </dgm:pt>
    <dgm:pt modelId="{873E9795-F60A-4FDD-A799-8A0C1316F543}" type="pres">
      <dgm:prSet presAssocID="{EF838361-5D14-435F-AA3B-6AEA67E3FC52}" presName="node" presStyleLbl="node1" presStyleIdx="0" presStyleCnt="3" custScaleX="99980" custScaleY="72450">
        <dgm:presLayoutVars>
          <dgm:bulletEnabled val="1"/>
        </dgm:presLayoutVars>
      </dgm:prSet>
      <dgm:spPr>
        <a:prstGeom prst="roundRect">
          <a:avLst/>
        </a:prstGeom>
      </dgm:spPr>
    </dgm:pt>
    <dgm:pt modelId="{B43D4EC6-2DE1-424C-8097-0E477D309CD1}" type="pres">
      <dgm:prSet presAssocID="{D7E869C2-6EF8-49F2-88E6-8EA4006BD34F}" presName="parTrans" presStyleLbl="sibTrans2D1" presStyleIdx="1" presStyleCnt="3"/>
      <dgm:spPr/>
    </dgm:pt>
    <dgm:pt modelId="{D16DED9F-A5DD-4627-8748-E7767A146924}" type="pres">
      <dgm:prSet presAssocID="{D7E869C2-6EF8-49F2-88E6-8EA4006BD34F}" presName="connectorText" presStyleLbl="sibTrans2D1" presStyleIdx="1" presStyleCnt="3"/>
      <dgm:spPr/>
    </dgm:pt>
    <dgm:pt modelId="{4E58AC7F-F834-4A17-BD14-08603C51971B}" type="pres">
      <dgm:prSet presAssocID="{7C169EC8-72D9-4DB6-A92C-A33343C086A7}" presName="node" presStyleLbl="node1" presStyleIdx="1" presStyleCnt="3" custScaleY="72450" custRadScaleRad="114078" custRadScaleInc="1069">
        <dgm:presLayoutVars>
          <dgm:bulletEnabled val="1"/>
        </dgm:presLayoutVars>
      </dgm:prSet>
      <dgm:spPr>
        <a:prstGeom prst="roundRect">
          <a:avLst/>
        </a:prstGeom>
      </dgm:spPr>
    </dgm:pt>
    <dgm:pt modelId="{83559C22-BA49-40AC-A5B1-AD3B27CFE41B}" type="pres">
      <dgm:prSet presAssocID="{5A770590-1595-4064-BB9D-2CAF72589FAF}" presName="parTrans" presStyleLbl="sibTrans2D1" presStyleIdx="2" presStyleCnt="3"/>
      <dgm:spPr/>
    </dgm:pt>
    <dgm:pt modelId="{ADB8D65D-2859-49E2-96CB-7CF3E2264492}" type="pres">
      <dgm:prSet presAssocID="{5A770590-1595-4064-BB9D-2CAF72589FAF}" presName="connectorText" presStyleLbl="sibTrans2D1" presStyleIdx="2" presStyleCnt="3"/>
      <dgm:spPr/>
    </dgm:pt>
    <dgm:pt modelId="{61B7DC64-1B0E-4403-B93E-FF0AB03D1199}" type="pres">
      <dgm:prSet presAssocID="{5877498A-52FE-4CD3-8FB4-EC815392B21D}" presName="node" presStyleLbl="node1" presStyleIdx="2" presStyleCnt="3" custScaleY="72450" custRadScaleRad="111822" custRadScaleInc="-347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A21CA09-B647-4D45-89B4-6B70B6397E47}" type="presOf" srcId="{5877498A-52FE-4CD3-8FB4-EC815392B21D}" destId="{61B7DC64-1B0E-4403-B93E-FF0AB03D1199}" srcOrd="0" destOrd="0" presId="urn:microsoft.com/office/officeart/2005/8/layout/radial5"/>
    <dgm:cxn modelId="{6248890E-F1F3-4231-8AC5-F8CDBE361F35}" type="presOf" srcId="{5A770590-1595-4064-BB9D-2CAF72589FAF}" destId="{83559C22-BA49-40AC-A5B1-AD3B27CFE41B}" srcOrd="0" destOrd="0" presId="urn:microsoft.com/office/officeart/2005/8/layout/radial5"/>
    <dgm:cxn modelId="{73437F18-8C51-4F52-8B7D-F68715EE91D3}" srcId="{AE605C96-6278-4377-BEA0-ADAB43386993}" destId="{7C169EC8-72D9-4DB6-A92C-A33343C086A7}" srcOrd="1" destOrd="0" parTransId="{D7E869C2-6EF8-49F2-88E6-8EA4006BD34F}" sibTransId="{4D25598A-E8FF-4AAF-8E90-659021ABBE95}"/>
    <dgm:cxn modelId="{D1A1591C-31AC-4820-A39D-610E79160B96}" type="presOf" srcId="{AE605C96-6278-4377-BEA0-ADAB43386993}" destId="{25582901-CEEA-42F9-AC10-A5025A609CFC}" srcOrd="0" destOrd="0" presId="urn:microsoft.com/office/officeart/2005/8/layout/radial5"/>
    <dgm:cxn modelId="{95E93663-D65A-4C28-857C-8619940B4F86}" type="presOf" srcId="{D7E869C2-6EF8-49F2-88E6-8EA4006BD34F}" destId="{B43D4EC6-2DE1-424C-8097-0E477D309CD1}" srcOrd="0" destOrd="0" presId="urn:microsoft.com/office/officeart/2005/8/layout/radial5"/>
    <dgm:cxn modelId="{5744CE63-F69E-462E-A478-E2C11C27F591}" type="presOf" srcId="{0F707DA7-E761-4B01-B65F-D8BCD671DC4A}" destId="{ED2A45A0-6420-4A57-96CA-368E9F30DC79}" srcOrd="1" destOrd="0" presId="urn:microsoft.com/office/officeart/2005/8/layout/radial5"/>
    <dgm:cxn modelId="{EA28D669-6F42-4C0C-B22B-829B4658A2D5}" type="presOf" srcId="{D7E869C2-6EF8-49F2-88E6-8EA4006BD34F}" destId="{D16DED9F-A5DD-4627-8748-E7767A146924}" srcOrd="1" destOrd="0" presId="urn:microsoft.com/office/officeart/2005/8/layout/radial5"/>
    <dgm:cxn modelId="{294FB56B-0B74-418A-8016-C047A5970635}" srcId="{AE605C96-6278-4377-BEA0-ADAB43386993}" destId="{EF838361-5D14-435F-AA3B-6AEA67E3FC52}" srcOrd="0" destOrd="0" parTransId="{0F707DA7-E761-4B01-B65F-D8BCD671DC4A}" sibTransId="{750B46AD-25ED-4FC8-9FE1-B2825611E0C5}"/>
    <dgm:cxn modelId="{24615D93-D2BB-488C-81C5-333FF6431CF0}" srcId="{AE605C96-6278-4377-BEA0-ADAB43386993}" destId="{5877498A-52FE-4CD3-8FB4-EC815392B21D}" srcOrd="2" destOrd="0" parTransId="{5A770590-1595-4064-BB9D-2CAF72589FAF}" sibTransId="{F7DBBC69-0ECA-4218-BAB2-A27A9478DB40}"/>
    <dgm:cxn modelId="{5204DF98-BE90-49D5-8F27-E44294ABA187}" type="presOf" srcId="{7C169EC8-72D9-4DB6-A92C-A33343C086A7}" destId="{4E58AC7F-F834-4A17-BD14-08603C51971B}" srcOrd="0" destOrd="0" presId="urn:microsoft.com/office/officeart/2005/8/layout/radial5"/>
    <dgm:cxn modelId="{5C781CAE-3EF2-4618-9452-3B008DE6AFED}" srcId="{65D53B51-79F4-437E-A537-02FB90A96413}" destId="{AE605C96-6278-4377-BEA0-ADAB43386993}" srcOrd="0" destOrd="0" parTransId="{F6BC1610-1649-4E4E-A176-C3094570DD7A}" sibTransId="{6789472F-78F8-4AF9-B5E2-DD2287C854C4}"/>
    <dgm:cxn modelId="{4609B7B4-8CD5-4475-AE73-FB31072FC2DE}" type="presOf" srcId="{65D53B51-79F4-437E-A537-02FB90A96413}" destId="{9AEA04DA-3D5D-47F2-A211-81DEF83E7CA2}" srcOrd="0" destOrd="0" presId="urn:microsoft.com/office/officeart/2005/8/layout/radial5"/>
    <dgm:cxn modelId="{814B97B8-23C0-4F32-8120-E48DD71A1040}" type="presOf" srcId="{0F707DA7-E761-4B01-B65F-D8BCD671DC4A}" destId="{E30950FA-DB6B-48E3-9EE7-BC8F280EC06B}" srcOrd="0" destOrd="0" presId="urn:microsoft.com/office/officeart/2005/8/layout/radial5"/>
    <dgm:cxn modelId="{20D599C7-C4A8-4596-A362-90BD4BF795CB}" type="presOf" srcId="{5A770590-1595-4064-BB9D-2CAF72589FAF}" destId="{ADB8D65D-2859-49E2-96CB-7CF3E2264492}" srcOrd="1" destOrd="0" presId="urn:microsoft.com/office/officeart/2005/8/layout/radial5"/>
    <dgm:cxn modelId="{397C09F0-8AA8-48CB-8CA5-8F9C6256115C}" type="presOf" srcId="{EF838361-5D14-435F-AA3B-6AEA67E3FC52}" destId="{873E9795-F60A-4FDD-A799-8A0C1316F543}" srcOrd="0" destOrd="0" presId="urn:microsoft.com/office/officeart/2005/8/layout/radial5"/>
    <dgm:cxn modelId="{47075771-9EC4-44EB-97B1-F3B8E3DC9F04}" type="presParOf" srcId="{9AEA04DA-3D5D-47F2-A211-81DEF83E7CA2}" destId="{25582901-CEEA-42F9-AC10-A5025A609CFC}" srcOrd="0" destOrd="0" presId="urn:microsoft.com/office/officeart/2005/8/layout/radial5"/>
    <dgm:cxn modelId="{2825DB42-FD8F-4F05-B185-85F5564360CC}" type="presParOf" srcId="{9AEA04DA-3D5D-47F2-A211-81DEF83E7CA2}" destId="{E30950FA-DB6B-48E3-9EE7-BC8F280EC06B}" srcOrd="1" destOrd="0" presId="urn:microsoft.com/office/officeart/2005/8/layout/radial5"/>
    <dgm:cxn modelId="{1774F271-44D1-4A52-902D-987272EFB123}" type="presParOf" srcId="{E30950FA-DB6B-48E3-9EE7-BC8F280EC06B}" destId="{ED2A45A0-6420-4A57-96CA-368E9F30DC79}" srcOrd="0" destOrd="0" presId="urn:microsoft.com/office/officeart/2005/8/layout/radial5"/>
    <dgm:cxn modelId="{BE9ECF6F-3B77-41BA-BFFE-0018D911B072}" type="presParOf" srcId="{9AEA04DA-3D5D-47F2-A211-81DEF83E7CA2}" destId="{873E9795-F60A-4FDD-A799-8A0C1316F543}" srcOrd="2" destOrd="0" presId="urn:microsoft.com/office/officeart/2005/8/layout/radial5"/>
    <dgm:cxn modelId="{803C2139-DED5-4118-A67B-EB38D75D36C9}" type="presParOf" srcId="{9AEA04DA-3D5D-47F2-A211-81DEF83E7CA2}" destId="{B43D4EC6-2DE1-424C-8097-0E477D309CD1}" srcOrd="3" destOrd="0" presId="urn:microsoft.com/office/officeart/2005/8/layout/radial5"/>
    <dgm:cxn modelId="{866758F6-8128-4B7C-A452-3E8619870387}" type="presParOf" srcId="{B43D4EC6-2DE1-424C-8097-0E477D309CD1}" destId="{D16DED9F-A5DD-4627-8748-E7767A146924}" srcOrd="0" destOrd="0" presId="urn:microsoft.com/office/officeart/2005/8/layout/radial5"/>
    <dgm:cxn modelId="{195426D5-8632-4667-A723-45DF65E8301E}" type="presParOf" srcId="{9AEA04DA-3D5D-47F2-A211-81DEF83E7CA2}" destId="{4E58AC7F-F834-4A17-BD14-08603C51971B}" srcOrd="4" destOrd="0" presId="urn:microsoft.com/office/officeart/2005/8/layout/radial5"/>
    <dgm:cxn modelId="{36CDBD8E-5552-4C81-A7C4-D52E3A6EB87C}" type="presParOf" srcId="{9AEA04DA-3D5D-47F2-A211-81DEF83E7CA2}" destId="{83559C22-BA49-40AC-A5B1-AD3B27CFE41B}" srcOrd="5" destOrd="0" presId="urn:microsoft.com/office/officeart/2005/8/layout/radial5"/>
    <dgm:cxn modelId="{A5C282D6-F246-423B-B1E7-2D8F51759E36}" type="presParOf" srcId="{83559C22-BA49-40AC-A5B1-AD3B27CFE41B}" destId="{ADB8D65D-2859-49E2-96CB-7CF3E2264492}" srcOrd="0" destOrd="0" presId="urn:microsoft.com/office/officeart/2005/8/layout/radial5"/>
    <dgm:cxn modelId="{F8D3D7F1-A27C-4688-8D61-28779AE42977}" type="presParOf" srcId="{9AEA04DA-3D5D-47F2-A211-81DEF83E7CA2}" destId="{61B7DC64-1B0E-4403-B93E-FF0AB03D119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D53B51-79F4-437E-A537-02FB90A9641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605C96-6278-4377-BEA0-ADAB43386993}">
      <dgm:prSet phldrT="[Testo]" custT="1"/>
      <dgm:spPr>
        <a:ln>
          <a:noFill/>
        </a:ln>
      </dgm:spPr>
      <dgm:t>
        <a:bodyPr/>
        <a:lstStyle/>
        <a:p>
          <a:r>
            <a:rPr lang="en-GB" sz="2000" b="1"/>
            <a:t>Main models</a:t>
          </a:r>
        </a:p>
      </dgm:t>
    </dgm:pt>
    <dgm:pt modelId="{F6BC1610-1649-4E4E-A176-C3094570DD7A}" type="parTrans" cxnId="{5C781CAE-3EF2-4618-9452-3B008DE6AFED}">
      <dgm:prSet/>
      <dgm:spPr/>
      <dgm:t>
        <a:bodyPr/>
        <a:lstStyle/>
        <a:p>
          <a:endParaRPr lang="en-GB"/>
        </a:p>
      </dgm:t>
    </dgm:pt>
    <dgm:pt modelId="{6789472F-78F8-4AF9-B5E2-DD2287C854C4}" type="sibTrans" cxnId="{5C781CAE-3EF2-4618-9452-3B008DE6AFED}">
      <dgm:prSet/>
      <dgm:spPr/>
      <dgm:t>
        <a:bodyPr/>
        <a:lstStyle/>
        <a:p>
          <a:endParaRPr lang="en-GB"/>
        </a:p>
      </dgm:t>
    </dgm:pt>
    <dgm:pt modelId="{EF838361-5D14-435F-AA3B-6AEA67E3FC52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Transformers</a:t>
          </a:r>
        </a:p>
        <a:p>
          <a:r>
            <a:rPr lang="en-GB" sz="1600" b="0"/>
            <a:t>Original revolution</a:t>
          </a:r>
        </a:p>
      </dgm:t>
    </dgm:pt>
    <dgm:pt modelId="{0F707DA7-E761-4B01-B65F-D8BCD671DC4A}" type="parTrans" cxnId="{294FB56B-0B74-418A-8016-C047A5970635}">
      <dgm:prSet/>
      <dgm:spPr/>
      <dgm:t>
        <a:bodyPr/>
        <a:lstStyle/>
        <a:p>
          <a:endParaRPr lang="en-GB"/>
        </a:p>
      </dgm:t>
    </dgm:pt>
    <dgm:pt modelId="{750B46AD-25ED-4FC8-9FE1-B2825611E0C5}" type="sibTrans" cxnId="{294FB56B-0B74-418A-8016-C047A5970635}">
      <dgm:prSet/>
      <dgm:spPr/>
      <dgm:t>
        <a:bodyPr/>
        <a:lstStyle/>
        <a:p>
          <a:endParaRPr lang="en-GB"/>
        </a:p>
      </dgm:t>
    </dgm:pt>
    <dgm:pt modelId="{5877498A-52FE-4CD3-8FB4-EC815392B21D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BERT</a:t>
          </a:r>
        </a:p>
        <a:p>
          <a:r>
            <a:rPr lang="en-GB" sz="1600" b="0"/>
            <a:t>Text analysis</a:t>
          </a:r>
        </a:p>
      </dgm:t>
    </dgm:pt>
    <dgm:pt modelId="{5A770590-1595-4064-BB9D-2CAF72589FAF}" type="parTrans" cxnId="{24615D93-D2BB-488C-81C5-333FF6431CF0}">
      <dgm:prSet/>
      <dgm:spPr/>
      <dgm:t>
        <a:bodyPr/>
        <a:lstStyle/>
        <a:p>
          <a:endParaRPr lang="en-GB"/>
        </a:p>
      </dgm:t>
    </dgm:pt>
    <dgm:pt modelId="{F7DBBC69-0ECA-4218-BAB2-A27A9478DB40}" type="sibTrans" cxnId="{24615D93-D2BB-488C-81C5-333FF6431CF0}">
      <dgm:prSet/>
      <dgm:spPr/>
      <dgm:t>
        <a:bodyPr/>
        <a:lstStyle/>
        <a:p>
          <a:endParaRPr lang="en-GB"/>
        </a:p>
      </dgm:t>
    </dgm:pt>
    <dgm:pt modelId="{7C169EC8-72D9-4DB6-A92C-A33343C086A7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GPT</a:t>
          </a:r>
        </a:p>
        <a:p>
          <a:r>
            <a:rPr lang="en-GB" sz="1600" b="0"/>
            <a:t>Text generation</a:t>
          </a:r>
        </a:p>
      </dgm:t>
    </dgm:pt>
    <dgm:pt modelId="{D7E869C2-6EF8-49F2-88E6-8EA4006BD34F}" type="parTrans" cxnId="{73437F18-8C51-4F52-8B7D-F68715EE91D3}">
      <dgm:prSet/>
      <dgm:spPr/>
      <dgm:t>
        <a:bodyPr/>
        <a:lstStyle/>
        <a:p>
          <a:endParaRPr lang="en-GB"/>
        </a:p>
      </dgm:t>
    </dgm:pt>
    <dgm:pt modelId="{4D25598A-E8FF-4AAF-8E90-659021ABBE95}" type="sibTrans" cxnId="{73437F18-8C51-4F52-8B7D-F68715EE91D3}">
      <dgm:prSet/>
      <dgm:spPr/>
      <dgm:t>
        <a:bodyPr/>
        <a:lstStyle/>
        <a:p>
          <a:endParaRPr lang="en-GB"/>
        </a:p>
      </dgm:t>
    </dgm:pt>
    <dgm:pt modelId="{9AEA04DA-3D5D-47F2-A211-81DEF83E7CA2}" type="pres">
      <dgm:prSet presAssocID="{65D53B51-79F4-437E-A537-02FB90A9641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582901-CEEA-42F9-AC10-A5025A609CFC}" type="pres">
      <dgm:prSet presAssocID="{AE605C96-6278-4377-BEA0-ADAB43386993}" presName="centerShape" presStyleLbl="node0" presStyleIdx="0" presStyleCnt="1"/>
      <dgm:spPr>
        <a:prstGeom prst="roundRect">
          <a:avLst/>
        </a:prstGeom>
      </dgm:spPr>
    </dgm:pt>
    <dgm:pt modelId="{E30950FA-DB6B-48E3-9EE7-BC8F280EC06B}" type="pres">
      <dgm:prSet presAssocID="{0F707DA7-E761-4B01-B65F-D8BCD671DC4A}" presName="parTrans" presStyleLbl="sibTrans2D1" presStyleIdx="0" presStyleCnt="3"/>
      <dgm:spPr/>
    </dgm:pt>
    <dgm:pt modelId="{ED2A45A0-6420-4A57-96CA-368E9F30DC79}" type="pres">
      <dgm:prSet presAssocID="{0F707DA7-E761-4B01-B65F-D8BCD671DC4A}" presName="connectorText" presStyleLbl="sibTrans2D1" presStyleIdx="0" presStyleCnt="3"/>
      <dgm:spPr/>
    </dgm:pt>
    <dgm:pt modelId="{873E9795-F60A-4FDD-A799-8A0C1316F543}" type="pres">
      <dgm:prSet presAssocID="{EF838361-5D14-435F-AA3B-6AEA67E3FC52}" presName="node" presStyleLbl="node1" presStyleIdx="0" presStyleCnt="3" custScaleX="99980" custScaleY="72450">
        <dgm:presLayoutVars>
          <dgm:bulletEnabled val="1"/>
        </dgm:presLayoutVars>
      </dgm:prSet>
      <dgm:spPr>
        <a:prstGeom prst="roundRect">
          <a:avLst/>
        </a:prstGeom>
      </dgm:spPr>
    </dgm:pt>
    <dgm:pt modelId="{B43D4EC6-2DE1-424C-8097-0E477D309CD1}" type="pres">
      <dgm:prSet presAssocID="{D7E869C2-6EF8-49F2-88E6-8EA4006BD34F}" presName="parTrans" presStyleLbl="sibTrans2D1" presStyleIdx="1" presStyleCnt="3"/>
      <dgm:spPr/>
    </dgm:pt>
    <dgm:pt modelId="{D16DED9F-A5DD-4627-8748-E7767A146924}" type="pres">
      <dgm:prSet presAssocID="{D7E869C2-6EF8-49F2-88E6-8EA4006BD34F}" presName="connectorText" presStyleLbl="sibTrans2D1" presStyleIdx="1" presStyleCnt="3"/>
      <dgm:spPr/>
    </dgm:pt>
    <dgm:pt modelId="{4E58AC7F-F834-4A17-BD14-08603C51971B}" type="pres">
      <dgm:prSet presAssocID="{7C169EC8-72D9-4DB6-A92C-A33343C086A7}" presName="node" presStyleLbl="node1" presStyleIdx="1" presStyleCnt="3" custScaleY="72450" custRadScaleRad="114078" custRadScaleInc="1069">
        <dgm:presLayoutVars>
          <dgm:bulletEnabled val="1"/>
        </dgm:presLayoutVars>
      </dgm:prSet>
      <dgm:spPr>
        <a:prstGeom prst="roundRect">
          <a:avLst/>
        </a:prstGeom>
      </dgm:spPr>
    </dgm:pt>
    <dgm:pt modelId="{83559C22-BA49-40AC-A5B1-AD3B27CFE41B}" type="pres">
      <dgm:prSet presAssocID="{5A770590-1595-4064-BB9D-2CAF72589FAF}" presName="parTrans" presStyleLbl="sibTrans2D1" presStyleIdx="2" presStyleCnt="3"/>
      <dgm:spPr/>
    </dgm:pt>
    <dgm:pt modelId="{ADB8D65D-2859-49E2-96CB-7CF3E2264492}" type="pres">
      <dgm:prSet presAssocID="{5A770590-1595-4064-BB9D-2CAF72589FAF}" presName="connectorText" presStyleLbl="sibTrans2D1" presStyleIdx="2" presStyleCnt="3"/>
      <dgm:spPr/>
    </dgm:pt>
    <dgm:pt modelId="{61B7DC64-1B0E-4403-B93E-FF0AB03D1199}" type="pres">
      <dgm:prSet presAssocID="{5877498A-52FE-4CD3-8FB4-EC815392B21D}" presName="node" presStyleLbl="node1" presStyleIdx="2" presStyleCnt="3" custScaleY="72450" custRadScaleRad="111822" custRadScaleInc="-347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A21CA09-B647-4D45-89B4-6B70B6397E47}" type="presOf" srcId="{5877498A-52FE-4CD3-8FB4-EC815392B21D}" destId="{61B7DC64-1B0E-4403-B93E-FF0AB03D1199}" srcOrd="0" destOrd="0" presId="urn:microsoft.com/office/officeart/2005/8/layout/radial5"/>
    <dgm:cxn modelId="{6248890E-F1F3-4231-8AC5-F8CDBE361F35}" type="presOf" srcId="{5A770590-1595-4064-BB9D-2CAF72589FAF}" destId="{83559C22-BA49-40AC-A5B1-AD3B27CFE41B}" srcOrd="0" destOrd="0" presId="urn:microsoft.com/office/officeart/2005/8/layout/radial5"/>
    <dgm:cxn modelId="{73437F18-8C51-4F52-8B7D-F68715EE91D3}" srcId="{AE605C96-6278-4377-BEA0-ADAB43386993}" destId="{7C169EC8-72D9-4DB6-A92C-A33343C086A7}" srcOrd="1" destOrd="0" parTransId="{D7E869C2-6EF8-49F2-88E6-8EA4006BD34F}" sibTransId="{4D25598A-E8FF-4AAF-8E90-659021ABBE95}"/>
    <dgm:cxn modelId="{D1A1591C-31AC-4820-A39D-610E79160B96}" type="presOf" srcId="{AE605C96-6278-4377-BEA0-ADAB43386993}" destId="{25582901-CEEA-42F9-AC10-A5025A609CFC}" srcOrd="0" destOrd="0" presId="urn:microsoft.com/office/officeart/2005/8/layout/radial5"/>
    <dgm:cxn modelId="{95E93663-D65A-4C28-857C-8619940B4F86}" type="presOf" srcId="{D7E869C2-6EF8-49F2-88E6-8EA4006BD34F}" destId="{B43D4EC6-2DE1-424C-8097-0E477D309CD1}" srcOrd="0" destOrd="0" presId="urn:microsoft.com/office/officeart/2005/8/layout/radial5"/>
    <dgm:cxn modelId="{5744CE63-F69E-462E-A478-E2C11C27F591}" type="presOf" srcId="{0F707DA7-E761-4B01-B65F-D8BCD671DC4A}" destId="{ED2A45A0-6420-4A57-96CA-368E9F30DC79}" srcOrd="1" destOrd="0" presId="urn:microsoft.com/office/officeart/2005/8/layout/radial5"/>
    <dgm:cxn modelId="{EA28D669-6F42-4C0C-B22B-829B4658A2D5}" type="presOf" srcId="{D7E869C2-6EF8-49F2-88E6-8EA4006BD34F}" destId="{D16DED9F-A5DD-4627-8748-E7767A146924}" srcOrd="1" destOrd="0" presId="urn:microsoft.com/office/officeart/2005/8/layout/radial5"/>
    <dgm:cxn modelId="{294FB56B-0B74-418A-8016-C047A5970635}" srcId="{AE605C96-6278-4377-BEA0-ADAB43386993}" destId="{EF838361-5D14-435F-AA3B-6AEA67E3FC52}" srcOrd="0" destOrd="0" parTransId="{0F707DA7-E761-4B01-B65F-D8BCD671DC4A}" sibTransId="{750B46AD-25ED-4FC8-9FE1-B2825611E0C5}"/>
    <dgm:cxn modelId="{24615D93-D2BB-488C-81C5-333FF6431CF0}" srcId="{AE605C96-6278-4377-BEA0-ADAB43386993}" destId="{5877498A-52FE-4CD3-8FB4-EC815392B21D}" srcOrd="2" destOrd="0" parTransId="{5A770590-1595-4064-BB9D-2CAF72589FAF}" sibTransId="{F7DBBC69-0ECA-4218-BAB2-A27A9478DB40}"/>
    <dgm:cxn modelId="{5204DF98-BE90-49D5-8F27-E44294ABA187}" type="presOf" srcId="{7C169EC8-72D9-4DB6-A92C-A33343C086A7}" destId="{4E58AC7F-F834-4A17-BD14-08603C51971B}" srcOrd="0" destOrd="0" presId="urn:microsoft.com/office/officeart/2005/8/layout/radial5"/>
    <dgm:cxn modelId="{5C781CAE-3EF2-4618-9452-3B008DE6AFED}" srcId="{65D53B51-79F4-437E-A537-02FB90A96413}" destId="{AE605C96-6278-4377-BEA0-ADAB43386993}" srcOrd="0" destOrd="0" parTransId="{F6BC1610-1649-4E4E-A176-C3094570DD7A}" sibTransId="{6789472F-78F8-4AF9-B5E2-DD2287C854C4}"/>
    <dgm:cxn modelId="{4609B7B4-8CD5-4475-AE73-FB31072FC2DE}" type="presOf" srcId="{65D53B51-79F4-437E-A537-02FB90A96413}" destId="{9AEA04DA-3D5D-47F2-A211-81DEF83E7CA2}" srcOrd="0" destOrd="0" presId="urn:microsoft.com/office/officeart/2005/8/layout/radial5"/>
    <dgm:cxn modelId="{814B97B8-23C0-4F32-8120-E48DD71A1040}" type="presOf" srcId="{0F707DA7-E761-4B01-B65F-D8BCD671DC4A}" destId="{E30950FA-DB6B-48E3-9EE7-BC8F280EC06B}" srcOrd="0" destOrd="0" presId="urn:microsoft.com/office/officeart/2005/8/layout/radial5"/>
    <dgm:cxn modelId="{20D599C7-C4A8-4596-A362-90BD4BF795CB}" type="presOf" srcId="{5A770590-1595-4064-BB9D-2CAF72589FAF}" destId="{ADB8D65D-2859-49E2-96CB-7CF3E2264492}" srcOrd="1" destOrd="0" presId="urn:microsoft.com/office/officeart/2005/8/layout/radial5"/>
    <dgm:cxn modelId="{397C09F0-8AA8-48CB-8CA5-8F9C6256115C}" type="presOf" srcId="{EF838361-5D14-435F-AA3B-6AEA67E3FC52}" destId="{873E9795-F60A-4FDD-A799-8A0C1316F543}" srcOrd="0" destOrd="0" presId="urn:microsoft.com/office/officeart/2005/8/layout/radial5"/>
    <dgm:cxn modelId="{47075771-9EC4-44EB-97B1-F3B8E3DC9F04}" type="presParOf" srcId="{9AEA04DA-3D5D-47F2-A211-81DEF83E7CA2}" destId="{25582901-CEEA-42F9-AC10-A5025A609CFC}" srcOrd="0" destOrd="0" presId="urn:microsoft.com/office/officeart/2005/8/layout/radial5"/>
    <dgm:cxn modelId="{2825DB42-FD8F-4F05-B185-85F5564360CC}" type="presParOf" srcId="{9AEA04DA-3D5D-47F2-A211-81DEF83E7CA2}" destId="{E30950FA-DB6B-48E3-9EE7-BC8F280EC06B}" srcOrd="1" destOrd="0" presId="urn:microsoft.com/office/officeart/2005/8/layout/radial5"/>
    <dgm:cxn modelId="{1774F271-44D1-4A52-902D-987272EFB123}" type="presParOf" srcId="{E30950FA-DB6B-48E3-9EE7-BC8F280EC06B}" destId="{ED2A45A0-6420-4A57-96CA-368E9F30DC79}" srcOrd="0" destOrd="0" presId="urn:microsoft.com/office/officeart/2005/8/layout/radial5"/>
    <dgm:cxn modelId="{BE9ECF6F-3B77-41BA-BFFE-0018D911B072}" type="presParOf" srcId="{9AEA04DA-3D5D-47F2-A211-81DEF83E7CA2}" destId="{873E9795-F60A-4FDD-A799-8A0C1316F543}" srcOrd="2" destOrd="0" presId="urn:microsoft.com/office/officeart/2005/8/layout/radial5"/>
    <dgm:cxn modelId="{803C2139-DED5-4118-A67B-EB38D75D36C9}" type="presParOf" srcId="{9AEA04DA-3D5D-47F2-A211-81DEF83E7CA2}" destId="{B43D4EC6-2DE1-424C-8097-0E477D309CD1}" srcOrd="3" destOrd="0" presId="urn:microsoft.com/office/officeart/2005/8/layout/radial5"/>
    <dgm:cxn modelId="{866758F6-8128-4B7C-A452-3E8619870387}" type="presParOf" srcId="{B43D4EC6-2DE1-424C-8097-0E477D309CD1}" destId="{D16DED9F-A5DD-4627-8748-E7767A146924}" srcOrd="0" destOrd="0" presId="urn:microsoft.com/office/officeart/2005/8/layout/radial5"/>
    <dgm:cxn modelId="{195426D5-8632-4667-A723-45DF65E8301E}" type="presParOf" srcId="{9AEA04DA-3D5D-47F2-A211-81DEF83E7CA2}" destId="{4E58AC7F-F834-4A17-BD14-08603C51971B}" srcOrd="4" destOrd="0" presId="urn:microsoft.com/office/officeart/2005/8/layout/radial5"/>
    <dgm:cxn modelId="{36CDBD8E-5552-4C81-A7C4-D52E3A6EB87C}" type="presParOf" srcId="{9AEA04DA-3D5D-47F2-A211-81DEF83E7CA2}" destId="{83559C22-BA49-40AC-A5B1-AD3B27CFE41B}" srcOrd="5" destOrd="0" presId="urn:microsoft.com/office/officeart/2005/8/layout/radial5"/>
    <dgm:cxn modelId="{A5C282D6-F246-423B-B1E7-2D8F51759E36}" type="presParOf" srcId="{83559C22-BA49-40AC-A5B1-AD3B27CFE41B}" destId="{ADB8D65D-2859-49E2-96CB-7CF3E2264492}" srcOrd="0" destOrd="0" presId="urn:microsoft.com/office/officeart/2005/8/layout/radial5"/>
    <dgm:cxn modelId="{F8D3D7F1-A27C-4688-8D61-28779AE42977}" type="presParOf" srcId="{9AEA04DA-3D5D-47F2-A211-81DEF83E7CA2}" destId="{61B7DC64-1B0E-4403-B93E-FF0AB03D119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39768-9298-492F-8AF7-55B620AB02FA}">
      <dsp:nvSpPr>
        <dsp:cNvPr id="0" name=""/>
        <dsp:cNvSpPr/>
      </dsp:nvSpPr>
      <dsp:spPr>
        <a:xfrm>
          <a:off x="2589491" y="2453828"/>
          <a:ext cx="1259304" cy="719611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Type</a:t>
          </a:r>
        </a:p>
      </dsp:txBody>
      <dsp:txXfrm>
        <a:off x="2624620" y="2488957"/>
        <a:ext cx="1189046" cy="649353"/>
      </dsp:txXfrm>
    </dsp:sp>
    <dsp:sp modelId="{DE5CE7AC-75DC-47E5-A3B0-75198E7D60DD}">
      <dsp:nvSpPr>
        <dsp:cNvPr id="0" name=""/>
        <dsp:cNvSpPr/>
      </dsp:nvSpPr>
      <dsp:spPr>
        <a:xfrm rot="16200000">
          <a:off x="3039143" y="2134707"/>
          <a:ext cx="359999" cy="179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066143" y="2197707"/>
        <a:ext cx="306000" cy="107998"/>
      </dsp:txXfrm>
    </dsp:sp>
    <dsp:sp modelId="{CA8E1E8A-B3CC-4D51-9B16-AF3E25DB8946}">
      <dsp:nvSpPr>
        <dsp:cNvPr id="0" name=""/>
        <dsp:cNvSpPr/>
      </dsp:nvSpPr>
      <dsp:spPr>
        <a:xfrm>
          <a:off x="2589487" y="1261810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Volition</a:t>
          </a:r>
        </a:p>
      </dsp:txBody>
      <dsp:txXfrm>
        <a:off x="2624615" y="1296938"/>
        <a:ext cx="1189055" cy="649346"/>
      </dsp:txXfrm>
    </dsp:sp>
    <dsp:sp modelId="{8E9453AC-4BF9-4337-AB98-37FB30C39F2A}">
      <dsp:nvSpPr>
        <dsp:cNvPr id="0" name=""/>
        <dsp:cNvSpPr/>
      </dsp:nvSpPr>
      <dsp:spPr>
        <a:xfrm rot="20100482">
          <a:off x="3829379" y="2390055"/>
          <a:ext cx="288000" cy="14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831401" y="2427981"/>
        <a:ext cx="244800" cy="86401"/>
      </dsp:txXfrm>
    </dsp:sp>
    <dsp:sp modelId="{F47CCE60-D3B4-403C-946B-BFE0EBFAB5B8}">
      <dsp:nvSpPr>
        <dsp:cNvPr id="0" name=""/>
        <dsp:cNvSpPr/>
      </dsp:nvSpPr>
      <dsp:spPr>
        <a:xfrm>
          <a:off x="4114433" y="1742999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Obligation</a:t>
          </a:r>
        </a:p>
      </dsp:txBody>
      <dsp:txXfrm>
        <a:off x="4149561" y="1778127"/>
        <a:ext cx="1189055" cy="649346"/>
      </dsp:txXfrm>
    </dsp:sp>
    <dsp:sp modelId="{826FCF73-1C0C-4AEC-89F4-86461BE7028B}">
      <dsp:nvSpPr>
        <dsp:cNvPr id="0" name=""/>
        <dsp:cNvSpPr/>
      </dsp:nvSpPr>
      <dsp:spPr>
        <a:xfrm rot="967449">
          <a:off x="3843318" y="2968909"/>
          <a:ext cx="323999" cy="14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844168" y="2991710"/>
        <a:ext cx="280799" cy="86401"/>
      </dsp:txXfrm>
    </dsp:sp>
    <dsp:sp modelId="{3ABA9B79-95C4-43F8-BE19-8E357FDF807C}">
      <dsp:nvSpPr>
        <dsp:cNvPr id="0" name=""/>
        <dsp:cNvSpPr/>
      </dsp:nvSpPr>
      <dsp:spPr>
        <a:xfrm>
          <a:off x="4175713" y="2912397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Belief</a:t>
          </a:r>
        </a:p>
      </dsp:txBody>
      <dsp:txXfrm>
        <a:off x="4210841" y="2947525"/>
        <a:ext cx="1189055" cy="649346"/>
      </dsp:txXfrm>
    </dsp:sp>
    <dsp:sp modelId="{4CADDBE1-5C5C-4443-B8B5-F5CB2BE6E380}">
      <dsp:nvSpPr>
        <dsp:cNvPr id="0" name=""/>
        <dsp:cNvSpPr/>
      </dsp:nvSpPr>
      <dsp:spPr>
        <a:xfrm rot="3444969">
          <a:off x="3454386" y="3373335"/>
          <a:ext cx="360001" cy="179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466845" y="3386585"/>
        <a:ext cx="306002" cy="107998"/>
      </dsp:txXfrm>
    </dsp:sp>
    <dsp:sp modelId="{7DFDB50C-ED20-4BBF-BD58-0FDB8ADE5A15}">
      <dsp:nvSpPr>
        <dsp:cNvPr id="0" name=""/>
        <dsp:cNvSpPr/>
      </dsp:nvSpPr>
      <dsp:spPr>
        <a:xfrm>
          <a:off x="3432295" y="3772513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Potential</a:t>
          </a:r>
        </a:p>
      </dsp:txBody>
      <dsp:txXfrm>
        <a:off x="3467423" y="3807641"/>
        <a:ext cx="1189055" cy="649346"/>
      </dsp:txXfrm>
    </dsp:sp>
    <dsp:sp modelId="{F2A896DF-EEB6-445F-A6E2-55DF9F3E43E9}">
      <dsp:nvSpPr>
        <dsp:cNvPr id="0" name=""/>
        <dsp:cNvSpPr/>
      </dsp:nvSpPr>
      <dsp:spPr>
        <a:xfrm rot="7208707">
          <a:off x="2658915" y="3378373"/>
          <a:ext cx="360000" cy="179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2699473" y="3391025"/>
        <a:ext cx="306001" cy="107998"/>
      </dsp:txXfrm>
    </dsp:sp>
    <dsp:sp modelId="{378AC421-055B-46D8-86A1-5B9BFFA810E0}">
      <dsp:nvSpPr>
        <dsp:cNvPr id="0" name=""/>
        <dsp:cNvSpPr/>
      </dsp:nvSpPr>
      <dsp:spPr>
        <a:xfrm>
          <a:off x="1817782" y="3782681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Permission</a:t>
          </a:r>
        </a:p>
      </dsp:txBody>
      <dsp:txXfrm>
        <a:off x="1852910" y="3817809"/>
        <a:ext cx="1189055" cy="649346"/>
      </dsp:txXfrm>
    </dsp:sp>
    <dsp:sp modelId="{E987955B-C9F9-4C89-8623-240F94C2CACB}">
      <dsp:nvSpPr>
        <dsp:cNvPr id="0" name=""/>
        <dsp:cNvSpPr/>
      </dsp:nvSpPr>
      <dsp:spPr>
        <a:xfrm rot="9841253">
          <a:off x="2281061" y="2963865"/>
          <a:ext cx="323999" cy="14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2323426" y="2986719"/>
        <a:ext cx="280799" cy="86401"/>
      </dsp:txXfrm>
    </dsp:sp>
    <dsp:sp modelId="{CF82308B-A03A-4799-912E-7281C8F7C463}">
      <dsp:nvSpPr>
        <dsp:cNvPr id="0" name=""/>
        <dsp:cNvSpPr/>
      </dsp:nvSpPr>
      <dsp:spPr>
        <a:xfrm>
          <a:off x="1023551" y="2900364"/>
          <a:ext cx="1259311" cy="723353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Evaluative</a:t>
          </a:r>
        </a:p>
      </dsp:txBody>
      <dsp:txXfrm>
        <a:off x="1058862" y="2935675"/>
        <a:ext cx="1188689" cy="652731"/>
      </dsp:txXfrm>
    </dsp:sp>
    <dsp:sp modelId="{BF9D64B0-F1B3-478E-9A82-59693450ADCE}">
      <dsp:nvSpPr>
        <dsp:cNvPr id="0" name=""/>
        <dsp:cNvSpPr/>
      </dsp:nvSpPr>
      <dsp:spPr>
        <a:xfrm rot="12290786">
          <a:off x="2297933" y="2390082"/>
          <a:ext cx="324001" cy="14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2339134" y="2427958"/>
        <a:ext cx="280801" cy="86401"/>
      </dsp:txXfrm>
    </dsp:sp>
    <dsp:sp modelId="{E6D27D29-E084-4B32-9533-7C3AF8779E25}">
      <dsp:nvSpPr>
        <dsp:cNvPr id="0" name=""/>
        <dsp:cNvSpPr/>
      </dsp:nvSpPr>
      <dsp:spPr>
        <a:xfrm>
          <a:off x="1054369" y="1742998"/>
          <a:ext cx="1259311" cy="719602"/>
        </a:xfrm>
        <a:prstGeom prst="flowChartAlternateProcess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Polarity</a:t>
          </a:r>
        </a:p>
      </dsp:txBody>
      <dsp:txXfrm>
        <a:off x="1089496" y="1778125"/>
        <a:ext cx="1189057" cy="649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82901-CEEA-42F9-AC10-A5025A609CFC}">
      <dsp:nvSpPr>
        <dsp:cNvPr id="0" name=""/>
        <dsp:cNvSpPr/>
      </dsp:nvSpPr>
      <dsp:spPr>
        <a:xfrm>
          <a:off x="2783291" y="1931428"/>
          <a:ext cx="1378504" cy="1378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Typical models</a:t>
          </a:r>
        </a:p>
      </dsp:txBody>
      <dsp:txXfrm>
        <a:off x="2850584" y="1998721"/>
        <a:ext cx="1243918" cy="1243918"/>
      </dsp:txXfrm>
    </dsp:sp>
    <dsp:sp modelId="{E30950FA-DB6B-48E3-9EE7-BC8F280EC06B}">
      <dsp:nvSpPr>
        <dsp:cNvPr id="0" name=""/>
        <dsp:cNvSpPr/>
      </dsp:nvSpPr>
      <dsp:spPr>
        <a:xfrm rot="16200000">
          <a:off x="3276528" y="1338337"/>
          <a:ext cx="392030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335333" y="1490880"/>
        <a:ext cx="274421" cy="281215"/>
      </dsp:txXfrm>
    </dsp:sp>
    <dsp:sp modelId="{873E9795-F60A-4FDD-A799-8A0C1316F543}">
      <dsp:nvSpPr>
        <dsp:cNvPr id="0" name=""/>
        <dsp:cNvSpPr/>
      </dsp:nvSpPr>
      <dsp:spPr>
        <a:xfrm>
          <a:off x="2783428" y="193021"/>
          <a:ext cx="1378229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Naive Bayes</a:t>
          </a:r>
        </a:p>
      </dsp:txBody>
      <dsp:txXfrm>
        <a:off x="2832182" y="241775"/>
        <a:ext cx="1280721" cy="901218"/>
      </dsp:txXfrm>
    </dsp:sp>
    <dsp:sp modelId="{B43D4EC6-2DE1-424C-8097-0E477D309CD1}">
      <dsp:nvSpPr>
        <dsp:cNvPr id="0" name=""/>
        <dsp:cNvSpPr/>
      </dsp:nvSpPr>
      <dsp:spPr>
        <a:xfrm rot="1838484">
          <a:off x="4201137" y="2957696"/>
          <a:ext cx="471868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210953" y="3015603"/>
        <a:ext cx="331261" cy="281215"/>
      </dsp:txXfrm>
    </dsp:sp>
    <dsp:sp modelId="{4E58AC7F-F834-4A17-BD14-08603C51971B}">
      <dsp:nvSpPr>
        <dsp:cNvPr id="0" name=""/>
        <dsp:cNvSpPr/>
      </dsp:nvSpPr>
      <dsp:spPr>
        <a:xfrm>
          <a:off x="4675908" y="3242454"/>
          <a:ext cx="1378504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Support Vector Machines</a:t>
          </a:r>
        </a:p>
      </dsp:txBody>
      <dsp:txXfrm>
        <a:off x="4724662" y="3291208"/>
        <a:ext cx="1280996" cy="901218"/>
      </dsp:txXfrm>
    </dsp:sp>
    <dsp:sp modelId="{83559C22-BA49-40AC-A5B1-AD3B27CFE41B}">
      <dsp:nvSpPr>
        <dsp:cNvPr id="0" name=""/>
        <dsp:cNvSpPr/>
      </dsp:nvSpPr>
      <dsp:spPr>
        <a:xfrm rot="8875008">
          <a:off x="2312773" y="2971870"/>
          <a:ext cx="451473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10800000">
        <a:off x="2437872" y="3029638"/>
        <a:ext cx="316031" cy="281215"/>
      </dsp:txXfrm>
    </dsp:sp>
    <dsp:sp modelId="{61B7DC64-1B0E-4403-B93E-FF0AB03D1199}">
      <dsp:nvSpPr>
        <dsp:cNvPr id="0" name=""/>
        <dsp:cNvSpPr/>
      </dsp:nvSpPr>
      <dsp:spPr>
        <a:xfrm>
          <a:off x="956340" y="3266614"/>
          <a:ext cx="1378504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Neural Networks</a:t>
          </a:r>
        </a:p>
      </dsp:txBody>
      <dsp:txXfrm>
        <a:off x="1005094" y="3315368"/>
        <a:ext cx="1280996" cy="901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82901-CEEA-42F9-AC10-A5025A609CFC}">
      <dsp:nvSpPr>
        <dsp:cNvPr id="0" name=""/>
        <dsp:cNvSpPr/>
      </dsp:nvSpPr>
      <dsp:spPr>
        <a:xfrm>
          <a:off x="2783291" y="1931428"/>
          <a:ext cx="1378504" cy="1378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Main models</a:t>
          </a:r>
        </a:p>
      </dsp:txBody>
      <dsp:txXfrm>
        <a:off x="2850584" y="1998721"/>
        <a:ext cx="1243918" cy="1243918"/>
      </dsp:txXfrm>
    </dsp:sp>
    <dsp:sp modelId="{E30950FA-DB6B-48E3-9EE7-BC8F280EC06B}">
      <dsp:nvSpPr>
        <dsp:cNvPr id="0" name=""/>
        <dsp:cNvSpPr/>
      </dsp:nvSpPr>
      <dsp:spPr>
        <a:xfrm rot="16200000">
          <a:off x="3276528" y="1338337"/>
          <a:ext cx="392030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335333" y="1490880"/>
        <a:ext cx="274421" cy="281215"/>
      </dsp:txXfrm>
    </dsp:sp>
    <dsp:sp modelId="{873E9795-F60A-4FDD-A799-8A0C1316F543}">
      <dsp:nvSpPr>
        <dsp:cNvPr id="0" name=""/>
        <dsp:cNvSpPr/>
      </dsp:nvSpPr>
      <dsp:spPr>
        <a:xfrm>
          <a:off x="2783428" y="193021"/>
          <a:ext cx="1378229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Transformers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Original revolution</a:t>
          </a:r>
        </a:p>
      </dsp:txBody>
      <dsp:txXfrm>
        <a:off x="2832182" y="241775"/>
        <a:ext cx="1280721" cy="901218"/>
      </dsp:txXfrm>
    </dsp:sp>
    <dsp:sp modelId="{B43D4EC6-2DE1-424C-8097-0E477D309CD1}">
      <dsp:nvSpPr>
        <dsp:cNvPr id="0" name=""/>
        <dsp:cNvSpPr/>
      </dsp:nvSpPr>
      <dsp:spPr>
        <a:xfrm rot="1838484">
          <a:off x="4201137" y="2957696"/>
          <a:ext cx="471868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210953" y="3015603"/>
        <a:ext cx="331261" cy="281215"/>
      </dsp:txXfrm>
    </dsp:sp>
    <dsp:sp modelId="{4E58AC7F-F834-4A17-BD14-08603C51971B}">
      <dsp:nvSpPr>
        <dsp:cNvPr id="0" name=""/>
        <dsp:cNvSpPr/>
      </dsp:nvSpPr>
      <dsp:spPr>
        <a:xfrm>
          <a:off x="4675908" y="3242454"/>
          <a:ext cx="1378504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GPT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Text generation</a:t>
          </a:r>
        </a:p>
      </dsp:txBody>
      <dsp:txXfrm>
        <a:off x="4724662" y="3291208"/>
        <a:ext cx="1280996" cy="901218"/>
      </dsp:txXfrm>
    </dsp:sp>
    <dsp:sp modelId="{83559C22-BA49-40AC-A5B1-AD3B27CFE41B}">
      <dsp:nvSpPr>
        <dsp:cNvPr id="0" name=""/>
        <dsp:cNvSpPr/>
      </dsp:nvSpPr>
      <dsp:spPr>
        <a:xfrm rot="8875008">
          <a:off x="2312773" y="2971870"/>
          <a:ext cx="451473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10800000">
        <a:off x="2437872" y="3029638"/>
        <a:ext cx="316031" cy="281215"/>
      </dsp:txXfrm>
    </dsp:sp>
    <dsp:sp modelId="{61B7DC64-1B0E-4403-B93E-FF0AB03D1199}">
      <dsp:nvSpPr>
        <dsp:cNvPr id="0" name=""/>
        <dsp:cNvSpPr/>
      </dsp:nvSpPr>
      <dsp:spPr>
        <a:xfrm>
          <a:off x="956340" y="3266614"/>
          <a:ext cx="1378504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BERT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Text analysis</a:t>
          </a:r>
        </a:p>
      </dsp:txBody>
      <dsp:txXfrm>
        <a:off x="1005094" y="3315368"/>
        <a:ext cx="1280996" cy="90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E73A45-0DF1-4894-8E43-0E96F5A8B3CF}" type="datetime1">
              <a:rPr lang="it-IT" smtClean="0"/>
              <a:t>13/11/2023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DA610A-5BE1-4E72-B459-4F60E81BF990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47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8F425-65FB-4F73-B7E6-51845DB56988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immagine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F913F-E36F-46F5-A02F-CE5BA93DC3B2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F7814C-A8B9-4B71-A6A3-5693827C9B87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A0EAF-CB98-489E-9273-1EEFE5F2D4E9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91A8-EBCC-4B66-B3E0-6522C5E1003A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7F24F-440F-4BA9-A565-EBEF6318A6D6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6927C-835E-401F-B7DC-9A15959A0483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A8D49F-D8B4-4BC3-849F-05910591011C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E6E156-F3E7-4ECB-BEF7-471270FD5492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26FFA-EA8B-4F7D-9B9E-A64E1B635BB0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5DBEC-70E7-4AA4-965C-F525A609E9AE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4D573-1F3C-4902-8491-F97242D93E75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FBBD8-A361-4959-8D14-39C608FA888E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immagine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894CB4E0-E216-4DD2-9502-137D94265CF1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4A8B5E6C-D5BE-4279-B6CC-CE92E3390607}" type="datetime1">
              <a:rPr lang="it-IT" noProof="0" smtClean="0"/>
              <a:t>13/11/2023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1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irect.mit.edu/coli/article/38/2/223/2142/Modality-and-Negation-An-Introduction-to-the" TargetMode="External"/><Relationship Id="rId7" Type="http://schemas.openxmlformats.org/officeDocument/2006/relationships/hyperlink" Target="https://mirror.aclweb.org/ijcnlp11/downloads/tutorial/tu3_presen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mit.edu/fintel/fintel-2006-modality.pdf" TargetMode="External"/><Relationship Id="rId5" Type="http://schemas.openxmlformats.org/officeDocument/2006/relationships/hyperlink" Target="https://arxiv.org/pdf/1410.4868.pdf" TargetMode="External"/><Relationship Id="rId4" Type="http://schemas.openxmlformats.org/officeDocument/2006/relationships/hyperlink" Target="https://aclanthology.org/W04-0905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94852-6BCC-AB7A-BDD8-653E1B47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26187"/>
            <a:ext cx="10572000" cy="2971051"/>
          </a:xfrm>
        </p:spPr>
        <p:txBody>
          <a:bodyPr/>
          <a:lstStyle/>
          <a:p>
            <a:r>
              <a:rPr lang="en-GB" sz="6000"/>
              <a:t>REPRESENTING MODALITY: </a:t>
            </a:r>
            <a:br>
              <a:rPr lang="en-GB" sz="6000"/>
            </a:br>
            <a:r>
              <a:rPr lang="en-GB" sz="6000"/>
              <a:t>A COMPLEX TASK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B2847B-C212-ADE6-0B71-048C38B70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87442"/>
          </a:xfrm>
        </p:spPr>
        <p:txBody>
          <a:bodyPr>
            <a:normAutofit/>
          </a:bodyPr>
          <a:lstStyle/>
          <a:p>
            <a:r>
              <a:rPr lang="en-GB"/>
              <a:t>Alex Astolfi</a:t>
            </a:r>
          </a:p>
          <a:p>
            <a:r>
              <a:rPr lang="en-GB"/>
              <a:t>Filippo Momentè</a:t>
            </a:r>
          </a:p>
          <a:p>
            <a:r>
              <a:rPr lang="en-GB"/>
              <a:t>Massimo Stefan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909637A4-CBCB-6068-366A-EC47B9342D4F}"/>
              </a:ext>
            </a:extLst>
          </p:cNvPr>
          <p:cNvSpPr txBox="1">
            <a:spLocks/>
          </p:cNvSpPr>
          <p:nvPr/>
        </p:nvSpPr>
        <p:spPr>
          <a:xfrm>
            <a:off x="810000" y="359723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/>
              <a:t>Approaches, Annotation Systems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4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F6C27-DE4F-C37F-6D04-5472646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Philosophy approach: Von Fintel, 2006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28D8FB2-8E03-42B5-5BEF-58A80309B6C9}"/>
              </a:ext>
            </a:extLst>
          </p:cNvPr>
          <p:cNvSpPr txBox="1"/>
          <p:nvPr/>
        </p:nvSpPr>
        <p:spPr>
          <a:xfrm>
            <a:off x="4099559" y="1969314"/>
            <a:ext cx="399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Modality types: premises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965C0E6D-CCD7-05D1-6ECB-4EBDA5A5BE05}"/>
              </a:ext>
            </a:extLst>
          </p:cNvPr>
          <p:cNvGrpSpPr/>
          <p:nvPr/>
        </p:nvGrpSpPr>
        <p:grpSpPr>
          <a:xfrm>
            <a:off x="810000" y="2606223"/>
            <a:ext cx="3877309" cy="954107"/>
            <a:chOff x="1026160" y="3916252"/>
            <a:chExt cx="3877309" cy="954107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BECA809-1EE3-5B28-2744-40B9CD4FF25B}"/>
                </a:ext>
              </a:extLst>
            </p:cNvPr>
            <p:cNvSpPr txBox="1"/>
            <p:nvPr/>
          </p:nvSpPr>
          <p:spPr>
            <a:xfrm>
              <a:off x="1940560" y="3916252"/>
              <a:ext cx="296290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Epistemic</a:t>
              </a:r>
              <a:r>
                <a:rPr lang="en-GB" sz="1400"/>
                <a:t>: what is known</a:t>
              </a:r>
            </a:p>
            <a:p>
              <a:endParaRPr lang="en-GB" sz="1400"/>
            </a:p>
            <a:p>
              <a:r>
                <a:rPr lang="it-IT" sz="1400"/>
                <a:t>🧑🏽‍🏫</a:t>
              </a:r>
              <a:r>
                <a:rPr lang="en-GB" sz="1400"/>
                <a:t> ‘It </a:t>
              </a:r>
              <a:r>
                <a:rPr lang="en-GB" sz="1400">
                  <a:solidFill>
                    <a:schemeClr val="accent1"/>
                  </a:solidFill>
                </a:rPr>
                <a:t>has to </a:t>
              </a:r>
              <a:r>
                <a:rPr lang="en-GB" sz="1400"/>
                <a:t>be cold’ (there are people wearing winter coats)</a:t>
              </a:r>
            </a:p>
          </p:txBody>
        </p:sp>
        <p:pic>
          <p:nvPicPr>
            <p:cNvPr id="41" name="Elemento grafico 40" descr="Libri su uno scaffale con riempimento a tinta unita">
              <a:extLst>
                <a:ext uri="{FF2B5EF4-FFF2-40B4-BE49-F238E27FC236}">
                  <a16:creationId xmlns:a16="http://schemas.microsoft.com/office/drawing/2014/main" id="{08567022-6838-4E22-4D64-C2D27D607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160" y="3946033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CB88D9BB-F619-670B-3D24-5DA77C22F282}"/>
              </a:ext>
            </a:extLst>
          </p:cNvPr>
          <p:cNvGrpSpPr/>
          <p:nvPr/>
        </p:nvGrpSpPr>
        <p:grpSpPr>
          <a:xfrm>
            <a:off x="7168138" y="2636004"/>
            <a:ext cx="4213860" cy="954107"/>
            <a:chOff x="2479789" y="5436034"/>
            <a:chExt cx="4213860" cy="954107"/>
          </a:xfrm>
        </p:grpSpPr>
        <p:pic>
          <p:nvPicPr>
            <p:cNvPr id="14" name="Elemento grafico 13" descr="Giudice (femminile) con riempimento a tinta unita">
              <a:extLst>
                <a:ext uri="{FF2B5EF4-FFF2-40B4-BE49-F238E27FC236}">
                  <a16:creationId xmlns:a16="http://schemas.microsoft.com/office/drawing/2014/main" id="{4B1C9E24-71DD-0C34-66CD-BC931C341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9789" y="5455887"/>
              <a:ext cx="914400" cy="91440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79143B3C-4F20-9A3B-CC7F-29D94F41972B}"/>
                </a:ext>
              </a:extLst>
            </p:cNvPr>
            <p:cNvSpPr txBox="1"/>
            <p:nvPr/>
          </p:nvSpPr>
          <p:spPr>
            <a:xfrm>
              <a:off x="3394189" y="5436034"/>
              <a:ext cx="329946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>
                  <a:solidFill>
                    <a:srgbClr val="FFFFFF"/>
                  </a:solidFill>
                </a:rPr>
                <a:t>Deontic</a:t>
              </a:r>
              <a:r>
                <a:rPr lang="en-GB" sz="1400"/>
                <a:t>: set of laws/moral principles </a:t>
              </a:r>
            </a:p>
            <a:p>
              <a:endParaRPr lang="en-GB" sz="1400"/>
            </a:p>
            <a:p>
              <a:r>
                <a:rPr lang="it-IT" sz="1400"/>
                <a:t>🧑🏽‍🏫 </a:t>
              </a:r>
              <a:r>
                <a:rPr lang="en-GB" sz="1400"/>
                <a:t>‘Students </a:t>
              </a:r>
              <a:r>
                <a:rPr lang="en-GB" sz="1400">
                  <a:solidFill>
                    <a:schemeClr val="accent1"/>
                  </a:solidFill>
                </a:rPr>
                <a:t>have to</a:t>
              </a:r>
              <a:r>
                <a:rPr lang="en-GB" sz="1400"/>
                <a:t> book a seat’</a:t>
              </a:r>
              <a:br>
                <a:rPr lang="en-GB" sz="1400"/>
              </a:br>
              <a:r>
                <a:rPr lang="en-GB" sz="1400"/>
                <a:t>(library regulation)</a:t>
              </a:r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3DFA903-34E4-3CB5-6D9A-ABC8B15AC389}"/>
              </a:ext>
            </a:extLst>
          </p:cNvPr>
          <p:cNvGrpSpPr/>
          <p:nvPr/>
        </p:nvGrpSpPr>
        <p:grpSpPr>
          <a:xfrm>
            <a:off x="4052942" y="3785208"/>
            <a:ext cx="4086111" cy="954107"/>
            <a:chOff x="1042669" y="5440363"/>
            <a:chExt cx="4086111" cy="954107"/>
          </a:xfrm>
        </p:grpSpPr>
        <p:pic>
          <p:nvPicPr>
            <p:cNvPr id="16" name="Elemento grafico 15" descr="Cuore che luccica con riempimento a tinta unita">
              <a:extLst>
                <a:ext uri="{FF2B5EF4-FFF2-40B4-BE49-F238E27FC236}">
                  <a16:creationId xmlns:a16="http://schemas.microsoft.com/office/drawing/2014/main" id="{17F66DBE-477A-2B55-B6AF-E58D001D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2669" y="5456878"/>
              <a:ext cx="914400" cy="914400"/>
            </a:xfrm>
            <a:prstGeom prst="rect">
              <a:avLst/>
            </a:prstGeom>
          </p:spPr>
        </p:pic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69701462-13C8-2346-92C1-04E542589930}"/>
                </a:ext>
              </a:extLst>
            </p:cNvPr>
            <p:cNvSpPr txBox="1"/>
            <p:nvPr/>
          </p:nvSpPr>
          <p:spPr>
            <a:xfrm>
              <a:off x="1957069" y="5440363"/>
              <a:ext cx="317171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Bouletic</a:t>
              </a:r>
              <a:r>
                <a:rPr lang="en-GB" sz="1400"/>
                <a:t>: desires</a:t>
              </a:r>
            </a:p>
            <a:p>
              <a:endParaRPr lang="en-GB" sz="1400"/>
            </a:p>
            <a:p>
              <a:r>
                <a:rPr lang="it-IT" sz="1400"/>
                <a:t>🧑🏽‍🏫 </a:t>
              </a:r>
              <a:r>
                <a:rPr lang="en-GB" sz="1400"/>
                <a:t>‘I </a:t>
              </a:r>
              <a:r>
                <a:rPr lang="en-GB" sz="1400">
                  <a:solidFill>
                    <a:schemeClr val="accent1"/>
                  </a:solidFill>
                </a:rPr>
                <a:t>have to</a:t>
              </a:r>
              <a:r>
                <a:rPr lang="en-GB" sz="1400"/>
                <a:t> pass this exam’ (student who wants good grades)</a:t>
              </a:r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48847FA-DFAF-E237-DF1F-117BA0A4B41E}"/>
              </a:ext>
            </a:extLst>
          </p:cNvPr>
          <p:cNvGrpSpPr/>
          <p:nvPr/>
        </p:nvGrpSpPr>
        <p:grpSpPr>
          <a:xfrm>
            <a:off x="810000" y="4957996"/>
            <a:ext cx="4213860" cy="954107"/>
            <a:chOff x="6880862" y="4434306"/>
            <a:chExt cx="4213860" cy="954107"/>
          </a:xfrm>
        </p:grpSpPr>
        <p:pic>
          <p:nvPicPr>
            <p:cNvPr id="34" name="Elemento grafico 33" descr="Pezzi del puzzle con riempimento a tinta unita">
              <a:extLst>
                <a:ext uri="{FF2B5EF4-FFF2-40B4-BE49-F238E27FC236}">
                  <a16:creationId xmlns:a16="http://schemas.microsoft.com/office/drawing/2014/main" id="{35B62930-7C5E-8665-FC21-538240F24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80862" y="4454159"/>
              <a:ext cx="914400" cy="914400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3C65E24B-0317-6089-8020-F1055A2C5F79}"/>
                </a:ext>
              </a:extLst>
            </p:cNvPr>
            <p:cNvSpPr txBox="1"/>
            <p:nvPr/>
          </p:nvSpPr>
          <p:spPr>
            <a:xfrm>
              <a:off x="7795262" y="4434306"/>
              <a:ext cx="329946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Circumstantial</a:t>
              </a:r>
              <a:r>
                <a:rPr lang="en-GB" sz="1400"/>
                <a:t>: set of circumstances </a:t>
              </a:r>
            </a:p>
            <a:p>
              <a:endParaRPr lang="en-GB" sz="1400"/>
            </a:p>
            <a:p>
              <a:r>
                <a:rPr lang="it-IT" sz="1400"/>
                <a:t>🧑🏽‍🏫 </a:t>
              </a:r>
              <a:r>
                <a:rPr lang="en-GB" sz="1400"/>
                <a:t>‘You </a:t>
              </a:r>
              <a:r>
                <a:rPr lang="en-GB" sz="1400">
                  <a:solidFill>
                    <a:schemeClr val="accent1"/>
                  </a:solidFill>
                </a:rPr>
                <a:t>have to </a:t>
              </a:r>
              <a:r>
                <a:rPr lang="en-GB" sz="1400"/>
                <a:t>call the doctor’ (you are currently sick)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FB46343E-672B-582F-51DD-3E3C5A9BF973}"/>
              </a:ext>
            </a:extLst>
          </p:cNvPr>
          <p:cNvGrpSpPr/>
          <p:nvPr/>
        </p:nvGrpSpPr>
        <p:grpSpPr>
          <a:xfrm>
            <a:off x="7168138" y="4977849"/>
            <a:ext cx="4704079" cy="954107"/>
            <a:chOff x="6430012" y="5106204"/>
            <a:chExt cx="4704079" cy="954107"/>
          </a:xfrm>
        </p:grpSpPr>
        <p:pic>
          <p:nvPicPr>
            <p:cNvPr id="32" name="Elemento grafico 31" descr="Tiro a segno con riempimento a tinta unita">
              <a:extLst>
                <a:ext uri="{FF2B5EF4-FFF2-40B4-BE49-F238E27FC236}">
                  <a16:creationId xmlns:a16="http://schemas.microsoft.com/office/drawing/2014/main" id="{11F6DCEB-6CC6-059E-140F-D21F5B72F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30012" y="5126057"/>
              <a:ext cx="914400" cy="914400"/>
            </a:xfrm>
            <a:prstGeom prst="rect">
              <a:avLst/>
            </a:prstGeom>
          </p:spPr>
        </p:pic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9AC6963D-1616-D2B2-416E-640F91E256C2}"/>
                </a:ext>
              </a:extLst>
            </p:cNvPr>
            <p:cNvSpPr txBox="1"/>
            <p:nvPr/>
          </p:nvSpPr>
          <p:spPr>
            <a:xfrm>
              <a:off x="7344412" y="5106204"/>
              <a:ext cx="378967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Teleological</a:t>
              </a:r>
              <a:r>
                <a:rPr lang="en-GB" sz="1400"/>
                <a:t>: a goal + means to reach it</a:t>
              </a:r>
            </a:p>
            <a:p>
              <a:endParaRPr lang="en-GB" sz="1400"/>
            </a:p>
            <a:p>
              <a:r>
                <a:rPr lang="it-IT" sz="1400"/>
                <a:t>🧑🏽‍🏫 </a:t>
              </a:r>
              <a:r>
                <a:rPr lang="en-GB" sz="1400"/>
                <a:t>‘To go to work without getting wet, you </a:t>
              </a:r>
              <a:r>
                <a:rPr lang="en-GB" sz="1400">
                  <a:solidFill>
                    <a:schemeClr val="accent1"/>
                  </a:solidFill>
                </a:rPr>
                <a:t>have to</a:t>
              </a:r>
              <a:r>
                <a:rPr lang="en-GB" sz="1400"/>
                <a:t> drive your car’</a:t>
              </a:r>
            </a:p>
          </p:txBody>
        </p:sp>
      </p:grp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5809694-A650-2CCD-0D4D-8147B4B7812C}"/>
              </a:ext>
            </a:extLst>
          </p:cNvPr>
          <p:cNvSpPr txBox="1"/>
          <p:nvPr/>
        </p:nvSpPr>
        <p:spPr>
          <a:xfrm>
            <a:off x="3764278" y="6190343"/>
            <a:ext cx="466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❗</a:t>
            </a:r>
            <a:r>
              <a:rPr lang="en-GB" sz="1400"/>
              <a:t>Same trigger can express different modalities</a:t>
            </a:r>
            <a:r>
              <a:rPr lang="it-IT" sz="1400"/>
              <a:t>❗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21292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F307E83-ABD2-49A7-DAEB-60270CB608BB}"/>
              </a:ext>
            </a:extLst>
          </p:cNvPr>
          <p:cNvSpPr/>
          <p:nvPr/>
        </p:nvSpPr>
        <p:spPr>
          <a:xfrm>
            <a:off x="4780279" y="3307080"/>
            <a:ext cx="2631440" cy="24282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/>
              <a:t>Sentential</a:t>
            </a:r>
          </a:p>
          <a:p>
            <a:pPr algn="ctr"/>
            <a:endParaRPr lang="en-GB" sz="1400"/>
          </a:p>
          <a:p>
            <a:r>
              <a:rPr lang="it-IT" sz="1400"/>
              <a:t>🔎 </a:t>
            </a:r>
            <a:r>
              <a:rPr lang="en-GB" sz="1400"/>
              <a:t>The whole clause</a:t>
            </a:r>
          </a:p>
          <a:p>
            <a:endParaRPr lang="en-GB" sz="1400"/>
          </a:p>
          <a:p>
            <a:r>
              <a:rPr lang="it-IT" sz="1400"/>
              <a:t>🛠️</a:t>
            </a:r>
            <a:r>
              <a:rPr lang="en-GB" sz="1400"/>
              <a:t>Modal auxiliaries and adverbs, conditional sentences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E5CD5F-8062-9B90-9817-FCC80B70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Logic approach: Portner, 2009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002D31-C267-3E72-05CD-CE0E01895EFD}"/>
              </a:ext>
            </a:extLst>
          </p:cNvPr>
          <p:cNvSpPr txBox="1"/>
          <p:nvPr/>
        </p:nvSpPr>
        <p:spPr>
          <a:xfrm>
            <a:off x="3525519" y="2101334"/>
            <a:ext cx="51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💡Idea: classify modality based on its level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BB3A0ED-3928-AB37-B4F4-84AEC1F150C2}"/>
              </a:ext>
            </a:extLst>
          </p:cNvPr>
          <p:cNvSpPr/>
          <p:nvPr/>
        </p:nvSpPr>
        <p:spPr>
          <a:xfrm>
            <a:off x="810000" y="3982572"/>
            <a:ext cx="2631440" cy="24282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Sub-sentential</a:t>
            </a:r>
          </a:p>
          <a:p>
            <a:pPr algn="ctr"/>
            <a:endParaRPr lang="en-GB" sz="1400"/>
          </a:p>
          <a:p>
            <a:r>
              <a:rPr lang="it-IT" sz="1400"/>
              <a:t>🔎 </a:t>
            </a:r>
            <a:r>
              <a:rPr lang="en-GB" sz="1400"/>
              <a:t>Constituents smaller than a clause</a:t>
            </a:r>
          </a:p>
          <a:p>
            <a:endParaRPr lang="en-GB" sz="1400"/>
          </a:p>
          <a:p>
            <a:r>
              <a:rPr lang="it-IT" sz="1400"/>
              <a:t>🛠️</a:t>
            </a:r>
            <a:r>
              <a:rPr lang="en-GB" sz="1400"/>
              <a:t>Modal adjectives, nouns, attitude expressions, infinitives, negative polarity, verbal mood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9ED01C1-0701-26B3-8608-3A78C418A985}"/>
              </a:ext>
            </a:extLst>
          </p:cNvPr>
          <p:cNvSpPr/>
          <p:nvPr/>
        </p:nvSpPr>
        <p:spPr>
          <a:xfrm>
            <a:off x="8750558" y="2677160"/>
            <a:ext cx="2631440" cy="24282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/>
              <a:t>Discourse</a:t>
            </a:r>
          </a:p>
          <a:p>
            <a:pPr algn="ctr"/>
            <a:endParaRPr lang="en-GB" sz="1400"/>
          </a:p>
          <a:p>
            <a:r>
              <a:rPr lang="it-IT" sz="1400"/>
              <a:t>🔎 </a:t>
            </a:r>
            <a:r>
              <a:rPr lang="en-GB" sz="1400"/>
              <a:t>Set of clauses</a:t>
            </a:r>
          </a:p>
          <a:p>
            <a:endParaRPr lang="en-GB" sz="1400"/>
          </a:p>
          <a:p>
            <a:r>
              <a:rPr lang="it-IT" sz="1400"/>
              <a:t>🧑🏽‍🏫 ‘</a:t>
            </a:r>
            <a:r>
              <a:rPr lang="en-GB" sz="1400"/>
              <a:t>I might go to the library. I should return this book’ ( if I go to the library, then I should return the book)</a:t>
            </a:r>
          </a:p>
        </p:txBody>
      </p: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5A78A1DE-E065-50F1-06AC-AB0A69666CA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441440" y="4521200"/>
            <a:ext cx="1338839" cy="675492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F12541BB-D7CC-A1F0-C1E1-9D2591F13C8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411719" y="3891280"/>
            <a:ext cx="1338839" cy="62992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5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Modality and Negation</a:t>
            </a:r>
          </a:p>
        </p:txBody>
      </p:sp>
    </p:spTree>
    <p:extLst>
      <p:ext uri="{BB962C8B-B14F-4D97-AF65-F5344CB8AC3E}">
        <p14:creationId xmlns:p14="http://schemas.microsoft.com/office/powerpoint/2010/main" val="157343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84AA3-0541-E090-3CF4-C79A5A53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Interaction with Negation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ABA6BA-8D5F-4FEF-90C2-43A69378E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8079" y="3388359"/>
            <a:ext cx="4554478" cy="27317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/>
              <a:t>🧑🏽‍🏫 </a:t>
            </a:r>
            <a:r>
              <a:rPr lang="en-GB" sz="2000"/>
              <a:t>English verb </a:t>
            </a:r>
            <a:r>
              <a:rPr lang="en-GB" sz="2000">
                <a:solidFill>
                  <a:schemeClr val="accent1"/>
                </a:solidFill>
              </a:rPr>
              <a:t>may</a:t>
            </a:r>
            <a:r>
              <a:rPr lang="en-GB" sz="2000"/>
              <a:t> + negation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‘He may not have any cake’ (deontic, “not allowed”)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modality </a:t>
            </a:r>
            <a:r>
              <a:rPr lang="en-GB">
                <a:solidFill>
                  <a:schemeClr val="accent1"/>
                </a:solidFill>
              </a:rPr>
              <a:t>scope</a:t>
            </a:r>
            <a:r>
              <a:rPr lang="en-GB"/>
              <a:t> of negation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‘He may not be home’ (epistemic, “possible that not”)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negation </a:t>
            </a:r>
            <a:r>
              <a:rPr lang="en-GB">
                <a:solidFill>
                  <a:schemeClr val="accent1"/>
                </a:solidFill>
              </a:rPr>
              <a:t>scope</a:t>
            </a:r>
            <a:r>
              <a:rPr lang="en-GB"/>
              <a:t> of modality</a:t>
            </a:r>
          </a:p>
          <a:p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8EAD2B-0680-3864-BEDC-60A571AA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445" y="3429000"/>
            <a:ext cx="4554478" cy="2311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/>
              <a:t>🧑🏽‍🏫 </a:t>
            </a:r>
            <a:r>
              <a:rPr lang="en-GB" sz="2000"/>
              <a:t>English </a:t>
            </a:r>
            <a:r>
              <a:rPr lang="en-GB" sz="2000">
                <a:solidFill>
                  <a:schemeClr val="accent1"/>
                </a:solidFill>
              </a:rPr>
              <a:t>must</a:t>
            </a:r>
            <a:r>
              <a:rPr lang="en-GB" sz="2000"/>
              <a:t> vs German </a:t>
            </a:r>
            <a:r>
              <a:rPr lang="en-GB" sz="2000">
                <a:solidFill>
                  <a:schemeClr val="accent1"/>
                </a:solidFill>
              </a:rPr>
              <a:t>müssen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‘He must not stay home’ (“obligatory that not”)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negation </a:t>
            </a:r>
            <a:r>
              <a:rPr lang="en-GB">
                <a:solidFill>
                  <a:schemeClr val="accent1"/>
                </a:solidFill>
              </a:rPr>
              <a:t>scope</a:t>
            </a:r>
            <a:r>
              <a:rPr lang="en-GB"/>
              <a:t> of modality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‘Er muss nicht zuhause bleiben’ (“He doesn’t have to stay home.”)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modality </a:t>
            </a:r>
            <a:r>
              <a:rPr lang="en-GB">
                <a:solidFill>
                  <a:schemeClr val="accent1"/>
                </a:solidFill>
              </a:rPr>
              <a:t>scope</a:t>
            </a:r>
            <a:r>
              <a:rPr lang="en-GB"/>
              <a:t> of negation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F19EC0-4962-26C3-AD99-246F6A05942E}"/>
              </a:ext>
            </a:extLst>
          </p:cNvPr>
          <p:cNvSpPr txBox="1"/>
          <p:nvPr/>
        </p:nvSpPr>
        <p:spPr>
          <a:xfrm>
            <a:off x="810000" y="2316480"/>
            <a:ext cx="1057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🤔 Not thoroughly studied, but gives rise to curious phenomena</a:t>
            </a:r>
          </a:p>
        </p:txBody>
      </p:sp>
    </p:spTree>
    <p:extLst>
      <p:ext uri="{BB962C8B-B14F-4D97-AF65-F5344CB8AC3E}">
        <p14:creationId xmlns:p14="http://schemas.microsoft.com/office/powerpoint/2010/main" val="28579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Annotating Modality</a:t>
            </a:r>
          </a:p>
        </p:txBody>
      </p:sp>
    </p:spTree>
    <p:extLst>
      <p:ext uri="{BB962C8B-B14F-4D97-AF65-F5344CB8AC3E}">
        <p14:creationId xmlns:p14="http://schemas.microsoft.com/office/powerpoint/2010/main" val="37542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484E4-3BB0-3804-0C68-122EF191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OntoSem project (Nirenburg and Raskin, 2004)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C21848B-CAE2-52BA-F97C-B4E3C0184227}"/>
              </a:ext>
            </a:extLst>
          </p:cNvPr>
          <p:cNvSpPr txBox="1"/>
          <p:nvPr/>
        </p:nvSpPr>
        <p:spPr>
          <a:xfrm>
            <a:off x="4737358" y="2282833"/>
            <a:ext cx="664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/>
              <a:t>💡</a:t>
            </a:r>
            <a:r>
              <a:rPr lang="en-GB"/>
              <a:t>General purpose lexical-semantic analyser</a:t>
            </a:r>
          </a:p>
          <a:p>
            <a:pPr algn="r"/>
            <a:r>
              <a:rPr lang="it-IT"/>
              <a:t>ℹ️</a:t>
            </a:r>
            <a:r>
              <a:rPr lang="en-GB"/>
              <a:t> Encodes modality information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09982957-56B7-F6B1-596F-3E63B86C010E}"/>
              </a:ext>
            </a:extLst>
          </p:cNvPr>
          <p:cNvGrpSpPr/>
          <p:nvPr/>
        </p:nvGrpSpPr>
        <p:grpSpPr>
          <a:xfrm>
            <a:off x="-194351" y="1729003"/>
            <a:ext cx="11576349" cy="5418667"/>
            <a:chOff x="-167531" y="1329610"/>
            <a:chExt cx="11576349" cy="5418667"/>
          </a:xfrm>
        </p:grpSpPr>
        <p:graphicFrame>
          <p:nvGraphicFramePr>
            <p:cNvPr id="3" name="Diagramma 2">
              <a:extLst>
                <a:ext uri="{FF2B5EF4-FFF2-40B4-BE49-F238E27FC236}">
                  <a16:creationId xmlns:a16="http://schemas.microsoft.com/office/drawing/2014/main" id="{977C5A46-F199-8624-7E5B-A5486D06B8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55824505"/>
                </p:ext>
              </p:extLst>
            </p:nvPr>
          </p:nvGraphicFramePr>
          <p:xfrm>
            <a:off x="-167531" y="1329610"/>
            <a:ext cx="643828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2CFFD344-48C2-8E6A-3A66-67632C2FAEF3}"/>
                </a:ext>
              </a:extLst>
            </p:cNvPr>
            <p:cNvGrpSpPr/>
            <p:nvPr/>
          </p:nvGrpSpPr>
          <p:grpSpPr>
            <a:xfrm>
              <a:off x="6025795" y="3089032"/>
              <a:ext cx="1260000" cy="2321635"/>
              <a:chOff x="6235284" y="3089028"/>
              <a:chExt cx="1260000" cy="2321635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58EC66E2-E09F-4086-E6A9-F88772652580}"/>
                  </a:ext>
                </a:extLst>
              </p:cNvPr>
              <p:cNvGrpSpPr/>
              <p:nvPr/>
            </p:nvGrpSpPr>
            <p:grpSpPr>
              <a:xfrm>
                <a:off x="6235284" y="3089028"/>
                <a:ext cx="1260000" cy="719611"/>
                <a:chOff x="2589491" y="2453828"/>
                <a:chExt cx="1259304" cy="719611"/>
              </a:xfrm>
            </p:grpSpPr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6359C866-02F5-92F6-CFA1-CD2BDF972FDB}"/>
                    </a:ext>
                  </a:extLst>
                </p:cNvPr>
                <p:cNvSpPr/>
                <p:nvPr/>
              </p:nvSpPr>
              <p:spPr>
                <a:xfrm>
                  <a:off x="2589491" y="2453828"/>
                  <a:ext cx="1259304" cy="719611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8FBE8249-6C2F-BE1C-864B-04C867D5F5B1}"/>
                    </a:ext>
                  </a:extLst>
                </p:cNvPr>
                <p:cNvSpPr txBox="1"/>
                <p:nvPr/>
              </p:nvSpPr>
              <p:spPr>
                <a:xfrm>
                  <a:off x="2624620" y="2488957"/>
                  <a:ext cx="1189046" cy="6493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b="1" kern="1200"/>
                    <a:t>Value</a:t>
                  </a:r>
                </a:p>
              </p:txBody>
            </p:sp>
          </p:grpSp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644814E3-DBFD-C3D6-9AC3-3842A678F92F}"/>
                  </a:ext>
                </a:extLst>
              </p:cNvPr>
              <p:cNvGrpSpPr/>
              <p:nvPr/>
            </p:nvGrpSpPr>
            <p:grpSpPr>
              <a:xfrm>
                <a:off x="6235284" y="4691061"/>
                <a:ext cx="1259311" cy="719602"/>
                <a:chOff x="4175713" y="2912397"/>
                <a:chExt cx="1259311" cy="719602"/>
              </a:xfrm>
            </p:grpSpPr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C5D9C319-DBB5-7894-9503-86B3636A88C9}"/>
                    </a:ext>
                  </a:extLst>
                </p:cNvPr>
                <p:cNvSpPr/>
                <p:nvPr/>
              </p:nvSpPr>
              <p:spPr>
                <a:xfrm>
                  <a:off x="4175713" y="2912397"/>
                  <a:ext cx="1259311" cy="71960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8EFD2FD8-84CE-50A6-09AC-D500C4EB4485}"/>
                    </a:ext>
                  </a:extLst>
                </p:cNvPr>
                <p:cNvSpPr txBox="1"/>
                <p:nvPr/>
              </p:nvSpPr>
              <p:spPr>
                <a:xfrm>
                  <a:off x="4210841" y="2947525"/>
                  <a:ext cx="1189055" cy="6493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/>
                    <a:t>Between 0 and 1</a:t>
                  </a:r>
                </a:p>
              </p:txBody>
            </p:sp>
          </p:grpSp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3F94E663-A614-3665-4A78-3DE7EBFD62F9}"/>
                  </a:ext>
                </a:extLst>
              </p:cNvPr>
              <p:cNvGrpSpPr/>
              <p:nvPr/>
            </p:nvGrpSpPr>
            <p:grpSpPr>
              <a:xfrm rot="10800000">
                <a:off x="6739386" y="3889850"/>
                <a:ext cx="252000" cy="720000"/>
                <a:chOff x="3129144" y="2044706"/>
                <a:chExt cx="179998" cy="360000"/>
              </a:xfrm>
            </p:grpSpPr>
            <p:sp>
              <p:nvSpPr>
                <p:cNvPr id="47" name="Freccia a destra 46">
                  <a:extLst>
                    <a:ext uri="{FF2B5EF4-FFF2-40B4-BE49-F238E27FC236}">
                      <a16:creationId xmlns:a16="http://schemas.microsoft.com/office/drawing/2014/main" id="{9F9191B6-C33D-C6A3-B82D-CC90CDCEE748}"/>
                    </a:ext>
                  </a:extLst>
                </p:cNvPr>
                <p:cNvSpPr/>
                <p:nvPr/>
              </p:nvSpPr>
              <p:spPr>
                <a:xfrm rot="16200000">
                  <a:off x="3039143" y="2134707"/>
                  <a:ext cx="359999" cy="179998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" name="Freccia a destra 4">
                  <a:extLst>
                    <a:ext uri="{FF2B5EF4-FFF2-40B4-BE49-F238E27FC236}">
                      <a16:creationId xmlns:a16="http://schemas.microsoft.com/office/drawing/2014/main" id="{F5F7386C-61EC-AC2E-2FC0-7FBFE9DF8E8F}"/>
                    </a:ext>
                  </a:extLst>
                </p:cNvPr>
                <p:cNvSpPr txBox="1"/>
                <p:nvPr/>
              </p:nvSpPr>
              <p:spPr>
                <a:xfrm rot="16200000">
                  <a:off x="3066143" y="2197707"/>
                  <a:ext cx="306000" cy="10799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11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GB" sz="700" kern="1200"/>
                </a:p>
              </p:txBody>
            </p:sp>
          </p:grpSp>
        </p:grp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EF45A9B2-340F-3C86-2DDA-044DABB5CAE9}"/>
                </a:ext>
              </a:extLst>
            </p:cNvPr>
            <p:cNvGrpSpPr/>
            <p:nvPr/>
          </p:nvGrpSpPr>
          <p:grpSpPr>
            <a:xfrm>
              <a:off x="7945158" y="3091808"/>
              <a:ext cx="1260000" cy="2318855"/>
              <a:chOff x="7958051" y="3091808"/>
              <a:chExt cx="1260000" cy="2318855"/>
            </a:xfrm>
          </p:grpSpPr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669EC614-3EC8-F949-6A6A-C0CD7A5EBD3A}"/>
                  </a:ext>
                </a:extLst>
              </p:cNvPr>
              <p:cNvGrpSpPr/>
              <p:nvPr/>
            </p:nvGrpSpPr>
            <p:grpSpPr>
              <a:xfrm>
                <a:off x="7958051" y="3091808"/>
                <a:ext cx="1260000" cy="719611"/>
                <a:chOff x="2589491" y="2453828"/>
                <a:chExt cx="1259304" cy="719611"/>
              </a:xfrm>
            </p:grpSpPr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DC9867AC-2761-5F38-FE3E-87A6B584033C}"/>
                    </a:ext>
                  </a:extLst>
                </p:cNvPr>
                <p:cNvSpPr/>
                <p:nvPr/>
              </p:nvSpPr>
              <p:spPr>
                <a:xfrm>
                  <a:off x="2589491" y="2453828"/>
                  <a:ext cx="1259304" cy="719611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27CA3D72-F6DC-8E7E-4000-48509F1602F3}"/>
                    </a:ext>
                  </a:extLst>
                </p:cNvPr>
                <p:cNvSpPr txBox="1"/>
                <p:nvPr/>
              </p:nvSpPr>
              <p:spPr>
                <a:xfrm>
                  <a:off x="2624620" y="2488957"/>
                  <a:ext cx="1189046" cy="6493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b="1" kern="1200"/>
                    <a:t>Scope</a:t>
                  </a:r>
                </a:p>
              </p:txBody>
            </p:sp>
          </p:grpSp>
          <p:grpSp>
            <p:nvGrpSpPr>
              <p:cNvPr id="37" name="Gruppo 36">
                <a:extLst>
                  <a:ext uri="{FF2B5EF4-FFF2-40B4-BE49-F238E27FC236}">
                    <a16:creationId xmlns:a16="http://schemas.microsoft.com/office/drawing/2014/main" id="{60710D9F-3977-31D4-D9A9-13C1DDB70AB1}"/>
                  </a:ext>
                </a:extLst>
              </p:cNvPr>
              <p:cNvGrpSpPr/>
              <p:nvPr/>
            </p:nvGrpSpPr>
            <p:grpSpPr>
              <a:xfrm>
                <a:off x="7958051" y="4691061"/>
                <a:ext cx="1259311" cy="719602"/>
                <a:chOff x="4175713" y="2912397"/>
                <a:chExt cx="1259311" cy="719602"/>
              </a:xfrm>
            </p:grpSpPr>
            <p:sp>
              <p:nvSpPr>
                <p:cNvPr id="38" name="Rettangolo con angoli arrotondati 37">
                  <a:extLst>
                    <a:ext uri="{FF2B5EF4-FFF2-40B4-BE49-F238E27FC236}">
                      <a16:creationId xmlns:a16="http://schemas.microsoft.com/office/drawing/2014/main" id="{5FF6793D-30D7-17E4-373E-AD76DCF8EC53}"/>
                    </a:ext>
                  </a:extLst>
                </p:cNvPr>
                <p:cNvSpPr/>
                <p:nvPr/>
              </p:nvSpPr>
              <p:spPr>
                <a:xfrm>
                  <a:off x="4175713" y="2912397"/>
                  <a:ext cx="1259311" cy="71960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EFA0CF3C-2729-2A51-1B7D-BF8024EC3008}"/>
                    </a:ext>
                  </a:extLst>
                </p:cNvPr>
                <p:cNvSpPr txBox="1"/>
                <p:nvPr/>
              </p:nvSpPr>
              <p:spPr>
                <a:xfrm>
                  <a:off x="4210841" y="2947525"/>
                  <a:ext cx="1189055" cy="6493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/>
                    <a:t>Predicate affected</a:t>
                  </a:r>
                </a:p>
              </p:txBody>
            </p:sp>
          </p:grpSp>
          <p:grpSp>
            <p:nvGrpSpPr>
              <p:cNvPr id="49" name="Gruppo 48">
                <a:extLst>
                  <a:ext uri="{FF2B5EF4-FFF2-40B4-BE49-F238E27FC236}">
                    <a16:creationId xmlns:a16="http://schemas.microsoft.com/office/drawing/2014/main" id="{2887D657-1EAA-D3D6-BC5D-442B9C8627F3}"/>
                  </a:ext>
                </a:extLst>
              </p:cNvPr>
              <p:cNvGrpSpPr/>
              <p:nvPr/>
            </p:nvGrpSpPr>
            <p:grpSpPr>
              <a:xfrm rot="10800000">
                <a:off x="8461706" y="3889850"/>
                <a:ext cx="252000" cy="720000"/>
                <a:chOff x="3129144" y="2044706"/>
                <a:chExt cx="179998" cy="360000"/>
              </a:xfrm>
            </p:grpSpPr>
            <p:sp>
              <p:nvSpPr>
                <p:cNvPr id="50" name="Freccia a destra 49">
                  <a:extLst>
                    <a:ext uri="{FF2B5EF4-FFF2-40B4-BE49-F238E27FC236}">
                      <a16:creationId xmlns:a16="http://schemas.microsoft.com/office/drawing/2014/main" id="{D2C74587-BFF4-315A-6515-992E443CE611}"/>
                    </a:ext>
                  </a:extLst>
                </p:cNvPr>
                <p:cNvSpPr/>
                <p:nvPr/>
              </p:nvSpPr>
              <p:spPr>
                <a:xfrm rot="16200000">
                  <a:off x="3039143" y="2134707"/>
                  <a:ext cx="359999" cy="179998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" name="Freccia a destra 4">
                  <a:extLst>
                    <a:ext uri="{FF2B5EF4-FFF2-40B4-BE49-F238E27FC236}">
                      <a16:creationId xmlns:a16="http://schemas.microsoft.com/office/drawing/2014/main" id="{76E2EE02-C86C-36DB-9CEE-043C6BC2F4DC}"/>
                    </a:ext>
                  </a:extLst>
                </p:cNvPr>
                <p:cNvSpPr txBox="1"/>
                <p:nvPr/>
              </p:nvSpPr>
              <p:spPr>
                <a:xfrm rot="16200000">
                  <a:off x="3066143" y="2197707"/>
                  <a:ext cx="306000" cy="10799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11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GB" sz="700" kern="1200"/>
                </a:p>
              </p:txBody>
            </p:sp>
          </p:grp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586BDFE5-78C4-5800-ED01-24AA0E810DCF}"/>
                </a:ext>
              </a:extLst>
            </p:cNvPr>
            <p:cNvGrpSpPr/>
            <p:nvPr/>
          </p:nvGrpSpPr>
          <p:grpSpPr>
            <a:xfrm>
              <a:off x="9680818" y="3089028"/>
              <a:ext cx="1728000" cy="2321635"/>
              <a:chOff x="9680818" y="3089028"/>
              <a:chExt cx="1728000" cy="2321635"/>
            </a:xfrm>
          </p:grpSpPr>
          <p:grpSp>
            <p:nvGrpSpPr>
              <p:cNvPr id="27" name="Gruppo 26">
                <a:extLst>
                  <a:ext uri="{FF2B5EF4-FFF2-40B4-BE49-F238E27FC236}">
                    <a16:creationId xmlns:a16="http://schemas.microsoft.com/office/drawing/2014/main" id="{E24EEA80-2AC2-3DD9-2A57-2D78D7CF809D}"/>
                  </a:ext>
                </a:extLst>
              </p:cNvPr>
              <p:cNvGrpSpPr/>
              <p:nvPr/>
            </p:nvGrpSpPr>
            <p:grpSpPr>
              <a:xfrm>
                <a:off x="9680818" y="3089028"/>
                <a:ext cx="1728000" cy="719611"/>
                <a:chOff x="2589491" y="2453828"/>
                <a:chExt cx="1259304" cy="719611"/>
              </a:xfrm>
            </p:grpSpPr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D64F3FAF-BFD6-20C9-E49F-A51C419A2642}"/>
                    </a:ext>
                  </a:extLst>
                </p:cNvPr>
                <p:cNvSpPr/>
                <p:nvPr/>
              </p:nvSpPr>
              <p:spPr>
                <a:xfrm>
                  <a:off x="2589491" y="2453828"/>
                  <a:ext cx="1259304" cy="719611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802DB3F6-3FB6-4524-1E18-89DC373294ED}"/>
                    </a:ext>
                  </a:extLst>
                </p:cNvPr>
                <p:cNvSpPr txBox="1"/>
                <p:nvPr/>
              </p:nvSpPr>
              <p:spPr>
                <a:xfrm>
                  <a:off x="2624620" y="2488957"/>
                  <a:ext cx="1189046" cy="6493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b="1" kern="1200"/>
                    <a:t>Attributed-to</a:t>
                  </a:r>
                </a:p>
              </p:txBody>
            </p:sp>
          </p:grp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696D085F-FCF1-4A3C-9D47-034962A9AD6D}"/>
                  </a:ext>
                </a:extLst>
              </p:cNvPr>
              <p:cNvGrpSpPr/>
              <p:nvPr/>
            </p:nvGrpSpPr>
            <p:grpSpPr>
              <a:xfrm>
                <a:off x="9680818" y="4691061"/>
                <a:ext cx="1728000" cy="719602"/>
                <a:chOff x="4175713" y="2912397"/>
                <a:chExt cx="1259311" cy="719602"/>
              </a:xfrm>
            </p:grpSpPr>
            <p:sp>
              <p:nvSpPr>
                <p:cNvPr id="41" name="Rettangolo con angoli arrotondati 40">
                  <a:extLst>
                    <a:ext uri="{FF2B5EF4-FFF2-40B4-BE49-F238E27FC236}">
                      <a16:creationId xmlns:a16="http://schemas.microsoft.com/office/drawing/2014/main" id="{61E4BB57-FBC0-BD46-F2CE-5CEA14DE3E81}"/>
                    </a:ext>
                  </a:extLst>
                </p:cNvPr>
                <p:cNvSpPr/>
                <p:nvPr/>
              </p:nvSpPr>
              <p:spPr>
                <a:xfrm>
                  <a:off x="4175713" y="2912397"/>
                  <a:ext cx="1259311" cy="71960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20C51DBA-8282-2E10-BB3C-84737C43065E}"/>
                    </a:ext>
                  </a:extLst>
                </p:cNvPr>
                <p:cNvSpPr txBox="1"/>
                <p:nvPr/>
              </p:nvSpPr>
              <p:spPr>
                <a:xfrm>
                  <a:off x="4210841" y="2947525"/>
                  <a:ext cx="1189055" cy="6493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/>
                    <a:t>Default: speaker</a:t>
                  </a:r>
                </a:p>
              </p:txBody>
            </p:sp>
          </p:grpSp>
          <p:grpSp>
            <p:nvGrpSpPr>
              <p:cNvPr id="52" name="Gruppo 51">
                <a:extLst>
                  <a:ext uri="{FF2B5EF4-FFF2-40B4-BE49-F238E27FC236}">
                    <a16:creationId xmlns:a16="http://schemas.microsoft.com/office/drawing/2014/main" id="{FDB3CE4B-3B6D-3A97-FFE5-6A93F7AFFC4C}"/>
                  </a:ext>
                </a:extLst>
              </p:cNvPr>
              <p:cNvGrpSpPr/>
              <p:nvPr/>
            </p:nvGrpSpPr>
            <p:grpSpPr>
              <a:xfrm rot="10800000">
                <a:off x="10418818" y="3889850"/>
                <a:ext cx="252000" cy="720000"/>
                <a:chOff x="3129144" y="2044706"/>
                <a:chExt cx="179998" cy="360000"/>
              </a:xfrm>
            </p:grpSpPr>
            <p:sp>
              <p:nvSpPr>
                <p:cNvPr id="53" name="Freccia a destra 52">
                  <a:extLst>
                    <a:ext uri="{FF2B5EF4-FFF2-40B4-BE49-F238E27FC236}">
                      <a16:creationId xmlns:a16="http://schemas.microsoft.com/office/drawing/2014/main" id="{A38ACF7B-A517-F5D9-75B3-2883DB58323C}"/>
                    </a:ext>
                  </a:extLst>
                </p:cNvPr>
                <p:cNvSpPr/>
                <p:nvPr/>
              </p:nvSpPr>
              <p:spPr>
                <a:xfrm rot="16200000">
                  <a:off x="3039143" y="2134707"/>
                  <a:ext cx="359999" cy="179998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4" name="Freccia a destra 4">
                  <a:extLst>
                    <a:ext uri="{FF2B5EF4-FFF2-40B4-BE49-F238E27FC236}">
                      <a16:creationId xmlns:a16="http://schemas.microsoft.com/office/drawing/2014/main" id="{92835356-E53F-0A61-5312-DC116BCE13D7}"/>
                    </a:ext>
                  </a:extLst>
                </p:cNvPr>
                <p:cNvSpPr txBox="1"/>
                <p:nvPr/>
              </p:nvSpPr>
              <p:spPr>
                <a:xfrm rot="16200000">
                  <a:off x="3066143" y="2197707"/>
                  <a:ext cx="306000" cy="10799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11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GB" sz="700" kern="1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1051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484E4-3BB0-3804-0C68-122EF191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OntoSem project (Nirenburg and Raskin, 2004)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CE6EFA3E-AAD9-0E98-1112-1852EA27FB3E}"/>
              </a:ext>
            </a:extLst>
          </p:cNvPr>
          <p:cNvGrpSpPr/>
          <p:nvPr/>
        </p:nvGrpSpPr>
        <p:grpSpPr>
          <a:xfrm>
            <a:off x="685709" y="2702128"/>
            <a:ext cx="8486142" cy="3708684"/>
            <a:chOff x="599440" y="2242764"/>
            <a:chExt cx="8486142" cy="370868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D1B290B6-8D1A-AFBF-6A0A-903C7F73E04B}"/>
                </a:ext>
              </a:extLst>
            </p:cNvPr>
            <p:cNvGrpSpPr/>
            <p:nvPr/>
          </p:nvGrpSpPr>
          <p:grpSpPr>
            <a:xfrm>
              <a:off x="3042350" y="3440420"/>
              <a:ext cx="3586481" cy="1330961"/>
              <a:chOff x="2918461" y="3444239"/>
              <a:chExt cx="3848100" cy="1330961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42E1824-4E58-3E21-BAB0-25FDC99D7AF7}"/>
                  </a:ext>
                </a:extLst>
              </p:cNvPr>
              <p:cNvSpPr txBox="1"/>
              <p:nvPr/>
            </p:nvSpPr>
            <p:spPr>
              <a:xfrm>
                <a:off x="2918461" y="3444240"/>
                <a:ext cx="384810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600"/>
                  <a:t>🧑🏽‍🏫 </a:t>
                </a:r>
                <a:r>
                  <a:rPr lang="en-GB" sz="1600" b="1"/>
                  <a:t>Example</a:t>
                </a:r>
              </a:p>
              <a:p>
                <a:pPr algn="ctr"/>
                <a:r>
                  <a:rPr lang="en-GB" sz="1600"/>
                  <a:t>‘Entrance to the tower </a:t>
                </a:r>
                <a:r>
                  <a:rPr lang="en-GB" sz="1600">
                    <a:solidFill>
                      <a:schemeClr val="accent1"/>
                    </a:solidFill>
                  </a:rPr>
                  <a:t>should</a:t>
                </a:r>
                <a:r>
                  <a:rPr lang="en-GB" sz="1600"/>
                  <a:t> be totally </a:t>
                </a:r>
                <a:r>
                  <a:rPr lang="en-GB" sz="1600">
                    <a:solidFill>
                      <a:schemeClr val="accent1"/>
                    </a:solidFill>
                  </a:rPr>
                  <a:t>camouflaged</a:t>
                </a:r>
                <a:r>
                  <a:rPr lang="en-GB" sz="1600"/>
                  <a:t>’</a:t>
                </a:r>
              </a:p>
              <a:p>
                <a:pPr algn="ctr"/>
                <a:r>
                  <a:rPr lang="en-GB" sz="1600"/>
                  <a:t>(the entrance to the tower is camouflaged)	</a:t>
                </a:r>
              </a:p>
            </p:txBody>
          </p:sp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68771048-5194-8B78-9F5B-A63E48493E4A}"/>
                  </a:ext>
                </a:extLst>
              </p:cNvPr>
              <p:cNvSpPr/>
              <p:nvPr/>
            </p:nvSpPr>
            <p:spPr>
              <a:xfrm>
                <a:off x="2918461" y="3444239"/>
                <a:ext cx="3848099" cy="1330961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0708F08-039A-706A-AD3B-47DF3A01B530}"/>
                </a:ext>
              </a:extLst>
            </p:cNvPr>
            <p:cNvGrpSpPr/>
            <p:nvPr/>
          </p:nvGrpSpPr>
          <p:grpSpPr>
            <a:xfrm>
              <a:off x="3919789" y="2242764"/>
              <a:ext cx="1859281" cy="599816"/>
              <a:chOff x="3912870" y="2131030"/>
              <a:chExt cx="1859281" cy="599816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13B558E-A73C-4B7F-5597-6C40EF9EA926}"/>
                  </a:ext>
                </a:extLst>
              </p:cNvPr>
              <p:cNvSpPr txBox="1"/>
              <p:nvPr/>
            </p:nvSpPr>
            <p:spPr>
              <a:xfrm>
                <a:off x="3912870" y="2138551"/>
                <a:ext cx="185928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/>
                  <a:t>Value</a:t>
                </a:r>
              </a:p>
              <a:p>
                <a:pPr algn="ctr"/>
                <a:r>
                  <a:rPr lang="en-GB" sz="1600"/>
                  <a:t>0.8</a:t>
                </a:r>
              </a:p>
            </p:txBody>
          </p:sp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A55538B5-A8B7-E048-05AA-52A143CC8EA8}"/>
                  </a:ext>
                </a:extLst>
              </p:cNvPr>
              <p:cNvSpPr/>
              <p:nvPr/>
            </p:nvSpPr>
            <p:spPr>
              <a:xfrm>
                <a:off x="3912870" y="2131030"/>
                <a:ext cx="1859281" cy="599816"/>
              </a:xfrm>
              <a:prstGeom prst="round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EEDA4C97-D9A0-0CFD-E5E4-739B18C3E5E9}"/>
                </a:ext>
              </a:extLst>
            </p:cNvPr>
            <p:cNvGrpSpPr/>
            <p:nvPr/>
          </p:nvGrpSpPr>
          <p:grpSpPr>
            <a:xfrm>
              <a:off x="7226300" y="3819097"/>
              <a:ext cx="1859282" cy="584775"/>
              <a:chOff x="7043420" y="3819097"/>
              <a:chExt cx="1859282" cy="584775"/>
            </a:xfrm>
          </p:grpSpPr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5BE6B78-1ED1-F9BF-CE29-F0ECB6AABDF3}"/>
                  </a:ext>
                </a:extLst>
              </p:cNvPr>
              <p:cNvSpPr txBox="1"/>
              <p:nvPr/>
            </p:nvSpPr>
            <p:spPr>
              <a:xfrm>
                <a:off x="7043421" y="3819097"/>
                <a:ext cx="185928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/>
                  <a:t>Scope</a:t>
                </a:r>
                <a:br>
                  <a:rPr lang="en-GB" sz="1600"/>
                </a:br>
                <a:r>
                  <a:rPr lang="en-GB" sz="1600"/>
                  <a:t>camouflaged</a:t>
                </a:r>
              </a:p>
            </p:txBody>
          </p:sp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676CA81D-80DE-ABD9-AAE3-E3BA75E8FE80}"/>
                  </a:ext>
                </a:extLst>
              </p:cNvPr>
              <p:cNvSpPr/>
              <p:nvPr/>
            </p:nvSpPr>
            <p:spPr>
              <a:xfrm>
                <a:off x="7043420" y="3819097"/>
                <a:ext cx="1859281" cy="584775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06959A1B-0F3F-68E5-C355-62E2F5F40F20}"/>
                </a:ext>
              </a:extLst>
            </p:cNvPr>
            <p:cNvGrpSpPr/>
            <p:nvPr/>
          </p:nvGrpSpPr>
          <p:grpSpPr>
            <a:xfrm>
              <a:off x="3912868" y="5366553"/>
              <a:ext cx="1859282" cy="584895"/>
              <a:chOff x="3912869" y="5488473"/>
              <a:chExt cx="1859282" cy="584895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4AA9BC1-7EA5-0FE4-FDAC-F585FD5A8EE2}"/>
                  </a:ext>
                </a:extLst>
              </p:cNvPr>
              <p:cNvSpPr txBox="1"/>
              <p:nvPr/>
            </p:nvSpPr>
            <p:spPr>
              <a:xfrm>
                <a:off x="3912870" y="5488593"/>
                <a:ext cx="185928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/>
                  <a:t>Attributed-to</a:t>
                </a:r>
              </a:p>
              <a:p>
                <a:pPr algn="ctr"/>
                <a:r>
                  <a:rPr lang="en-GB" sz="1600"/>
                  <a:t>speaker</a:t>
                </a:r>
              </a:p>
            </p:txBody>
          </p:sp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B1F61BB5-9FDB-351E-DEEA-EF6EBA9DC031}"/>
                  </a:ext>
                </a:extLst>
              </p:cNvPr>
              <p:cNvSpPr/>
              <p:nvPr/>
            </p:nvSpPr>
            <p:spPr>
              <a:xfrm>
                <a:off x="3912869" y="5488473"/>
                <a:ext cx="1859281" cy="584775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A3157DB2-7553-5053-C13C-C674C63D20C9}"/>
                </a:ext>
              </a:extLst>
            </p:cNvPr>
            <p:cNvGrpSpPr/>
            <p:nvPr/>
          </p:nvGrpSpPr>
          <p:grpSpPr>
            <a:xfrm>
              <a:off x="599440" y="3813571"/>
              <a:ext cx="1859281" cy="584776"/>
              <a:chOff x="796160" y="3819097"/>
              <a:chExt cx="1859281" cy="584776"/>
            </a:xfrm>
          </p:grpSpPr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98AC63B-CDFA-593D-F719-6648BD30268B}"/>
                  </a:ext>
                </a:extLst>
              </p:cNvPr>
              <p:cNvSpPr txBox="1"/>
              <p:nvPr/>
            </p:nvSpPr>
            <p:spPr>
              <a:xfrm>
                <a:off x="810001" y="3819098"/>
                <a:ext cx="18316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/>
                  <a:t>Type</a:t>
                </a:r>
              </a:p>
              <a:p>
                <a:pPr algn="ctr"/>
                <a:r>
                  <a:rPr lang="en-GB" sz="1600"/>
                  <a:t>obligative</a:t>
                </a:r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1F2E0CBA-0181-58BA-BB57-54BBBAF316C5}"/>
                  </a:ext>
                </a:extLst>
              </p:cNvPr>
              <p:cNvSpPr/>
              <p:nvPr/>
            </p:nvSpPr>
            <p:spPr>
              <a:xfrm>
                <a:off x="796160" y="3819097"/>
                <a:ext cx="1859281" cy="584775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827D079B-6600-D551-CC61-BD2C5C5F3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509" y="2842700"/>
              <a:ext cx="6921" cy="597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91715739-8DFB-05DB-5F7C-CA1DE07E74C4}"/>
                </a:ext>
              </a:extLst>
            </p:cNvPr>
            <p:cNvCxnSpPr>
              <a:cxnSpLocks/>
              <a:stCxn id="16" idx="1"/>
              <a:endCxn id="26" idx="3"/>
            </p:cNvCxnSpPr>
            <p:nvPr/>
          </p:nvCxnSpPr>
          <p:spPr>
            <a:xfrm flipH="1">
              <a:off x="2458721" y="4105901"/>
              <a:ext cx="583629" cy="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70E1743F-EB5C-3CD4-0D5D-0C6BA84B495C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4835590" y="4771381"/>
              <a:ext cx="6919" cy="5951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DCF1FF00-A287-8A3D-80A8-25421F18C2C0}"/>
                </a:ext>
              </a:extLst>
            </p:cNvPr>
            <p:cNvCxnSpPr>
              <a:cxnSpLocks/>
              <a:stCxn id="16" idx="3"/>
              <a:endCxn id="24" idx="1"/>
            </p:cNvCxnSpPr>
            <p:nvPr/>
          </p:nvCxnSpPr>
          <p:spPr>
            <a:xfrm>
              <a:off x="6628830" y="4105901"/>
              <a:ext cx="597470" cy="55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6327881-81B2-CE7B-6F0F-1F7C4D948573}"/>
              </a:ext>
            </a:extLst>
          </p:cNvPr>
          <p:cNvSpPr txBox="1"/>
          <p:nvPr/>
        </p:nvSpPr>
        <p:spPr>
          <a:xfrm>
            <a:off x="7085990" y="2249751"/>
            <a:ext cx="44203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/>
              <a:t>❗</a:t>
            </a:r>
            <a:r>
              <a:rPr lang="en-GB" sz="1600"/>
              <a:t>Value attribution arbitrary but useful for relative comparisons</a:t>
            </a:r>
          </a:p>
          <a:p>
            <a:pPr algn="r"/>
            <a:r>
              <a:rPr lang="it-IT" sz="1600"/>
              <a:t>🧑🏽‍🏫 </a:t>
            </a:r>
            <a:r>
              <a:rPr lang="en-GB" sz="1600">
                <a:solidFill>
                  <a:schemeClr val="accent1"/>
                </a:solidFill>
              </a:rPr>
              <a:t>disfavour</a:t>
            </a:r>
            <a:r>
              <a:rPr lang="en-GB" sz="1600"/>
              <a:t> lower than </a:t>
            </a:r>
            <a:r>
              <a:rPr lang="en-GB" sz="1600">
                <a:solidFill>
                  <a:schemeClr val="accent1"/>
                </a:solidFill>
              </a:rPr>
              <a:t>adore</a:t>
            </a:r>
            <a:br>
              <a:rPr lang="en-GB" sz="1600">
                <a:solidFill>
                  <a:schemeClr val="accent1"/>
                </a:solidFill>
              </a:rPr>
            </a:br>
            <a:r>
              <a:rPr lang="en-GB" sz="1600"/>
              <a:t>(evaluative scale)</a:t>
            </a:r>
          </a:p>
        </p:txBody>
      </p:sp>
    </p:spTree>
    <p:extLst>
      <p:ext uri="{BB962C8B-B14F-4D97-AF65-F5344CB8AC3E}">
        <p14:creationId xmlns:p14="http://schemas.microsoft.com/office/powerpoint/2010/main" val="21848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4900-C902-5420-E498-0D402684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Lexicon (Baker et. Al, 2010) 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8BF096E6-2675-F267-5408-A9D73D9712F3}"/>
              </a:ext>
            </a:extLst>
          </p:cNvPr>
          <p:cNvGrpSpPr/>
          <p:nvPr/>
        </p:nvGrpSpPr>
        <p:grpSpPr>
          <a:xfrm>
            <a:off x="675379" y="3511023"/>
            <a:ext cx="11001386" cy="2899789"/>
            <a:chOff x="675379" y="3511023"/>
            <a:chExt cx="11001386" cy="289978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11BBC38-2C33-6D4C-489B-5A3288CE7638}"/>
                </a:ext>
              </a:extLst>
            </p:cNvPr>
            <p:cNvSpPr txBox="1"/>
            <p:nvPr/>
          </p:nvSpPr>
          <p:spPr>
            <a:xfrm>
              <a:off x="9357744" y="3511023"/>
              <a:ext cx="2319021" cy="153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🙏🏽</a:t>
              </a:r>
              <a:endParaRPr lang="en-GB" sz="4000"/>
            </a:p>
            <a:p>
              <a:pPr algn="ctr"/>
              <a:r>
                <a:rPr lang="en-GB" b="1"/>
                <a:t>Belief</a:t>
              </a:r>
            </a:p>
            <a:p>
              <a:pPr algn="ctr"/>
              <a:r>
                <a:rPr lang="en-GB"/>
                <a:t>With what strength does H believe P?)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5F4FEF6-7FAA-7090-EFB0-2FEB5FB27448}"/>
                </a:ext>
              </a:extLst>
            </p:cNvPr>
            <p:cNvSpPr txBox="1"/>
            <p:nvPr/>
          </p:nvSpPr>
          <p:spPr>
            <a:xfrm>
              <a:off x="675379" y="3649524"/>
              <a:ext cx="2319021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🧑🏽‍⚖️</a:t>
              </a:r>
              <a:endParaRPr lang="en-GB"/>
            </a:p>
            <a:p>
              <a:pPr algn="ctr"/>
              <a:r>
                <a:rPr lang="en-GB" b="1"/>
                <a:t>Requirement</a:t>
              </a:r>
            </a:p>
            <a:p>
              <a:pPr algn="ctr"/>
              <a:r>
                <a:rPr lang="en-GB"/>
                <a:t>Does H require P?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9E9B50D-A2E7-451C-B1AA-26FF6DDEC41C}"/>
                </a:ext>
              </a:extLst>
            </p:cNvPr>
            <p:cNvSpPr txBox="1"/>
            <p:nvPr/>
          </p:nvSpPr>
          <p:spPr>
            <a:xfrm>
              <a:off x="810000" y="5148928"/>
              <a:ext cx="2049780" cy="126188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4000"/>
                <a:t>👌🏽</a:t>
              </a:r>
              <a:endParaRPr lang="en-GB" sz="4000"/>
            </a:p>
            <a:p>
              <a:pPr algn="ctr"/>
              <a:r>
                <a:rPr lang="en-GB" b="1"/>
                <a:t>Permission</a:t>
              </a:r>
            </a:p>
            <a:p>
              <a:pPr algn="ctr"/>
              <a:r>
                <a:rPr lang="en-GB"/>
                <a:t>Does H allow P? 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43A37F3-4CE1-C1DF-6845-EAC45421C309}"/>
                </a:ext>
              </a:extLst>
            </p:cNvPr>
            <p:cNvSpPr txBox="1"/>
            <p:nvPr/>
          </p:nvSpPr>
          <p:spPr>
            <a:xfrm>
              <a:off x="3358512" y="3649523"/>
              <a:ext cx="2679700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🏅</a:t>
              </a:r>
              <a:endParaRPr lang="en-GB" sz="4000"/>
            </a:p>
            <a:p>
              <a:pPr algn="ctr"/>
              <a:r>
                <a:rPr lang="en-GB" b="1"/>
                <a:t>Success</a:t>
              </a:r>
            </a:p>
            <a:p>
              <a:pPr algn="ctr"/>
              <a:r>
                <a:rPr lang="en-GB"/>
                <a:t>Does H succeed in P?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B0D24BC-9AC9-4D9B-F918-509EC7A4AB8A}"/>
                </a:ext>
              </a:extLst>
            </p:cNvPr>
            <p:cNvSpPr txBox="1"/>
            <p:nvPr/>
          </p:nvSpPr>
          <p:spPr>
            <a:xfrm>
              <a:off x="3538852" y="5148928"/>
              <a:ext cx="2319021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🏃🏽</a:t>
              </a:r>
              <a:endParaRPr lang="en-GB" sz="4000"/>
            </a:p>
            <a:p>
              <a:pPr algn="ctr"/>
              <a:r>
                <a:rPr lang="en-GB" b="1"/>
                <a:t>Effort</a:t>
              </a:r>
            </a:p>
            <a:p>
              <a:pPr algn="ctr"/>
              <a:r>
                <a:rPr lang="en-GB"/>
                <a:t>Does H try to do P?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99925EE6-E3F8-4F18-A201-F256B7852C29}"/>
                </a:ext>
              </a:extLst>
            </p:cNvPr>
            <p:cNvSpPr txBox="1"/>
            <p:nvPr/>
          </p:nvSpPr>
          <p:spPr>
            <a:xfrm>
              <a:off x="6536945" y="5148928"/>
              <a:ext cx="2276348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🧠</a:t>
              </a:r>
              <a:endParaRPr lang="en-GB" sz="4000"/>
            </a:p>
            <a:p>
              <a:pPr algn="ctr"/>
              <a:r>
                <a:rPr lang="en-GB" b="1"/>
                <a:t>Intention</a:t>
              </a:r>
            </a:p>
            <a:p>
              <a:pPr algn="ctr"/>
              <a:r>
                <a:rPr lang="en-GB"/>
                <a:t>Does H intend P?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556A23E-CFC1-3E2E-A77D-18A5716959A1}"/>
                </a:ext>
              </a:extLst>
            </p:cNvPr>
            <p:cNvSpPr txBox="1"/>
            <p:nvPr/>
          </p:nvSpPr>
          <p:spPr>
            <a:xfrm>
              <a:off x="6862319" y="3649523"/>
              <a:ext cx="1625600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❓</a:t>
              </a:r>
              <a:endParaRPr lang="en-GB" sz="4000"/>
            </a:p>
            <a:p>
              <a:pPr algn="ctr"/>
              <a:r>
                <a:rPr lang="en-GB" b="1"/>
                <a:t>Ability</a:t>
              </a:r>
            </a:p>
            <a:p>
              <a:pPr algn="ctr"/>
              <a:r>
                <a:rPr lang="en-GB"/>
                <a:t>Can H do P?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97C8DBE-C181-F30D-86AF-07371F61385D}"/>
                </a:ext>
              </a:extLst>
            </p:cNvPr>
            <p:cNvSpPr txBox="1"/>
            <p:nvPr/>
          </p:nvSpPr>
          <p:spPr>
            <a:xfrm>
              <a:off x="9492365" y="5148928"/>
              <a:ext cx="2049780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🫀</a:t>
              </a:r>
              <a:r>
                <a:rPr lang="en-GB"/>
                <a:t>	</a:t>
              </a:r>
            </a:p>
            <a:p>
              <a:pPr algn="ctr"/>
              <a:r>
                <a:rPr lang="en-GB" b="1"/>
                <a:t>Want</a:t>
              </a:r>
            </a:p>
            <a:p>
              <a:pPr algn="ctr"/>
              <a:r>
                <a:rPr lang="en-GB"/>
                <a:t>Does H want P?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BAE19B-7DAF-6C5D-E929-0B4C9BF31C6A}"/>
              </a:ext>
            </a:extLst>
          </p:cNvPr>
          <p:cNvSpPr txBox="1"/>
          <p:nvPr/>
        </p:nvSpPr>
        <p:spPr>
          <a:xfrm>
            <a:off x="2608890" y="2210415"/>
            <a:ext cx="649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💡</a:t>
            </a:r>
            <a:r>
              <a:rPr lang="en-GB"/>
              <a:t>Focus on factivity</a:t>
            </a:r>
          </a:p>
          <a:p>
            <a:pPr algn="ctr"/>
            <a:r>
              <a:rPr lang="it-IT"/>
              <a:t>📊 </a:t>
            </a:r>
            <a:r>
              <a:rPr lang="en-GB"/>
              <a:t>P = proposition, H = holder</a:t>
            </a:r>
          </a:p>
        </p:txBody>
      </p:sp>
    </p:spTree>
    <p:extLst>
      <p:ext uri="{BB962C8B-B14F-4D97-AF65-F5344CB8AC3E}">
        <p14:creationId xmlns:p14="http://schemas.microsoft.com/office/powerpoint/2010/main" val="36569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4900-C902-5420-E498-0D402684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Lexicon (Baker et. Al, 2010)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3803F6-8D89-8B77-66F1-4E037D7C7D57}"/>
              </a:ext>
            </a:extLst>
          </p:cNvPr>
          <p:cNvSpPr txBox="1"/>
          <p:nvPr/>
        </p:nvSpPr>
        <p:spPr>
          <a:xfrm>
            <a:off x="10157717" y="5620929"/>
            <a:ext cx="1224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Holder not marked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581196-E834-7450-75DB-3A09C5FA7039}"/>
              </a:ext>
            </a:extLst>
          </p:cNvPr>
          <p:cNvSpPr txBox="1"/>
          <p:nvPr/>
        </p:nvSpPr>
        <p:spPr>
          <a:xfrm>
            <a:off x="8176583" y="4094077"/>
            <a:ext cx="32054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Same annotation for: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I do not believe that 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I believe he didn’t leave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D6944E-8875-08A6-B034-4C3EA4FF80D0}"/>
              </a:ext>
            </a:extLst>
          </p:cNvPr>
          <p:cNvSpPr txBox="1"/>
          <p:nvPr/>
        </p:nvSpPr>
        <p:spPr>
          <a:xfrm>
            <a:off x="6625719" y="2844224"/>
            <a:ext cx="4756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Not require P to be true = Permit P to be false </a:t>
            </a:r>
          </a:p>
          <a:p>
            <a:r>
              <a:rPr lang="en-GB" sz="1600"/>
              <a:t>Not permit P to be true = Require P to be false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EB48428-B5CB-AA6A-967D-A4B4C4D62465}"/>
              </a:ext>
            </a:extLst>
          </p:cNvPr>
          <p:cNvSpPr txBox="1"/>
          <p:nvPr/>
        </p:nvSpPr>
        <p:spPr>
          <a:xfrm>
            <a:off x="810000" y="5579815"/>
            <a:ext cx="493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Modality entailment: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requires → permits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succeeds → tries → intends →is able → wants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532428-23B6-CBFE-370F-A5BA17A76C5D}"/>
              </a:ext>
            </a:extLst>
          </p:cNvPr>
          <p:cNvSpPr txBox="1"/>
          <p:nvPr/>
        </p:nvSpPr>
        <p:spPr>
          <a:xfrm>
            <a:off x="810000" y="4232577"/>
            <a:ext cx="23774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No overt trigger word </a:t>
            </a:r>
            <a:r>
              <a:rPr lang="en-GB" sz="1600">
                <a:sym typeface="Wingdings" panose="05000000000000000000" pitchFamily="2" charset="2"/>
              </a:rPr>
              <a:t></a:t>
            </a:r>
            <a:r>
              <a:rPr lang="en-GB" sz="1600"/>
              <a:t> Firmly Believes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6DAB3EC-C3B0-EDEE-0068-E1585EC5FFEE}"/>
              </a:ext>
            </a:extLst>
          </p:cNvPr>
          <p:cNvSpPr txBox="1"/>
          <p:nvPr/>
        </p:nvSpPr>
        <p:spPr>
          <a:xfrm>
            <a:off x="810000" y="2844225"/>
            <a:ext cx="2171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Nested modalities not marked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6484C99C-8D18-56E7-EDCA-5A79A4D23EA5}"/>
              </a:ext>
            </a:extLst>
          </p:cNvPr>
          <p:cNvGrpSpPr/>
          <p:nvPr/>
        </p:nvGrpSpPr>
        <p:grpSpPr>
          <a:xfrm>
            <a:off x="4553280" y="3756574"/>
            <a:ext cx="2377439" cy="1536779"/>
            <a:chOff x="5140959" y="4050034"/>
            <a:chExt cx="2377439" cy="1536779"/>
          </a:xfrm>
        </p:grpSpPr>
        <p:pic>
          <p:nvPicPr>
            <p:cNvPr id="20" name="Elemento grafico 19" descr="Atomo con riempimento a tinta unita">
              <a:extLst>
                <a:ext uri="{FF2B5EF4-FFF2-40B4-BE49-F238E27FC236}">
                  <a16:creationId xmlns:a16="http://schemas.microsoft.com/office/drawing/2014/main" id="{6F2DF5D6-8B97-E1B9-D3E8-854E9D65F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6590" y="4050034"/>
              <a:ext cx="1166175" cy="1167447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2EC52A1-02AA-BDE0-8C6E-10B566A89DD1}"/>
                </a:ext>
              </a:extLst>
            </p:cNvPr>
            <p:cNvSpPr txBox="1"/>
            <p:nvPr/>
          </p:nvSpPr>
          <p:spPr>
            <a:xfrm>
              <a:off x="5140959" y="5217481"/>
              <a:ext cx="2377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Main assumptions</a:t>
              </a:r>
            </a:p>
          </p:txBody>
        </p:sp>
      </p:grp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E978026C-D3D2-DEBC-E56D-16CD4AAC8FD3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895979" y="3429001"/>
            <a:ext cx="3262932" cy="66507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EDF34580-A77E-76B2-0EF8-0FC9DB684F8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9859" y="4372095"/>
            <a:ext cx="3499432" cy="583756"/>
          </a:xfrm>
          <a:prstGeom prst="curvedConnector4">
            <a:avLst>
              <a:gd name="adj1" fmla="val 27100"/>
              <a:gd name="adj2" fmla="val 13916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B9B92E21-F734-DB40-1096-9DB7F403494C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 flipV="1">
            <a:off x="1998721" y="4363906"/>
            <a:ext cx="3142243" cy="453446"/>
          </a:xfrm>
          <a:prstGeom prst="curvedConnector4">
            <a:avLst>
              <a:gd name="adj1" fmla="val 31085"/>
              <a:gd name="adj2" fmla="val 15041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37B3F173-014D-E1C3-B9A9-736C9919E137}"/>
              </a:ext>
            </a:extLst>
          </p:cNvPr>
          <p:cNvCxnSpPr>
            <a:cxnSpLocks/>
          </p:cNvCxnSpPr>
          <p:nvPr/>
        </p:nvCxnSpPr>
        <p:spPr>
          <a:xfrm rot="5400000">
            <a:off x="4252658" y="4423975"/>
            <a:ext cx="619964" cy="235872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5D0CDE79-7628-46BB-931A-2B97A5AD344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316314" y="3428999"/>
            <a:ext cx="2687545" cy="66507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9AEC499E-AB59-6443-8AC6-1C1256449F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0059" y="3455294"/>
            <a:ext cx="619962" cy="429608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F6C27-DE4F-C37F-6D04-5472646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Lexicon (Baker et. Al, 2010)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917E88A-4EFC-78DA-1E46-5789BD98F560}"/>
              </a:ext>
            </a:extLst>
          </p:cNvPr>
          <p:cNvGrpSpPr/>
          <p:nvPr/>
        </p:nvGrpSpPr>
        <p:grpSpPr>
          <a:xfrm>
            <a:off x="810000" y="2783040"/>
            <a:ext cx="10571998" cy="3141651"/>
            <a:chOff x="809999" y="2556602"/>
            <a:chExt cx="5286000" cy="2290467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A28D8FB2-8E03-42B5-5BEF-58A80309B6C9}"/>
                </a:ext>
              </a:extLst>
            </p:cNvPr>
            <p:cNvSpPr txBox="1"/>
            <p:nvPr/>
          </p:nvSpPr>
          <p:spPr>
            <a:xfrm>
              <a:off x="809999" y="2556602"/>
              <a:ext cx="5286000" cy="3365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400" b="1"/>
                <a:t>Lexicon entry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BECA809-1EE3-5B28-2744-40B9CD4FF25B}"/>
                </a:ext>
              </a:extLst>
            </p:cNvPr>
            <p:cNvSpPr txBox="1"/>
            <p:nvPr/>
          </p:nvSpPr>
          <p:spPr>
            <a:xfrm>
              <a:off x="809999" y="3041300"/>
              <a:ext cx="5286000" cy="180576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/>
                <a:t>String</a:t>
              </a:r>
              <a:r>
                <a:rPr lang="en-GB" sz="1600"/>
                <a:t>: one or more words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/>
                <a:t>Part of speech</a:t>
              </a:r>
              <a:r>
                <a:rPr lang="en-GB" sz="1600"/>
                <a:t>: for each word in the string, to avoid irrelevant homophones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>
                  <a:solidFill>
                    <a:srgbClr val="FFFFFF"/>
                  </a:solidFill>
                </a:rPr>
                <a:t>Modality</a:t>
              </a:r>
              <a:r>
                <a:rPr lang="en-GB" sz="1600">
                  <a:solidFill>
                    <a:srgbClr val="FFFFFF"/>
                  </a:solidFill>
                </a:rPr>
                <a:t>: on</a:t>
              </a:r>
              <a:r>
                <a:rPr lang="en-GB" sz="1600"/>
                <a:t>e of the modalities above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/>
                <a:t>Trigger (head word)</a:t>
              </a:r>
              <a:r>
                <a:rPr lang="en-GB" sz="1600"/>
                <a:t>: primary phrasal constituent in case of multiword strings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/>
                <a:t>Subcategorization codes</a:t>
              </a:r>
              <a:r>
                <a:rPr lang="en-GB" sz="1600"/>
                <a:t>: one or more, structural relationship of targets to triggers for verb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7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 useBgFill="1"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it-IT" sz="5400"/>
              <a:t>Index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911DB1-2CE1-192B-D2B8-FE3AF88B89BD}"/>
              </a:ext>
            </a:extLst>
          </p:cNvPr>
          <p:cNvSpPr txBox="1"/>
          <p:nvPr/>
        </p:nvSpPr>
        <p:spPr>
          <a:xfrm>
            <a:off x="6522236" y="1331662"/>
            <a:ext cx="4704080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Approaches: an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Modality and Negation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Annotating Modality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Related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Symbolic Representation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Statistical Representation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LLMs Representation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4900-C902-5420-E498-0D402684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Lexicon (Baker et. Al, 2010)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E41A213-EE2E-B3B8-F6F3-CCA3E70136C8}"/>
              </a:ext>
            </a:extLst>
          </p:cNvPr>
          <p:cNvGrpSpPr/>
          <p:nvPr/>
        </p:nvGrpSpPr>
        <p:grpSpPr>
          <a:xfrm>
            <a:off x="738879" y="4900717"/>
            <a:ext cx="10714239" cy="1325660"/>
            <a:chOff x="809998" y="3042457"/>
            <a:chExt cx="5286001" cy="1196764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28831D1-3CE8-39B7-A954-0A4758D5A441}"/>
                </a:ext>
              </a:extLst>
            </p:cNvPr>
            <p:cNvSpPr txBox="1"/>
            <p:nvPr/>
          </p:nvSpPr>
          <p:spPr>
            <a:xfrm>
              <a:off x="809998" y="3042457"/>
              <a:ext cx="5286000" cy="3334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b="1"/>
                <a:t>🧑🏽‍🏫 </a:t>
              </a:r>
              <a:r>
                <a:rPr lang="en-GB" b="1"/>
                <a:t>Example sentence tag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EEE9CF3-73EB-1E38-D4D4-3C83CDE89C63}"/>
                </a:ext>
              </a:extLst>
            </p:cNvPr>
            <p:cNvSpPr txBox="1"/>
            <p:nvPr/>
          </p:nvSpPr>
          <p:spPr>
            <a:xfrm>
              <a:off x="809999" y="3377883"/>
              <a:ext cx="5286000" cy="861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Input</a:t>
              </a:r>
              <a:r>
                <a:rPr lang="en-GB" sz="1400"/>
                <a:t>: Americans should know that we can not hand over Dr. Khan to them. </a:t>
              </a:r>
            </a:p>
            <a:p>
              <a:endParaRPr lang="en-GB" sz="1400" b="1"/>
            </a:p>
            <a:p>
              <a:r>
                <a:rPr lang="en-GB" sz="1400" b="1"/>
                <a:t>Output</a:t>
              </a:r>
              <a:r>
                <a:rPr lang="en-GB" sz="1400"/>
                <a:t>: Americans &lt;TrigRequire should&gt; &lt;TargRequire know&gt; that we &lt;TrigAble can&gt; &lt;</a:t>
              </a:r>
              <a:r>
                <a:rPr lang="en-GB" sz="1400" err="1"/>
                <a:t>TrigNegation</a:t>
              </a:r>
              <a:r>
                <a:rPr lang="en-GB" sz="1400"/>
                <a:t> not&gt; &lt;TargNOTAble hand&gt; over Dr. Khan to them.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9A5A90D-039C-272B-E7DD-07E67071E5FD}"/>
              </a:ext>
            </a:extLst>
          </p:cNvPr>
          <p:cNvGrpSpPr/>
          <p:nvPr/>
        </p:nvGrpSpPr>
        <p:grpSpPr>
          <a:xfrm>
            <a:off x="820159" y="2075564"/>
            <a:ext cx="10714239" cy="2618322"/>
            <a:chOff x="809998" y="3042457"/>
            <a:chExt cx="5286001" cy="23637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FA41DC-044B-2996-4B4B-B1611093311B}"/>
                </a:ext>
              </a:extLst>
            </p:cNvPr>
            <p:cNvSpPr txBox="1"/>
            <p:nvPr/>
          </p:nvSpPr>
          <p:spPr>
            <a:xfrm>
              <a:off x="809998" y="3042457"/>
              <a:ext cx="5286000" cy="3334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b="1"/>
                <a:t>🧑🏽‍🏫 </a:t>
              </a:r>
              <a:r>
                <a:rPr lang="en-GB" b="1"/>
                <a:t>Example entry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CFF9776-F414-E9B4-03BC-6EB4B507E989}"/>
                </a:ext>
              </a:extLst>
            </p:cNvPr>
            <p:cNvSpPr txBox="1"/>
            <p:nvPr/>
          </p:nvSpPr>
          <p:spPr>
            <a:xfrm>
              <a:off x="809999" y="3377883"/>
              <a:ext cx="5286000" cy="2028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String</a:t>
              </a:r>
              <a:r>
                <a:rPr lang="en-GB" sz="1400"/>
                <a:t>: Need </a:t>
              </a:r>
            </a:p>
            <a:p>
              <a:r>
                <a:rPr lang="en-GB" sz="1400" b="1"/>
                <a:t>Pos</a:t>
              </a:r>
              <a:r>
                <a:rPr lang="en-GB" sz="1400"/>
                <a:t>: VB </a:t>
              </a:r>
            </a:p>
            <a:p>
              <a:r>
                <a:rPr lang="en-GB" sz="1400" b="1"/>
                <a:t>Modality</a:t>
              </a:r>
              <a:r>
                <a:rPr lang="en-GB" sz="1400"/>
                <a:t>: Require </a:t>
              </a:r>
            </a:p>
            <a:p>
              <a:r>
                <a:rPr lang="en-GB" sz="1400" b="1"/>
                <a:t>Trigger</a:t>
              </a:r>
              <a:r>
                <a:rPr lang="en-GB" sz="1400"/>
                <a:t>: Need 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V3-passive-basic</a:t>
              </a:r>
              <a:r>
                <a:rPr lang="en-GB" sz="1400"/>
                <a:t> – The government is needed to buy tents. 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V3-I3-basic</a:t>
              </a:r>
              <a:r>
                <a:rPr lang="en-GB" sz="1400"/>
                <a:t> – The government will need to work continuously for at least a year. We will need them to work continuously. 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T1-monotransitive-for-V3-verbs</a:t>
              </a:r>
              <a:r>
                <a:rPr lang="en-GB" sz="1400"/>
                <a:t> – We need a Sir Sayyed again to maintain this sentiment.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T1-passive-for-V3-verb</a:t>
              </a:r>
              <a:r>
                <a:rPr lang="en-GB" sz="1400"/>
                <a:t> – Tents are needed. 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Modal-auxiliary-basic</a:t>
              </a:r>
              <a:r>
                <a:rPr lang="en-GB" sz="1400"/>
                <a:t> – He need not go.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4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Related Tasks</a:t>
            </a:r>
          </a:p>
        </p:txBody>
      </p:sp>
    </p:spTree>
    <p:extLst>
      <p:ext uri="{BB962C8B-B14F-4D97-AF65-F5344CB8AC3E}">
        <p14:creationId xmlns:p14="http://schemas.microsoft.com/office/powerpoint/2010/main" val="12939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Modality-related tasks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754367"/>
            <a:ext cx="28180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🔍📒</a:t>
            </a:r>
            <a:endParaRPr lang="en-GB" sz="4000" b="1"/>
          </a:p>
          <a:p>
            <a:pPr algn="ctr"/>
            <a:r>
              <a:rPr lang="en-GB" b="1"/>
              <a:t>Speculated </a:t>
            </a:r>
            <a:r>
              <a:rPr lang="en-GB" b="1">
                <a:solidFill>
                  <a:schemeClr val="accent1"/>
                </a:solidFill>
              </a:rPr>
              <a:t>Sentences</a:t>
            </a:r>
            <a:r>
              <a:rPr lang="en-GB" b="1"/>
              <a:t> Detection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Where is uncertainty expressed in the text?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‘The drug </a:t>
            </a:r>
            <a:r>
              <a:rPr lang="en-GB">
                <a:solidFill>
                  <a:schemeClr val="accent1"/>
                </a:solidFill>
              </a:rPr>
              <a:t>could</a:t>
            </a:r>
            <a:r>
              <a:rPr lang="en-GB"/>
              <a:t> </a:t>
            </a:r>
            <a:r>
              <a:rPr lang="en-GB">
                <a:solidFill>
                  <a:schemeClr val="accent1"/>
                </a:solidFill>
              </a:rPr>
              <a:t>potentially</a:t>
            </a:r>
            <a:r>
              <a:rPr lang="en-GB"/>
              <a:t> reduce symptoms’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686965" y="2754367"/>
            <a:ext cx="2818072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b="1"/>
              <a:t>🫷🫸</a:t>
            </a:r>
          </a:p>
          <a:p>
            <a:pPr algn="ctr"/>
            <a:r>
              <a:rPr lang="en-GB" b="1"/>
              <a:t>Scope Resolution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Which words are affected by the modality?</a:t>
            </a:r>
          </a:p>
          <a:p>
            <a:endParaRPr lang="en-GB"/>
          </a:p>
          <a:p>
            <a:r>
              <a:rPr lang="it-IT"/>
              <a:t>🧑🏽‍🏫 ‘</a:t>
            </a:r>
            <a:r>
              <a:rPr lang="en-GB"/>
              <a:t>I might call you tomorrow</a:t>
            </a:r>
            <a:r>
              <a:rPr lang="it-IT"/>
              <a:t>’ </a:t>
            </a:r>
            <a:r>
              <a:rPr lang="it-IT">
                <a:sym typeface="Wingdings" panose="05000000000000000000" pitchFamily="2" charset="2"/>
              </a:rPr>
              <a:t> </a:t>
            </a:r>
            <a:r>
              <a:rPr lang="en-GB">
                <a:sym typeface="Wingdings" panose="05000000000000000000" pitchFamily="2" charset="2"/>
              </a:rPr>
              <a:t>scope can be whole sentence or only the verb 'call'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8563930" y="2754367"/>
            <a:ext cx="28180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🔍📆</a:t>
            </a:r>
            <a:endParaRPr lang="en-GB" sz="4000" b="1"/>
          </a:p>
          <a:p>
            <a:pPr algn="ctr"/>
            <a:r>
              <a:rPr lang="en-GB" b="1"/>
              <a:t>Speculated </a:t>
            </a:r>
            <a:r>
              <a:rPr lang="en-GB" b="1">
                <a:solidFill>
                  <a:schemeClr val="accent1"/>
                </a:solidFill>
              </a:rPr>
              <a:t>Events</a:t>
            </a:r>
            <a:r>
              <a:rPr lang="en-GB" b="1"/>
              <a:t> Detection</a:t>
            </a:r>
          </a:p>
          <a:p>
            <a:pPr algn="ctr"/>
            <a:endParaRPr lang="en-GB"/>
          </a:p>
          <a:p>
            <a:r>
              <a:rPr lang="it-IT"/>
              <a:t>💡</a:t>
            </a:r>
            <a:r>
              <a:rPr lang="en-GB"/>
              <a:t>What events are  uncertain?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‘</a:t>
            </a:r>
            <a:r>
              <a:rPr lang="en-GB">
                <a:solidFill>
                  <a:schemeClr val="accent1"/>
                </a:solidFill>
              </a:rPr>
              <a:t>The launch </a:t>
            </a:r>
            <a:r>
              <a:rPr lang="en-GB"/>
              <a:t>might be delayed’ </a:t>
            </a:r>
            <a:r>
              <a:rPr lang="en-GB">
                <a:sym typeface="Wingdings" panose="05000000000000000000" pitchFamily="2" charset="2"/>
              </a:rPr>
              <a:t> the event is the launch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Modality-related tasks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754367"/>
            <a:ext cx="281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🏷️</a:t>
            </a:r>
            <a:endParaRPr lang="en-GB" sz="4000" b="1"/>
          </a:p>
          <a:p>
            <a:pPr algn="ctr"/>
            <a:r>
              <a:rPr lang="en-GB" b="1"/>
              <a:t>Modality Tagging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Which modality is expressed by the words?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‘Are </a:t>
            </a:r>
            <a:r>
              <a:rPr lang="en-GB">
                <a:solidFill>
                  <a:schemeClr val="accent1"/>
                </a:solidFill>
              </a:rPr>
              <a:t>allowed to </a:t>
            </a:r>
            <a:r>
              <a:rPr lang="en-GB"/>
              <a:t>enter’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permission</a:t>
            </a:r>
          </a:p>
          <a:p>
            <a:r>
              <a:rPr lang="it-IT"/>
              <a:t>🧑🏽‍🏫</a:t>
            </a:r>
            <a:r>
              <a:rPr lang="en-GB"/>
              <a:t>‘</a:t>
            </a:r>
            <a:r>
              <a:rPr lang="en-GB">
                <a:solidFill>
                  <a:schemeClr val="accent1"/>
                </a:solidFill>
              </a:rPr>
              <a:t>Should</a:t>
            </a:r>
            <a:r>
              <a:rPr lang="en-GB"/>
              <a:t> consider’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suggestion.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686965" y="2754367"/>
            <a:ext cx="28180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🙏🏽</a:t>
            </a:r>
          </a:p>
          <a:p>
            <a:pPr algn="ctr"/>
            <a:r>
              <a:rPr lang="en-GB" b="1"/>
              <a:t>Belief categorization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Which level of belief does the speaker express?</a:t>
            </a:r>
          </a:p>
          <a:p>
            <a:endParaRPr lang="en-GB"/>
          </a:p>
          <a:p>
            <a:r>
              <a:rPr lang="it-IT"/>
              <a:t>🧑🏽‍🏫 ‘</a:t>
            </a:r>
            <a:r>
              <a:rPr lang="en-GB"/>
              <a:t>I</a:t>
            </a:r>
            <a:r>
              <a:rPr lang="en-GB">
                <a:solidFill>
                  <a:schemeClr val="accent1"/>
                </a:solidFill>
              </a:rPr>
              <a:t> believe </a:t>
            </a:r>
            <a:r>
              <a:rPr lang="en-GB"/>
              <a:t>the results are accurate’ </a:t>
            </a:r>
            <a:r>
              <a:rPr lang="en-GB">
                <a:sym typeface="Wingdings" panose="05000000000000000000" pitchFamily="2" charset="2"/>
              </a:rPr>
              <a:t> personal belief</a:t>
            </a:r>
          </a:p>
          <a:p>
            <a:r>
              <a:rPr lang="it-IT">
                <a:sym typeface="Wingdings" panose="05000000000000000000" pitchFamily="2" charset="2"/>
              </a:rPr>
              <a:t>🧑🏽‍🏫 </a:t>
            </a:r>
            <a:r>
              <a:rPr lang="en-GB">
                <a:sym typeface="Wingdings" panose="05000000000000000000" pitchFamily="2" charset="2"/>
              </a:rPr>
              <a:t>‘The results are </a:t>
            </a:r>
            <a:r>
              <a:rPr lang="en-GB">
                <a:solidFill>
                  <a:schemeClr val="accent1"/>
                </a:solidFill>
                <a:sym typeface="Wingdings" panose="05000000000000000000" pitchFamily="2" charset="2"/>
              </a:rPr>
              <a:t>confirmed</a:t>
            </a:r>
            <a:r>
              <a:rPr lang="en-GB">
                <a:sym typeface="Wingdings" panose="05000000000000000000" pitchFamily="2" charset="2"/>
              </a:rPr>
              <a:t>’  certainty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8563930" y="2754367"/>
            <a:ext cx="281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⚪⚫</a:t>
            </a:r>
            <a:endParaRPr lang="en-GB" sz="4000" b="1"/>
          </a:p>
          <a:p>
            <a:pPr algn="ctr"/>
            <a:r>
              <a:rPr lang="en-GB" b="1"/>
              <a:t>Contradiction and Contrast Processing</a:t>
            </a:r>
          </a:p>
          <a:p>
            <a:pPr algn="ctr"/>
            <a:endParaRPr lang="en-GB"/>
          </a:p>
          <a:p>
            <a:r>
              <a:rPr lang="it-IT"/>
              <a:t>💡</a:t>
            </a:r>
            <a:r>
              <a:rPr lang="en-GB"/>
              <a:t>Are contrasting modalities expressed?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‘</a:t>
            </a:r>
            <a:r>
              <a:rPr lang="en-GB">
                <a:solidFill>
                  <a:schemeClr val="accent1"/>
                </a:solidFill>
              </a:rPr>
              <a:t>He claimed </a:t>
            </a:r>
            <a:r>
              <a:rPr lang="en-GB"/>
              <a:t>to be at work, but his colleague said he was </a:t>
            </a:r>
            <a:r>
              <a:rPr lang="en-GB">
                <a:solidFill>
                  <a:schemeClr val="accent1"/>
                </a:solidFill>
              </a:rPr>
              <a:t>absent</a:t>
            </a:r>
            <a:r>
              <a:rPr lang="en-GB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47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2786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applications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754367"/>
            <a:ext cx="28180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🫀🔬</a:t>
            </a:r>
            <a:endParaRPr lang="en-GB" sz="4000" b="1"/>
          </a:p>
          <a:p>
            <a:pPr algn="ctr"/>
            <a:r>
              <a:rPr lang="en-GB" b="1"/>
              <a:t>Sentiment Analysis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Identify sentiment behind text, strength, scope</a:t>
            </a:r>
          </a:p>
          <a:p>
            <a:endParaRPr lang="en-GB"/>
          </a:p>
          <a:p>
            <a:r>
              <a:rPr lang="it-IT" sz="1600"/>
              <a:t>🧑🏽‍🏫 </a:t>
            </a:r>
            <a:r>
              <a:rPr lang="en-GB" sz="1600"/>
              <a:t>‘I </a:t>
            </a:r>
            <a:r>
              <a:rPr lang="en-GB" sz="1600">
                <a:solidFill>
                  <a:schemeClr val="accent1"/>
                </a:solidFill>
              </a:rPr>
              <a:t>absolutely love </a:t>
            </a:r>
            <a:r>
              <a:rPr lang="en-GB" sz="1600"/>
              <a:t>the new features of this app, but the customer service can be </a:t>
            </a:r>
            <a:r>
              <a:rPr lang="en-GB" sz="1600">
                <a:solidFill>
                  <a:schemeClr val="accent1"/>
                </a:solidFill>
              </a:rPr>
              <a:t>unhelpful</a:t>
            </a:r>
            <a:r>
              <a:rPr lang="en-GB" sz="1600"/>
              <a:t>’: positive towards features, negative towards service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686965" y="2754367"/>
            <a:ext cx="28180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🔗</a:t>
            </a:r>
          </a:p>
          <a:p>
            <a:pPr algn="ctr"/>
            <a:r>
              <a:rPr lang="en-GB" b="1"/>
              <a:t>Textual Entailment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Recognize if truth of a fragment follows from another one</a:t>
            </a:r>
          </a:p>
          <a:p>
            <a:endParaRPr lang="en-GB"/>
          </a:p>
          <a:p>
            <a:r>
              <a:rPr lang="it-IT"/>
              <a:t>🧑🏽‍🏫 ‘</a:t>
            </a:r>
            <a:r>
              <a:rPr lang="en-GB"/>
              <a:t>John </a:t>
            </a:r>
            <a:r>
              <a:rPr lang="en-GB">
                <a:solidFill>
                  <a:schemeClr val="accent1"/>
                </a:solidFill>
              </a:rPr>
              <a:t>must</a:t>
            </a:r>
            <a:r>
              <a:rPr lang="en-GB"/>
              <a:t> submit the report by Friday’ entails</a:t>
            </a:r>
            <a:r>
              <a:rPr lang="it-IT">
                <a:sym typeface="Wingdings" panose="05000000000000000000" pitchFamily="2" charset="2"/>
              </a:rPr>
              <a:t> </a:t>
            </a:r>
            <a:r>
              <a:rPr lang="en-GB">
                <a:sym typeface="Wingdings" panose="05000000000000000000" pitchFamily="2" charset="2"/>
              </a:rPr>
              <a:t>‘John is </a:t>
            </a:r>
            <a:r>
              <a:rPr lang="en-GB">
                <a:solidFill>
                  <a:schemeClr val="accent1"/>
                </a:solidFill>
                <a:sym typeface="Wingdings" panose="05000000000000000000" pitchFamily="2" charset="2"/>
              </a:rPr>
              <a:t>required</a:t>
            </a:r>
            <a:r>
              <a:rPr lang="en-GB">
                <a:sym typeface="Wingdings" panose="05000000000000000000" pitchFamily="2" charset="2"/>
              </a:rPr>
              <a:t> to submit the report this week’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8563930" y="2754367"/>
            <a:ext cx="281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/>
              <a:t>🔠🈹</a:t>
            </a:r>
          </a:p>
          <a:p>
            <a:pPr algn="ctr"/>
            <a:r>
              <a:rPr lang="en-GB" b="1"/>
              <a:t>Machine Translation</a:t>
            </a:r>
          </a:p>
          <a:p>
            <a:pPr algn="ctr"/>
            <a:endParaRPr lang="en-GB"/>
          </a:p>
          <a:p>
            <a:r>
              <a:rPr lang="it-IT"/>
              <a:t>💡</a:t>
            </a:r>
            <a:r>
              <a:rPr lang="en-GB"/>
              <a:t>Preserve nuances of modality when translating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Translation</a:t>
            </a:r>
            <a:r>
              <a:rPr lang="it-IT"/>
              <a:t> of</a:t>
            </a:r>
            <a:r>
              <a:rPr lang="en-GB"/>
              <a:t> ‘You shouldn't park here’ must convey prohibition accurately</a:t>
            </a:r>
          </a:p>
        </p:txBody>
      </p:sp>
    </p:spTree>
    <p:extLst>
      <p:ext uri="{BB962C8B-B14F-4D97-AF65-F5344CB8AC3E}">
        <p14:creationId xmlns:p14="http://schemas.microsoft.com/office/powerpoint/2010/main" val="30919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applications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754367"/>
            <a:ext cx="28180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📄⛏️</a:t>
            </a:r>
            <a:endParaRPr lang="en-GB" sz="4000" b="1"/>
          </a:p>
          <a:p>
            <a:pPr algn="ctr"/>
            <a:r>
              <a:rPr lang="en-GB" b="1"/>
              <a:t>Text mining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Extract information and patterns from text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Mining customer feedback to identify common issues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686965" y="2754367"/>
            <a:ext cx="28180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📑</a:t>
            </a:r>
          </a:p>
          <a:p>
            <a:pPr algn="ctr"/>
            <a:r>
              <a:rPr lang="en-GB" b="1"/>
              <a:t>Structure Identification in Scientific Papers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Analyse and summarize sections of scientific text</a:t>
            </a:r>
          </a:p>
          <a:p>
            <a:endParaRPr lang="en-GB"/>
          </a:p>
          <a:p>
            <a:r>
              <a:rPr lang="en-GB"/>
              <a:t>🧑🏽‍🏫 ‘This study aims to prove’ </a:t>
            </a:r>
            <a:r>
              <a:rPr lang="en-GB">
                <a:sym typeface="Wingdings" panose="05000000000000000000" pitchFamily="2" charset="2"/>
              </a:rPr>
              <a:t> introduction</a:t>
            </a:r>
          </a:p>
          <a:p>
            <a:r>
              <a:rPr lang="en-GB"/>
              <a:t>🧑🏽‍🏫 ‘The data confirms’ </a:t>
            </a:r>
            <a:r>
              <a:rPr lang="en-GB">
                <a:sym typeface="Wingdings" panose="05000000000000000000" pitchFamily="2" charset="2"/>
              </a:rPr>
              <a:t> results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8563930" y="2754367"/>
            <a:ext cx="28180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🫱🏽‍🫲🏿</a:t>
            </a:r>
            <a:endParaRPr lang="en-GB" sz="4000" b="1"/>
          </a:p>
          <a:p>
            <a:pPr algn="ctr"/>
            <a:r>
              <a:rPr lang="en-GB" b="1"/>
              <a:t>Trustworthiness Detection</a:t>
            </a:r>
          </a:p>
          <a:p>
            <a:pPr algn="ctr"/>
            <a:endParaRPr lang="en-GB"/>
          </a:p>
          <a:p>
            <a:r>
              <a:rPr lang="it-IT"/>
              <a:t>💡</a:t>
            </a:r>
            <a:r>
              <a:rPr lang="en-GB"/>
              <a:t>Evaluate reliability of information through modality triggers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Reliability of rumour in social media</a:t>
            </a:r>
          </a:p>
        </p:txBody>
      </p:sp>
    </p:spTree>
    <p:extLst>
      <p:ext uri="{BB962C8B-B14F-4D97-AF65-F5344CB8AC3E}">
        <p14:creationId xmlns:p14="http://schemas.microsoft.com/office/powerpoint/2010/main" val="24555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Symbolic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85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F6C27-DE4F-C37F-6D04-5472646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28D8FB2-8E03-42B5-5BEF-58A80309B6C9}"/>
              </a:ext>
            </a:extLst>
          </p:cNvPr>
          <p:cNvSpPr txBox="1"/>
          <p:nvPr/>
        </p:nvSpPr>
        <p:spPr>
          <a:xfrm>
            <a:off x="810001" y="2043968"/>
            <a:ext cx="1057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💡</a:t>
            </a:r>
            <a:r>
              <a:rPr lang="en-GB" b="1"/>
              <a:t>Rule-based </a:t>
            </a:r>
            <a:r>
              <a:rPr lang="en-GB"/>
              <a:t>systems with different strategies of identification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B5DB84A-045F-4726-EBA0-D2F1D563AC68}"/>
              </a:ext>
            </a:extLst>
          </p:cNvPr>
          <p:cNvGrpSpPr/>
          <p:nvPr/>
        </p:nvGrpSpPr>
        <p:grpSpPr>
          <a:xfrm>
            <a:off x="4184344" y="4275906"/>
            <a:ext cx="3823309" cy="954107"/>
            <a:chOff x="810000" y="2606222"/>
            <a:chExt cx="3823309" cy="954107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BECA809-1EE3-5B28-2744-40B9CD4FF25B}"/>
                </a:ext>
              </a:extLst>
            </p:cNvPr>
            <p:cNvSpPr txBox="1"/>
            <p:nvPr/>
          </p:nvSpPr>
          <p:spPr>
            <a:xfrm>
              <a:off x="1670400" y="2606222"/>
              <a:ext cx="296290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Trigger words</a:t>
              </a:r>
            </a:p>
            <a:p>
              <a:r>
                <a:rPr lang="en-GB" sz="1400"/>
                <a:t>List of words that signal modality</a:t>
              </a:r>
            </a:p>
            <a:p>
              <a:endParaRPr lang="en-GB" sz="1400"/>
            </a:p>
            <a:p>
              <a:r>
                <a:rPr lang="it-IT" sz="1400"/>
                <a:t>🧑🏽‍🏫</a:t>
              </a:r>
              <a:r>
                <a:rPr lang="en-GB" sz="1400"/>
                <a:t> ‘need’, ‘must’, ‘should’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AC9AC5F-FE26-5F62-73C7-126A9EE2086F}"/>
                </a:ext>
              </a:extLst>
            </p:cNvPr>
            <p:cNvSpPr txBox="1"/>
            <p:nvPr/>
          </p:nvSpPr>
          <p:spPr>
            <a:xfrm>
              <a:off x="810000" y="2652389"/>
              <a:ext cx="8604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▶️</a:t>
              </a:r>
              <a:endParaRPr lang="en-GB" sz="500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EB3134-B43F-4FA3-3169-B8807007AF77}"/>
              </a:ext>
            </a:extLst>
          </p:cNvPr>
          <p:cNvGrpSpPr/>
          <p:nvPr/>
        </p:nvGrpSpPr>
        <p:grpSpPr>
          <a:xfrm>
            <a:off x="7222138" y="5430589"/>
            <a:ext cx="4650079" cy="861774"/>
            <a:chOff x="7005388" y="5223211"/>
            <a:chExt cx="4650079" cy="861774"/>
          </a:xfrm>
        </p:grpSpPr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9AC6963D-1616-D2B2-416E-640F91E256C2}"/>
                </a:ext>
              </a:extLst>
            </p:cNvPr>
            <p:cNvSpPr txBox="1"/>
            <p:nvPr/>
          </p:nvSpPr>
          <p:spPr>
            <a:xfrm>
              <a:off x="7865788" y="5284766"/>
              <a:ext cx="378967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Logical languages</a:t>
              </a:r>
            </a:p>
            <a:p>
              <a:r>
                <a:rPr lang="en-GB" sz="1400"/>
                <a:t>Use formal logic constructs to represent modalities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8E42BC8-003A-E8D9-0484-7A3BD1AF324E}"/>
                </a:ext>
              </a:extLst>
            </p:cNvPr>
            <p:cNvSpPr txBox="1"/>
            <p:nvPr/>
          </p:nvSpPr>
          <p:spPr>
            <a:xfrm>
              <a:off x="7005388" y="5223211"/>
              <a:ext cx="8604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🔗</a:t>
              </a:r>
              <a:endParaRPr lang="en-GB" sz="5000"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22252DB9-33D4-7148-AF0E-48B644B3B77B}"/>
              </a:ext>
            </a:extLst>
          </p:cNvPr>
          <p:cNvGrpSpPr/>
          <p:nvPr/>
        </p:nvGrpSpPr>
        <p:grpSpPr>
          <a:xfrm>
            <a:off x="810000" y="2844224"/>
            <a:ext cx="4033414" cy="1169551"/>
            <a:chOff x="4274623" y="3785919"/>
            <a:chExt cx="4033414" cy="1169551"/>
          </a:xfrm>
        </p:grpSpPr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69701462-13C8-2346-92C1-04E542589930}"/>
                </a:ext>
              </a:extLst>
            </p:cNvPr>
            <p:cNvSpPr txBox="1"/>
            <p:nvPr/>
          </p:nvSpPr>
          <p:spPr>
            <a:xfrm>
              <a:off x="5136326" y="3785919"/>
              <a:ext cx="3171711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Dependency parsing</a:t>
              </a:r>
              <a:endParaRPr lang="en-GB" sz="1400"/>
            </a:p>
            <a:p>
              <a:r>
                <a:rPr lang="en-GB" sz="1400"/>
                <a:t>Look at relationship between elements</a:t>
              </a:r>
            </a:p>
            <a:p>
              <a:endParaRPr lang="en-GB" sz="1400"/>
            </a:p>
            <a:p>
              <a:r>
                <a:rPr lang="it-IT" sz="1400"/>
                <a:t>🧑🏽‍🏫</a:t>
              </a:r>
              <a:r>
                <a:rPr lang="en-GB" sz="1400"/>
                <a:t> Modality word is the head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043EB39-75F1-F8D5-93C3-6493668CA833}"/>
                </a:ext>
              </a:extLst>
            </p:cNvPr>
            <p:cNvSpPr txBox="1"/>
            <p:nvPr/>
          </p:nvSpPr>
          <p:spPr>
            <a:xfrm>
              <a:off x="4274623" y="3939807"/>
              <a:ext cx="861703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🖇️</a:t>
              </a:r>
              <a:endParaRPr lang="en-GB" sz="500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6219B91-6C4E-A549-AE15-E707542BE31F}"/>
              </a:ext>
            </a:extLst>
          </p:cNvPr>
          <p:cNvGrpSpPr/>
          <p:nvPr/>
        </p:nvGrpSpPr>
        <p:grpSpPr>
          <a:xfrm>
            <a:off x="810000" y="5492144"/>
            <a:ext cx="4159860" cy="861774"/>
            <a:chOff x="1430485" y="5492144"/>
            <a:chExt cx="4159860" cy="861774"/>
          </a:xfrm>
        </p:grpSpPr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3C65E24B-0317-6089-8020-F1055A2C5F79}"/>
                </a:ext>
              </a:extLst>
            </p:cNvPr>
            <p:cNvSpPr txBox="1"/>
            <p:nvPr/>
          </p:nvSpPr>
          <p:spPr>
            <a:xfrm>
              <a:off x="2290885" y="5553699"/>
              <a:ext cx="329946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Regular expressions</a:t>
              </a:r>
              <a:r>
                <a:rPr lang="en-GB" sz="1400"/>
                <a:t> </a:t>
              </a:r>
              <a:br>
                <a:rPr lang="en-GB" sz="1400"/>
              </a:br>
              <a:r>
                <a:rPr lang="en-GB" sz="1400"/>
                <a:t>Identify patterns associated with modality statements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4EE4D42-E4B3-7645-25AD-C2F603D6C7D6}"/>
                </a:ext>
              </a:extLst>
            </p:cNvPr>
            <p:cNvSpPr txBox="1"/>
            <p:nvPr/>
          </p:nvSpPr>
          <p:spPr>
            <a:xfrm>
              <a:off x="1430485" y="5492144"/>
              <a:ext cx="8604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📔</a:t>
              </a:r>
              <a:endParaRPr lang="en-GB" sz="5000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781CA34-A235-FE40-2D29-DAB686E4EF25}"/>
              </a:ext>
            </a:extLst>
          </p:cNvPr>
          <p:cNvGrpSpPr/>
          <p:nvPr/>
        </p:nvGrpSpPr>
        <p:grpSpPr>
          <a:xfrm>
            <a:off x="7222138" y="2844223"/>
            <a:ext cx="4159860" cy="1169551"/>
            <a:chOff x="7222138" y="2636004"/>
            <a:chExt cx="4159860" cy="1169551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79143B3C-4F20-9A3B-CC7F-29D94F41972B}"/>
                </a:ext>
              </a:extLst>
            </p:cNvPr>
            <p:cNvSpPr txBox="1"/>
            <p:nvPr/>
          </p:nvSpPr>
          <p:spPr>
            <a:xfrm>
              <a:off x="8082538" y="2636004"/>
              <a:ext cx="329946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>
                  <a:solidFill>
                    <a:srgbClr val="FFFFFF"/>
                  </a:solidFill>
                </a:rPr>
                <a:t>POS tags</a:t>
              </a:r>
              <a:endParaRPr lang="en-GB" sz="1400"/>
            </a:p>
            <a:p>
              <a:r>
                <a:rPr lang="en-GB" sz="1400"/>
                <a:t>Identify patterns and disambiguate</a:t>
              </a:r>
            </a:p>
            <a:p>
              <a:endParaRPr lang="en-GB" sz="1400"/>
            </a:p>
            <a:p>
              <a:r>
                <a:rPr lang="it-IT" sz="1400"/>
                <a:t>🧑🏽‍🏫</a:t>
              </a:r>
              <a:r>
                <a:rPr lang="en-GB" sz="1400"/>
                <a:t>’ The medicines were in strong need’ </a:t>
              </a:r>
              <a:r>
                <a:rPr lang="en-GB" sz="1400">
                  <a:sym typeface="Wingdings" panose="05000000000000000000" pitchFamily="2" charset="2"/>
                </a:rPr>
                <a:t> POS: noun, no modality</a:t>
              </a:r>
              <a:endParaRPr lang="en-GB" sz="140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D01717A-94BF-378F-D083-240621E43E02}"/>
                </a:ext>
              </a:extLst>
            </p:cNvPr>
            <p:cNvSpPr txBox="1"/>
            <p:nvPr/>
          </p:nvSpPr>
          <p:spPr>
            <a:xfrm>
              <a:off x="7222138" y="2790257"/>
              <a:ext cx="8604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🏷️</a:t>
              </a:r>
              <a:endParaRPr lang="en-GB" sz="5000"/>
            </a:p>
          </p:txBody>
        </p:sp>
      </p:grpSp>
    </p:spTree>
    <p:extLst>
      <p:ext uri="{BB962C8B-B14F-4D97-AF65-F5344CB8AC3E}">
        <p14:creationId xmlns:p14="http://schemas.microsoft.com/office/powerpoint/2010/main" val="29474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4FCE84-C80B-29B8-A117-EB571B8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 Logic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648A58-B744-AEC0-4ADF-DA2A7232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5942" y="2294991"/>
            <a:ext cx="1712339" cy="576262"/>
          </a:xfrm>
        </p:spPr>
        <p:txBody>
          <a:bodyPr anchor="ctr"/>
          <a:lstStyle/>
          <a:p>
            <a:r>
              <a:rPr lang="it-IT"/>
              <a:t>🏛️ </a:t>
            </a:r>
            <a:r>
              <a:rPr lang="en-GB" b="1"/>
              <a:t>Classical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608F4E-90AA-303D-267C-27B893942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096" y="3091494"/>
            <a:ext cx="4426029" cy="291484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/>
              <a:t>Necessity</a:t>
            </a:r>
            <a:r>
              <a:rPr lang="en-GB"/>
              <a:t> operator: □</a:t>
            </a:r>
            <a:br>
              <a:rPr lang="en-GB"/>
            </a:br>
            <a:br>
              <a:rPr lang="en-GB"/>
            </a:br>
            <a:r>
              <a:rPr lang="it-IT"/>
              <a:t>🧑🏽‍🏫</a:t>
            </a:r>
            <a:r>
              <a:rPr lang="en-GB"/>
              <a:t> ‘It is </a:t>
            </a:r>
            <a:r>
              <a:rPr lang="en-GB">
                <a:solidFill>
                  <a:schemeClr val="accent1"/>
                </a:solidFill>
              </a:rPr>
              <a:t>necessary</a:t>
            </a:r>
            <a:r>
              <a:rPr lang="en-GB"/>
              <a:t> that John cooks’</a:t>
            </a:r>
            <a:br>
              <a:rPr lang="en-GB"/>
            </a:br>
            <a:r>
              <a:rPr lang="en-GB"/>
              <a:t>      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>
                <a:solidFill>
                  <a:schemeClr val="accent1"/>
                </a:solidFill>
              </a:rPr>
              <a:t>□</a:t>
            </a:r>
            <a:r>
              <a:rPr lang="en-GB"/>
              <a:t> Cooks(John)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Possibility</a:t>
            </a:r>
            <a:r>
              <a:rPr lang="en-GB"/>
              <a:t> operator: ◇</a:t>
            </a:r>
            <a:br>
              <a:rPr lang="en-GB"/>
            </a:br>
            <a:br>
              <a:rPr lang="en-GB"/>
            </a:br>
            <a:r>
              <a:rPr lang="it-IT"/>
              <a:t>🧑🏽‍🏫</a:t>
            </a:r>
            <a:r>
              <a:rPr lang="en-GB"/>
              <a:t> ‘It is </a:t>
            </a:r>
            <a:r>
              <a:rPr lang="en-GB">
                <a:solidFill>
                  <a:schemeClr val="accent1"/>
                </a:solidFill>
              </a:rPr>
              <a:t>possible</a:t>
            </a:r>
            <a:r>
              <a:rPr lang="en-GB"/>
              <a:t> that John cooks’</a:t>
            </a:r>
            <a:br>
              <a:rPr lang="en-GB"/>
            </a:br>
            <a:r>
              <a:rPr lang="en-GB"/>
              <a:t>      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>
                <a:solidFill>
                  <a:schemeClr val="accent1"/>
                </a:solidFill>
              </a:rPr>
              <a:t>◇</a:t>
            </a:r>
            <a:r>
              <a:rPr lang="en-GB"/>
              <a:t> Cooks(John)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D878EA-2808-97F6-7EF1-77B18763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03350" y="2294991"/>
            <a:ext cx="1962708" cy="576262"/>
          </a:xfrm>
        </p:spPr>
        <p:txBody>
          <a:bodyPr anchor="ctr"/>
          <a:lstStyle/>
          <a:p>
            <a:r>
              <a:rPr lang="it-IT"/>
              <a:t>🧬 </a:t>
            </a:r>
            <a:r>
              <a:rPr lang="en-GB" b="1"/>
              <a:t>Evolution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B64C46-10FF-14DE-F718-F5D0A2685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89692" y="3091494"/>
            <a:ext cx="2790023" cy="31099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Obligation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Permission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Belief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Temporal dimension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163A5E7-DB84-23AE-7961-3934085FE420}"/>
              </a:ext>
            </a:extLst>
          </p:cNvPr>
          <p:cNvSpPr/>
          <p:nvPr/>
        </p:nvSpPr>
        <p:spPr>
          <a:xfrm>
            <a:off x="1069096" y="2294991"/>
            <a:ext cx="4426029" cy="390641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EEE4EF5-43CB-DE63-E6AA-5B1DE29F5831}"/>
              </a:ext>
            </a:extLst>
          </p:cNvPr>
          <p:cNvSpPr/>
          <p:nvPr/>
        </p:nvSpPr>
        <p:spPr>
          <a:xfrm>
            <a:off x="6851970" y="2294991"/>
            <a:ext cx="4270933" cy="390641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08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994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Statistical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318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7AF6590A-517B-27D4-4C3A-F0ACBBAEE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223159"/>
              </p:ext>
            </p:extLst>
          </p:nvPr>
        </p:nvGraphicFramePr>
        <p:xfrm>
          <a:off x="-121392" y="2133599"/>
          <a:ext cx="6945087" cy="4277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uppo 30">
            <a:extLst>
              <a:ext uri="{FF2B5EF4-FFF2-40B4-BE49-F238E27FC236}">
                <a16:creationId xmlns:a16="http://schemas.microsoft.com/office/drawing/2014/main" id="{3DF97D09-B4DF-9150-89CA-DF38F08DC2EE}"/>
              </a:ext>
            </a:extLst>
          </p:cNvPr>
          <p:cNvGrpSpPr/>
          <p:nvPr/>
        </p:nvGrpSpPr>
        <p:grpSpPr>
          <a:xfrm>
            <a:off x="7291905" y="3200736"/>
            <a:ext cx="2871921" cy="646332"/>
            <a:chOff x="6971318" y="3105833"/>
            <a:chExt cx="2603651" cy="646332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A12E21CC-6135-C945-4C7B-4220A136EDFB}"/>
                </a:ext>
              </a:extLst>
            </p:cNvPr>
            <p:cNvSpPr/>
            <p:nvPr/>
          </p:nvSpPr>
          <p:spPr>
            <a:xfrm>
              <a:off x="6971318" y="3105833"/>
              <a:ext cx="2586340" cy="64633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4973BB0-A461-F4DD-1355-46694FEB720D}"/>
                </a:ext>
              </a:extLst>
            </p:cNvPr>
            <p:cNvSpPr txBox="1"/>
            <p:nvPr/>
          </p:nvSpPr>
          <p:spPr>
            <a:xfrm>
              <a:off x="6988629" y="3105834"/>
              <a:ext cx="2586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/>
                <a:t>❗</a:t>
              </a:r>
              <a:r>
                <a:rPr lang="en-GB"/>
                <a:t>Heavy </a:t>
              </a:r>
              <a:br>
                <a:rPr lang="en-GB"/>
              </a:br>
              <a:r>
                <a:rPr lang="en-GB" b="1"/>
                <a:t>dataset dependence</a:t>
              </a: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4D63514D-D6DC-C8FD-FCA2-F756FBFA5899}"/>
              </a:ext>
            </a:extLst>
          </p:cNvPr>
          <p:cNvGrpSpPr/>
          <p:nvPr/>
        </p:nvGrpSpPr>
        <p:grpSpPr>
          <a:xfrm>
            <a:off x="7272748" y="4950852"/>
            <a:ext cx="2891139" cy="679313"/>
            <a:chOff x="6971318" y="3105833"/>
            <a:chExt cx="2603648" cy="646331"/>
          </a:xfrm>
        </p:grpSpPr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6D03DDEA-B47B-3267-76B7-784A6CDA3794}"/>
                </a:ext>
              </a:extLst>
            </p:cNvPr>
            <p:cNvSpPr/>
            <p:nvPr/>
          </p:nvSpPr>
          <p:spPr>
            <a:xfrm>
              <a:off x="6971318" y="3105833"/>
              <a:ext cx="2586340" cy="64633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604D6DB-9359-F36A-EB08-57291A0E6473}"/>
                </a:ext>
              </a:extLst>
            </p:cNvPr>
            <p:cNvSpPr txBox="1"/>
            <p:nvPr/>
          </p:nvSpPr>
          <p:spPr>
            <a:xfrm>
              <a:off x="6988627" y="3105834"/>
              <a:ext cx="2586339" cy="614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/>
                <a:t>🪛</a:t>
              </a:r>
              <a:r>
                <a:rPr lang="en-GB"/>
                <a:t> </a:t>
              </a:r>
              <a:r>
                <a:rPr lang="en-GB" b="1"/>
                <a:t>Feature engineering</a:t>
              </a:r>
              <a:br>
                <a:rPr lang="en-GB" b="1"/>
              </a:br>
              <a:r>
                <a:rPr lang="en-GB"/>
                <a:t>is fundamental</a:t>
              </a:r>
              <a:r>
                <a:rPr lang="it-IT"/>
                <a:t> 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72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 engineering for modality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97C3181-6FA6-DE1C-9107-196A148DA413}"/>
              </a:ext>
            </a:extLst>
          </p:cNvPr>
          <p:cNvGrpSpPr/>
          <p:nvPr/>
        </p:nvGrpSpPr>
        <p:grpSpPr>
          <a:xfrm>
            <a:off x="809998" y="2551837"/>
            <a:ext cx="4959432" cy="1754326"/>
            <a:chOff x="809998" y="2551837"/>
            <a:chExt cx="4959432" cy="175432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45321307-C254-ACEA-3F38-C1CB72D17A43}"/>
                </a:ext>
              </a:extLst>
            </p:cNvPr>
            <p:cNvSpPr txBox="1"/>
            <p:nvPr/>
          </p:nvSpPr>
          <p:spPr>
            <a:xfrm>
              <a:off x="810000" y="2551837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Sentiment Scores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Reflect sentiment through quantitative measures (positive, negative, neutral)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Classify overall mood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FDF6CF9D-2E3E-93E0-FD7E-A3F3353A692C}"/>
                </a:ext>
              </a:extLst>
            </p:cNvPr>
            <p:cNvSpPr/>
            <p:nvPr/>
          </p:nvSpPr>
          <p:spPr>
            <a:xfrm>
              <a:off x="809998" y="2551837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A882E8C-9A24-CBBF-33D7-7760D7B60BA7}"/>
              </a:ext>
            </a:extLst>
          </p:cNvPr>
          <p:cNvGrpSpPr/>
          <p:nvPr/>
        </p:nvGrpSpPr>
        <p:grpSpPr>
          <a:xfrm>
            <a:off x="809998" y="4656486"/>
            <a:ext cx="4959430" cy="1754326"/>
            <a:chOff x="809998" y="4656486"/>
            <a:chExt cx="4959430" cy="175432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17EB0BF-2F89-EBFC-1BA9-12B7A9C75DFA}"/>
                </a:ext>
              </a:extLst>
            </p:cNvPr>
            <p:cNvSpPr txBox="1"/>
            <p:nvPr/>
          </p:nvSpPr>
          <p:spPr>
            <a:xfrm>
              <a:off x="809998" y="4656486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Psycholinguistic Features</a:t>
              </a:r>
            </a:p>
            <a:p>
              <a:endParaRPr lang="en-GB" dirty="0"/>
            </a:p>
            <a:p>
              <a:r>
                <a:rPr lang="it-IT" dirty="0"/>
                <a:t>💡</a:t>
              </a:r>
              <a:r>
                <a:rPr lang="en-GB" dirty="0"/>
                <a:t>Features derived from psychological research on language processing (concreteness, valence, arousal, …)</a:t>
              </a:r>
            </a:p>
            <a:p>
              <a:r>
                <a:rPr lang="it-IT" dirty="0"/>
                <a:t>🛠️</a:t>
              </a:r>
              <a:r>
                <a:rPr lang="en-GB" dirty="0"/>
                <a:t>Predict further emotional impact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2A684150-96BD-EF1E-0652-12E12D780144}"/>
                </a:ext>
              </a:extLst>
            </p:cNvPr>
            <p:cNvSpPr/>
            <p:nvPr/>
          </p:nvSpPr>
          <p:spPr>
            <a:xfrm>
              <a:off x="809998" y="4656486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242D86E-A0F2-FD57-A739-A29B919A0717}"/>
              </a:ext>
            </a:extLst>
          </p:cNvPr>
          <p:cNvGrpSpPr/>
          <p:nvPr/>
        </p:nvGrpSpPr>
        <p:grpSpPr>
          <a:xfrm>
            <a:off x="6422568" y="2551837"/>
            <a:ext cx="4959434" cy="1754326"/>
            <a:chOff x="6422568" y="2551837"/>
            <a:chExt cx="4959434" cy="175432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C2F008B-3073-C902-79BF-4DB61A9868B8}"/>
                </a:ext>
              </a:extLst>
            </p:cNvPr>
            <p:cNvSpPr txBox="1"/>
            <p:nvPr/>
          </p:nvSpPr>
          <p:spPr>
            <a:xfrm>
              <a:off x="6422572" y="2551837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Affective Lexicons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Collection of words associated with emotions and strength (strength, polarity)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Identify specific moods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E3D165F-5827-798B-870D-A6890F5B2E2F}"/>
                </a:ext>
              </a:extLst>
            </p:cNvPr>
            <p:cNvSpPr/>
            <p:nvPr/>
          </p:nvSpPr>
          <p:spPr>
            <a:xfrm>
              <a:off x="6422568" y="2551837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60BEFC2-3543-C943-4EE8-9CF6DDD59243}"/>
              </a:ext>
            </a:extLst>
          </p:cNvPr>
          <p:cNvGrpSpPr/>
          <p:nvPr/>
        </p:nvGrpSpPr>
        <p:grpSpPr>
          <a:xfrm>
            <a:off x="6422568" y="4656486"/>
            <a:ext cx="4959434" cy="1754326"/>
            <a:chOff x="6422568" y="4656486"/>
            <a:chExt cx="4959434" cy="1754326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B040E39-2CB1-59FA-A87A-4C0F68E93DC6}"/>
                </a:ext>
              </a:extLst>
            </p:cNvPr>
            <p:cNvSpPr txBox="1"/>
            <p:nvPr/>
          </p:nvSpPr>
          <p:spPr>
            <a:xfrm>
              <a:off x="6422572" y="4656486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Syntactic Features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Capture structure of sentence and grammatical relations (POS tags, phrase structure, grammatical relations, …)</a:t>
              </a:r>
            </a:p>
            <a:p>
              <a:r>
                <a:rPr lang="it-IT"/>
                <a:t>🛠️</a:t>
              </a:r>
              <a:r>
                <a:rPr lang="en-GB"/>
                <a:t>Indicate modality, negation, …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3AC2503A-CE2B-AFE6-7D1D-71231318E025}"/>
                </a:ext>
              </a:extLst>
            </p:cNvPr>
            <p:cNvSpPr/>
            <p:nvPr/>
          </p:nvSpPr>
          <p:spPr>
            <a:xfrm>
              <a:off x="6422568" y="4656486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753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 engineering for modality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97C3181-6FA6-DE1C-9107-196A148DA413}"/>
              </a:ext>
            </a:extLst>
          </p:cNvPr>
          <p:cNvGrpSpPr/>
          <p:nvPr/>
        </p:nvGrpSpPr>
        <p:grpSpPr>
          <a:xfrm>
            <a:off x="809998" y="2551837"/>
            <a:ext cx="4959432" cy="1754326"/>
            <a:chOff x="809998" y="2551837"/>
            <a:chExt cx="4959432" cy="175432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45321307-C254-ACEA-3F38-C1CB72D17A43}"/>
                </a:ext>
              </a:extLst>
            </p:cNvPr>
            <p:cNvSpPr txBox="1"/>
            <p:nvPr/>
          </p:nvSpPr>
          <p:spPr>
            <a:xfrm>
              <a:off x="810000" y="2551837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Semantic Features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Capture meaning through semantic features (role labelling, word-sense disambiguation, …)</a:t>
              </a:r>
            </a:p>
            <a:p>
              <a:r>
                <a:rPr lang="it-IT"/>
                <a:t>🛠️</a:t>
              </a:r>
              <a:r>
                <a:rPr lang="en-GB"/>
                <a:t>Understand context impact on mood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FDF6CF9D-2E3E-93E0-FD7E-A3F3353A692C}"/>
                </a:ext>
              </a:extLst>
            </p:cNvPr>
            <p:cNvSpPr/>
            <p:nvPr/>
          </p:nvSpPr>
          <p:spPr>
            <a:xfrm>
              <a:off x="809998" y="2551837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A882E8C-9A24-CBBF-33D7-7760D7B60BA7}"/>
              </a:ext>
            </a:extLst>
          </p:cNvPr>
          <p:cNvGrpSpPr/>
          <p:nvPr/>
        </p:nvGrpSpPr>
        <p:grpSpPr>
          <a:xfrm>
            <a:off x="809998" y="4656486"/>
            <a:ext cx="4959430" cy="1754326"/>
            <a:chOff x="809998" y="4656486"/>
            <a:chExt cx="4959430" cy="175432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17EB0BF-2F89-EBFC-1BA9-12B7A9C75DFA}"/>
                </a:ext>
              </a:extLst>
            </p:cNvPr>
            <p:cNvSpPr txBox="1"/>
            <p:nvPr/>
          </p:nvSpPr>
          <p:spPr>
            <a:xfrm>
              <a:off x="809998" y="4656486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N-grams and Collocations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Capture sequences of N words and their frequency of co-occurrence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Detect idioms and fixed phrases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2A684150-96BD-EF1E-0652-12E12D780144}"/>
                </a:ext>
              </a:extLst>
            </p:cNvPr>
            <p:cNvSpPr/>
            <p:nvPr/>
          </p:nvSpPr>
          <p:spPr>
            <a:xfrm>
              <a:off x="809998" y="4656486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242D86E-A0F2-FD57-A739-A29B919A0717}"/>
              </a:ext>
            </a:extLst>
          </p:cNvPr>
          <p:cNvGrpSpPr/>
          <p:nvPr/>
        </p:nvGrpSpPr>
        <p:grpSpPr>
          <a:xfrm>
            <a:off x="6422568" y="2551837"/>
            <a:ext cx="4959434" cy="1754326"/>
            <a:chOff x="6422568" y="2551837"/>
            <a:chExt cx="4959434" cy="175432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C2F008B-3073-C902-79BF-4DB61A9868B8}"/>
                </a:ext>
              </a:extLst>
            </p:cNvPr>
            <p:cNvSpPr txBox="1"/>
            <p:nvPr/>
          </p:nvSpPr>
          <p:spPr>
            <a:xfrm>
              <a:off x="6422572" y="2551837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Pragmatic Features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Consider context of communication (intent, politeness, formality, …)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Understand degree of belief and mood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E3D165F-5827-798B-870D-A6890F5B2E2F}"/>
                </a:ext>
              </a:extLst>
            </p:cNvPr>
            <p:cNvSpPr/>
            <p:nvPr/>
          </p:nvSpPr>
          <p:spPr>
            <a:xfrm>
              <a:off x="6422568" y="2551837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60BEFC2-3543-C943-4EE8-9CF6DDD59243}"/>
              </a:ext>
            </a:extLst>
          </p:cNvPr>
          <p:cNvGrpSpPr/>
          <p:nvPr/>
        </p:nvGrpSpPr>
        <p:grpSpPr>
          <a:xfrm>
            <a:off x="6422568" y="4656486"/>
            <a:ext cx="4959434" cy="1754326"/>
            <a:chOff x="6422568" y="4656486"/>
            <a:chExt cx="4959434" cy="1754326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B040E39-2CB1-59FA-A87A-4C0F68E93DC6}"/>
                </a:ext>
              </a:extLst>
            </p:cNvPr>
            <p:cNvSpPr txBox="1"/>
            <p:nvPr/>
          </p:nvSpPr>
          <p:spPr>
            <a:xfrm>
              <a:off x="6422572" y="4656486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Negation and Intensifiers</a:t>
              </a:r>
            </a:p>
            <a:p>
              <a:endParaRPr lang="en-GB" dirty="0"/>
            </a:p>
            <a:p>
              <a:r>
                <a:rPr lang="it-IT" dirty="0"/>
                <a:t>💡</a:t>
              </a:r>
              <a:r>
                <a:rPr lang="en-GB" dirty="0"/>
                <a:t>Words modifying intensity of emotion or reversing polarity</a:t>
              </a:r>
            </a:p>
            <a:p>
              <a:endParaRPr lang="en-GB" dirty="0"/>
            </a:p>
            <a:p>
              <a:r>
                <a:rPr lang="it-IT" dirty="0"/>
                <a:t>🛠️</a:t>
              </a:r>
              <a:r>
                <a:rPr lang="en-GB" dirty="0"/>
                <a:t>Critical for accurate mood detection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3AC2503A-CE2B-AFE6-7D1D-71231318E025}"/>
                </a:ext>
              </a:extLst>
            </p:cNvPr>
            <p:cNvSpPr/>
            <p:nvPr/>
          </p:nvSpPr>
          <p:spPr>
            <a:xfrm>
              <a:off x="6422568" y="4656486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42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LLMs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774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7AF6590A-517B-27D4-4C3A-F0ACBBAEE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676346"/>
              </p:ext>
            </p:extLst>
          </p:nvPr>
        </p:nvGraphicFramePr>
        <p:xfrm>
          <a:off x="-121392" y="2133599"/>
          <a:ext cx="6945087" cy="4277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o 8">
            <a:extLst>
              <a:ext uri="{FF2B5EF4-FFF2-40B4-BE49-F238E27FC236}">
                <a16:creationId xmlns:a16="http://schemas.microsoft.com/office/drawing/2014/main" id="{C1E5FF00-40D7-9F37-CF3E-E7ECAE188396}"/>
              </a:ext>
            </a:extLst>
          </p:cNvPr>
          <p:cNvGrpSpPr/>
          <p:nvPr/>
        </p:nvGrpSpPr>
        <p:grpSpPr>
          <a:xfrm>
            <a:off x="7522030" y="2921168"/>
            <a:ext cx="3124200" cy="1015663"/>
            <a:chOff x="7522030" y="2921168"/>
            <a:chExt cx="3124200" cy="1015663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29215FF-16C3-1741-8615-7229B5F51A16}"/>
                </a:ext>
              </a:extLst>
            </p:cNvPr>
            <p:cNvSpPr txBox="1"/>
            <p:nvPr/>
          </p:nvSpPr>
          <p:spPr>
            <a:xfrm>
              <a:off x="7522030" y="2921168"/>
              <a:ext cx="3124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/>
                <a:t>📲</a:t>
              </a:r>
              <a:r>
                <a:rPr lang="en-GB" b="1"/>
                <a:t>Word Representation</a:t>
              </a:r>
            </a:p>
            <a:p>
              <a:r>
                <a:rPr lang="en-GB"/>
                <a:t>High-dimensional, contextualized vectors</a:t>
              </a:r>
              <a:endParaRPr lang="en-GB" sz="1400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E0484FBB-E5FD-E947-4486-F7A84BA4C950}"/>
                </a:ext>
              </a:extLst>
            </p:cNvPr>
            <p:cNvSpPr/>
            <p:nvPr/>
          </p:nvSpPr>
          <p:spPr>
            <a:xfrm>
              <a:off x="7522030" y="2921168"/>
              <a:ext cx="3124200" cy="101566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0CDD014-44B4-3256-45DE-ED81731E643E}"/>
              </a:ext>
            </a:extLst>
          </p:cNvPr>
          <p:cNvGrpSpPr/>
          <p:nvPr/>
        </p:nvGrpSpPr>
        <p:grpSpPr>
          <a:xfrm>
            <a:off x="7522030" y="4537258"/>
            <a:ext cx="3124200" cy="1569660"/>
            <a:chOff x="7522030" y="4537258"/>
            <a:chExt cx="3124200" cy="15696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718C1D2-A8E7-806A-6316-AF9750DC31AA}"/>
                </a:ext>
              </a:extLst>
            </p:cNvPr>
            <p:cNvSpPr txBox="1"/>
            <p:nvPr/>
          </p:nvSpPr>
          <p:spPr>
            <a:xfrm>
              <a:off x="7522030" y="4537258"/>
              <a:ext cx="3124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/>
                <a:t>📋</a:t>
              </a:r>
              <a:r>
                <a:rPr lang="en-GB" b="1"/>
                <a:t>Main Features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/>
                <a:t>Attention mechanism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/>
                <a:t>Positional Encoding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/>
                <a:t>Large Datasets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/>
                <a:t>Fine-Tuning</a:t>
              </a:r>
              <a:r>
                <a:rPr lang="it-IT" b="1"/>
                <a:t> </a:t>
              </a:r>
              <a:endParaRPr lang="en-GB"/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FE410648-A05F-0B37-BF1D-03424B99F6ED}"/>
                </a:ext>
              </a:extLst>
            </p:cNvPr>
            <p:cNvSpPr/>
            <p:nvPr/>
          </p:nvSpPr>
          <p:spPr>
            <a:xfrm>
              <a:off x="7522030" y="4537258"/>
              <a:ext cx="3124200" cy="156966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60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and Society implications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340710"/>
            <a:ext cx="3465052" cy="3508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b="1" dirty="0"/>
              <a:t>⚖️</a:t>
            </a:r>
            <a:endParaRPr lang="en-GB" sz="4000" b="1" dirty="0"/>
          </a:p>
          <a:p>
            <a:pPr algn="ctr"/>
            <a:r>
              <a:rPr lang="en-GB" b="1" dirty="0"/>
              <a:t>Bias and Fairness</a:t>
            </a:r>
            <a:endParaRPr lang="en-GB" dirty="0"/>
          </a:p>
          <a:p>
            <a:endParaRPr lang="en-GB" dirty="0"/>
          </a:p>
          <a:p>
            <a:r>
              <a:rPr lang="it-IT" sz="1600" dirty="0">
                <a:ea typeface="+mn-lt"/>
                <a:cs typeface="+mn-lt"/>
              </a:rPr>
              <a:t>⚠️</a:t>
            </a:r>
            <a:r>
              <a:rPr lang="en-GB" sz="1600" dirty="0"/>
              <a:t> Systematic errors that create unfair outcomes</a:t>
            </a:r>
          </a:p>
          <a:p>
            <a:endParaRPr lang="en-GB" dirty="0"/>
          </a:p>
          <a:p>
            <a:r>
              <a:rPr lang="it-IT" sz="1600" dirty="0"/>
              <a:t>🧑🏽‍🏫 </a:t>
            </a:r>
            <a:r>
              <a:rPr lang="en-GB" sz="1600" u="sng" dirty="0"/>
              <a:t>Misinterpreting expressions</a:t>
            </a:r>
            <a:r>
              <a:rPr lang="en-GB" sz="1600" dirty="0"/>
              <a:t> of emotions in a certain language, leading to incorrect assessments of mood</a:t>
            </a:r>
          </a:p>
          <a:p>
            <a:r>
              <a:rPr lang="en-GB" sz="1600" dirty="0">
                <a:ea typeface="+mn-lt"/>
                <a:cs typeface="+mn-lt"/>
              </a:rPr>
              <a:t>🔴 Discrimination</a:t>
            </a:r>
          </a:p>
          <a:p>
            <a:r>
              <a:rPr lang="en-GB" sz="1600" dirty="0">
                <a:ea typeface="+mn-lt"/>
                <a:cs typeface="+mn-lt"/>
              </a:rPr>
              <a:t>🟢 Diversifying training data</a:t>
            </a:r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363473" y="2340710"/>
            <a:ext cx="3465052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b="1" dirty="0"/>
              <a:t>🎭</a:t>
            </a:r>
          </a:p>
          <a:p>
            <a:pPr algn="ctr"/>
            <a:r>
              <a:rPr lang="en-GB" b="1" dirty="0"/>
              <a:t>Emotional Manipulation</a:t>
            </a:r>
          </a:p>
          <a:p>
            <a:endParaRPr lang="en-GB" dirty="0"/>
          </a:p>
          <a:p>
            <a:r>
              <a:rPr lang="it-IT" sz="1600" dirty="0">
                <a:ea typeface="+mn-lt"/>
                <a:cs typeface="+mn-lt"/>
              </a:rPr>
              <a:t>⚠️</a:t>
            </a:r>
            <a:r>
              <a:rPr lang="en-GB" sz="1600" dirty="0">
                <a:ea typeface="+mn-lt"/>
                <a:cs typeface="+mn-lt"/>
              </a:rPr>
              <a:t> </a:t>
            </a:r>
            <a:r>
              <a:rPr lang="en-GB" sz="1600" dirty="0"/>
              <a:t>Systems may use mood detection to influence users' behaviour</a:t>
            </a:r>
            <a:endParaRPr lang="en-GB" dirty="0"/>
          </a:p>
          <a:p>
            <a:endParaRPr lang="en-GB" dirty="0"/>
          </a:p>
          <a:p>
            <a:r>
              <a:rPr lang="it-IT" sz="1600" dirty="0">
                <a:ea typeface="+mn-lt"/>
                <a:cs typeface="+mn-lt"/>
              </a:rPr>
              <a:t>🧑🏽‍🏫  </a:t>
            </a:r>
            <a:r>
              <a:rPr lang="en-GB" sz="1600" dirty="0">
                <a:ea typeface="+mn-lt"/>
                <a:cs typeface="+mn-lt"/>
              </a:rPr>
              <a:t>A music streaming service plays music according to mood to </a:t>
            </a:r>
            <a:r>
              <a:rPr lang="en-GB" sz="1600" u="sng" dirty="0">
                <a:ea typeface="+mn-lt"/>
                <a:cs typeface="+mn-lt"/>
              </a:rPr>
              <a:t>maximize the users' time on the app</a:t>
            </a:r>
          </a:p>
          <a:p>
            <a:r>
              <a:rPr lang="it-IT" sz="1600" dirty="0">
                <a:ea typeface="+mn-lt"/>
                <a:cs typeface="+mn-lt"/>
                <a:sym typeface="Wingdings" panose="05000000000000000000" pitchFamily="2" charset="2"/>
              </a:rPr>
              <a:t>🔴 </a:t>
            </a:r>
            <a:r>
              <a:rPr lang="en-GB" sz="1600" dirty="0">
                <a:ea typeface="+mn-lt"/>
                <a:cs typeface="+mn-lt"/>
                <a:sym typeface="Wingdings" panose="05000000000000000000" pitchFamily="2" charset="2"/>
              </a:rPr>
              <a:t>User</a:t>
            </a:r>
            <a:r>
              <a:rPr lang="it-IT" sz="1600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en-GB" sz="1600" dirty="0">
                <a:ea typeface="+mn-lt"/>
                <a:cs typeface="+mn-lt"/>
                <a:sym typeface="Wingdings" panose="05000000000000000000" pitchFamily="2" charset="2"/>
              </a:rPr>
              <a:t>manipulation</a:t>
            </a:r>
          </a:p>
          <a:p>
            <a:r>
              <a:rPr lang="it-IT" sz="1600" dirty="0">
                <a:ea typeface="+mn-lt"/>
                <a:cs typeface="+mn-lt"/>
                <a:sym typeface="Wingdings" panose="05000000000000000000" pitchFamily="2" charset="2"/>
              </a:rPr>
              <a:t>🟢 </a:t>
            </a:r>
            <a:r>
              <a:rPr lang="en-GB" sz="1600" dirty="0">
                <a:ea typeface="+mn-lt"/>
                <a:cs typeface="+mn-lt"/>
                <a:sym typeface="Wingdings" panose="05000000000000000000" pitchFamily="2" charset="2"/>
              </a:rPr>
              <a:t>Establishing ethical guidelines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7916946" y="2340000"/>
            <a:ext cx="346505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dirty="0"/>
              <a:t>🧠⚕️</a:t>
            </a:r>
          </a:p>
          <a:p>
            <a:pPr algn="ctr"/>
            <a:r>
              <a:rPr lang="en-GB" b="1" dirty="0"/>
              <a:t>Mental Health</a:t>
            </a:r>
          </a:p>
          <a:p>
            <a:pPr algn="ctr"/>
            <a:endParaRPr lang="en-GB" dirty="0"/>
          </a:p>
          <a:p>
            <a:r>
              <a:rPr lang="it-IT" sz="1600" dirty="0"/>
              <a:t>⚠️ </a:t>
            </a:r>
            <a:r>
              <a:rPr lang="en-GB" sz="1600" dirty="0"/>
              <a:t>Systems may obtain information regarding the mental state of a user</a:t>
            </a:r>
          </a:p>
          <a:p>
            <a:endParaRPr lang="en-GB" sz="1600" dirty="0"/>
          </a:p>
          <a:p>
            <a:r>
              <a:rPr lang="it-IT" sz="1600" dirty="0"/>
              <a:t>🧑🏽‍🏫</a:t>
            </a:r>
            <a:r>
              <a:rPr lang="en-GB" sz="1600" dirty="0"/>
              <a:t> An app that can alert a specialist in case it </a:t>
            </a:r>
            <a:r>
              <a:rPr lang="en-GB" sz="1600" u="sng" dirty="0"/>
              <a:t>detects an unstable mental state</a:t>
            </a:r>
            <a:r>
              <a:rPr lang="en-GB" sz="1600" dirty="0"/>
              <a:t> in the user</a:t>
            </a:r>
          </a:p>
          <a:p>
            <a:r>
              <a:rPr lang="en-GB" sz="1600" dirty="0"/>
              <a:t>🔴 Misinterpretation</a:t>
            </a:r>
          </a:p>
          <a:p>
            <a:r>
              <a:rPr lang="en-GB" sz="1600" dirty="0"/>
              <a:t>🟢 Ensure that these systems are always carefully monitored by humans</a:t>
            </a:r>
          </a:p>
        </p:txBody>
      </p:sp>
    </p:spTree>
    <p:extLst>
      <p:ext uri="{BB962C8B-B14F-4D97-AF65-F5344CB8AC3E}">
        <p14:creationId xmlns:p14="http://schemas.microsoft.com/office/powerpoint/2010/main" val="36318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and Society implications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340000"/>
            <a:ext cx="346680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b="1" dirty="0"/>
              <a:t>📈🔎</a:t>
            </a:r>
            <a:endParaRPr lang="en-GB" sz="4000" b="1" dirty="0"/>
          </a:p>
          <a:p>
            <a:pPr algn="ctr"/>
            <a:r>
              <a:rPr lang="en-GB" b="1" dirty="0"/>
              <a:t>Accountability and Transparency</a:t>
            </a:r>
          </a:p>
          <a:p>
            <a:endParaRPr lang="en-GB" sz="1600" dirty="0"/>
          </a:p>
          <a:p>
            <a:r>
              <a:rPr lang="it-IT" sz="1600" dirty="0"/>
              <a:t>⚠️ </a:t>
            </a:r>
            <a:r>
              <a:rPr lang="en-GB" sz="1600" dirty="0"/>
              <a:t>Systems are not clear in explaining their decision and are not responsible for their mistakes</a:t>
            </a:r>
          </a:p>
          <a:p>
            <a:endParaRPr lang="en-GB" sz="1600" dirty="0"/>
          </a:p>
          <a:p>
            <a:r>
              <a:rPr lang="en-GB" sz="1600" dirty="0"/>
              <a:t>🧑🏽‍🏫 A candidate can be </a:t>
            </a:r>
            <a:r>
              <a:rPr lang="en-GB" sz="1600" u="sng" dirty="0"/>
              <a:t>rejected</a:t>
            </a:r>
            <a:r>
              <a:rPr lang="en-GB" sz="1600" dirty="0"/>
              <a:t> based on a wrong mood detection</a:t>
            </a:r>
          </a:p>
          <a:p>
            <a:r>
              <a:rPr lang="en-GB" sz="1600" dirty="0"/>
              <a:t>🔴 Mistrust and harm</a:t>
            </a:r>
          </a:p>
          <a:p>
            <a:r>
              <a:rPr lang="en-GB" sz="1600" dirty="0"/>
              <a:t>🟢 Strict regulations on such systems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363200" y="2340000"/>
            <a:ext cx="346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📹</a:t>
            </a:r>
          </a:p>
          <a:p>
            <a:pPr algn="ctr"/>
            <a:r>
              <a:rPr lang="en-GB" b="1" dirty="0"/>
              <a:t>Surveillance and Monitoring</a:t>
            </a:r>
          </a:p>
          <a:p>
            <a:endParaRPr lang="it-IT" sz="1600" dirty="0"/>
          </a:p>
          <a:p>
            <a:r>
              <a:rPr lang="it-IT" sz="1600" dirty="0"/>
              <a:t>⚠️ </a:t>
            </a:r>
            <a:r>
              <a:rPr lang="en-GB" sz="1600" dirty="0"/>
              <a:t>LLMs can facilitate the systematic observation of individuals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/>
              <a:t>🧑🏽‍🏫 </a:t>
            </a:r>
            <a:r>
              <a:rPr lang="en-GB" sz="1600" u="sng" dirty="0"/>
              <a:t>Monitoring employee communications</a:t>
            </a:r>
            <a:r>
              <a:rPr lang="en-GB" sz="1600" dirty="0"/>
              <a:t> leading to punishment</a:t>
            </a:r>
            <a:endParaRPr lang="it-IT" sz="1600" dirty="0"/>
          </a:p>
          <a:p>
            <a:r>
              <a:rPr lang="it-IT" sz="1600" dirty="0"/>
              <a:t>🔴</a:t>
            </a:r>
            <a:r>
              <a:rPr lang="en-GB" sz="1600" dirty="0"/>
              <a:t>Fear and self-censorship</a:t>
            </a:r>
            <a:endParaRPr lang="it-IT" sz="1600" dirty="0"/>
          </a:p>
          <a:p>
            <a:r>
              <a:rPr lang="it-IT" sz="1600" dirty="0"/>
              <a:t>🟢</a:t>
            </a:r>
            <a:r>
              <a:rPr lang="en-GB" sz="1600" dirty="0"/>
              <a:t>Strict regulations on surveillance</a:t>
            </a:r>
            <a:endParaRPr lang="en-GB" sz="1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7916400" y="2340000"/>
            <a:ext cx="3466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🧑🏼‍🧑🏿‍🧒🏽‍🧒</a:t>
            </a:r>
          </a:p>
          <a:p>
            <a:pPr algn="ctr"/>
            <a:r>
              <a:rPr lang="en-GB" b="1" dirty="0"/>
              <a:t>Long-Term Societal Effects</a:t>
            </a:r>
          </a:p>
          <a:p>
            <a:pPr algn="ctr"/>
            <a:endParaRPr lang="en-GB" dirty="0"/>
          </a:p>
          <a:p>
            <a:r>
              <a:rPr lang="it-IT" sz="1600" dirty="0"/>
              <a:t>⚠️</a:t>
            </a:r>
            <a:r>
              <a:rPr lang="en-GB" sz="1600" dirty="0"/>
              <a:t>Widespread use of systems may have lasting effects on </a:t>
            </a:r>
            <a:r>
              <a:rPr lang="it-IT" sz="1600" dirty="0"/>
              <a:t>society</a:t>
            </a:r>
          </a:p>
          <a:p>
            <a:endParaRPr lang="it-IT" sz="1600" dirty="0"/>
          </a:p>
          <a:p>
            <a:r>
              <a:rPr lang="it-IT" sz="1600" dirty="0"/>
              <a:t>🧑🏽‍🏫 </a:t>
            </a:r>
            <a:r>
              <a:rPr lang="en-GB" sz="1600" dirty="0"/>
              <a:t>People </a:t>
            </a:r>
            <a:r>
              <a:rPr lang="en-GB" sz="1600" u="sng" dirty="0"/>
              <a:t>altering their online behaviour</a:t>
            </a:r>
            <a:r>
              <a:rPr lang="en-GB" sz="1600" dirty="0"/>
              <a:t> to conform to norms</a:t>
            </a:r>
          </a:p>
          <a:p>
            <a:r>
              <a:rPr lang="en-GB" sz="1600" dirty="0"/>
              <a:t>🔴 Homogenization of individual expression</a:t>
            </a:r>
          </a:p>
          <a:p>
            <a:r>
              <a:rPr lang="en-GB" sz="1600" dirty="0"/>
              <a:t>🟢 Public discourse, ethical use, regulations</a:t>
            </a:r>
          </a:p>
        </p:txBody>
      </p:sp>
    </p:spTree>
    <p:extLst>
      <p:ext uri="{BB962C8B-B14F-4D97-AF65-F5344CB8AC3E}">
        <p14:creationId xmlns:p14="http://schemas.microsoft.com/office/powerpoint/2010/main" val="7595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303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80A53D31-9154-093B-B17B-800A2333B49A}"/>
              </a:ext>
            </a:extLst>
          </p:cNvPr>
          <p:cNvGrpSpPr/>
          <p:nvPr/>
        </p:nvGrpSpPr>
        <p:grpSpPr>
          <a:xfrm>
            <a:off x="2750002" y="2478463"/>
            <a:ext cx="6691993" cy="923330"/>
            <a:chOff x="3116036" y="2377098"/>
            <a:chExt cx="6691993" cy="92333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C531788-5F6C-4817-0579-9BABCE84434D}"/>
                </a:ext>
              </a:extLst>
            </p:cNvPr>
            <p:cNvSpPr txBox="1"/>
            <p:nvPr/>
          </p:nvSpPr>
          <p:spPr>
            <a:xfrm>
              <a:off x="4030436" y="2377098"/>
              <a:ext cx="577759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LLMs have changed everything. Compared to previous methodologies, they have been capable of representing modality like never before</a:t>
              </a:r>
            </a:p>
          </p:txBody>
        </p:sp>
        <p:pic>
          <p:nvPicPr>
            <p:cNvPr id="11" name="Elemento grafico 10" descr="Sistema solare con riempimento a tinta unita">
              <a:extLst>
                <a:ext uri="{FF2B5EF4-FFF2-40B4-BE49-F238E27FC236}">
                  <a16:creationId xmlns:a16="http://schemas.microsoft.com/office/drawing/2014/main" id="{1D5E558C-18F5-BCA2-8030-B2DE4001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6036" y="2381563"/>
              <a:ext cx="914400" cy="914400"/>
            </a:xfrm>
            <a:prstGeom prst="rect">
              <a:avLst/>
            </a:prstGeom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E8950E31-9935-72B4-FEBF-75B51F80295B}"/>
              </a:ext>
            </a:extLst>
          </p:cNvPr>
          <p:cNvGrpSpPr/>
          <p:nvPr/>
        </p:nvGrpSpPr>
        <p:grpSpPr>
          <a:xfrm>
            <a:off x="2750002" y="3955170"/>
            <a:ext cx="6691993" cy="914400"/>
            <a:chOff x="3116036" y="3740666"/>
            <a:chExt cx="6691993" cy="914400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BC5E965-AC8D-7D0D-938B-600C5D9B74EF}"/>
                </a:ext>
              </a:extLst>
            </p:cNvPr>
            <p:cNvSpPr txBox="1"/>
            <p:nvPr/>
          </p:nvSpPr>
          <p:spPr>
            <a:xfrm>
              <a:off x="4030436" y="4013200"/>
              <a:ext cx="57775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>
                  <a:solidFill>
                    <a:srgbClr val="FFFFFF"/>
                  </a:solidFill>
                  <a:latin typeface="Century Gothic"/>
                  <a:ea typeface="Calibri"/>
                  <a:cs typeface="Calibri"/>
                </a:rPr>
                <a:t>Benchmarks confirm that there still a lot to do</a:t>
              </a:r>
            </a:p>
          </p:txBody>
        </p:sp>
        <p:pic>
          <p:nvPicPr>
            <p:cNvPr id="13" name="Elemento grafico 12" descr="Punto esclamativo con riempimento a tinta unita">
              <a:extLst>
                <a:ext uri="{FF2B5EF4-FFF2-40B4-BE49-F238E27FC236}">
                  <a16:creationId xmlns:a16="http://schemas.microsoft.com/office/drawing/2014/main" id="{266EED05-48D3-8B5E-EBCF-D9BF356BA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16036" y="3740666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B2840E24-5D29-6287-2B17-B5D056972706}"/>
              </a:ext>
            </a:extLst>
          </p:cNvPr>
          <p:cNvGrpSpPr/>
          <p:nvPr/>
        </p:nvGrpSpPr>
        <p:grpSpPr>
          <a:xfrm>
            <a:off x="2750003" y="5288912"/>
            <a:ext cx="6691992" cy="914400"/>
            <a:chOff x="1744436" y="4996738"/>
            <a:chExt cx="6587674" cy="91440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463F42FA-52BE-8A06-6791-F1E3A855BBD3}"/>
                </a:ext>
              </a:extLst>
            </p:cNvPr>
            <p:cNvSpPr txBox="1"/>
            <p:nvPr/>
          </p:nvSpPr>
          <p:spPr>
            <a:xfrm>
              <a:off x="2554516" y="5130773"/>
              <a:ext cx="577759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>
                  <a:solidFill>
                    <a:srgbClr val="FFFFFF"/>
                  </a:solidFill>
                  <a:latin typeface="Century Gothic"/>
                  <a:ea typeface="Calibri"/>
                  <a:cs typeface="Calibri"/>
                </a:rPr>
                <a:t>The future of AI is a mystery, and nobody really knows what will happen in the long and short term</a:t>
              </a:r>
            </a:p>
          </p:txBody>
        </p:sp>
        <p:pic>
          <p:nvPicPr>
            <p:cNvPr id="15" name="Elemento grafico 14" descr="Punto interrogativo con riempimento a tinta unita">
              <a:extLst>
                <a:ext uri="{FF2B5EF4-FFF2-40B4-BE49-F238E27FC236}">
                  <a16:creationId xmlns:a16="http://schemas.microsoft.com/office/drawing/2014/main" id="{C1AA279B-D13F-BFA8-F3A7-054F6A61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4436" y="49967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0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Modality: a general framework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4860440-CE43-A8AF-A2FC-8D24D5EB7279}"/>
              </a:ext>
            </a:extLst>
          </p:cNvPr>
          <p:cNvGrpSpPr/>
          <p:nvPr/>
        </p:nvGrpSpPr>
        <p:grpSpPr>
          <a:xfrm>
            <a:off x="1318619" y="4151589"/>
            <a:ext cx="9555005" cy="2119195"/>
            <a:chOff x="1318619" y="4151589"/>
            <a:chExt cx="9555005" cy="2119195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C0CB4AAB-58D1-CE77-544A-31C04204763E}"/>
                </a:ext>
              </a:extLst>
            </p:cNvPr>
            <p:cNvGrpSpPr/>
            <p:nvPr/>
          </p:nvGrpSpPr>
          <p:grpSpPr>
            <a:xfrm>
              <a:off x="1318619" y="4156055"/>
              <a:ext cx="2224800" cy="2114729"/>
              <a:chOff x="1049200" y="4156055"/>
              <a:chExt cx="2224800" cy="2114729"/>
            </a:xfrm>
          </p:grpSpPr>
          <p:pic>
            <p:nvPicPr>
              <p:cNvPr id="4" name="Elemento grafico 3" descr="Badge Punto interrogativo con riempimento a tinta unita">
                <a:extLst>
                  <a:ext uri="{FF2B5EF4-FFF2-40B4-BE49-F238E27FC236}">
                    <a16:creationId xmlns:a16="http://schemas.microsoft.com/office/drawing/2014/main" id="{E5402018-B2E1-A75E-076A-B27E495AD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04400" y="41560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21F24B5-8898-8B79-398C-13083F57955C}"/>
                  </a:ext>
                </a:extLst>
              </p:cNvPr>
              <p:cNvSpPr txBox="1"/>
              <p:nvPr/>
            </p:nvSpPr>
            <p:spPr>
              <a:xfrm>
                <a:off x="1049200" y="5070455"/>
                <a:ext cx="2224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Factivity</a:t>
                </a:r>
              </a:p>
              <a:p>
                <a:pPr algn="ctr"/>
                <a:r>
                  <a:rPr lang="en-GB"/>
                  <a:t>Did the event happen?</a:t>
                </a:r>
                <a:endParaRPr lang="en-GB" b="1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32C6A4FD-9C4B-B38B-6133-5BE808AA1DEC}"/>
                </a:ext>
              </a:extLst>
            </p:cNvPr>
            <p:cNvGrpSpPr/>
            <p:nvPr/>
          </p:nvGrpSpPr>
          <p:grpSpPr>
            <a:xfrm>
              <a:off x="4983479" y="4151589"/>
              <a:ext cx="2225040" cy="1837730"/>
              <a:chOff x="4983479" y="4160520"/>
              <a:chExt cx="2225040" cy="1837730"/>
            </a:xfrm>
          </p:grpSpPr>
          <p:pic>
            <p:nvPicPr>
              <p:cNvPr id="6" name="Elemento grafico 5" descr="Appunti con riempimento a tinta unita">
                <a:extLst>
                  <a:ext uri="{FF2B5EF4-FFF2-40B4-BE49-F238E27FC236}">
                    <a16:creationId xmlns:a16="http://schemas.microsoft.com/office/drawing/2014/main" id="{FB5B8115-E640-4C9E-CFE5-EB9175854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799" y="41605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8E169E5-13EC-62EB-09D8-A3F91CA7CC11}"/>
                  </a:ext>
                </a:extLst>
              </p:cNvPr>
              <p:cNvSpPr txBox="1"/>
              <p:nvPr/>
            </p:nvSpPr>
            <p:spPr>
              <a:xfrm>
                <a:off x="4983479" y="5074920"/>
                <a:ext cx="2225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Evidentiality</a:t>
                </a:r>
              </a:p>
              <a:p>
                <a:pPr algn="ctr"/>
                <a:r>
                  <a:rPr lang="en-GB"/>
                  <a:t>Is the information reliable?</a:t>
                </a:r>
                <a:endParaRPr lang="en-GB" b="1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87769E6-5C61-712D-3559-735CFD52CBE3}"/>
                </a:ext>
              </a:extLst>
            </p:cNvPr>
            <p:cNvGrpSpPr/>
            <p:nvPr/>
          </p:nvGrpSpPr>
          <p:grpSpPr>
            <a:xfrm>
              <a:off x="8648583" y="4156056"/>
              <a:ext cx="2225041" cy="2114728"/>
              <a:chOff x="8262798" y="4156055"/>
              <a:chExt cx="2224800" cy="2114728"/>
            </a:xfrm>
          </p:grpSpPr>
          <p:pic>
            <p:nvPicPr>
              <p:cNvPr id="8" name="Elemento grafico 7" descr="Grande sorriso con riempimento a tinta unita con riempimento a tinta unita">
                <a:extLst>
                  <a:ext uri="{FF2B5EF4-FFF2-40B4-BE49-F238E27FC236}">
                    <a16:creationId xmlns:a16="http://schemas.microsoft.com/office/drawing/2014/main" id="{F6A464CB-5ED8-D7B3-A6EC-5675F5D67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7998" y="41560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94C60E7-A6CC-50C9-8850-85F894121640}"/>
                  </a:ext>
                </a:extLst>
              </p:cNvPr>
              <p:cNvSpPr txBox="1"/>
              <p:nvPr/>
            </p:nvSpPr>
            <p:spPr>
              <a:xfrm>
                <a:off x="8262798" y="5070454"/>
                <a:ext cx="2224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Sentiment</a:t>
                </a:r>
              </a:p>
              <a:p>
                <a:pPr algn="ctr"/>
                <a:r>
                  <a:rPr lang="en-GB"/>
                  <a:t>How does the speaker feel?</a:t>
                </a:r>
                <a:endParaRPr lang="en-GB" b="1"/>
              </a:p>
            </p:txBody>
          </p:sp>
        </p:grp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315D24-F48E-3BB0-F5ED-A9EAB78CB97C}"/>
              </a:ext>
            </a:extLst>
          </p:cNvPr>
          <p:cNvSpPr txBox="1"/>
          <p:nvPr/>
        </p:nvSpPr>
        <p:spPr>
          <a:xfrm>
            <a:off x="810000" y="2332038"/>
            <a:ext cx="10571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📚</a:t>
            </a:r>
            <a:r>
              <a:rPr lang="en-GB" sz="2000"/>
              <a:t> </a:t>
            </a:r>
            <a:r>
              <a:rPr lang="en-GB"/>
              <a:t>Definition:</a:t>
            </a:r>
          </a:p>
          <a:p>
            <a:pPr algn="ctr">
              <a:lnSpc>
                <a:spcPct val="150000"/>
              </a:lnSpc>
            </a:pPr>
            <a:r>
              <a:rPr lang="en-GB" i="1"/>
              <a:t>“Modality might be construed broadly to include several types of attitudes that a speaker might have toward an event or state”</a:t>
            </a:r>
          </a:p>
          <a:p>
            <a:pPr algn="r"/>
            <a:r>
              <a:rPr lang="en-GB" sz="1600"/>
              <a:t>Baker et al, 2010</a:t>
            </a:r>
          </a:p>
        </p:txBody>
      </p:sp>
    </p:spTree>
    <p:extLst>
      <p:ext uri="{BB962C8B-B14F-4D97-AF65-F5344CB8AC3E}">
        <p14:creationId xmlns:p14="http://schemas.microsoft.com/office/powerpoint/2010/main" val="343923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 useBgFill="1"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a16="http://schemas.microsoft.com/office/drawing/2014/main" xmlns:p14="http://schemas.microsoft.com/office/powerpoint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en-GB" sz="5400"/>
              <a:t>References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482C2E-5D02-304F-0DAE-403FC3FB0C41}"/>
              </a:ext>
            </a:extLst>
          </p:cNvPr>
          <p:cNvSpPr txBox="1"/>
          <p:nvPr/>
        </p:nvSpPr>
        <p:spPr>
          <a:xfrm>
            <a:off x="6200018" y="1028342"/>
            <a:ext cx="5348516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hlinkClick r:id="rId3"/>
              </a:rPr>
              <a:t>https://direct.mit.edu/coli/article/38/2/223/2142/Modality-and-Negation-An-Introduction-to-the </a:t>
            </a:r>
            <a:r>
              <a:rPr lang="en-GB"/>
              <a:t> (Modality and Negation: Introduction to the Special Issue)</a:t>
            </a:r>
          </a:p>
          <a:p>
            <a:endParaRPr lang="en-GB"/>
          </a:p>
          <a:p>
            <a:r>
              <a:rPr lang="en-GB">
                <a:hlinkClick r:id="rId4"/>
              </a:rPr>
              <a:t>https://aclanthology.org/W04-0905.pdf </a:t>
            </a:r>
            <a:r>
              <a:rPr lang="en-GB"/>
              <a:t>(Nirenburg et. al 2004)</a:t>
            </a:r>
          </a:p>
          <a:p>
            <a:endParaRPr lang="en-GB"/>
          </a:p>
          <a:p>
            <a:r>
              <a:rPr lang="en-GB">
                <a:hlinkClick r:id="rId5"/>
              </a:rPr>
              <a:t>https://arxiv.org/pdf/1410.4868.pdf </a:t>
            </a:r>
            <a:r>
              <a:rPr lang="en-GB"/>
              <a:t>(Baker et. al 2010)</a:t>
            </a:r>
          </a:p>
          <a:p>
            <a:endParaRPr lang="en-GB"/>
          </a:p>
          <a:p>
            <a:r>
              <a:rPr lang="en-GB">
                <a:hlinkClick r:id="rId6"/>
              </a:rPr>
              <a:t>https://web.mit.edu/fintel/fintel-2006-modality.pdf</a:t>
            </a:r>
            <a:r>
              <a:rPr lang="en-GB"/>
              <a:t> (Von Fintel 2006)</a:t>
            </a:r>
          </a:p>
          <a:p>
            <a:endParaRPr lang="en-GB"/>
          </a:p>
          <a:p>
            <a:r>
              <a:rPr lang="en-GB">
                <a:hlinkClick r:id="rId7"/>
              </a:rPr>
              <a:t>https://mirror.aclweb.org/ijcnlp11/downloads/tutorial/tu3_present.pdf </a:t>
            </a:r>
            <a:r>
              <a:rPr lang="en-GB"/>
              <a:t> (Tutorial on Modality and Negation in NLP)</a:t>
            </a:r>
          </a:p>
        </p:txBody>
      </p:sp>
    </p:spTree>
    <p:extLst>
      <p:ext uri="{BB962C8B-B14F-4D97-AF65-F5344CB8AC3E}">
        <p14:creationId xmlns:p14="http://schemas.microsoft.com/office/powerpoint/2010/main" val="15547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94852-6BCC-AB7A-BDD8-653E1B47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344644"/>
            <a:ext cx="10572000" cy="2971051"/>
          </a:xfrm>
        </p:spPr>
        <p:txBody>
          <a:bodyPr/>
          <a:lstStyle/>
          <a:p>
            <a:r>
              <a:rPr lang="en-GB" sz="6000"/>
              <a:t>THANK YOU FOR YOUR ATTENTION!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B2847B-C212-ADE6-0B71-048C38B70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87442"/>
          </a:xfrm>
        </p:spPr>
        <p:txBody>
          <a:bodyPr>
            <a:normAutofit/>
          </a:bodyPr>
          <a:lstStyle/>
          <a:p>
            <a:r>
              <a:rPr lang="en-GB"/>
              <a:t>Alex Astolfi</a:t>
            </a:r>
          </a:p>
          <a:p>
            <a:r>
              <a:rPr lang="en-GB"/>
              <a:t>Filippo Momentè</a:t>
            </a:r>
          </a:p>
          <a:p>
            <a:r>
              <a:rPr lang="en-GB"/>
              <a:t>Massimo Stefan</a:t>
            </a:r>
          </a:p>
        </p:txBody>
      </p:sp>
    </p:spTree>
    <p:extLst>
      <p:ext uri="{BB962C8B-B14F-4D97-AF65-F5344CB8AC3E}">
        <p14:creationId xmlns:p14="http://schemas.microsoft.com/office/powerpoint/2010/main" val="34405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0C917-B834-C732-2F1B-BA85341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2400"/>
              <a:t>🧑🏽‍🏫 </a:t>
            </a:r>
            <a:r>
              <a:rPr lang="en-GB" sz="2400"/>
              <a:t>Example:</a:t>
            </a:r>
            <a:br>
              <a:rPr lang="en-GB" sz="2400"/>
            </a:br>
            <a:r>
              <a:rPr lang="en-GB" sz="2400"/>
              <a:t>	different modalities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0B994A-AEFE-B4C9-B06E-E5D05DAE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16" y="2064484"/>
            <a:ext cx="6252633" cy="4113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/>
              <a:t>GM will lay off workers </a:t>
            </a:r>
          </a:p>
          <a:p>
            <a:pPr>
              <a:lnSpc>
                <a:spcPct val="150000"/>
              </a:lnSpc>
            </a:pPr>
            <a:r>
              <a:rPr lang="en-GB"/>
              <a:t>A spokesman for GM said GM will lay off workers</a:t>
            </a:r>
          </a:p>
          <a:p>
            <a:pPr>
              <a:lnSpc>
                <a:spcPct val="150000"/>
              </a:lnSpc>
            </a:pPr>
            <a:r>
              <a:rPr lang="en-GB"/>
              <a:t>The politician claimed that GM will lay off workers</a:t>
            </a:r>
          </a:p>
          <a:p>
            <a:pPr>
              <a:lnSpc>
                <a:spcPct val="150000"/>
              </a:lnSpc>
            </a:pPr>
            <a:r>
              <a:rPr lang="en-GB"/>
              <a:t>GM may lay off workers</a:t>
            </a:r>
          </a:p>
          <a:p>
            <a:pPr>
              <a:lnSpc>
                <a:spcPct val="150000"/>
              </a:lnSpc>
            </a:pPr>
            <a:r>
              <a:rPr lang="en-GB"/>
              <a:t>Some wish GM would lay off workers</a:t>
            </a:r>
          </a:p>
          <a:p>
            <a:pPr>
              <a:lnSpc>
                <a:spcPct val="150000"/>
              </a:lnSpc>
            </a:pPr>
            <a:r>
              <a:rPr lang="en-GB"/>
              <a:t>Will GM lay off workers?</a:t>
            </a:r>
          </a:p>
          <a:p>
            <a:pPr>
              <a:lnSpc>
                <a:spcPct val="150000"/>
              </a:lnSpc>
            </a:pPr>
            <a:r>
              <a:rPr lang="en-GB"/>
              <a:t>Many wonder whether GM will lay off workers</a:t>
            </a:r>
          </a:p>
        </p:txBody>
      </p:sp>
    </p:spTree>
    <p:extLst>
      <p:ext uri="{BB962C8B-B14F-4D97-AF65-F5344CB8AC3E}">
        <p14:creationId xmlns:p14="http://schemas.microsoft.com/office/powerpoint/2010/main" val="37671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Approaches: an overview</a:t>
            </a:r>
          </a:p>
        </p:txBody>
      </p:sp>
    </p:spTree>
    <p:extLst>
      <p:ext uri="{BB962C8B-B14F-4D97-AF65-F5344CB8AC3E}">
        <p14:creationId xmlns:p14="http://schemas.microsoft.com/office/powerpoint/2010/main" val="38127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DDFC4-891B-7321-C2FB-5AEFB558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Linguistic approach: Palmer, 2001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8E1010B6-1115-7E34-62D2-2149393B3A72}"/>
              </a:ext>
            </a:extLst>
          </p:cNvPr>
          <p:cNvGrpSpPr/>
          <p:nvPr/>
        </p:nvGrpSpPr>
        <p:grpSpPr>
          <a:xfrm>
            <a:off x="1162621" y="2285126"/>
            <a:ext cx="4322736" cy="4059988"/>
            <a:chOff x="1162621" y="2285126"/>
            <a:chExt cx="4322736" cy="4059988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86E26C81-1407-F1A4-0F0B-E546EFB65652}"/>
                </a:ext>
              </a:extLst>
            </p:cNvPr>
            <p:cNvGrpSpPr/>
            <p:nvPr/>
          </p:nvGrpSpPr>
          <p:grpSpPr>
            <a:xfrm>
              <a:off x="1162621" y="2285126"/>
              <a:ext cx="4320000" cy="3092576"/>
              <a:chOff x="1246880" y="2482437"/>
              <a:chExt cx="4357602" cy="3092576"/>
            </a:xfrm>
          </p:grpSpPr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7DB35F5-315F-D029-CD1B-67E4B95AA2F3}"/>
                  </a:ext>
                </a:extLst>
              </p:cNvPr>
              <p:cNvSpPr txBox="1"/>
              <p:nvPr/>
            </p:nvSpPr>
            <p:spPr>
              <a:xfrm>
                <a:off x="1246880" y="2482437"/>
                <a:ext cx="42048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/>
                  <a:t>Propositional </a:t>
                </a:r>
                <a:r>
                  <a:rPr lang="en-GB"/>
                  <a:t>modality</a:t>
                </a:r>
              </a:p>
              <a:p>
                <a:pPr algn="ctr"/>
                <a:r>
                  <a:rPr lang="en-GB"/>
                  <a:t>Truth-value or factual status</a:t>
                </a:r>
              </a:p>
            </p:txBody>
          </p:sp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20D8BB01-1DE6-BD0D-E8AC-41382F21EB9D}"/>
                  </a:ext>
                </a:extLst>
              </p:cNvPr>
              <p:cNvGrpSpPr/>
              <p:nvPr/>
            </p:nvGrpSpPr>
            <p:grpSpPr>
              <a:xfrm>
                <a:off x="1246880" y="4075838"/>
                <a:ext cx="1960880" cy="1499175"/>
                <a:chOff x="937000" y="3952240"/>
                <a:chExt cx="1960880" cy="1499175"/>
              </a:xfrm>
            </p:grpSpPr>
            <p:pic>
              <p:nvPicPr>
                <p:cNvPr id="6" name="Elemento grafico 5" descr="Martelletto con riempimento a tinta unita">
                  <a:extLst>
                    <a:ext uri="{FF2B5EF4-FFF2-40B4-BE49-F238E27FC236}">
                      <a16:creationId xmlns:a16="http://schemas.microsoft.com/office/drawing/2014/main" id="{CA340FF0-3A6F-FC92-57A9-7A987F9199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0240" y="395224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E7BE0CCE-CEE9-1B8D-A782-DBC710E34879}"/>
                    </a:ext>
                  </a:extLst>
                </p:cNvPr>
                <p:cNvSpPr txBox="1"/>
                <p:nvPr/>
              </p:nvSpPr>
              <p:spPr>
                <a:xfrm>
                  <a:off x="937000" y="4866640"/>
                  <a:ext cx="19608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/>
                    <a:t>Epistemic</a:t>
                  </a:r>
                  <a:r>
                    <a:rPr lang="en-GB" sz="1600"/>
                    <a:t>:</a:t>
                  </a:r>
                </a:p>
                <a:p>
                  <a:pPr algn="ctr"/>
                  <a:r>
                    <a:rPr lang="en-GB" sz="1600"/>
                    <a:t>Express judgment</a:t>
                  </a:r>
                </a:p>
              </p:txBody>
            </p:sp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4DB05F46-4A6C-F03F-E77A-0AB35CA1B918}"/>
                  </a:ext>
                </a:extLst>
              </p:cNvPr>
              <p:cNvGrpSpPr/>
              <p:nvPr/>
            </p:nvGrpSpPr>
            <p:grpSpPr>
              <a:xfrm>
                <a:off x="3547443" y="4071566"/>
                <a:ext cx="2057039" cy="1503447"/>
                <a:chOff x="3559081" y="3952240"/>
                <a:chExt cx="2057039" cy="1503447"/>
              </a:xfrm>
            </p:grpSpPr>
            <p:pic>
              <p:nvPicPr>
                <p:cNvPr id="8" name="Elemento grafico 7" descr="Lente di ingrandimento con riempimento a tinta unita">
                  <a:extLst>
                    <a:ext uri="{FF2B5EF4-FFF2-40B4-BE49-F238E27FC236}">
                      <a16:creationId xmlns:a16="http://schemas.microsoft.com/office/drawing/2014/main" id="{A5DB5501-471E-A029-C00A-BA5498DDC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0401" y="395224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D72FEFCC-113D-FA9E-1BBF-63957DAE23DC}"/>
                    </a:ext>
                  </a:extLst>
                </p:cNvPr>
                <p:cNvSpPr txBox="1"/>
                <p:nvPr/>
              </p:nvSpPr>
              <p:spPr>
                <a:xfrm>
                  <a:off x="3559081" y="4870912"/>
                  <a:ext cx="205703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/>
                    <a:t>Evidential</a:t>
                  </a:r>
                  <a:r>
                    <a:rPr lang="en-GB" sz="1600"/>
                    <a:t>:</a:t>
                  </a:r>
                </a:p>
                <a:p>
                  <a:pPr algn="ctr"/>
                  <a:r>
                    <a:rPr lang="en-GB" sz="1600"/>
                    <a:t>Indicate evidence</a:t>
                  </a:r>
                </a:p>
              </p:txBody>
            </p:sp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B9120F17-8BD5-E784-C0AC-FBAD509E7CD4}"/>
                  </a:ext>
                </a:extLst>
              </p:cNvPr>
              <p:cNvGrpSpPr/>
              <p:nvPr/>
            </p:nvGrpSpPr>
            <p:grpSpPr>
              <a:xfrm>
                <a:off x="2591659" y="3128768"/>
                <a:ext cx="1521443" cy="951342"/>
                <a:chOff x="2591659" y="3128768"/>
                <a:chExt cx="1521443" cy="951342"/>
              </a:xfrm>
            </p:grpSpPr>
            <p:cxnSp>
              <p:nvCxnSpPr>
                <p:cNvPr id="22" name="Connettore 2 21">
                  <a:extLst>
                    <a:ext uri="{FF2B5EF4-FFF2-40B4-BE49-F238E27FC236}">
                      <a16:creationId xmlns:a16="http://schemas.microsoft.com/office/drawing/2014/main" id="{3D626E06-135F-4AA5-C0FB-EAFE7B77B6A1}"/>
                    </a:ext>
                  </a:extLst>
                </p:cNvPr>
                <p:cNvCxnSpPr>
                  <a:cxnSpLocks/>
                  <a:stCxn id="3" idx="2"/>
                </p:cNvCxnSpPr>
                <p:nvPr/>
              </p:nvCxnSpPr>
              <p:spPr>
                <a:xfrm>
                  <a:off x="3349280" y="3128768"/>
                  <a:ext cx="763822" cy="951342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E1989340-119F-F1D3-A187-FB612ED0FC9F}"/>
                    </a:ext>
                  </a:extLst>
                </p:cNvPr>
                <p:cNvCxnSpPr>
                  <a:cxnSpLocks/>
                  <a:stCxn id="3" idx="2"/>
                </p:cNvCxnSpPr>
                <p:nvPr/>
              </p:nvCxnSpPr>
              <p:spPr>
                <a:xfrm flipH="1">
                  <a:off x="2591659" y="3128768"/>
                  <a:ext cx="757621" cy="951342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9389AD20-B0C5-D62B-49FE-39B8226CB94F}"/>
                </a:ext>
              </a:extLst>
            </p:cNvPr>
            <p:cNvSpPr txBox="1"/>
            <p:nvPr/>
          </p:nvSpPr>
          <p:spPr>
            <a:xfrm>
              <a:off x="1165357" y="569878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🧑🏽‍🏫 Example:</a:t>
              </a:r>
            </a:p>
            <a:p>
              <a:pPr algn="ctr"/>
              <a:r>
                <a:rPr lang="en-GB"/>
                <a:t>‘Charlie must be at home now’ 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A50C773-7B90-D59C-F6FC-1045A2AEDBD4}"/>
              </a:ext>
            </a:extLst>
          </p:cNvPr>
          <p:cNvGrpSpPr/>
          <p:nvPr/>
        </p:nvGrpSpPr>
        <p:grpSpPr>
          <a:xfrm>
            <a:off x="6706645" y="2334375"/>
            <a:ext cx="4322736" cy="4010739"/>
            <a:chOff x="6706645" y="2334375"/>
            <a:chExt cx="4322736" cy="4010739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9D44638A-4681-3622-440A-34D2A8749E72}"/>
                </a:ext>
              </a:extLst>
            </p:cNvPr>
            <p:cNvGrpSpPr/>
            <p:nvPr/>
          </p:nvGrpSpPr>
          <p:grpSpPr>
            <a:xfrm>
              <a:off x="6709381" y="2334375"/>
              <a:ext cx="4320000" cy="3096847"/>
              <a:chOff x="6614177" y="2482437"/>
              <a:chExt cx="4330943" cy="3096847"/>
            </a:xfrm>
          </p:grpSpPr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07DA48F-153D-3794-37AD-E2D6085EAE68}"/>
                  </a:ext>
                </a:extLst>
              </p:cNvPr>
              <p:cNvSpPr txBox="1"/>
              <p:nvPr/>
            </p:nvSpPr>
            <p:spPr>
              <a:xfrm>
                <a:off x="6738880" y="2482437"/>
                <a:ext cx="42062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/>
                  <a:t>Event </a:t>
                </a:r>
                <a:r>
                  <a:rPr lang="en-GB"/>
                  <a:t>modality</a:t>
                </a:r>
              </a:p>
              <a:p>
                <a:pPr algn="ctr"/>
                <a:r>
                  <a:rPr lang="en-GB"/>
                  <a:t>Events that have not happened yet</a:t>
                </a: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EB7D5C6C-CBB1-65D9-D4BC-6C757F7A20C7}"/>
                  </a:ext>
                </a:extLst>
              </p:cNvPr>
              <p:cNvGrpSpPr/>
              <p:nvPr/>
            </p:nvGrpSpPr>
            <p:grpSpPr>
              <a:xfrm>
                <a:off x="6614177" y="4071417"/>
                <a:ext cx="2148001" cy="1503596"/>
                <a:chOff x="6530398" y="3952240"/>
                <a:chExt cx="2148001" cy="1503596"/>
              </a:xfrm>
            </p:grpSpPr>
            <p:pic>
              <p:nvPicPr>
                <p:cNvPr id="12" name="Elemento grafico 11" descr="Sblocca con riempimento a tinta unita">
                  <a:extLst>
                    <a:ext uri="{FF2B5EF4-FFF2-40B4-BE49-F238E27FC236}">
                      <a16:creationId xmlns:a16="http://schemas.microsoft.com/office/drawing/2014/main" id="{89F2A8CB-D4B2-B9BE-6257-DDE0EEFF8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199" y="395224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784499A1-59EC-95BE-7866-B6DD1D5C9044}"/>
                    </a:ext>
                  </a:extLst>
                </p:cNvPr>
                <p:cNvSpPr txBox="1"/>
                <p:nvPr/>
              </p:nvSpPr>
              <p:spPr>
                <a:xfrm>
                  <a:off x="6530398" y="4871061"/>
                  <a:ext cx="214800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/>
                    <a:t>Deontic</a:t>
                  </a:r>
                  <a:r>
                    <a:rPr lang="en-GB" sz="1600"/>
                    <a:t>:</a:t>
                  </a:r>
                </a:p>
                <a:p>
                  <a:pPr algn="ctr"/>
                  <a:r>
                    <a:rPr lang="en-GB" sz="1600"/>
                    <a:t>External impositions </a:t>
                  </a:r>
                </a:p>
              </p:txBody>
            </p:sp>
          </p:grpSp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DB5B51D1-8918-2285-FAF0-0D6217EACB1B}"/>
                  </a:ext>
                </a:extLst>
              </p:cNvPr>
              <p:cNvGrpSpPr/>
              <p:nvPr/>
            </p:nvGrpSpPr>
            <p:grpSpPr>
              <a:xfrm>
                <a:off x="8834640" y="4080110"/>
                <a:ext cx="2110480" cy="1499174"/>
                <a:chOff x="9219320" y="3952240"/>
                <a:chExt cx="2110480" cy="1499174"/>
              </a:xfrm>
            </p:grpSpPr>
            <p:pic>
              <p:nvPicPr>
                <p:cNvPr id="10" name="Elemento grafico 9" descr="Testa con ingranaggi con riempimento a tinta unita">
                  <a:extLst>
                    <a:ext uri="{FF2B5EF4-FFF2-40B4-BE49-F238E27FC236}">
                      <a16:creationId xmlns:a16="http://schemas.microsoft.com/office/drawing/2014/main" id="{5E2431B1-ACB7-2610-5811-7DD14D4ABE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17360" y="395224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0A36F31-BE7B-817A-A983-A8F4A80102EE}"/>
                    </a:ext>
                  </a:extLst>
                </p:cNvPr>
                <p:cNvSpPr txBox="1"/>
                <p:nvPr/>
              </p:nvSpPr>
              <p:spPr>
                <a:xfrm>
                  <a:off x="9219320" y="4866639"/>
                  <a:ext cx="21104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/>
                    <a:t>Dynamic</a:t>
                  </a:r>
                  <a:r>
                    <a:rPr lang="en-GB" sz="1600"/>
                    <a:t>:</a:t>
                  </a:r>
                </a:p>
                <a:p>
                  <a:pPr algn="ctr"/>
                  <a:r>
                    <a:rPr lang="en-GB" sz="1600"/>
                    <a:t>Internal willingness</a:t>
                  </a:r>
                </a:p>
              </p:txBody>
            </p:sp>
          </p:grpSp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3FA34698-CB77-36C6-2E16-B112856747A4}"/>
                  </a:ext>
                </a:extLst>
              </p:cNvPr>
              <p:cNvGrpSpPr/>
              <p:nvPr/>
            </p:nvGrpSpPr>
            <p:grpSpPr>
              <a:xfrm>
                <a:off x="8081278" y="3130883"/>
                <a:ext cx="1521443" cy="951342"/>
                <a:chOff x="2591659" y="3128768"/>
                <a:chExt cx="1521443" cy="951342"/>
              </a:xfrm>
            </p:grpSpPr>
            <p:cxnSp>
              <p:nvCxnSpPr>
                <p:cNvPr id="32" name="Connettore 2 31">
                  <a:extLst>
                    <a:ext uri="{FF2B5EF4-FFF2-40B4-BE49-F238E27FC236}">
                      <a16:creationId xmlns:a16="http://schemas.microsoft.com/office/drawing/2014/main" id="{E328B286-0957-6CC0-0456-62BC44FAA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9280" y="3128768"/>
                  <a:ext cx="763822" cy="951342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158C1592-4951-3AE4-3101-3C6D4EDEE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91659" y="3128768"/>
                  <a:ext cx="757621" cy="951342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C4972408-4D54-D5EC-55E4-FADE03C72010}"/>
                </a:ext>
              </a:extLst>
            </p:cNvPr>
            <p:cNvSpPr txBox="1"/>
            <p:nvPr/>
          </p:nvSpPr>
          <p:spPr>
            <a:xfrm>
              <a:off x="6706645" y="569878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🧑🏽‍🏫 Example</a:t>
              </a:r>
            </a:p>
            <a:p>
              <a:pPr algn="ctr"/>
              <a:r>
                <a:rPr lang="en-GB"/>
                <a:t>‘Charlie must come in now’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46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Linguistic approach: Palmer, 2001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4860440-CE43-A8AF-A2FC-8D24D5EB7279}"/>
              </a:ext>
            </a:extLst>
          </p:cNvPr>
          <p:cNvGrpSpPr/>
          <p:nvPr/>
        </p:nvGrpSpPr>
        <p:grpSpPr>
          <a:xfrm>
            <a:off x="810000" y="4573082"/>
            <a:ext cx="10572002" cy="1837730"/>
            <a:chOff x="1318619" y="4294554"/>
            <a:chExt cx="10052171" cy="183773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C0CB4AAB-58D1-CE77-544A-31C04204763E}"/>
                </a:ext>
              </a:extLst>
            </p:cNvPr>
            <p:cNvGrpSpPr/>
            <p:nvPr/>
          </p:nvGrpSpPr>
          <p:grpSpPr>
            <a:xfrm>
              <a:off x="1318619" y="4294554"/>
              <a:ext cx="2738389" cy="1837730"/>
              <a:chOff x="1049200" y="4294554"/>
              <a:chExt cx="2738389" cy="1837730"/>
            </a:xfrm>
          </p:grpSpPr>
          <p:pic>
            <p:nvPicPr>
              <p:cNvPr id="4" name="Elemento grafico 3" descr="Punto interrogativo con riempimento a tinta unita">
                <a:extLst>
                  <a:ext uri="{FF2B5EF4-FFF2-40B4-BE49-F238E27FC236}">
                    <a16:creationId xmlns:a16="http://schemas.microsoft.com/office/drawing/2014/main" id="{E5402018-B2E1-A75E-076A-B27E495AD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955382" y="42945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21F24B5-8898-8B79-398C-13083F57955C}"/>
                  </a:ext>
                </a:extLst>
              </p:cNvPr>
              <p:cNvSpPr txBox="1"/>
              <p:nvPr/>
            </p:nvSpPr>
            <p:spPr>
              <a:xfrm>
                <a:off x="1049200" y="5208954"/>
                <a:ext cx="27383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Modality</a:t>
                </a:r>
              </a:p>
              <a:p>
                <a:pPr algn="ctr"/>
                <a:r>
                  <a:rPr lang="en-GB"/>
                  <a:t>Status of the proposition</a:t>
                </a:r>
                <a:endParaRPr lang="en-GB" b="1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32C6A4FD-9C4B-B38B-6133-5BE808AA1DEC}"/>
                </a:ext>
              </a:extLst>
            </p:cNvPr>
            <p:cNvGrpSpPr/>
            <p:nvPr/>
          </p:nvGrpSpPr>
          <p:grpSpPr>
            <a:xfrm>
              <a:off x="4975509" y="4294554"/>
              <a:ext cx="2738389" cy="1560731"/>
              <a:chOff x="4975508" y="4303485"/>
              <a:chExt cx="2738389" cy="1560731"/>
            </a:xfrm>
          </p:grpSpPr>
          <p:pic>
            <p:nvPicPr>
              <p:cNvPr id="6" name="Elemento grafico 5" descr="Cronometro con riempimento a tinta unita">
                <a:extLst>
                  <a:ext uri="{FF2B5EF4-FFF2-40B4-BE49-F238E27FC236}">
                    <a16:creationId xmlns:a16="http://schemas.microsoft.com/office/drawing/2014/main" id="{FB5B8115-E640-4C9E-CFE5-EB9175854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887501" y="430348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8E169E5-13EC-62EB-09D8-A3F91CA7CC11}"/>
                  </a:ext>
                </a:extLst>
              </p:cNvPr>
              <p:cNvSpPr txBox="1"/>
              <p:nvPr/>
            </p:nvSpPr>
            <p:spPr>
              <a:xfrm>
                <a:off x="4975508" y="5217885"/>
                <a:ext cx="2738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Tense</a:t>
                </a:r>
              </a:p>
              <a:p>
                <a:pPr algn="ctr"/>
                <a:r>
                  <a:rPr lang="en-GB"/>
                  <a:t>Time</a:t>
                </a:r>
                <a:endParaRPr lang="en-GB" b="1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87769E6-5C61-712D-3559-735CFD52CBE3}"/>
                </a:ext>
              </a:extLst>
            </p:cNvPr>
            <p:cNvGrpSpPr/>
            <p:nvPr/>
          </p:nvGrpSpPr>
          <p:grpSpPr>
            <a:xfrm>
              <a:off x="8632400" y="4294554"/>
              <a:ext cx="2738390" cy="1837730"/>
              <a:chOff x="8246614" y="4294553"/>
              <a:chExt cx="2738091" cy="1837730"/>
            </a:xfrm>
          </p:grpSpPr>
          <p:pic>
            <p:nvPicPr>
              <p:cNvPr id="8" name="Elemento grafico 7" descr="Flusso di lavoro con riempimento a tinta unita">
                <a:extLst>
                  <a:ext uri="{FF2B5EF4-FFF2-40B4-BE49-F238E27FC236}">
                    <a16:creationId xmlns:a16="http://schemas.microsoft.com/office/drawing/2014/main" id="{F6A464CB-5ED8-D7B3-A6EC-5675F5D67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9158509" y="4294553"/>
                <a:ext cx="914301" cy="914400"/>
              </a:xfrm>
              <a:prstGeom prst="rect">
                <a:avLst/>
              </a:prstGeom>
            </p:spPr>
          </p:pic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94C60E7-A6CC-50C9-8850-85F894121640}"/>
                  </a:ext>
                </a:extLst>
              </p:cNvPr>
              <p:cNvSpPr txBox="1"/>
              <p:nvPr/>
            </p:nvSpPr>
            <p:spPr>
              <a:xfrm>
                <a:off x="8246614" y="5208953"/>
                <a:ext cx="27380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Aspect</a:t>
                </a:r>
              </a:p>
              <a:p>
                <a:pPr algn="ctr"/>
                <a:r>
                  <a:rPr lang="en-GB"/>
                  <a:t>Internal temporal constituency</a:t>
                </a:r>
                <a:endParaRPr lang="en-GB" b="1"/>
              </a:p>
            </p:txBody>
          </p:sp>
        </p:grp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315D24-F48E-3BB0-F5ED-A9EAB78CB97C}"/>
              </a:ext>
            </a:extLst>
          </p:cNvPr>
          <p:cNvSpPr txBox="1"/>
          <p:nvPr/>
        </p:nvSpPr>
        <p:spPr>
          <a:xfrm>
            <a:off x="1937535" y="2069785"/>
            <a:ext cx="8316925" cy="203132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Interrogative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Imperative-Jussive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/>
          </a:p>
          <a:p>
            <a:pPr algn="ctr"/>
            <a:r>
              <a:rPr lang="it-IT" sz="2000"/>
              <a:t>➕ </a:t>
            </a:r>
            <a:r>
              <a:rPr lang="en-GB" sz="2000" b="1"/>
              <a:t>Further categories:</a:t>
            </a:r>
          </a:p>
          <a:p>
            <a:pPr algn="ctr"/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Presupposed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Conditional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Purposive</a:t>
            </a:r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Resultative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Fears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2038B30-5B16-EB76-B5F0-687D4E726854}"/>
              </a:ext>
            </a:extLst>
          </p:cNvPr>
          <p:cNvCxnSpPr>
            <a:cxnSpLocks/>
          </p:cNvCxnSpPr>
          <p:nvPr/>
        </p:nvCxnSpPr>
        <p:spPr>
          <a:xfrm>
            <a:off x="3224765" y="5030282"/>
            <a:ext cx="175363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14EB43B-BA99-FFB9-5F3D-73E272147974}"/>
              </a:ext>
            </a:extLst>
          </p:cNvPr>
          <p:cNvCxnSpPr>
            <a:cxnSpLocks/>
          </p:cNvCxnSpPr>
          <p:nvPr/>
        </p:nvCxnSpPr>
        <p:spPr>
          <a:xfrm>
            <a:off x="7193280" y="5015509"/>
            <a:ext cx="176784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8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F6C27-DE4F-C37F-6D04-5472646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Philosophy approach: Von Fintel, 2006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D2F8EE-799E-815A-D713-AF54010BCE41}"/>
              </a:ext>
            </a:extLst>
          </p:cNvPr>
          <p:cNvSpPr txBox="1"/>
          <p:nvPr/>
        </p:nvSpPr>
        <p:spPr>
          <a:xfrm>
            <a:off x="765680" y="2250758"/>
            <a:ext cx="10660638" cy="76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📚</a:t>
            </a:r>
            <a:r>
              <a:rPr lang="en-GB" sz="2000"/>
              <a:t> </a:t>
            </a:r>
            <a:r>
              <a:rPr lang="en-GB"/>
              <a:t>Definition:</a:t>
            </a:r>
          </a:p>
          <a:p>
            <a:pPr algn="ctr">
              <a:lnSpc>
                <a:spcPct val="150000"/>
              </a:lnSpc>
            </a:pPr>
            <a:r>
              <a:rPr lang="en-GB" i="1"/>
              <a:t>“a category of linguistic meaning having to do with the expression of possibility and necessity”</a:t>
            </a:r>
            <a:endParaRPr lang="en-GB" sz="140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A748D352-E93B-2531-FAD8-CCEAC01A2935}"/>
              </a:ext>
            </a:extLst>
          </p:cNvPr>
          <p:cNvGrpSpPr/>
          <p:nvPr/>
        </p:nvGrpSpPr>
        <p:grpSpPr>
          <a:xfrm>
            <a:off x="594360" y="3494892"/>
            <a:ext cx="11003280" cy="2915920"/>
            <a:chOff x="609600" y="3647441"/>
            <a:chExt cx="11003280" cy="2915920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C21A5A08-BA34-F0EE-729C-B2D2CEBAA019}"/>
                </a:ext>
              </a:extLst>
            </p:cNvPr>
            <p:cNvGrpSpPr/>
            <p:nvPr/>
          </p:nvGrpSpPr>
          <p:grpSpPr>
            <a:xfrm>
              <a:off x="810000" y="5579814"/>
              <a:ext cx="2578100" cy="830997"/>
              <a:chOff x="154940" y="3121597"/>
              <a:chExt cx="2578100" cy="830997"/>
            </a:xfrm>
          </p:grpSpPr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7CEB9882-E247-E8D2-ED32-9515EE4F6D20}"/>
                  </a:ext>
                </a:extLst>
              </p:cNvPr>
              <p:cNvSpPr/>
              <p:nvPr/>
            </p:nvSpPr>
            <p:spPr>
              <a:xfrm>
                <a:off x="154940" y="3121597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DA81FD-DA24-A4F3-12D3-989F17EDB747}"/>
                  </a:ext>
                </a:extLst>
              </p:cNvPr>
              <p:cNvSpPr txBox="1"/>
              <p:nvPr/>
            </p:nvSpPr>
            <p:spPr>
              <a:xfrm>
                <a:off x="154940" y="3241609"/>
                <a:ext cx="25781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Semimodal verbs</a:t>
                </a:r>
              </a:p>
              <a:p>
                <a:pPr algn="ctr"/>
                <a:r>
                  <a:rPr lang="en-GB" sz="1600"/>
                  <a:t>Charlie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has to</a:t>
                </a:r>
                <a:r>
                  <a:rPr lang="en-GB" sz="1600"/>
                  <a:t> be home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57FCA496-9992-1BB7-116A-165E5CF112C1}"/>
                </a:ext>
              </a:extLst>
            </p:cNvPr>
            <p:cNvGrpSpPr/>
            <p:nvPr/>
          </p:nvGrpSpPr>
          <p:grpSpPr>
            <a:xfrm>
              <a:off x="810000" y="4393325"/>
              <a:ext cx="2578100" cy="830997"/>
              <a:chOff x="352425" y="2733908"/>
              <a:chExt cx="2578100" cy="830997"/>
            </a:xfrm>
          </p:grpSpPr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ED77E87C-CF7F-1335-019C-83980B50BE7C}"/>
                  </a:ext>
                </a:extLst>
              </p:cNvPr>
              <p:cNvSpPr/>
              <p:nvPr/>
            </p:nvSpPr>
            <p:spPr>
              <a:xfrm>
                <a:off x="352425" y="2733908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BEF82D5-6979-AF43-6A70-2A16CE4588F6}"/>
                  </a:ext>
                </a:extLst>
              </p:cNvPr>
              <p:cNvSpPr txBox="1"/>
              <p:nvPr/>
            </p:nvSpPr>
            <p:spPr>
              <a:xfrm>
                <a:off x="352425" y="2858452"/>
                <a:ext cx="25781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Modal auxiliaries</a:t>
                </a:r>
              </a:p>
              <a:p>
                <a:pPr algn="ctr"/>
                <a:r>
                  <a:rPr lang="en-GB" sz="1600"/>
                  <a:t>Charlie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might</a:t>
                </a:r>
                <a:r>
                  <a:rPr lang="en-GB" sz="1600"/>
                  <a:t> be home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6195D02-B460-0E3B-01E3-CD124695282F}"/>
                </a:ext>
              </a:extLst>
            </p:cNvPr>
            <p:cNvGrpSpPr/>
            <p:nvPr/>
          </p:nvGrpSpPr>
          <p:grpSpPr>
            <a:xfrm>
              <a:off x="4806949" y="4393325"/>
              <a:ext cx="2578100" cy="830997"/>
              <a:chOff x="3517899" y="3994962"/>
              <a:chExt cx="2578100" cy="830997"/>
            </a:xfrm>
          </p:grpSpPr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834007D1-15D5-97F1-0DBB-7543F0398382}"/>
                  </a:ext>
                </a:extLst>
              </p:cNvPr>
              <p:cNvSpPr/>
              <p:nvPr/>
            </p:nvSpPr>
            <p:spPr>
              <a:xfrm>
                <a:off x="3517899" y="3994962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F0B3FA0-AFF2-229B-3E69-1260FA630D03}"/>
                  </a:ext>
                </a:extLst>
              </p:cNvPr>
              <p:cNvSpPr txBox="1"/>
              <p:nvPr/>
            </p:nvSpPr>
            <p:spPr>
              <a:xfrm>
                <a:off x="3517899" y="4118072"/>
                <a:ext cx="25781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Adverbs</a:t>
                </a:r>
              </a:p>
              <a:p>
                <a:pPr algn="ctr"/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Perhaps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Charlie is home</a:t>
                </a:r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61F0FB43-ECAF-0F18-01B6-676785039BCD}"/>
                </a:ext>
              </a:extLst>
            </p:cNvPr>
            <p:cNvGrpSpPr/>
            <p:nvPr/>
          </p:nvGrpSpPr>
          <p:grpSpPr>
            <a:xfrm>
              <a:off x="8803898" y="5579815"/>
              <a:ext cx="2578100" cy="830998"/>
              <a:chOff x="8016240" y="5145094"/>
              <a:chExt cx="2578100" cy="830998"/>
            </a:xfrm>
          </p:grpSpPr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3D1C62BD-1AB7-DECE-DCB3-86E7066401F6}"/>
                  </a:ext>
                </a:extLst>
              </p:cNvPr>
              <p:cNvSpPr/>
              <p:nvPr/>
            </p:nvSpPr>
            <p:spPr>
              <a:xfrm>
                <a:off x="8016240" y="5145095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E8FB059-7DA7-EE01-FC11-D5EA50AC6EC1}"/>
                  </a:ext>
                </a:extLst>
              </p:cNvPr>
              <p:cNvSpPr txBox="1"/>
              <p:nvPr/>
            </p:nvSpPr>
            <p:spPr>
              <a:xfrm>
                <a:off x="8016240" y="5145094"/>
                <a:ext cx="25781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Conditionals</a:t>
                </a:r>
              </a:p>
              <a:p>
                <a:pPr algn="ctr"/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If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it is evening,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then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Charlie is home</a:t>
                </a:r>
              </a:p>
            </p:txBody>
          </p: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662E0B3F-310E-F338-8DF0-C3EC3DEE8A6D}"/>
                </a:ext>
              </a:extLst>
            </p:cNvPr>
            <p:cNvGrpSpPr/>
            <p:nvPr/>
          </p:nvGrpSpPr>
          <p:grpSpPr>
            <a:xfrm>
              <a:off x="4806949" y="5579814"/>
              <a:ext cx="2578100" cy="830998"/>
              <a:chOff x="4574540" y="3442432"/>
              <a:chExt cx="2578100" cy="830998"/>
            </a:xfrm>
          </p:grpSpPr>
          <p:sp>
            <p:nvSpPr>
              <p:cNvPr id="19" name="Rettangolo con angoli arrotondati 18">
                <a:extLst>
                  <a:ext uri="{FF2B5EF4-FFF2-40B4-BE49-F238E27FC236}">
                    <a16:creationId xmlns:a16="http://schemas.microsoft.com/office/drawing/2014/main" id="{93D18BE7-E6D8-68FD-AD4C-8567C4BAB6DA}"/>
                  </a:ext>
                </a:extLst>
              </p:cNvPr>
              <p:cNvSpPr/>
              <p:nvPr/>
            </p:nvSpPr>
            <p:spPr>
              <a:xfrm>
                <a:off x="4574540" y="3442433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AFE9933-A0D2-8911-6EFF-76ADE409D41D}"/>
                  </a:ext>
                </a:extLst>
              </p:cNvPr>
              <p:cNvSpPr txBox="1"/>
              <p:nvPr/>
            </p:nvSpPr>
            <p:spPr>
              <a:xfrm>
                <a:off x="4574540" y="3442432"/>
                <a:ext cx="25781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Nouns</a:t>
                </a:r>
              </a:p>
              <a:p>
                <a:pPr algn="ctr"/>
                <a:r>
                  <a:rPr lang="en-GB" sz="1600"/>
                  <a:t>There is a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possibility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that Charlie is home</a:t>
                </a:r>
              </a:p>
            </p:txBody>
          </p: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67B423-18A8-0FC3-4797-19D1B1B9E3B1}"/>
                </a:ext>
              </a:extLst>
            </p:cNvPr>
            <p:cNvGrpSpPr/>
            <p:nvPr/>
          </p:nvGrpSpPr>
          <p:grpSpPr>
            <a:xfrm>
              <a:off x="8803898" y="4393325"/>
              <a:ext cx="2578100" cy="830998"/>
              <a:chOff x="5539740" y="3487886"/>
              <a:chExt cx="2578100" cy="830998"/>
            </a:xfrm>
          </p:grpSpPr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4A8C52A9-A2FD-2896-1A41-00DFAB2E3DCF}"/>
                  </a:ext>
                </a:extLst>
              </p:cNvPr>
              <p:cNvSpPr/>
              <p:nvPr/>
            </p:nvSpPr>
            <p:spPr>
              <a:xfrm>
                <a:off x="5539740" y="3487887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2248C65-6DA0-B787-5DFE-901DC4B98358}"/>
                  </a:ext>
                </a:extLst>
              </p:cNvPr>
              <p:cNvSpPr txBox="1"/>
              <p:nvPr/>
            </p:nvSpPr>
            <p:spPr>
              <a:xfrm>
                <a:off x="5539740" y="3487886"/>
                <a:ext cx="25781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Adjectives</a:t>
                </a:r>
              </a:p>
              <a:p>
                <a:pPr algn="ctr"/>
                <a:r>
                  <a:rPr lang="en-GB" sz="1600"/>
                  <a:t>It is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necessary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that Charlie is home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A28D8FB2-8E03-42B5-5BEF-58A80309B6C9}"/>
                </a:ext>
              </a:extLst>
            </p:cNvPr>
            <p:cNvSpPr txBox="1"/>
            <p:nvPr/>
          </p:nvSpPr>
          <p:spPr>
            <a:xfrm>
              <a:off x="4394199" y="3672409"/>
              <a:ext cx="340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/>
                <a:t>Modal triggers</a:t>
              </a:r>
            </a:p>
          </p:txBody>
        </p:sp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DC1BD307-9CE7-36C7-B936-AB8B812E7757}"/>
                </a:ext>
              </a:extLst>
            </p:cNvPr>
            <p:cNvSpPr/>
            <p:nvPr/>
          </p:nvSpPr>
          <p:spPr>
            <a:xfrm>
              <a:off x="609600" y="3647441"/>
              <a:ext cx="11003280" cy="2915920"/>
            </a:xfrm>
            <a:prstGeom prst="roundRect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448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ustom 4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FFFF00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12_TF11381587.potx" id="{62554225-CAA5-4365-A78B-0C961F211AB0}" vid="{99A528BC-7682-4A0B-B133-A784E74132A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E96646-423E-4354-94C2-1A28227BF07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 Citazione</Template>
  <TotalTime>19</TotalTime>
  <Words>2254</Words>
  <Application>Microsoft Office PowerPoint</Application>
  <PresentationFormat>Widescreen</PresentationFormat>
  <Paragraphs>479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2</vt:lpstr>
      <vt:lpstr>Citazione</vt:lpstr>
      <vt:lpstr>REPRESENTING MODALITY:  A COMPLEX TASK</vt:lpstr>
      <vt:lpstr>PowerPoint Presentation</vt:lpstr>
      <vt:lpstr>Introduction</vt:lpstr>
      <vt:lpstr>Modality: a general framework</vt:lpstr>
      <vt:lpstr>🧑🏽‍🏫 Example:  different modalities</vt:lpstr>
      <vt:lpstr>Approaches: an overview</vt:lpstr>
      <vt:lpstr>Linguistic approach: Palmer, 2001</vt:lpstr>
      <vt:lpstr>Linguistic approach: Palmer, 2001</vt:lpstr>
      <vt:lpstr>Philosophy approach: Von Fintel, 2006</vt:lpstr>
      <vt:lpstr>Philosophy approach: Von Fintel, 2006</vt:lpstr>
      <vt:lpstr>Logic approach: Portner, 2009</vt:lpstr>
      <vt:lpstr>Modality and Negation</vt:lpstr>
      <vt:lpstr>Interaction with Negation</vt:lpstr>
      <vt:lpstr>Annotating Modality</vt:lpstr>
      <vt:lpstr>OntoSem project (Nirenburg and Raskin, 2004)</vt:lpstr>
      <vt:lpstr>OntoSem project (Nirenburg and Raskin, 2004)</vt:lpstr>
      <vt:lpstr>Modality Lexicon (Baker et. Al, 2010) </vt:lpstr>
      <vt:lpstr>Modality Lexicon (Baker et. Al, 2010) </vt:lpstr>
      <vt:lpstr>Modality Lexicon (Baker et. Al, 2010) </vt:lpstr>
      <vt:lpstr>Modality Lexicon (Baker et. Al, 2010) </vt:lpstr>
      <vt:lpstr>Related Tasks</vt:lpstr>
      <vt:lpstr>Modality-related tasks</vt:lpstr>
      <vt:lpstr>Modality-related tasks</vt:lpstr>
      <vt:lpstr>Applications</vt:lpstr>
      <vt:lpstr>Modality applications</vt:lpstr>
      <vt:lpstr>Modality applications</vt:lpstr>
      <vt:lpstr>Symbolic Representation</vt:lpstr>
      <vt:lpstr>Review</vt:lpstr>
      <vt:lpstr>Modal Logic</vt:lpstr>
      <vt:lpstr>Statistical Representation</vt:lpstr>
      <vt:lpstr>Review</vt:lpstr>
      <vt:lpstr>Feature engineering for modality</vt:lpstr>
      <vt:lpstr>Feature engineering for modality</vt:lpstr>
      <vt:lpstr>LLMs Representation</vt:lpstr>
      <vt:lpstr>Review</vt:lpstr>
      <vt:lpstr>Ethics and Society implications</vt:lpstr>
      <vt:lpstr>Ethics and Society implications</vt:lpstr>
      <vt:lpstr>Conclusion</vt:lpstr>
      <vt:lpstr>Conclusion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REPRESETING MODALITY:  A COMPLEX PHENOMENON</dc:title>
  <dc:creator>Alex Astolfi</dc:creator>
  <cp:lastModifiedBy>Stefan, Massimo</cp:lastModifiedBy>
  <cp:revision>2</cp:revision>
  <dcterms:created xsi:type="dcterms:W3CDTF">2023-11-05T14:48:58Z</dcterms:created>
  <dcterms:modified xsi:type="dcterms:W3CDTF">2023-11-13T14:55:18Z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