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64" r:id="rId6"/>
    <p:sldId id="321" r:id="rId7"/>
    <p:sldId id="290" r:id="rId8"/>
    <p:sldId id="333" r:id="rId9"/>
    <p:sldId id="326" r:id="rId10"/>
    <p:sldId id="327" r:id="rId11"/>
    <p:sldId id="328" r:id="rId12"/>
    <p:sldId id="292" r:id="rId13"/>
    <p:sldId id="303" r:id="rId14"/>
    <p:sldId id="293" r:id="rId15"/>
    <p:sldId id="294" r:id="rId16"/>
    <p:sldId id="299" r:id="rId17"/>
    <p:sldId id="300" r:id="rId18"/>
    <p:sldId id="302" r:id="rId19"/>
    <p:sldId id="301" r:id="rId20"/>
    <p:sldId id="304" r:id="rId21"/>
    <p:sldId id="305" r:id="rId22"/>
    <p:sldId id="306" r:id="rId23"/>
    <p:sldId id="307" r:id="rId24"/>
    <p:sldId id="330" r:id="rId25"/>
    <p:sldId id="309" r:id="rId26"/>
    <p:sldId id="310" r:id="rId27"/>
    <p:sldId id="311" r:id="rId28"/>
    <p:sldId id="33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32" r:id="rId37"/>
    <p:sldId id="320" r:id="rId38"/>
    <p:sldId id="322" r:id="rId39"/>
    <p:sldId id="323" r:id="rId40"/>
    <p:sldId id="329" r:id="rId41"/>
    <p:sldId id="324" r:id="rId42"/>
    <p:sldId id="325" r:id="rId43"/>
    <p:sldId id="334" r:id="rId44"/>
    <p:sldId id="276" r:id="rId4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73C1E1-4084-4C66-A0DF-94F634FFCA6F}">
          <p14:sldIdLst>
            <p14:sldId id="256"/>
            <p14:sldId id="264"/>
          </p14:sldIdLst>
        </p14:section>
        <p14:section name="Introduction" id="{AF39BD52-BA33-4634-B0F3-BBDF6AE95B7D}">
          <p14:sldIdLst>
            <p14:sldId id="321"/>
            <p14:sldId id="290"/>
          </p14:sldIdLst>
        </p14:section>
        <p14:section name="Prevalence of negation in NL" id="{A27459A7-6BFB-4EFD-8975-44A490A96926}">
          <p14:sldIdLst>
            <p14:sldId id="333"/>
            <p14:sldId id="326"/>
            <p14:sldId id="327"/>
            <p14:sldId id="328"/>
            <p14:sldId id="292"/>
            <p14:sldId id="303"/>
            <p14:sldId id="293"/>
            <p14:sldId id="294"/>
            <p14:sldId id="299"/>
            <p14:sldId id="300"/>
            <p14:sldId id="302"/>
            <p14:sldId id="301"/>
          </p14:sldIdLst>
        </p14:section>
        <p14:section name="Challenges in representating negation" id="{8C6D4315-3204-45DA-8C3D-AF1AA11FCC8D}">
          <p14:sldIdLst>
            <p14:sldId id="304"/>
            <p14:sldId id="305"/>
            <p14:sldId id="306"/>
            <p14:sldId id="307"/>
          </p14:sldIdLst>
        </p14:section>
        <p14:section name="Symbolic representations of negation" id="{AEFFE952-D5FC-4839-8046-A1B5D642511D}">
          <p14:sldIdLst>
            <p14:sldId id="330"/>
            <p14:sldId id="309"/>
            <p14:sldId id="310"/>
            <p14:sldId id="311"/>
          </p14:sldIdLst>
        </p14:section>
        <p14:section name="Statistical representations of negation" id="{F0439C17-A268-4316-BD59-BB0C69E51F48}">
          <p14:sldIdLst>
            <p14:sldId id="33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LLMs representations of negation" id="{CBE78E90-08A7-45C1-BB1F-37259AFF07BB}">
          <p14:sldIdLst>
            <p14:sldId id="332"/>
            <p14:sldId id="320"/>
            <p14:sldId id="322"/>
            <p14:sldId id="323"/>
          </p14:sldIdLst>
        </p14:section>
        <p14:section name="Summary" id="{0B96D9CD-8DCB-41CB-9FD0-116EB0FB50AF}">
          <p14:sldIdLst>
            <p14:sldId id="329"/>
            <p14:sldId id="324"/>
            <p14:sldId id="325"/>
            <p14:sldId id="33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156"/>
    <a:srgbClr val="2425B7"/>
    <a:srgbClr val="F8F0E3"/>
    <a:srgbClr val="385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6F4FC-A306-43C7-AAD8-EF820F982D25}" v="1857" dt="2023-10-30T10:47:09.110"/>
    <p1510:client id="{7523FF51-CF86-404B-B747-D0FFE11C0FF8}" v="257" dt="2023-10-30T16:08:32.698"/>
    <p1510:client id="{7B316ED7-D2DB-447E-9178-70D6CD24A405}" v="1399" dt="2023-10-29T22:30:05.227"/>
    <p1510:client id="{7E335B67-CED3-4915-90D2-5289633DBC9D}" v="105" dt="2023-10-30T14:37:25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D6E6C6F1-BAAE-4AF2-A55A-46311AEC6B2A}" type="datetime1">
              <a:rPr lang="it-IT" smtClean="0"/>
              <a:t>30/10/2023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BEB6193-5AA7-489B-8575-00593FC261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EA2CABA5-0F1C-418E-BA0C-AB394070A2E2}" type="datetime1">
              <a:rPr lang="it-IT" smtClean="0"/>
              <a:pPr/>
              <a:t>30/10/2023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10895658-EA1F-4910-80AB-4DA76E1674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2116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35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07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708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709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797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4743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804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845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182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433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000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03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1598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36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62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199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787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444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162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655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93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38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663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834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4732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62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30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15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94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96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13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14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ttangolo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rtlCol="0" anchor="b"/>
          <a:lstStyle>
            <a:lvl1pPr algn="l">
              <a:defRPr lang="it-IT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lang="it-IT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7" name="Rettangolo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grpSp>
        <p:nvGrpSpPr>
          <p:cNvPr id="116" name="Gruppo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uppo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uppo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uppo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uppo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uppo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uppo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uppo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e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it-IT"/>
                            </a:defPPr>
                          </a:lstStyle>
                          <a:p>
                            <a:pPr algn="ctr" rtl="0"/>
                            <a:r>
                              <a:rPr lang="it-IT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e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it-IT"/>
                            </a:defPPr>
                          </a:lstStyle>
                          <a:p>
                            <a:pPr algn="ctr" rtl="0"/>
                            <a:r>
                              <a:rPr lang="it-IT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e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it-IT"/>
                          </a:defPPr>
                        </a:lstStyle>
                        <a:p>
                          <a:pPr algn="ctr" rtl="0"/>
                          <a:r>
                            <a:rPr lang="it-IT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e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it-IT"/>
                        </a:defPPr>
                      </a:lstStyle>
                      <a:p>
                        <a:pPr algn="ctr" rtl="0"/>
                        <a:r>
                          <a:rPr lang="it-IT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e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 </a:t>
                      </a:r>
                    </a:p>
                  </p:txBody>
                </p:sp>
              </p:grpSp>
              <p:sp>
                <p:nvSpPr>
                  <p:cNvPr id="92" name="Ovale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</a:lstStyle>
                  <a:p>
                    <a:pPr algn="ctr" rtl="0"/>
                    <a:r>
                      <a:rPr lang="it-IT"/>
                      <a:t> </a:t>
                    </a:r>
                  </a:p>
                </p:txBody>
              </p:sp>
            </p:grpSp>
            <p:sp>
              <p:nvSpPr>
                <p:cNvPr id="95" name="Ovale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</p:grpSp>
          <p:sp>
            <p:nvSpPr>
              <p:cNvPr id="98" name="Ovale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102" name="Ovale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105" name="Ovale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108" name="Ovale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110" name="Ovale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</p:grpSp>
        <p:sp>
          <p:nvSpPr>
            <p:cNvPr id="113" name="Ovale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r>
                <a:rPr lang="it-IT"/>
                <a:t> </a:t>
              </a:r>
            </a:p>
          </p:txBody>
        </p:sp>
      </p:grp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68" name="Rettangolo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291" name="Rettangolo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pic>
        <p:nvPicPr>
          <p:cNvPr id="297" name="Elemento grafico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Elemento grafico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Connettore diritto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it-IT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it-IT" sz="1000"/>
            </a:lvl2pPr>
            <a:lvl3pPr>
              <a:defRPr lang="it-IT" sz="1000"/>
            </a:lvl3pPr>
            <a:lvl4pPr>
              <a:defRPr lang="it-IT" sz="1000"/>
            </a:lvl4pPr>
            <a:lvl5pPr>
              <a:defRPr lang="it-IT" sz="1000"/>
            </a:lvl5pPr>
          </a:lstStyle>
          <a:p>
            <a:pPr lvl="0" rtl="0"/>
            <a:r>
              <a:rPr lang="it-IT"/>
              <a:t>Aggiungi testo</a:t>
            </a:r>
          </a:p>
        </p:txBody>
      </p:sp>
      <p:sp>
        <p:nvSpPr>
          <p:cNvPr id="30" name="Segnaposto testo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it-IT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it-IT" sz="1000"/>
            </a:lvl2pPr>
            <a:lvl3pPr>
              <a:defRPr lang="it-IT" sz="1000"/>
            </a:lvl3pPr>
            <a:lvl4pPr>
              <a:defRPr lang="it-IT" sz="1000"/>
            </a:lvl4pPr>
            <a:lvl5pPr>
              <a:defRPr lang="it-IT" sz="1000"/>
            </a:lvl5pPr>
          </a:lstStyle>
          <a:p>
            <a:pPr lvl="0" rtl="0"/>
            <a:r>
              <a:rPr lang="it-IT"/>
              <a:t>Aggiungi testo</a:t>
            </a:r>
          </a:p>
        </p:txBody>
      </p:sp>
      <p:sp>
        <p:nvSpPr>
          <p:cNvPr id="32" name="Segnaposto testo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it-IT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it-IT" sz="1000"/>
            </a:lvl2pPr>
            <a:lvl3pPr>
              <a:defRPr lang="it-IT" sz="1000"/>
            </a:lvl3pPr>
            <a:lvl4pPr>
              <a:defRPr lang="it-IT" sz="1000"/>
            </a:lvl4pPr>
            <a:lvl5pPr>
              <a:defRPr lang="it-IT" sz="1000"/>
            </a:lvl5pPr>
          </a:lstStyle>
          <a:p>
            <a:pPr lvl="0" rtl="0"/>
            <a:r>
              <a:rPr lang="it-IT"/>
              <a:t>Aggiungi testo</a:t>
            </a:r>
          </a:p>
        </p:txBody>
      </p:sp>
      <p:sp>
        <p:nvSpPr>
          <p:cNvPr id="63" name="Segnaposto data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it-IT" sz="2000">
                <a:solidFill>
                  <a:schemeClr val="tx2"/>
                </a:solidFill>
              </a:defRPr>
            </a:lvl1pPr>
            <a:lvl2pPr>
              <a:defRPr lang="it-IT" sz="1600">
                <a:solidFill>
                  <a:schemeClr val="tx2"/>
                </a:solidFill>
              </a:defRPr>
            </a:lvl2pPr>
            <a:lvl3pPr>
              <a:defRPr lang="it-IT" sz="1600">
                <a:solidFill>
                  <a:schemeClr val="tx2"/>
                </a:solidFill>
              </a:defRPr>
            </a:lvl3pPr>
            <a:lvl4pPr>
              <a:defRPr lang="it-IT" sz="1600">
                <a:solidFill>
                  <a:schemeClr val="tx2"/>
                </a:solidFill>
              </a:defRPr>
            </a:lvl4pPr>
            <a:lvl5pPr>
              <a:defRPr lang="it-IT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6" name="Segnaposto testo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it-IT" sz="2000">
                <a:solidFill>
                  <a:schemeClr val="tx2"/>
                </a:solidFill>
              </a:defRPr>
            </a:lvl1pPr>
            <a:lvl2pPr>
              <a:defRPr lang="it-IT" sz="1600">
                <a:solidFill>
                  <a:schemeClr val="tx2"/>
                </a:solidFill>
              </a:defRPr>
            </a:lvl2pPr>
            <a:lvl3pPr>
              <a:defRPr lang="it-IT" sz="1600">
                <a:solidFill>
                  <a:schemeClr val="tx2"/>
                </a:solidFill>
              </a:defRPr>
            </a:lvl3pPr>
            <a:lvl4pPr>
              <a:defRPr lang="it-IT" sz="1600">
                <a:solidFill>
                  <a:schemeClr val="tx2"/>
                </a:solidFill>
              </a:defRPr>
            </a:lvl4pPr>
            <a:lvl5pPr>
              <a:defRPr lang="it-IT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8" name="Segnaposto testo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it-IT" sz="2000">
                <a:solidFill>
                  <a:schemeClr val="tx2"/>
                </a:solidFill>
              </a:defRPr>
            </a:lvl1pPr>
            <a:lvl2pPr>
              <a:defRPr lang="it-IT" sz="1600">
                <a:solidFill>
                  <a:schemeClr val="tx2"/>
                </a:solidFill>
              </a:defRPr>
            </a:lvl2pPr>
            <a:lvl3pPr>
              <a:defRPr lang="it-IT" sz="1600">
                <a:solidFill>
                  <a:schemeClr val="tx2"/>
                </a:solidFill>
              </a:defRPr>
            </a:lvl3pPr>
            <a:lvl4pPr>
              <a:defRPr lang="it-IT" sz="1600">
                <a:solidFill>
                  <a:schemeClr val="tx2"/>
                </a:solidFill>
              </a:defRPr>
            </a:lvl4pPr>
            <a:lvl5pPr>
              <a:defRPr lang="it-IT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48" name="Elemento grafico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Elemento grafico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</p:grpSp>
      <p:sp>
        <p:nvSpPr>
          <p:cNvPr id="64" name="Segnaposto piè di pagina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5" name="Segnaposto numero diapositiva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it-IT" sz="1600"/>
            </a:lvl1pPr>
            <a:lvl2pPr>
              <a:lnSpc>
                <a:spcPts val="2000"/>
              </a:lnSpc>
              <a:defRPr lang="it-IT" sz="1600"/>
            </a:lvl2pPr>
            <a:lvl3pPr>
              <a:lnSpc>
                <a:spcPts val="2000"/>
              </a:lnSpc>
              <a:defRPr lang="it-IT" sz="1600"/>
            </a:lvl3pPr>
            <a:lvl4pPr>
              <a:lnSpc>
                <a:spcPts val="2000"/>
              </a:lnSpc>
              <a:defRPr lang="it-IT" sz="1600"/>
            </a:lvl4pPr>
            <a:lvl5pPr>
              <a:lnSpc>
                <a:spcPts val="2000"/>
              </a:lnSpc>
              <a:defRPr lang="it-IT"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it-IT" sz="1600"/>
            </a:lvl1pPr>
            <a:lvl2pPr>
              <a:lnSpc>
                <a:spcPts val="2000"/>
              </a:lnSpc>
              <a:defRPr lang="it-IT" sz="1600"/>
            </a:lvl2pPr>
            <a:lvl3pPr>
              <a:lnSpc>
                <a:spcPts val="2000"/>
              </a:lnSpc>
              <a:defRPr lang="it-IT" sz="1600"/>
            </a:lvl3pPr>
            <a:lvl4pPr>
              <a:lnSpc>
                <a:spcPts val="2000"/>
              </a:lnSpc>
              <a:defRPr lang="it-IT" sz="1600"/>
            </a:lvl4pPr>
            <a:lvl5pPr>
              <a:lnSpc>
                <a:spcPts val="2000"/>
              </a:lnSpc>
              <a:defRPr lang="it-IT"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12" name="Immagine 11" descr="Motivo a strisce in bianco e nero&#10;&#10;Descrizione generata automaticamente con affidabilità bassa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26" name="Elemento grafico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31" name="Elemento grafico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Segnaposto data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34" name="Segnaposto numero diapositiva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della concorrenz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it-IT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/>
              <a:t>TITOLO QUADRANTE</a:t>
            </a:r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it-IT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/>
              <a:t>TITOLO QUADRANTE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it-IT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/>
              <a:t>TITOLO QUADRANTE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it-IT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/>
              <a:t>TITOLO QUADRANTE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19" name="Segnaposto numero diapositiva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amento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Elemento grafico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ttangolo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pic>
            <p:nvPicPr>
              <p:cNvPr id="9" name="Elemento grafico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ttangolo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pic>
            <p:nvPicPr>
              <p:cNvPr id="12" name="Elemento grafico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igura a mano libera: Forma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90" name="Figura a mano libera: Forma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89" name="Figura a mano libera: Forma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88" name="Figura a mano libera: Forma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87" name="Figura a mano libera: Forma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86" name="Figura a mano libera: Forma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85" name="Figura a mano libera: Forma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84" name="Figura a mano libera: Forma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83" name="Figura a mano libera: Forma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82" name="Figura a mano libera: Forma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81" name="Figura a mano libera: Forma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80" name="Figura a mano libera: Forma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79" name="Figura a mano libera: Forma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78" name="Figura a mano libera: Forma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77" name="Figura a mano libera: Forma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76" name="Figura a mano libera: Forma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  <p:sp>
              <p:nvSpPr>
                <p:cNvPr id="73" name="Figura a mano libera: Forma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it-IT"/>
                  </a:defPPr>
                </a:lstStyle>
                <a:p>
                  <a:pPr algn="ctr" rtl="0"/>
                  <a:endParaRPr lang="it-IT"/>
                </a:p>
              </p:txBody>
            </p:sp>
          </p:grp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it-IT"/>
                </a:defPPr>
              </a:lstStyle>
              <a:p>
                <a:pPr rtl="0"/>
                <a:endParaRPr lang="it-IT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</p:grpSp>
      </p:grpSp>
      <p:sp>
        <p:nvSpPr>
          <p:cNvPr id="94" name="Segnaposto testo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2" name="Segnaposto testo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71" name="Segnaposto testo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it-IT" sz="1400">
                <a:solidFill>
                  <a:schemeClr val="tx1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5" name="Segnaposto testo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74" name="Segnaposto testo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it-IT" sz="1400">
                <a:solidFill>
                  <a:schemeClr val="tx1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93" name="Segnaposto testo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92" name="Segnaposto testo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it-IT" sz="1400">
                <a:solidFill>
                  <a:schemeClr val="tx1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09" name="Segnaposto data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210" name="Segnaposto piè di pagina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211" name="Segnaposto numero diapositiva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 rtlCol="0">
            <a:noAutofit/>
          </a:bodyPr>
          <a:lstStyle>
            <a:lvl1pPr marL="0" indent="0">
              <a:buNone/>
              <a:defRPr lang="it-IT" sz="1800"/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it-IT" sz="1600"/>
            </a:lvl1pPr>
            <a:lvl2pPr>
              <a:lnSpc>
                <a:spcPts val="2000"/>
              </a:lnSpc>
              <a:defRPr lang="it-IT" sz="1600"/>
            </a:lvl2pPr>
            <a:lvl3pPr>
              <a:lnSpc>
                <a:spcPts val="2000"/>
              </a:lnSpc>
              <a:defRPr lang="it-IT" sz="1600"/>
            </a:lvl3pPr>
            <a:lvl4pPr>
              <a:lnSpc>
                <a:spcPts val="2000"/>
              </a:lnSpc>
              <a:defRPr lang="it-IT" sz="1600"/>
            </a:lvl4pPr>
            <a:lvl5pPr>
              <a:lnSpc>
                <a:spcPts val="2000"/>
              </a:lnSpc>
              <a:defRPr lang="it-IT"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it-IT" sz="1600"/>
            </a:lvl1pPr>
            <a:lvl2pPr>
              <a:lnSpc>
                <a:spcPts val="2000"/>
              </a:lnSpc>
              <a:defRPr lang="it-IT" sz="1600"/>
            </a:lvl2pPr>
            <a:lvl3pPr>
              <a:lnSpc>
                <a:spcPts val="2000"/>
              </a:lnSpc>
              <a:defRPr lang="it-IT" sz="1600"/>
            </a:lvl3pPr>
            <a:lvl4pPr>
              <a:lnSpc>
                <a:spcPts val="2000"/>
              </a:lnSpc>
              <a:defRPr lang="it-IT" sz="1600"/>
            </a:lvl4pPr>
            <a:lvl5pPr>
              <a:lnSpc>
                <a:spcPts val="2000"/>
              </a:lnSpc>
              <a:defRPr lang="it-IT"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12" name="Immagine 11" descr="Motivo a strisce in bianco e nero&#10;&#10;Descrizione generata automaticamente con affidabilità bassa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26" name="Elemento grafico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31" name="Elemento grafico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Segnaposto data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34" name="Segnaposto numero diapositiva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AGGIUNGERE IL TITOLO</a:t>
            </a:r>
          </a:p>
        </p:txBody>
      </p:sp>
      <p:sp>
        <p:nvSpPr>
          <p:cNvPr id="35" name="Segnaposto testo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it-IT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/>
              <a:t>Titolo elemento</a:t>
            </a:r>
          </a:p>
        </p:txBody>
      </p:sp>
      <p:sp>
        <p:nvSpPr>
          <p:cNvPr id="36" name="Segnaposto testo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it-IT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/>
              <a:t>Mese, Anno</a:t>
            </a:r>
          </a:p>
        </p:txBody>
      </p:sp>
      <p:sp>
        <p:nvSpPr>
          <p:cNvPr id="59" name="Segnaposto testo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it-IT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/>
              <a:t>Titolo elemento</a:t>
            </a:r>
          </a:p>
        </p:txBody>
      </p:sp>
      <p:sp>
        <p:nvSpPr>
          <p:cNvPr id="60" name="Segnaposto testo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it-IT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/>
              <a:t>Mese, Anno</a:t>
            </a:r>
          </a:p>
        </p:txBody>
      </p:sp>
      <p:sp>
        <p:nvSpPr>
          <p:cNvPr id="61" name="Segnaposto testo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it-IT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/>
              <a:t>Titolo elemento</a:t>
            </a:r>
          </a:p>
        </p:txBody>
      </p:sp>
      <p:sp>
        <p:nvSpPr>
          <p:cNvPr id="62" name="Segnaposto testo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it-IT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/>
              <a:t>Mese, Anno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it-IT"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Anno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it-IT"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Anno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32" name="Segnaposto testo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33" name="Segnaposto testo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34" name="Segnaposto testo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/>
              <a:t>MM</a:t>
            </a:r>
          </a:p>
        </p:txBody>
      </p:sp>
      <p:sp>
        <p:nvSpPr>
          <p:cNvPr id="37" name="Freccia: Destra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egnaposto testo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it-IT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/>
              <a:t>Titolo elemento</a:t>
            </a:r>
          </a:p>
        </p:txBody>
      </p:sp>
      <p:sp>
        <p:nvSpPr>
          <p:cNvPr id="64" name="Segnaposto testo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it-IT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/>
              <a:t>Mese, Anno</a:t>
            </a:r>
          </a:p>
        </p:txBody>
      </p:sp>
      <p:sp>
        <p:nvSpPr>
          <p:cNvPr id="65" name="Segnaposto testo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it-IT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/>
              <a:t>Titolo elemento</a:t>
            </a:r>
          </a:p>
        </p:txBody>
      </p:sp>
      <p:sp>
        <p:nvSpPr>
          <p:cNvPr id="66" name="Segnaposto testo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it-IT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/>
              <a:t>Mese, Anno</a:t>
            </a:r>
          </a:p>
        </p:txBody>
      </p:sp>
      <p:sp>
        <p:nvSpPr>
          <p:cNvPr id="67" name="Segnaposto testo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it-IT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/>
              <a:t>Titolo elemento</a:t>
            </a:r>
          </a:p>
        </p:txBody>
      </p:sp>
      <p:sp>
        <p:nvSpPr>
          <p:cNvPr id="68" name="Segnaposto testo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it-IT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/>
              <a:t>Mese, Anno</a:t>
            </a:r>
          </a:p>
        </p:txBody>
      </p:sp>
      <p:sp>
        <p:nvSpPr>
          <p:cNvPr id="40" name="Segnaposto data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1" name="Segnaposto piè di pagina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42" name="Segnaposto numero diapositiva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 rtlCol="0">
            <a:normAutofit/>
          </a:bodyPr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600"/>
            </a:lvl2pPr>
            <a:lvl3pPr marL="914400" indent="0">
              <a:buNone/>
              <a:defRPr lang="it-IT" sz="1600"/>
            </a:lvl3pPr>
            <a:lvl4pPr marL="1371600" indent="0">
              <a:buNone/>
              <a:defRPr lang="it-IT" sz="1600"/>
            </a:lvl4pPr>
            <a:lvl5pPr marL="1828800" indent="0">
              <a:buNone/>
              <a:defRPr lang="it-IT"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Rettangolo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foto vertical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it-IT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13" name="Segnaposto immagine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it-IT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it-IT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16" name="Segnaposto immagine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it-IT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Titolo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Segnaposto data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46" name="Segnaposto numero diapositiva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foto vertical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13" name="Segnaposto immagine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16" name="Segnaposto immagine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34" name="Segnaposto immagine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35" name="Segnaposto testo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36" name="Segnaposto testo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37" name="Segnaposto immagine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38" name="Segnaposto testo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39" name="Segnaposto testo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3" name="Segnaposto immagine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44" name="Segnaposto testo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45" name="Segnaposto testo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0" name="Segnaposto immagine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41" name="Segnaposto testo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42" name="Segnaposto testo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it-IT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it-IT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Titolo</a:t>
            </a:r>
          </a:p>
        </p:txBody>
      </p:sp>
      <p:pic>
        <p:nvPicPr>
          <p:cNvPr id="49" name="Elemento grafico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Segnaposto data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51" name="Segnaposto piè di pagina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2" name="Segnaposto numero diapositiva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amen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14" name="Immagine 13" descr="Motivo a strisce in bianco e nero&#10;&#10;Descrizione generata automaticamente con affidabilità bassa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22" name="Elemento grafico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 rtlCol="0">
            <a:noAutofit/>
          </a:bodyPr>
          <a:lstStyle>
            <a:lvl1pPr marL="0" indent="0">
              <a:buNone/>
              <a:defRPr lang="it-IT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buNone/>
              <a:defRPr lang="it-IT" sz="1600">
                <a:solidFill>
                  <a:schemeClr val="bg1"/>
                </a:solidFill>
              </a:defRPr>
            </a:lvl3pPr>
            <a:lvl4pPr marL="1371600" indent="0"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Testo</a:t>
            </a:r>
          </a:p>
        </p:txBody>
      </p:sp>
      <p:sp>
        <p:nvSpPr>
          <p:cNvPr id="61" name="Segnaposto testo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 rtlCol="0">
            <a:noAutofit/>
          </a:bodyPr>
          <a:lstStyle>
            <a:lvl1pPr marL="0" indent="0">
              <a:buNone/>
              <a:defRPr lang="it-IT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buNone/>
              <a:defRPr lang="it-IT" sz="1600">
                <a:solidFill>
                  <a:schemeClr val="bg1"/>
                </a:solidFill>
              </a:defRPr>
            </a:lvl3pPr>
            <a:lvl4pPr marL="1371600" indent="0"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Testo</a:t>
            </a:r>
          </a:p>
        </p:txBody>
      </p:sp>
      <p:sp>
        <p:nvSpPr>
          <p:cNvPr id="65" name="Segnaposto testo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 rtlCol="0">
            <a:noAutofit/>
          </a:bodyPr>
          <a:lstStyle>
            <a:lvl1pPr marL="0" indent="0" algn="r">
              <a:buNone/>
              <a:defRPr lang="it-IT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buNone/>
              <a:defRPr lang="it-IT" sz="1600">
                <a:solidFill>
                  <a:schemeClr val="bg1"/>
                </a:solidFill>
              </a:defRPr>
            </a:lvl3pPr>
            <a:lvl4pPr marL="1371600" indent="0"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Testo</a:t>
            </a:r>
          </a:p>
        </p:txBody>
      </p:sp>
      <p:sp>
        <p:nvSpPr>
          <p:cNvPr id="58" name="Segnaposto testo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it-IT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buNone/>
              <a:defRPr lang="it-IT" sz="1600">
                <a:solidFill>
                  <a:schemeClr val="bg1"/>
                </a:solidFill>
              </a:defRPr>
            </a:lvl3pPr>
            <a:lvl4pPr marL="1371600" indent="0"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Testo</a:t>
            </a:r>
          </a:p>
        </p:txBody>
      </p:sp>
      <p:sp>
        <p:nvSpPr>
          <p:cNvPr id="62" name="Segnaposto testo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 rtlCol="0">
            <a:noAutofit/>
          </a:bodyPr>
          <a:lstStyle>
            <a:lvl1pPr marL="0" indent="0">
              <a:buNone/>
              <a:defRPr lang="it-IT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buNone/>
              <a:defRPr lang="it-IT" sz="1600">
                <a:solidFill>
                  <a:schemeClr val="bg1"/>
                </a:solidFill>
              </a:defRPr>
            </a:lvl3pPr>
            <a:lvl4pPr marL="1371600" indent="0"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Testo</a:t>
            </a:r>
          </a:p>
        </p:txBody>
      </p:sp>
      <p:sp>
        <p:nvSpPr>
          <p:cNvPr id="66" name="Segnaposto testo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 rtlCol="0">
            <a:noAutofit/>
          </a:bodyPr>
          <a:lstStyle>
            <a:lvl1pPr marL="0" indent="0">
              <a:buNone/>
              <a:defRPr lang="it-IT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buNone/>
              <a:defRPr lang="it-IT" sz="1600">
                <a:solidFill>
                  <a:schemeClr val="bg1"/>
                </a:solidFill>
              </a:defRPr>
            </a:lvl3pPr>
            <a:lvl4pPr marL="1371600" indent="0"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Testo</a:t>
            </a:r>
          </a:p>
        </p:txBody>
      </p:sp>
      <p:sp>
        <p:nvSpPr>
          <p:cNvPr id="59" name="Segnaposto testo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it-IT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buNone/>
              <a:defRPr lang="it-IT" sz="1600">
                <a:solidFill>
                  <a:schemeClr val="bg1"/>
                </a:solidFill>
              </a:defRPr>
            </a:lvl3pPr>
            <a:lvl4pPr marL="1371600" indent="0"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Testo</a:t>
            </a:r>
          </a:p>
        </p:txBody>
      </p:sp>
      <p:sp>
        <p:nvSpPr>
          <p:cNvPr id="63" name="Segnaposto testo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 rtlCol="0">
            <a:noAutofit/>
          </a:bodyPr>
          <a:lstStyle>
            <a:lvl1pPr marL="0" indent="0" algn="r">
              <a:buNone/>
              <a:defRPr lang="it-IT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buNone/>
              <a:defRPr lang="it-IT" sz="1600">
                <a:solidFill>
                  <a:schemeClr val="bg1"/>
                </a:solidFill>
              </a:defRPr>
            </a:lvl3pPr>
            <a:lvl4pPr marL="1371600" indent="0"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Testo</a:t>
            </a:r>
          </a:p>
        </p:txBody>
      </p:sp>
      <p:sp>
        <p:nvSpPr>
          <p:cNvPr id="67" name="Segnaposto testo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 rtlCol="0">
            <a:noAutofit/>
          </a:bodyPr>
          <a:lstStyle>
            <a:lvl1pPr marL="0" indent="0" algn="r">
              <a:buNone/>
              <a:defRPr lang="it-IT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buNone/>
              <a:defRPr lang="it-IT" sz="1600">
                <a:solidFill>
                  <a:schemeClr val="bg1"/>
                </a:solidFill>
              </a:defRPr>
            </a:lvl3pPr>
            <a:lvl4pPr marL="1371600" indent="0"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Testo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  <a:lvl2pPr>
              <a:defRPr lang="it-IT">
                <a:solidFill>
                  <a:schemeClr val="bg1"/>
                </a:solidFill>
              </a:defRPr>
            </a:lvl2pPr>
            <a:lvl3pPr>
              <a:defRPr lang="it-IT">
                <a:solidFill>
                  <a:schemeClr val="bg1"/>
                </a:solidFill>
              </a:defRPr>
            </a:lvl3pPr>
            <a:lvl4pPr>
              <a:defRPr lang="it-IT">
                <a:solidFill>
                  <a:schemeClr val="bg1"/>
                </a:solidFill>
              </a:defRPr>
            </a:lvl4pPr>
            <a:lvl5pPr>
              <a:defRPr lang="it-IT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0" name="Segnaposto testo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it-IT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buNone/>
              <a:defRPr lang="it-IT" sz="1600">
                <a:solidFill>
                  <a:schemeClr val="bg1"/>
                </a:solidFill>
              </a:defRPr>
            </a:lvl3pPr>
            <a:lvl4pPr marL="1371600" indent="0"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Testo</a:t>
            </a:r>
          </a:p>
        </p:txBody>
      </p:sp>
      <p:sp>
        <p:nvSpPr>
          <p:cNvPr id="64" name="Segnaposto testo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 rtlCol="0">
            <a:noAutofit/>
          </a:bodyPr>
          <a:lstStyle>
            <a:lvl1pPr marL="0" indent="0">
              <a:buNone/>
              <a:defRPr lang="it-IT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buNone/>
              <a:defRPr lang="it-IT" sz="1600">
                <a:solidFill>
                  <a:schemeClr val="bg1"/>
                </a:solidFill>
              </a:defRPr>
            </a:lvl3pPr>
            <a:lvl4pPr marL="1371600" indent="0"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Testo</a:t>
            </a:r>
          </a:p>
        </p:txBody>
      </p:sp>
      <p:sp>
        <p:nvSpPr>
          <p:cNvPr id="68" name="Segnaposto testo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 rtlCol="0">
            <a:noAutofit/>
          </a:bodyPr>
          <a:lstStyle>
            <a:lvl1pPr marL="0" indent="0">
              <a:buNone/>
              <a:defRPr lang="it-IT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it-IT" sz="1800">
                <a:solidFill>
                  <a:schemeClr val="bg1"/>
                </a:solidFill>
              </a:defRPr>
            </a:lvl2pPr>
            <a:lvl3pPr marL="914400" indent="0">
              <a:buNone/>
              <a:defRPr lang="it-IT" sz="1600">
                <a:solidFill>
                  <a:schemeClr val="bg1"/>
                </a:solidFill>
              </a:defRPr>
            </a:lvl3pPr>
            <a:lvl4pPr marL="1371600" indent="0"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Testo</a:t>
            </a:r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a destr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tangolo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it-IT" sz="1800" baseline="0"/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pic>
        <p:nvPicPr>
          <p:cNvPr id="20" name="Immagine 19" descr="Motivo a strisce in bianco e nero&#10;&#10;Descrizione generata automaticamente con affidabilità bassa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ttangolo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uppo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uppo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uppo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uppo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uppo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e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it-IT"/>
                            </a:defPPr>
                          </a:lstStyle>
                          <a:p>
                            <a:pPr algn="ctr" rtl="0"/>
                            <a:r>
                              <a:rPr lang="it-IT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e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it-IT"/>
                            </a:defPPr>
                          </a:lstStyle>
                          <a:p>
                            <a:pPr algn="ctr" rtl="0"/>
                            <a:r>
                              <a:rPr lang="it-IT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e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it-IT"/>
                          </a:defPPr>
                        </a:lstStyle>
                        <a:p>
                          <a:pPr algn="ctr" rtl="0"/>
                          <a:r>
                            <a:rPr lang="it-IT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e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it-IT"/>
                        </a:defPPr>
                      </a:lstStyle>
                      <a:p>
                        <a:pPr algn="ctr" rtl="0"/>
                        <a:r>
                          <a:rPr lang="it-IT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e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 </a:t>
                      </a:r>
                    </a:p>
                  </p:txBody>
                </p:sp>
              </p:grpSp>
              <p:sp>
                <p:nvSpPr>
                  <p:cNvPr id="52" name="Ovale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</a:lstStyle>
                  <a:p>
                    <a:pPr algn="ctr" rtl="0"/>
                    <a:r>
                      <a:rPr lang="it-IT"/>
                      <a:t> </a:t>
                    </a:r>
                  </a:p>
                </p:txBody>
              </p:sp>
            </p:grpSp>
            <p:sp>
              <p:nvSpPr>
                <p:cNvPr id="50" name="Ovale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</p:grp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</p:grp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r>
                <a:rPr lang="it-IT"/>
                <a:t> </a:t>
              </a:r>
            </a:p>
          </p:txBody>
        </p:sp>
      </p:grpSp>
      <p:sp>
        <p:nvSpPr>
          <p:cNvPr id="75" name="Rettangolo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74" name="Figura a mano libera: Forma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12" name="Segnaposto data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3" name="Segnaposto piè di pagina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114" name="Segnaposto numero diapositiva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ttangolo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ttangolo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igura a mano libera: Forma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90" name="Figura a mano libera: Forma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89" name="Figura a mano libera: Forma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88" name="Figura a mano libera: Forma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87" name="Figura a mano libera: Forma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86" name="Figura a mano libera: Forma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85" name="Figura a mano libera: Forma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84" name="Figura a mano libera: Forma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83" name="Figura a mano libera: Forma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82" name="Figura a mano libera: Forma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81" name="Figura a mano libera: Forma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80" name="Figura a mano libera: Forma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79" name="Figura a mano libera: Forma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78" name="Figura a mano libera: Forma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77" name="Figura a mano libera: Forma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76" name="Figura a mano libera: Forma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73" name="Figura a mano libera: Forma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</p:grpSp>
      <p:sp>
        <p:nvSpPr>
          <p:cNvPr id="101" name="Figura a mano libera: Forma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33" name="Figura a mano libera: Forma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55" name="Figura a mano libera: Forma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54" name="Figura a mano libera: Forma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53" name="Figura a mano libera: Forma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52" name="Figura a mano libera: Forma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51" name="Figura a mano libera: Forma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50" name="Figura a mano libera: Forma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49" name="Figura a mano libera: Forma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48" name="Figura a mano libera: Forma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47" name="Figura a mano libera: Forma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46" name="Figura a mano libera: Forma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45" name="Figura a mano libera: Forma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44" name="Figura a mano libera: Forma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43" name="Figura a mano libera: Forma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42" name="Figura a mano libera: Forma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41" name="Figura a mano libera: Forma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40" name="Figura a mano libera: Forma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38" name="Figura a mano libera: Forma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37" name="Figura a mano libera: Forma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163" name="Figura a mano libera: Forma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84" name="Figura a mano libera: Forma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83" name="Figura a mano libera: Forma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82" name="Figura a mano libera: Forma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81" name="Figura a mano libera: Forma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80" name="Figura a mano libera: Forma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79" name="Figura a mano libera: Forma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78" name="Figura a mano libera: Forma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77" name="Figura a mano libera: Forma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76" name="Figura a mano libera: Forma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75" name="Figura a mano libera: Forma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74" name="Figura a mano libera: Forma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73" name="Figura a mano libera: Forma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72" name="Figura a mano libera: Forma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71" name="Figura a mano libera: Forma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70" name="Figura a mano libera: Forma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69" name="Figura a mano libera: Forma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68" name="Figura a mano libera: Forma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67" name="Figura a mano libera: Forma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209" name="Segnaposto data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210" name="Segnaposto piè di pagina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211" name="Segnaposto numero diapositiva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Elemento grafico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ttangolo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ttangolo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</p:grpSp>
        <p:sp>
          <p:nvSpPr>
            <p:cNvPr id="101" name="Figura a mano libera: Forma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33" name="Figura a mano libera: Forma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55" name="Figura a mano libera: Forma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54" name="Figura a mano libera: Forma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53" name="Figura a mano libera: Forma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52" name="Figura a mano libera: Forma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51" name="Figura a mano libera: Forma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50" name="Figura a mano libera: Forma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49" name="Figura a mano libera: Forma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48" name="Figura a mano libera: Forma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47" name="Figura a mano libera: Forma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46" name="Figura a mano libera: Forma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45" name="Figura a mano libera: Forma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44" name="Figura a mano libera: Forma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43" name="Figura a mano libera: Forma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42" name="Figura a mano libera: Forma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41" name="Figura a mano libera: Forma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40" name="Figura a mano libera: Forma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39" name="Figura a mano libera: Forma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38" name="Figura a mano libera: Forma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37" name="Figura a mano libera: Forma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163" name="Figura a mano libera: Forma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84" name="Figura a mano libera: Forma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83" name="Figura a mano libera: Forma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82" name="Figura a mano libera: Forma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81" name="Figura a mano libera: Forma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80" name="Figura a mano libera: Forma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79" name="Figura a mano libera: Forma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78" name="Figura a mano libera: Forma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77" name="Figura a mano libera: Forma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76" name="Figura a mano libera: Forma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75" name="Figura a mano libera: Forma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74" name="Figura a mano libera: Forma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73" name="Figura a mano libera: Forma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72" name="Figura a mano libera: Forma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71" name="Figura a mano libera: Forma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70" name="Figura a mano libera: Forma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69" name="Figura a mano libera: Forma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68" name="Figura a mano libera: Forma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67" name="Figura a mano libera: Forma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</p:grpSp>
      <p:sp>
        <p:nvSpPr>
          <p:cNvPr id="96" name="Segnaposto testo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95" name="Segnaposto testo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it-IT" sz="1400">
                <a:solidFill>
                  <a:schemeClr val="tx1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98" name="Segnaposto testo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97" name="Segnaposto testo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it-IT" sz="1400">
                <a:solidFill>
                  <a:schemeClr val="tx1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00" name="Segnaposto testo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99" name="Segnaposto testo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it-IT" sz="1400">
                <a:solidFill>
                  <a:schemeClr val="tx1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03" name="Segnaposto testo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102" name="Segnaposto testo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it-IT" sz="1400">
                <a:solidFill>
                  <a:schemeClr val="tx1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05" name="Segnaposto testo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104" name="Segnaposto testo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it-IT" sz="1400">
                <a:solidFill>
                  <a:schemeClr val="tx1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09" name="Segnaposto data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210" name="Segnaposto piè di pagina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211" name="Segnaposto numero diapositiva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33" name="Rettangolo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35" name="Immagine 34" descr="Motivo a strisce in bianco e nero&#10;&#10;Descrizione generata automaticamente con affidabilità bassa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Elemento grafico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38" name="Elemento grafico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o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o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o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o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o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e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it-IT"/>
                              </a:defPPr>
                            </a:lstStyle>
                            <a:p>
                              <a:pPr algn="ctr" rtl="0"/>
                              <a:r>
                                <a:rPr lang="it-IT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e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it-IT"/>
                              </a:defPPr>
                            </a:lstStyle>
                            <a:p>
                              <a:pPr algn="ctr" rtl="0"/>
                              <a:r>
                                <a:rPr lang="it-IT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e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it-IT"/>
                            </a:defPPr>
                          </a:lstStyle>
                          <a:p>
                            <a:pPr algn="ctr" rtl="0"/>
                            <a:r>
                              <a:rPr lang="it-IT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e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it-IT"/>
                          </a:defPPr>
                        </a:lstStyle>
                        <a:p>
                          <a:pPr algn="ctr" rtl="0"/>
                          <a:r>
                            <a:rPr lang="it-IT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e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it-IT"/>
                        </a:defPPr>
                      </a:lstStyle>
                      <a:p>
                        <a:pPr algn="ctr" rtl="0"/>
                        <a:r>
                          <a:rPr lang="it-IT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e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 </a:t>
                      </a:r>
                    </a:p>
                  </p:txBody>
                </p:sp>
              </p:grpSp>
              <p:sp>
                <p:nvSpPr>
                  <p:cNvPr id="50" name="Ovale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</a:lstStyle>
                  <a:p>
                    <a:pPr algn="ctr" rtl="0"/>
                    <a:r>
                      <a:rPr lang="it-IT"/>
                      <a:t> </a:t>
                    </a:r>
                  </a:p>
                </p:txBody>
              </p:sp>
            </p:grpSp>
            <p:sp>
              <p:nvSpPr>
                <p:cNvPr id="44" name="Ovale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  <p:sp>
              <p:nvSpPr>
                <p:cNvPr id="45" name="Ovale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  <p:sp>
              <p:nvSpPr>
                <p:cNvPr id="46" name="Ovale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  <p:sp>
              <p:nvSpPr>
                <p:cNvPr id="47" name="Ovale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  <p:sp>
              <p:nvSpPr>
                <p:cNvPr id="48" name="Ovale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</p:grpSp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</p:grp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e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</p:grpSp>
      <p:sp>
        <p:nvSpPr>
          <p:cNvPr id="75" name="Segnaposto testo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72" name="Segnaposto testo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it-IT" sz="1400">
                <a:solidFill>
                  <a:schemeClr val="tx2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92" name="Segnaposto testo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74" name="Segnaposto testo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it-IT" sz="1400">
                <a:solidFill>
                  <a:schemeClr val="tx2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95" name="Segnaposto testo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93" name="Segnaposto testo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it-IT" sz="1400">
                <a:solidFill>
                  <a:schemeClr val="tx2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96" name="Segnaposto testo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94" name="Segnaposto testo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it-IT" sz="1400">
                <a:solidFill>
                  <a:schemeClr val="tx2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9" name="Segnaposto data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70" name="Segnaposto piè di pagina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71" name="Segnaposto numero diapositiva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a del prodot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33" name="Rettangolo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pic>
            <p:nvPicPr>
              <p:cNvPr id="8" name="Elemento grafico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</p:grpSp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pic>
            <p:nvPicPr>
              <p:cNvPr id="35" name="Immagine 34" descr="Motivo a strisce in bianco e nero&#10;&#10;Descrizione generata automaticamente con affidabilità bassa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Elemento grafico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pic>
            <p:nvPicPr>
              <p:cNvPr id="38" name="Elemento grafico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uppo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uppo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uppo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uppo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uppo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e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it-IT"/>
                                </a:defPPr>
                              </a:lstStyle>
                              <a:p>
                                <a:pPr algn="ctr" rtl="0"/>
                                <a:r>
                                  <a:rPr lang="it-IT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e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it-IT"/>
                                </a:defPPr>
                              </a:lstStyle>
                              <a:p>
                                <a:pPr algn="ctr" rtl="0"/>
                                <a:r>
                                  <a:rPr lang="it-IT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e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it-IT"/>
                              </a:defPPr>
                            </a:lstStyle>
                            <a:p>
                              <a:pPr algn="ctr" rtl="0"/>
                              <a:r>
                                <a:rPr lang="it-IT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e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it-IT"/>
                            </a:defPPr>
                          </a:lstStyle>
                          <a:p>
                            <a:pPr algn="ctr" rtl="0"/>
                            <a:r>
                              <a:rPr lang="it-IT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e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it-IT"/>
                          </a:defPPr>
                        </a:lstStyle>
                        <a:p>
                          <a:pPr algn="ctr" rtl="0"/>
                          <a:r>
                            <a:rPr lang="it-IT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e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it-IT"/>
                        </a:defPPr>
                      </a:lstStyle>
                      <a:p>
                        <a:pPr algn="ctr" rtl="0"/>
                        <a:r>
                          <a:rPr lang="it-IT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e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 </a:t>
                      </a:r>
                    </a:p>
                  </p:txBody>
                </p:sp>
              </p:grpSp>
              <p:sp>
                <p:nvSpPr>
                  <p:cNvPr id="44" name="Ovale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</a:lstStyle>
                  <a:p>
                    <a:pPr algn="ctr" rtl="0"/>
                    <a:r>
                      <a:rPr lang="it-IT"/>
                      <a:t> </a:t>
                    </a:r>
                  </a:p>
                </p:txBody>
              </p:sp>
              <p:sp>
                <p:nvSpPr>
                  <p:cNvPr id="45" name="Ovale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</a:lstStyle>
                  <a:p>
                    <a:pPr algn="ctr" rtl="0"/>
                    <a:r>
                      <a:rPr lang="it-IT"/>
                      <a:t> </a:t>
                    </a:r>
                  </a:p>
                </p:txBody>
              </p:sp>
              <p:sp>
                <p:nvSpPr>
                  <p:cNvPr id="46" name="Ovale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</a:lstStyle>
                  <a:p>
                    <a:pPr algn="ctr" rtl="0"/>
                    <a:r>
                      <a:rPr lang="it-IT"/>
                      <a:t> </a:t>
                    </a:r>
                  </a:p>
                </p:txBody>
              </p:sp>
              <p:sp>
                <p:nvSpPr>
                  <p:cNvPr id="47" name="Ovale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</a:lstStyle>
                  <a:p>
                    <a:pPr algn="ctr" rtl="0"/>
                    <a:r>
                      <a:rPr lang="it-IT"/>
                      <a:t> </a:t>
                    </a:r>
                  </a:p>
                </p:txBody>
              </p:sp>
              <p:sp>
                <p:nvSpPr>
                  <p:cNvPr id="48" name="Ovale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</a:lstStyle>
                  <a:p>
                    <a:pPr algn="ctr" rtl="0"/>
                    <a:r>
                      <a:rPr lang="it-IT"/>
                      <a:t> </a:t>
                    </a:r>
                  </a:p>
                </p:txBody>
              </p:sp>
            </p:grpSp>
            <p:sp>
              <p:nvSpPr>
                <p:cNvPr id="42" name="Ovale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</p:grpSp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sp>
            <p:nvSpPr>
              <p:cNvPr id="62" name="Figura a mano libera: Forma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  <p:cxnSp>
            <p:nvCxnSpPr>
              <p:cNvPr id="63" name="Connettore diritto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e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/>
              </a:p>
            </p:txBody>
          </p:sp>
        </p:grpSp>
      </p:grpSp>
      <p:sp>
        <p:nvSpPr>
          <p:cNvPr id="69" name="Segnaposto testo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it-IT" sz="1400">
                <a:solidFill>
                  <a:schemeClr val="tx1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0" name="Segnaposto testo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68" name="Segnaposto testo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it-IT" sz="1400">
                <a:solidFill>
                  <a:schemeClr val="tx1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3" name="Segnaposto testo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71" name="Segnaposto testo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it-IT" sz="1400">
                <a:solidFill>
                  <a:schemeClr val="tx1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4" name="Segnaposto testo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72" name="Segnaposto testo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it-IT" sz="1400">
                <a:solidFill>
                  <a:schemeClr val="tx1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5" name="Segnaposto data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66" name="Segnaposto piè di pagina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7" name="Segnaposto numero diapositiva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a sinist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33" name="Rettangolo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it-IT" sz="1800">
                <a:solidFill>
                  <a:schemeClr val="tx2"/>
                </a:solidFill>
              </a:defRPr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8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pic>
        <p:nvPicPr>
          <p:cNvPr id="35" name="Immagine 34" descr="Motivo a strisce in bianco e nero&#10;&#10;Descrizione generata automaticamente con affidabilità bassa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Elemento grafico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ttangolo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pic>
        <p:nvPicPr>
          <p:cNvPr id="38" name="Elemento grafico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uppo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uppo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uppo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uppo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uppo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e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it-IT"/>
                            </a:defPPr>
                          </a:lstStyle>
                          <a:p>
                            <a:pPr algn="ctr" rtl="0"/>
                            <a:r>
                              <a:rPr lang="it-IT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e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it-IT"/>
                            </a:defPPr>
                          </a:lstStyle>
                          <a:p>
                            <a:pPr algn="ctr" rtl="0"/>
                            <a:r>
                              <a:rPr lang="it-IT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e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it-IT"/>
                          </a:defPPr>
                        </a:lstStyle>
                        <a:p>
                          <a:pPr algn="ctr" rtl="0"/>
                          <a:r>
                            <a:rPr lang="it-IT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e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it-IT"/>
                        </a:defPPr>
                      </a:lstStyle>
                      <a:p>
                        <a:pPr algn="ctr" rtl="0"/>
                        <a:r>
                          <a:rPr lang="it-IT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e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 </a:t>
                      </a:r>
                    </a:p>
                  </p:txBody>
                </p:sp>
              </p:grpSp>
              <p:sp>
                <p:nvSpPr>
                  <p:cNvPr id="52" name="Ovale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</a:lstStyle>
                  <a:p>
                    <a:pPr algn="ctr" rtl="0"/>
                    <a:r>
                      <a:rPr lang="it-IT"/>
                      <a:t> </a:t>
                    </a:r>
                  </a:p>
                </p:txBody>
              </p:sp>
            </p:grpSp>
            <p:sp>
              <p:nvSpPr>
                <p:cNvPr id="50" name="Ovale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</p:grp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</p:grp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r>
                <a:rPr lang="it-IT"/>
                <a:t> </a:t>
              </a:r>
            </a:p>
          </p:txBody>
        </p:sp>
      </p:grpSp>
      <p:sp>
        <p:nvSpPr>
          <p:cNvPr id="61" name="Rettangolo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62" name="Figura a mano libera: Forma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67" name="Segnaposto data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68" name="Segnaposto piè di pagina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9" name="Segnaposto numero diapositiva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rtlCol="0" anchor="b"/>
          <a:lstStyle>
            <a:lvl1pPr algn="ctr">
              <a:defRPr lang="it-IT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AGGIUNGERE IL TITOLO</a:t>
            </a:r>
          </a:p>
        </p:txBody>
      </p:sp>
      <p:sp>
        <p:nvSpPr>
          <p:cNvPr id="168" name="Rettangolo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ttangolo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uppo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uppo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uppo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uppo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uppo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uppo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e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it-IT"/>
                            </a:defPPr>
                          </a:lstStyle>
                          <a:p>
                            <a:pPr algn="ctr" rtl="0"/>
                            <a:r>
                              <a:rPr lang="it-IT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e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it-IT"/>
                            </a:defPPr>
                          </a:lstStyle>
                          <a:p>
                            <a:pPr algn="ctr" rtl="0"/>
                            <a:r>
                              <a:rPr lang="it-IT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e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it-IT"/>
                          </a:defPPr>
                        </a:lstStyle>
                        <a:p>
                          <a:pPr algn="ctr" rtl="0"/>
                          <a:r>
                            <a:rPr lang="it-IT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e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it-IT"/>
                        </a:defPPr>
                      </a:lstStyle>
                      <a:p>
                        <a:pPr algn="ctr" rtl="0"/>
                        <a:r>
                          <a:rPr lang="it-IT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e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 </a:t>
                      </a:r>
                    </a:p>
                  </p:txBody>
                </p:sp>
              </p:grpSp>
              <p:sp>
                <p:nvSpPr>
                  <p:cNvPr id="150" name="Ovale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</a:lstStyle>
                  <a:p>
                    <a:pPr algn="ctr" rtl="0"/>
                    <a:r>
                      <a:rPr lang="it-IT"/>
                      <a:t> </a:t>
                    </a:r>
                  </a:p>
                </p:txBody>
              </p:sp>
            </p:grpSp>
            <p:sp>
              <p:nvSpPr>
                <p:cNvPr id="148" name="Ovale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</p:grpSp>
          <p:sp>
            <p:nvSpPr>
              <p:cNvPr id="142" name="Ovale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143" name="Ovale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144" name="Ovale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145" name="Ovale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146" name="Ovale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</p:grp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r>
                <a:rPr lang="it-IT"/>
                <a:t> </a:t>
              </a:r>
            </a:p>
          </p:txBody>
        </p:sp>
      </p:grp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Elemento grafico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ttangolo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pic>
        <p:nvPicPr>
          <p:cNvPr id="73" name="Elemento grafico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Immagine 34" descr="Motivo a strisce in bianco e nero&#10;&#10;Descrizione generata automaticamente con affidabilità bassa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uppo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uppo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uppo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uppo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uppo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uppo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uppo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e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it-IT"/>
                            </a:defPPr>
                          </a:lstStyle>
                          <a:p>
                            <a:pPr algn="ctr" rtl="0"/>
                            <a:r>
                              <a:rPr lang="it-IT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e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it-IT"/>
                            </a:defPPr>
                          </a:lstStyle>
                          <a:p>
                            <a:pPr algn="ctr" rtl="0"/>
                            <a:r>
                              <a:rPr lang="it-IT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e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it-IT"/>
                          </a:defPPr>
                        </a:lstStyle>
                        <a:p>
                          <a:pPr algn="ctr" rtl="0"/>
                          <a:r>
                            <a:rPr lang="it-IT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e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it-IT"/>
                        </a:defPPr>
                      </a:lstStyle>
                      <a:p>
                        <a:pPr algn="ctr" rtl="0"/>
                        <a:r>
                          <a:rPr lang="it-IT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e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 </a:t>
                      </a:r>
                    </a:p>
                  </p:txBody>
                </p:sp>
              </p:grpSp>
              <p:sp>
                <p:nvSpPr>
                  <p:cNvPr id="177" name="Ovale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</a:lstStyle>
                  <a:p>
                    <a:pPr algn="ctr" rtl="0"/>
                    <a:r>
                      <a:rPr lang="it-IT"/>
                      <a:t> </a:t>
                    </a:r>
                  </a:p>
                </p:txBody>
              </p:sp>
            </p:grpSp>
            <p:sp>
              <p:nvSpPr>
                <p:cNvPr id="174" name="Ovale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</p:grpSp>
          <p:sp>
            <p:nvSpPr>
              <p:cNvPr id="166" name="Ovale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167" name="Ovale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169" name="Ovale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171" name="Ovale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  <p:sp>
            <p:nvSpPr>
              <p:cNvPr id="172" name="Ovale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</p:grpSp>
        <p:sp>
          <p:nvSpPr>
            <p:cNvPr id="164" name="Ovale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r>
                <a:rPr lang="it-IT"/>
                <a:t> </a:t>
              </a:r>
            </a:p>
          </p:txBody>
        </p:sp>
      </p:grpSp>
      <p:sp>
        <p:nvSpPr>
          <p:cNvPr id="67" name="Figura a mano libera: Forma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92" name="Segnaposto data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93" name="Segnaposto piè di pagina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194" name="Segnaposto numero diapositiva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out colonna con ico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60" name="Segnaposto immagine online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 rtlCol="0">
            <a:normAutofit/>
          </a:bodyPr>
          <a:lstStyle>
            <a:lvl1pPr>
              <a:defRPr lang="it-IT" sz="1200"/>
            </a:lvl1pPr>
          </a:lstStyle>
          <a:p>
            <a:pPr rtl="0"/>
            <a:r>
              <a:rPr lang="it-IT"/>
              <a:t>Fare clic sull'icona per aggiungere un'immagine online</a:t>
            </a:r>
          </a:p>
        </p:txBody>
      </p:sp>
      <p:sp>
        <p:nvSpPr>
          <p:cNvPr id="61" name="Segnaposto immagine online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 rtlCol="0">
            <a:normAutofit/>
          </a:bodyPr>
          <a:lstStyle>
            <a:lvl1pPr>
              <a:defRPr lang="it-IT" sz="1200"/>
            </a:lvl1pPr>
          </a:lstStyle>
          <a:p>
            <a:pPr rtl="0"/>
            <a:r>
              <a:rPr lang="it-IT"/>
              <a:t>Fare clic sull'icona per aggiungere un'immagine online</a:t>
            </a:r>
          </a:p>
        </p:txBody>
      </p:sp>
      <p:sp>
        <p:nvSpPr>
          <p:cNvPr id="62" name="Segnaposto immagine online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 rtlCol="0">
            <a:normAutofit/>
          </a:bodyPr>
          <a:lstStyle>
            <a:lvl1pPr>
              <a:defRPr lang="it-IT" sz="1200"/>
            </a:lvl1pPr>
          </a:lstStyle>
          <a:p>
            <a:pPr rtl="0"/>
            <a:r>
              <a:rPr lang="it-IT"/>
              <a:t>Fare clic sull'icona per aggiungere un'immagine online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it-IT" sz="1600"/>
            </a:lvl1pPr>
            <a:lvl2pPr marL="457200" indent="0" algn="ctr">
              <a:lnSpc>
                <a:spcPts val="2000"/>
              </a:lnSpc>
              <a:buNone/>
              <a:defRPr lang="it-IT" sz="1600"/>
            </a:lvl2pPr>
            <a:lvl3pPr marL="914400" indent="0" algn="ctr">
              <a:lnSpc>
                <a:spcPts val="2000"/>
              </a:lnSpc>
              <a:buNone/>
              <a:defRPr lang="it-IT" sz="1600"/>
            </a:lvl3pPr>
            <a:lvl4pPr marL="1371600" indent="0" algn="ctr">
              <a:lnSpc>
                <a:spcPts val="2000"/>
              </a:lnSpc>
              <a:buNone/>
              <a:defRPr lang="it-IT" sz="1600"/>
            </a:lvl4pPr>
            <a:lvl5pPr marL="1828800" indent="0" algn="ctr">
              <a:lnSpc>
                <a:spcPts val="2000"/>
              </a:lnSpc>
              <a:buNone/>
              <a:defRPr lang="it-IT"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it-IT" sz="1600"/>
            </a:lvl1pPr>
            <a:lvl2pPr marL="457200" indent="0" algn="ctr">
              <a:lnSpc>
                <a:spcPts val="2000"/>
              </a:lnSpc>
              <a:buNone/>
              <a:defRPr lang="it-IT" sz="1600"/>
            </a:lvl2pPr>
            <a:lvl3pPr marL="914400" indent="0" algn="ctr">
              <a:lnSpc>
                <a:spcPts val="2000"/>
              </a:lnSpc>
              <a:buNone/>
              <a:defRPr lang="it-IT" sz="1600"/>
            </a:lvl3pPr>
            <a:lvl4pPr marL="1371600" indent="0" algn="ctr">
              <a:lnSpc>
                <a:spcPts val="2000"/>
              </a:lnSpc>
              <a:buNone/>
              <a:defRPr lang="it-IT" sz="1600"/>
            </a:lvl4pPr>
            <a:lvl5pPr marL="1828800" indent="0" algn="ctr">
              <a:lnSpc>
                <a:spcPts val="2000"/>
              </a:lnSpc>
              <a:buNone/>
              <a:defRPr lang="it-IT"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it-IT" sz="1600"/>
            </a:lvl1pPr>
            <a:lvl2pPr marL="457200" indent="0" algn="ctr">
              <a:lnSpc>
                <a:spcPts val="2000"/>
              </a:lnSpc>
              <a:buNone/>
              <a:defRPr lang="it-IT" sz="1600"/>
            </a:lvl2pPr>
            <a:lvl3pPr marL="914400" indent="0" algn="ctr">
              <a:lnSpc>
                <a:spcPts val="2000"/>
              </a:lnSpc>
              <a:buNone/>
              <a:defRPr lang="it-IT" sz="1600"/>
            </a:lvl3pPr>
            <a:lvl4pPr marL="1371600" indent="0" algn="ctr">
              <a:lnSpc>
                <a:spcPts val="2000"/>
              </a:lnSpc>
              <a:buNone/>
              <a:defRPr lang="it-IT" sz="1600"/>
            </a:lvl4pPr>
            <a:lvl5pPr marL="1828800" indent="0" algn="ctr">
              <a:lnSpc>
                <a:spcPts val="2000"/>
              </a:lnSpc>
              <a:buNone/>
              <a:defRPr lang="it-IT"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53" name="Elemento grafico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Segnaposto data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64" name="Segnaposto piè di pagina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5" name="Segnaposto numero diapositiva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a del mercato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rtlCol="0" anchor="t" anchorCtr="0"/>
          <a:lstStyle>
            <a:lvl1pPr>
              <a:defRPr lang="it-IT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pic>
          <p:nvPicPr>
            <p:cNvPr id="36" name="Elemento grafico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Elemento grafico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o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o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o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o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o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e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it-IT"/>
                              </a:defPPr>
                            </a:lstStyle>
                            <a:p>
                              <a:pPr algn="ctr" rtl="0"/>
                              <a:r>
                                <a:rPr lang="it-IT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e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it-IT"/>
                              </a:defPPr>
                            </a:lstStyle>
                            <a:p>
                              <a:pPr algn="ctr" rtl="0"/>
                              <a:r>
                                <a:rPr lang="it-IT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e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it-IT"/>
                            </a:defPPr>
                          </a:lstStyle>
                          <a:p>
                            <a:pPr algn="ctr" rtl="0"/>
                            <a:r>
                              <a:rPr lang="it-IT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e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it-IT"/>
                          </a:defPPr>
                        </a:lstStyle>
                        <a:p>
                          <a:pPr algn="ctr" rtl="0"/>
                          <a:r>
                            <a:rPr lang="it-IT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e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it-IT"/>
                        </a:defPPr>
                      </a:lstStyle>
                      <a:p>
                        <a:pPr algn="ctr" rtl="0"/>
                        <a:r>
                          <a:rPr lang="it-IT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e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 </a:t>
                      </a:r>
                    </a:p>
                  </p:txBody>
                </p:sp>
              </p:grpSp>
              <p:sp>
                <p:nvSpPr>
                  <p:cNvPr id="50" name="Ovale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</a:lstStyle>
                  <a:p>
                    <a:pPr algn="ctr" rtl="0"/>
                    <a:r>
                      <a:rPr lang="it-IT"/>
                      <a:t> </a:t>
                    </a:r>
                  </a:p>
                </p:txBody>
              </p:sp>
            </p:grpSp>
            <p:sp>
              <p:nvSpPr>
                <p:cNvPr id="44" name="Ovale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  <p:sp>
              <p:nvSpPr>
                <p:cNvPr id="45" name="Ovale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  <p:sp>
              <p:nvSpPr>
                <p:cNvPr id="46" name="Ovale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  <p:sp>
              <p:nvSpPr>
                <p:cNvPr id="47" name="Ovale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  <p:sp>
              <p:nvSpPr>
                <p:cNvPr id="48" name="Ovale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r>
                    <a:rPr lang="it-IT"/>
                    <a:t> </a:t>
                  </a:r>
                </a:p>
              </p:txBody>
            </p:sp>
          </p:grpSp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r>
                  <a:rPr lang="it-IT"/>
                  <a:t> </a:t>
                </a:r>
              </a:p>
            </p:txBody>
          </p:sp>
        </p:grp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e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/>
            </a:p>
          </p:txBody>
        </p:sp>
      </p:grpSp>
      <p:sp>
        <p:nvSpPr>
          <p:cNvPr id="67" name="Segnaposto testo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1600"/>
            </a:lvl1pPr>
            <a:lvl2pPr>
              <a:defRPr lang="it-IT" sz="1600"/>
            </a:lvl2pPr>
            <a:lvl3pPr>
              <a:defRPr lang="it-IT" sz="1600"/>
            </a:lvl3pPr>
            <a:lvl4pPr>
              <a:defRPr lang="it-IT" sz="1600"/>
            </a:lvl4pPr>
            <a:lvl5pPr>
              <a:defRPr lang="it-IT"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8" name="Segnaposto testo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79" name="Segnaposto testo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1600"/>
            </a:lvl1pPr>
            <a:lvl2pPr>
              <a:defRPr lang="it-IT" sz="1600"/>
            </a:lvl2pPr>
            <a:lvl3pPr>
              <a:defRPr lang="it-IT" sz="1600"/>
            </a:lvl3pPr>
            <a:lvl4pPr>
              <a:defRPr lang="it-IT" sz="1600"/>
            </a:lvl4pPr>
            <a:lvl5pPr>
              <a:defRPr lang="it-IT"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8" name="Segnaposto testo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it-IT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AGGIUNGI SOTTOTITOLO</a:t>
            </a:r>
          </a:p>
        </p:txBody>
      </p:sp>
      <p:sp>
        <p:nvSpPr>
          <p:cNvPr id="81" name="Segnaposto testo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1600"/>
            </a:lvl1pPr>
            <a:lvl2pPr>
              <a:defRPr lang="it-IT" sz="1600"/>
            </a:lvl2pPr>
            <a:lvl3pPr>
              <a:defRPr lang="it-IT" sz="1600"/>
            </a:lvl3pPr>
            <a:lvl4pPr>
              <a:defRPr lang="it-IT" sz="1600"/>
            </a:lvl4pPr>
            <a:lvl5pPr>
              <a:defRPr lang="it-IT"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9" name="Segnaposto data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70" name="Segnaposto piè di pagina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71" name="Segnaposto numero diapositiva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it-IT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full/10.1177/0093650220921321" TargetMode="External"/><Relationship Id="rId2" Type="http://schemas.openxmlformats.org/officeDocument/2006/relationships/hyperlink" Target="https://www.sciencedirect.com/science/article/pii/S2667096820300070#:~:text=The%20prefix%20dis,may%20lead%20to%20a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mdpi.com/2076-3417/12/10/5209#B77-applsci-12-05209" TargetMode="External"/><Relationship Id="rId4" Type="http://schemas.openxmlformats.org/officeDocument/2006/relationships/hyperlink" Target="https://aclanthology.org/J12-2001.pdf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246" y="288645"/>
            <a:ext cx="6463553" cy="2387600"/>
          </a:xfrm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3200" cap="none"/>
              <a:t>REPRESENTING NEGATION IN COMPUTATIONAL LINGUISTICS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9686" y="5273256"/>
            <a:ext cx="2165113" cy="1296099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1600"/>
              <a:t>Massimo Stefan</a:t>
            </a:r>
          </a:p>
          <a:p>
            <a:pPr rtl="0"/>
            <a:r>
              <a:rPr lang="it-IT" sz="1600"/>
              <a:t>Alex Astolfi</a:t>
            </a:r>
          </a:p>
          <a:p>
            <a:pPr rtl="0"/>
            <a:r>
              <a:rPr lang="it-IT" sz="1600"/>
              <a:t>Filippo Momentè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24F3C6E-70C9-FA0F-6F40-1A8E620FF743}"/>
              </a:ext>
            </a:extLst>
          </p:cNvPr>
          <p:cNvSpPr txBox="1">
            <a:spLocks/>
          </p:cNvSpPr>
          <p:nvPr/>
        </p:nvSpPr>
        <p:spPr>
          <a:xfrm>
            <a:off x="5271246" y="2033355"/>
            <a:ext cx="6463553" cy="12960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6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cap="none"/>
              <a:t>Challenges and </a:t>
            </a:r>
            <a:r>
              <a:rPr lang="it-IT" sz="2400" cap="none" err="1"/>
              <a:t>solutions</a:t>
            </a:r>
            <a:endParaRPr lang="it-IT" sz="2400" cap="none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42" y="896112"/>
            <a:ext cx="10357877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/>
              <a:t>The </a:t>
            </a:r>
            <a:r>
              <a:rPr lang="it-IT" cap="none" err="1"/>
              <a:t>importance</a:t>
            </a:r>
            <a:r>
              <a:rPr lang="it-IT" cap="none"/>
              <a:t> for Fake News </a:t>
            </a:r>
            <a:r>
              <a:rPr lang="it-IT" cap="none" err="1"/>
              <a:t>Detection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E3F824-E2E7-0C09-1DE3-937BB4A6A845}"/>
              </a:ext>
            </a:extLst>
          </p:cNvPr>
          <p:cNvSpPr txBox="1"/>
          <p:nvPr/>
        </p:nvSpPr>
        <p:spPr>
          <a:xfrm>
            <a:off x="1524760" y="2375538"/>
            <a:ext cx="98935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🔍 </a:t>
            </a:r>
            <a:r>
              <a:rPr lang="it-IT" err="1"/>
              <a:t>Understanding</a:t>
            </a:r>
            <a:r>
              <a:rPr lang="it-IT"/>
              <a:t> </a:t>
            </a:r>
            <a:r>
              <a:rPr lang="it-IT" err="1"/>
              <a:t>negations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fundamental</a:t>
            </a:r>
            <a:r>
              <a:rPr lang="it-IT"/>
              <a:t> </a:t>
            </a:r>
            <a:r>
              <a:rPr lang="it-IT" err="1"/>
              <a:t>also</a:t>
            </a:r>
            <a:r>
              <a:rPr lang="it-IT"/>
              <a:t> for NLP systems </a:t>
            </a:r>
            <a:r>
              <a:rPr lang="it-IT" err="1"/>
              <a:t>designed</a:t>
            </a:r>
            <a:r>
              <a:rPr lang="it-IT"/>
              <a:t> for the </a:t>
            </a:r>
            <a:r>
              <a:rPr lang="it-IT" err="1"/>
              <a:t>identification</a:t>
            </a:r>
            <a:r>
              <a:rPr lang="it-IT"/>
              <a:t> of fake news.</a:t>
            </a:r>
          </a:p>
          <a:p>
            <a:endParaRPr lang="it-IT"/>
          </a:p>
          <a:p>
            <a:r>
              <a:rPr lang="it-IT">
                <a:ea typeface="+mn-lt"/>
                <a:cs typeface="+mn-lt"/>
              </a:rPr>
              <a:t>🧰</a:t>
            </a:r>
            <a:r>
              <a:rPr lang="it-IT" err="1"/>
              <a:t>It</a:t>
            </a:r>
            <a:r>
              <a:rPr lang="it-IT"/>
              <a:t> can </a:t>
            </a:r>
            <a:r>
              <a:rPr lang="it-IT" err="1"/>
              <a:t>aid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to:</a:t>
            </a:r>
          </a:p>
          <a:p>
            <a:pPr marL="800100" lvl="1" indent="-342900">
              <a:buFont typeface="Arial"/>
              <a:buChar char="•"/>
            </a:pPr>
            <a:r>
              <a:rPr lang="it-IT" err="1"/>
              <a:t>Detect</a:t>
            </a:r>
            <a:r>
              <a:rPr lang="it-IT"/>
              <a:t> trustworthiness</a:t>
            </a:r>
          </a:p>
          <a:p>
            <a:pPr marL="800100" lvl="1" indent="-342900">
              <a:buFont typeface="Arial"/>
              <a:buChar char="•"/>
            </a:pPr>
            <a:r>
              <a:rPr lang="it-IT" err="1"/>
              <a:t>Assess</a:t>
            </a:r>
            <a:r>
              <a:rPr lang="it-IT"/>
              <a:t> the </a:t>
            </a:r>
            <a:r>
              <a:rPr lang="it-IT" err="1"/>
              <a:t>credibility</a:t>
            </a:r>
            <a:r>
              <a:rPr lang="it-IT"/>
              <a:t> of headlines</a:t>
            </a:r>
          </a:p>
          <a:p>
            <a:pPr marL="800100" lvl="1" indent="-342900">
              <a:buFont typeface="Arial"/>
              <a:buChar char="•"/>
            </a:pPr>
            <a:r>
              <a:rPr lang="it-IT" err="1"/>
              <a:t>Identify</a:t>
            </a:r>
            <a:r>
              <a:rPr lang="it-IT"/>
              <a:t> large </a:t>
            </a:r>
            <a:r>
              <a:rPr lang="it-IT" err="1"/>
              <a:t>misinformation</a:t>
            </a:r>
            <a:r>
              <a:rPr lang="it-IT"/>
              <a:t> </a:t>
            </a:r>
            <a:r>
              <a:rPr lang="it-IT" err="1"/>
              <a:t>campaigns</a:t>
            </a:r>
            <a:endParaRPr lang="it-IT"/>
          </a:p>
          <a:p>
            <a:endParaRPr lang="it-IT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69A687-9AD4-534C-0FD1-0D121F65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504" y="3217780"/>
            <a:ext cx="2920791" cy="194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106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>
                <a:ea typeface="+mj-lt"/>
                <a:cs typeface="+mj-lt"/>
              </a:rPr>
              <a:t>The Ideal </a:t>
            </a:r>
            <a:r>
              <a:rPr lang="it-IT" cap="none" err="1">
                <a:ea typeface="+mj-lt"/>
                <a:cs typeface="+mj-lt"/>
              </a:rPr>
              <a:t>Negation</a:t>
            </a:r>
            <a:r>
              <a:rPr lang="it-IT" cap="none">
                <a:ea typeface="+mj-lt"/>
                <a:cs typeface="+mj-lt"/>
              </a:rPr>
              <a:t> Handling System</a:t>
            </a:r>
            <a:endParaRPr lang="it-IT" b="0" cap="none">
              <a:ea typeface="+mj-lt"/>
              <a:cs typeface="+mj-lt"/>
            </a:endParaRPr>
          </a:p>
          <a:p>
            <a:endParaRPr lang="it-IT" cap="none"/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E3F824-E2E7-0C09-1DE3-937BB4A6A845}"/>
              </a:ext>
            </a:extLst>
          </p:cNvPr>
          <p:cNvSpPr txBox="1"/>
          <p:nvPr/>
        </p:nvSpPr>
        <p:spPr>
          <a:xfrm>
            <a:off x="1553514" y="2033952"/>
            <a:ext cx="101954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🔍 </a:t>
            </a:r>
            <a:r>
              <a:rPr lang="it-IT" sz="2000" err="1"/>
              <a:t>It</a:t>
            </a:r>
            <a:r>
              <a:rPr lang="it-IT" sz="2000"/>
              <a:t> </a:t>
            </a:r>
            <a:r>
              <a:rPr lang="it-IT" sz="2000" err="1"/>
              <a:t>should</a:t>
            </a:r>
            <a:r>
              <a:rPr lang="it-IT" sz="2000"/>
              <a:t> be </a:t>
            </a:r>
            <a:r>
              <a:rPr lang="it-IT" sz="2000" err="1"/>
              <a:t>capable</a:t>
            </a:r>
            <a:r>
              <a:rPr lang="it-IT" sz="2000"/>
              <a:t> of </a:t>
            </a:r>
            <a:r>
              <a:rPr lang="it-IT" sz="2000" err="1"/>
              <a:t>understanding</a:t>
            </a:r>
            <a:r>
              <a:rPr lang="it-IT" sz="2000"/>
              <a:t> </a:t>
            </a:r>
            <a:r>
              <a:rPr lang="it-IT" sz="2000" err="1"/>
              <a:t>at</a:t>
            </a:r>
            <a:r>
              <a:rPr lang="it-IT" sz="2000"/>
              <a:t> </a:t>
            </a:r>
            <a:r>
              <a:rPr lang="it-IT" sz="2000" err="1"/>
              <a:t>least</a:t>
            </a:r>
            <a:r>
              <a:rPr lang="it-IT" sz="2000"/>
              <a:t> </a:t>
            </a:r>
            <a:r>
              <a:rPr lang="it-IT" sz="2000" err="1"/>
              <a:t>five</a:t>
            </a:r>
            <a:r>
              <a:rPr lang="it-IT" sz="2000"/>
              <a:t> </a:t>
            </a:r>
            <a:r>
              <a:rPr lang="it-IT" sz="2000" err="1"/>
              <a:t>linguistic</a:t>
            </a:r>
            <a:r>
              <a:rPr lang="it-IT" sz="2000"/>
              <a:t> </a:t>
            </a:r>
            <a:r>
              <a:rPr lang="it-IT" sz="2000" err="1"/>
              <a:t>phenomena</a:t>
            </a:r>
            <a:r>
              <a:rPr lang="it-IT" sz="2000"/>
              <a:t>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455F94-ECD4-E609-78BA-95602E336663}"/>
              </a:ext>
            </a:extLst>
          </p:cNvPr>
          <p:cNvSpPr txBox="1"/>
          <p:nvPr/>
        </p:nvSpPr>
        <p:spPr>
          <a:xfrm>
            <a:off x="2199291" y="346520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/>
              <a:t>Entailment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AD58E7-86EB-4E77-D8D5-CC79560AC2AC}"/>
              </a:ext>
            </a:extLst>
          </p:cNvPr>
          <p:cNvSpPr txBox="1"/>
          <p:nvPr/>
        </p:nvSpPr>
        <p:spPr>
          <a:xfrm>
            <a:off x="4863892" y="3465204"/>
            <a:ext cx="348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Semantic Shift Due to </a:t>
            </a:r>
            <a:r>
              <a:rPr lang="it-IT" err="1"/>
              <a:t>Negation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35FC7F-8E33-23DC-2E3D-9D05457916F5}"/>
              </a:ext>
            </a:extLst>
          </p:cNvPr>
          <p:cNvSpPr txBox="1"/>
          <p:nvPr/>
        </p:nvSpPr>
        <p:spPr>
          <a:xfrm>
            <a:off x="9700304" y="346520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/>
              <a:t>Antonyms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1AD8CE-96EB-0AA0-5D5E-75A4AEEB426E}"/>
              </a:ext>
            </a:extLst>
          </p:cNvPr>
          <p:cNvSpPr txBox="1"/>
          <p:nvPr/>
        </p:nvSpPr>
        <p:spPr>
          <a:xfrm>
            <a:off x="2459970" y="4948205"/>
            <a:ext cx="419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/>
              <a:t>Morphological</a:t>
            </a:r>
            <a:r>
              <a:rPr lang="it-IT"/>
              <a:t> </a:t>
            </a:r>
            <a:r>
              <a:rPr lang="it-IT" err="1"/>
              <a:t>Negation</a:t>
            </a:r>
            <a:r>
              <a:rPr lang="it-IT"/>
              <a:t> of </a:t>
            </a:r>
            <a:r>
              <a:rPr lang="it-IT" err="1"/>
              <a:t>Adjectives</a:t>
            </a:r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C22369-0B03-D68F-B2D6-4BFECB3AF103}"/>
              </a:ext>
            </a:extLst>
          </p:cNvPr>
          <p:cNvSpPr txBox="1"/>
          <p:nvPr/>
        </p:nvSpPr>
        <p:spPr>
          <a:xfrm>
            <a:off x="7333951" y="4948205"/>
            <a:ext cx="299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/>
              <a:t>Implication</a:t>
            </a:r>
            <a:r>
              <a:rPr lang="it-IT"/>
              <a:t> </a:t>
            </a:r>
            <a:r>
              <a:rPr lang="it-IT" err="1"/>
              <a:t>Understanding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3FC427-2557-1F4F-937D-40E59DF2AE03}"/>
              </a:ext>
            </a:extLst>
          </p:cNvPr>
          <p:cNvSpPr txBox="1"/>
          <p:nvPr/>
        </p:nvSpPr>
        <p:spPr>
          <a:xfrm>
            <a:off x="9463601" y="2771683"/>
            <a:ext cx="17224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/>
              <a:t>🔆🌙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22C136A-3426-F4BE-8CDD-BE3D9ABF6B16}"/>
              </a:ext>
            </a:extLst>
          </p:cNvPr>
          <p:cNvSpPr txBox="1"/>
          <p:nvPr/>
        </p:nvSpPr>
        <p:spPr>
          <a:xfrm>
            <a:off x="8347801" y="4146961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000"/>
              <a:t>➡</a:t>
            </a:r>
          </a:p>
        </p:txBody>
      </p:sp>
      <p:pic>
        <p:nvPicPr>
          <p:cNvPr id="18" name="Immagine 17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06C8C6C-8DC6-73DC-E42C-58822A10E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70" y="2705830"/>
            <a:ext cx="859700" cy="9440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61423AD-A1B2-CF25-A20C-2D035F145045}"/>
              </a:ext>
            </a:extLst>
          </p:cNvPr>
          <p:cNvSpPr txBox="1"/>
          <p:nvPr/>
        </p:nvSpPr>
        <p:spPr>
          <a:xfrm>
            <a:off x="5980310" y="2790101"/>
            <a:ext cx="1013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/>
              <a:t>🎭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F31A67C-D34D-E024-6931-09D424F886CA}"/>
              </a:ext>
            </a:extLst>
          </p:cNvPr>
          <p:cNvSpPr txBox="1"/>
          <p:nvPr/>
        </p:nvSpPr>
        <p:spPr>
          <a:xfrm>
            <a:off x="3652389" y="4270071"/>
            <a:ext cx="1806437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4400"/>
              <a:t>🥎</a:t>
            </a:r>
            <a:r>
              <a:rPr lang="it-IT" sz="4400">
                <a:ea typeface="+mn-lt"/>
                <a:cs typeface="+mn-lt"/>
              </a:rPr>
              <a:t>⚾</a:t>
            </a:r>
            <a:endParaRPr lang="it-IT" sz="4400"/>
          </a:p>
        </p:txBody>
      </p:sp>
    </p:spTree>
    <p:extLst>
      <p:ext uri="{BB962C8B-B14F-4D97-AF65-F5344CB8AC3E}">
        <p14:creationId xmlns:p14="http://schemas.microsoft.com/office/powerpoint/2010/main" val="36583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106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>
                <a:ea typeface="+mj-lt"/>
                <a:cs typeface="+mj-lt"/>
              </a:rPr>
              <a:t>Entailment</a:t>
            </a:r>
            <a:endParaRPr lang="it-IT" err="1"/>
          </a:p>
          <a:p>
            <a:endParaRPr lang="it-IT" cap="none"/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E3F824-E2E7-0C09-1DE3-937BB4A6A845}"/>
              </a:ext>
            </a:extLst>
          </p:cNvPr>
          <p:cNvSpPr txBox="1"/>
          <p:nvPr/>
        </p:nvSpPr>
        <p:spPr>
          <a:xfrm>
            <a:off x="1524759" y="2033952"/>
            <a:ext cx="960376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💡</a:t>
            </a:r>
            <a:r>
              <a:rPr lang="it-IT"/>
              <a:t>Idea:</a:t>
            </a:r>
          </a:p>
          <a:p>
            <a:pPr marL="800100" lvl="1" indent="-342900">
              <a:buFont typeface="Arial"/>
              <a:buChar char="•"/>
            </a:pPr>
            <a:r>
              <a:rPr lang="it-IT" err="1"/>
              <a:t>Relationship</a:t>
            </a:r>
            <a:r>
              <a:rPr lang="it-IT"/>
              <a:t> </a:t>
            </a:r>
            <a:r>
              <a:rPr lang="it-IT" err="1"/>
              <a:t>between</a:t>
            </a:r>
            <a:r>
              <a:rPr lang="it-IT"/>
              <a:t> </a:t>
            </a:r>
            <a:r>
              <a:rPr lang="it-IT" err="1"/>
              <a:t>statements</a:t>
            </a:r>
            <a:r>
              <a:rPr lang="it-IT"/>
              <a:t> </a:t>
            </a:r>
            <a:r>
              <a:rPr lang="it-IT" err="1"/>
              <a:t>where</a:t>
            </a:r>
            <a:r>
              <a:rPr lang="it-IT"/>
              <a:t> the truth of one </a:t>
            </a:r>
            <a:r>
              <a:rPr lang="it-IT" err="1"/>
              <a:t>guarantees</a:t>
            </a:r>
            <a:r>
              <a:rPr lang="it-IT"/>
              <a:t> </a:t>
            </a:r>
            <a:r>
              <a:rPr lang="it-IT" err="1"/>
              <a:t>that</a:t>
            </a:r>
            <a:r>
              <a:rPr lang="it-IT"/>
              <a:t> of the </a:t>
            </a:r>
            <a:r>
              <a:rPr lang="it-IT" err="1"/>
              <a:t>other</a:t>
            </a:r>
            <a:endParaRPr lang="it-IT"/>
          </a:p>
          <a:p>
            <a:r>
              <a:rPr lang="it-IT">
                <a:ea typeface="+mn-lt"/>
                <a:cs typeface="+mn-lt"/>
              </a:rPr>
              <a:t>🧗 Challenge:</a:t>
            </a:r>
            <a:endParaRPr lang="it-IT"/>
          </a:p>
          <a:p>
            <a:pPr marL="800100" lvl="1" indent="-342900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Very</a:t>
            </a:r>
            <a:r>
              <a:rPr lang="it-IT">
                <a:ea typeface="+mn-lt"/>
                <a:cs typeface="+mn-lt"/>
              </a:rPr>
              <a:t> </a:t>
            </a:r>
            <a:r>
              <a:rPr lang="it-IT" err="1">
                <a:ea typeface="+mn-lt"/>
                <a:cs typeface="+mn-lt"/>
              </a:rPr>
              <a:t>complex</a:t>
            </a:r>
            <a:r>
              <a:rPr lang="it-IT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understand</a:t>
            </a:r>
            <a:r>
              <a:rPr lang="it-IT">
                <a:ea typeface="+mn-lt"/>
                <a:cs typeface="+mn-lt"/>
              </a:rPr>
              <a:t> for </a:t>
            </a:r>
            <a:r>
              <a:rPr lang="it-IT" err="1">
                <a:ea typeface="+mn-lt"/>
                <a:cs typeface="+mn-lt"/>
              </a:rPr>
              <a:t>artificial</a:t>
            </a:r>
            <a:r>
              <a:rPr lang="it-IT">
                <a:ea typeface="+mn-lt"/>
                <a:cs typeface="+mn-lt"/>
              </a:rPr>
              <a:t> systems</a:t>
            </a:r>
            <a:endParaRPr lang="it-IT"/>
          </a:p>
          <a:p>
            <a:r>
              <a:rPr lang="it-IT">
                <a:ea typeface="+mn-lt"/>
                <a:cs typeface="+mn-lt"/>
              </a:rPr>
              <a:t>      🧑‍🏫</a:t>
            </a:r>
            <a:r>
              <a:rPr lang="it-IT" err="1"/>
              <a:t>Example</a:t>
            </a:r>
            <a:r>
              <a:rPr lang="it-IT"/>
              <a:t>:</a:t>
            </a:r>
          </a:p>
          <a:p>
            <a:pPr marL="1257300" lvl="2" indent="-342900">
              <a:buFont typeface="Arial"/>
              <a:buChar char="•"/>
            </a:pPr>
            <a:r>
              <a:rPr lang="it-IT"/>
              <a:t>Statement 1: "He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three</a:t>
            </a:r>
            <a:r>
              <a:rPr lang="it-IT"/>
              <a:t> books"</a:t>
            </a:r>
          </a:p>
          <a:p>
            <a:pPr marL="1714500" lvl="3" indent="-342900">
              <a:buFont typeface="Arial"/>
              <a:buChar char="•"/>
            </a:pPr>
            <a:r>
              <a:rPr lang="it-IT" err="1"/>
              <a:t>Entailment</a:t>
            </a:r>
            <a:r>
              <a:rPr lang="it-IT"/>
              <a:t> with "He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two</a:t>
            </a:r>
            <a:r>
              <a:rPr lang="it-IT"/>
              <a:t>" and "He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four</a:t>
            </a:r>
            <a:r>
              <a:rPr lang="it-IT"/>
              <a:t>" </a:t>
            </a:r>
            <a:r>
              <a:rPr lang="it-IT" err="1"/>
              <a:t>uncertain</a:t>
            </a:r>
            <a:endParaRPr lang="it-IT"/>
          </a:p>
          <a:p>
            <a:pPr marL="1257300" lvl="2" indent="-342900">
              <a:buFont typeface="Arial"/>
              <a:buChar char="•"/>
            </a:pPr>
            <a:r>
              <a:rPr lang="it-IT"/>
              <a:t>Statement 2: "He </a:t>
            </a:r>
            <a:r>
              <a:rPr lang="it-IT" err="1"/>
              <a:t>didn't</a:t>
            </a:r>
            <a:r>
              <a:rPr lang="it-IT"/>
              <a:t>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three</a:t>
            </a:r>
            <a:r>
              <a:rPr lang="it-IT"/>
              <a:t> books"</a:t>
            </a:r>
          </a:p>
          <a:p>
            <a:pPr marL="1714500" lvl="3" indent="-342900">
              <a:buFont typeface="Arial"/>
              <a:buChar char="•"/>
            </a:pPr>
            <a:r>
              <a:rPr lang="it-IT" err="1"/>
              <a:t>Entailment</a:t>
            </a:r>
            <a:r>
              <a:rPr lang="it-IT"/>
              <a:t> with "He </a:t>
            </a:r>
            <a:r>
              <a:rPr lang="it-IT" err="1"/>
              <a:t>didn't</a:t>
            </a:r>
            <a:r>
              <a:rPr lang="it-IT"/>
              <a:t>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four</a:t>
            </a:r>
            <a:r>
              <a:rPr lang="it-IT"/>
              <a:t> books" more </a:t>
            </a:r>
            <a:r>
              <a:rPr lang="it-IT" err="1"/>
              <a:t>plausible</a:t>
            </a:r>
            <a:r>
              <a:rPr lang="it-IT"/>
              <a:t> </a:t>
            </a:r>
            <a:r>
              <a:rPr lang="it-IT" err="1"/>
              <a:t>than</a:t>
            </a:r>
            <a:r>
              <a:rPr lang="it-IT"/>
              <a:t> with "He </a:t>
            </a:r>
            <a:r>
              <a:rPr lang="it-IT" err="1"/>
              <a:t>didn't</a:t>
            </a:r>
            <a:r>
              <a:rPr lang="it-IT"/>
              <a:t>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two</a:t>
            </a:r>
            <a:r>
              <a:rPr lang="it-IT"/>
              <a:t> books"</a:t>
            </a:r>
          </a:p>
          <a:p>
            <a:pPr marL="800100" lvl="1" indent="-342900">
              <a:buFont typeface="Arial"/>
              <a:buChar char="•"/>
            </a:pP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857339-04DE-E7E5-F919-DC5536AD6555}"/>
              </a:ext>
            </a:extLst>
          </p:cNvPr>
          <p:cNvSpPr txBox="1"/>
          <p:nvPr/>
        </p:nvSpPr>
        <p:spPr>
          <a:xfrm>
            <a:off x="1526017" y="5991501"/>
            <a:ext cx="98168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>
                <a:ea typeface="+mn-lt"/>
                <a:cs typeface="+mn-lt"/>
              </a:rPr>
              <a:t>❗</a:t>
            </a:r>
            <a:r>
              <a:rPr lang="it-IT" sz="1600" err="1">
                <a:ea typeface="+mn-lt"/>
                <a:cs typeface="+mn-lt"/>
              </a:rPr>
              <a:t>Why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is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it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important</a:t>
            </a:r>
            <a:r>
              <a:rPr lang="it-IT" sz="1600">
                <a:ea typeface="+mn-lt"/>
                <a:cs typeface="+mn-lt"/>
              </a:rPr>
              <a:t>: </a:t>
            </a:r>
            <a:r>
              <a:rPr lang="it-IT" sz="1600" err="1">
                <a:ea typeface="+mn-lt"/>
                <a:cs typeface="+mn-lt"/>
              </a:rPr>
              <a:t>failing</a:t>
            </a:r>
            <a:r>
              <a:rPr lang="it-IT" sz="1600">
                <a:ea typeface="+mn-lt"/>
                <a:cs typeface="+mn-lt"/>
              </a:rPr>
              <a:t> to </a:t>
            </a:r>
            <a:r>
              <a:rPr lang="it-IT" sz="1600" err="1">
                <a:ea typeface="+mn-lt"/>
                <a:cs typeface="+mn-lt"/>
              </a:rPr>
              <a:t>understand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entailment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relationships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compromises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strongly</a:t>
            </a:r>
            <a:r>
              <a:rPr lang="it-IT" sz="1600">
                <a:ea typeface="+mn-lt"/>
                <a:cs typeface="+mn-lt"/>
              </a:rPr>
              <a:t> the capabilities of a system to spot and </a:t>
            </a:r>
            <a:r>
              <a:rPr lang="it-IT" sz="1600" err="1">
                <a:ea typeface="+mn-lt"/>
                <a:cs typeface="+mn-lt"/>
              </a:rPr>
              <a:t>represent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negation</a:t>
            </a:r>
            <a:endParaRPr lang="it-IT" sz="1600">
              <a:ea typeface="+mn-lt"/>
              <a:cs typeface="+mn-lt"/>
            </a:endParaRPr>
          </a:p>
          <a:p>
            <a:pPr algn="l"/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39899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106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>
                <a:ea typeface="+mj-lt"/>
                <a:cs typeface="+mj-lt"/>
              </a:rPr>
              <a:t>Semantic Shift Due to </a:t>
            </a:r>
            <a:r>
              <a:rPr lang="it-IT" cap="none" err="1">
                <a:ea typeface="+mj-lt"/>
                <a:cs typeface="+mj-lt"/>
              </a:rPr>
              <a:t>Negation</a:t>
            </a:r>
            <a:endParaRPr lang="it-IT" err="1"/>
          </a:p>
          <a:p>
            <a:endParaRPr lang="it-IT" cap="none"/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E3F824-E2E7-0C09-1DE3-937BB4A6A845}"/>
              </a:ext>
            </a:extLst>
          </p:cNvPr>
          <p:cNvSpPr txBox="1"/>
          <p:nvPr/>
        </p:nvSpPr>
        <p:spPr>
          <a:xfrm>
            <a:off x="1524759" y="2033952"/>
            <a:ext cx="842481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💡</a:t>
            </a:r>
            <a:r>
              <a:rPr lang="it-IT"/>
              <a:t>Idea:</a:t>
            </a:r>
          </a:p>
          <a:p>
            <a:pPr marL="800100" lvl="1" indent="-342900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Alteration</a:t>
            </a:r>
            <a:r>
              <a:rPr lang="it-IT">
                <a:ea typeface="+mn-lt"/>
                <a:cs typeface="+mn-lt"/>
              </a:rPr>
              <a:t> in semantic relations </a:t>
            </a:r>
            <a:r>
              <a:rPr lang="it-IT" err="1">
                <a:ea typeface="+mn-lt"/>
                <a:cs typeface="+mn-lt"/>
              </a:rPr>
              <a:t>when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negation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applied</a:t>
            </a:r>
            <a:r>
              <a:rPr lang="it-IT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phrases</a:t>
            </a:r>
            <a:r>
              <a:rPr lang="it-IT">
                <a:ea typeface="+mn-lt"/>
                <a:cs typeface="+mn-lt"/>
              </a:rPr>
              <a:t> or </a:t>
            </a:r>
            <a:r>
              <a:rPr lang="it-IT" err="1">
                <a:ea typeface="+mn-lt"/>
                <a:cs typeface="+mn-lt"/>
              </a:rPr>
              <a:t>terms</a:t>
            </a:r>
            <a:endParaRPr lang="it-IT">
              <a:ea typeface="+mn-lt"/>
              <a:cs typeface="+mn-lt"/>
            </a:endParaRPr>
          </a:p>
          <a:p>
            <a:r>
              <a:rPr lang="it-IT">
                <a:ea typeface="+mn-lt"/>
                <a:cs typeface="+mn-lt"/>
              </a:rPr>
              <a:t>🧗 Challenge:</a:t>
            </a:r>
          </a:p>
          <a:p>
            <a:pPr marL="800100" lvl="1" indent="-342900">
              <a:buFont typeface="Arial"/>
              <a:buChar char="•"/>
            </a:pPr>
            <a:r>
              <a:rPr lang="it-IT"/>
              <a:t>The </a:t>
            </a:r>
            <a:r>
              <a:rPr lang="it-IT" err="1"/>
              <a:t>changes</a:t>
            </a:r>
            <a:r>
              <a:rPr lang="it-IT"/>
              <a:t> can </a:t>
            </a:r>
            <a:r>
              <a:rPr lang="it-IT" err="1"/>
              <a:t>appear</a:t>
            </a:r>
            <a:r>
              <a:rPr lang="it-IT"/>
              <a:t> small, </a:t>
            </a:r>
            <a:r>
              <a:rPr lang="it-IT" err="1"/>
              <a:t>but</a:t>
            </a:r>
            <a:r>
              <a:rPr lang="it-IT"/>
              <a:t> the </a:t>
            </a:r>
            <a:r>
              <a:rPr lang="it-IT" err="1"/>
              <a:t>meaning</a:t>
            </a:r>
            <a:r>
              <a:rPr lang="it-IT"/>
              <a:t> </a:t>
            </a:r>
            <a:r>
              <a:rPr lang="it-IT" err="1"/>
              <a:t>may</a:t>
            </a:r>
            <a:r>
              <a:rPr lang="it-IT"/>
              <a:t> </a:t>
            </a:r>
            <a:r>
              <a:rPr lang="it-IT" err="1"/>
              <a:t>change</a:t>
            </a:r>
            <a:r>
              <a:rPr lang="it-IT"/>
              <a:t> </a:t>
            </a:r>
            <a:r>
              <a:rPr lang="it-IT" err="1"/>
              <a:t>completely</a:t>
            </a:r>
            <a:endParaRPr lang="it-IT"/>
          </a:p>
          <a:p>
            <a:r>
              <a:rPr lang="it-IT"/>
              <a:t>      🧑‍🏫</a:t>
            </a:r>
            <a:r>
              <a:rPr lang="it-IT" err="1"/>
              <a:t>Example</a:t>
            </a:r>
            <a:r>
              <a:rPr lang="it-IT"/>
              <a:t>:</a:t>
            </a:r>
          </a:p>
          <a:p>
            <a:pPr marL="1257300" lvl="2" indent="-342900">
              <a:buFont typeface="Arial"/>
              <a:buChar char="•"/>
            </a:pPr>
            <a:r>
              <a:rPr lang="it-IT"/>
              <a:t>The </a:t>
            </a:r>
            <a:r>
              <a:rPr lang="it-IT" err="1"/>
              <a:t>phrase</a:t>
            </a:r>
            <a:r>
              <a:rPr lang="it-IT"/>
              <a:t> "He </a:t>
            </a:r>
            <a:r>
              <a:rPr lang="it-IT" err="1"/>
              <a:t>isn't</a:t>
            </a:r>
            <a:r>
              <a:rPr lang="it-IT"/>
              <a:t> </a:t>
            </a:r>
            <a:r>
              <a:rPr lang="it-IT" err="1"/>
              <a:t>alive</a:t>
            </a:r>
            <a:r>
              <a:rPr lang="it-IT"/>
              <a:t>" bears </a:t>
            </a:r>
            <a:r>
              <a:rPr lang="it-IT" err="1"/>
              <a:t>closer</a:t>
            </a:r>
            <a:r>
              <a:rPr lang="it-IT"/>
              <a:t> semantic </a:t>
            </a:r>
            <a:r>
              <a:rPr lang="it-IT" err="1"/>
              <a:t>resemblance</a:t>
            </a:r>
            <a:r>
              <a:rPr lang="it-IT"/>
              <a:t> to 'dead' </a:t>
            </a:r>
            <a:r>
              <a:rPr lang="it-IT" err="1"/>
              <a:t>than</a:t>
            </a:r>
            <a:r>
              <a:rPr lang="it-IT"/>
              <a:t> '</a:t>
            </a:r>
            <a:r>
              <a:rPr lang="it-IT" err="1"/>
              <a:t>alive</a:t>
            </a:r>
            <a:r>
              <a:rPr lang="it-IT"/>
              <a:t>'.</a:t>
            </a:r>
          </a:p>
          <a:p>
            <a:pPr marL="800100" lvl="1" indent="-342900">
              <a:buFont typeface="Arial"/>
              <a:buChar char="•"/>
            </a:pP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857339-04DE-E7E5-F919-DC5536AD6555}"/>
              </a:ext>
            </a:extLst>
          </p:cNvPr>
          <p:cNvSpPr txBox="1"/>
          <p:nvPr/>
        </p:nvSpPr>
        <p:spPr>
          <a:xfrm>
            <a:off x="1526017" y="5991501"/>
            <a:ext cx="9816858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>
                <a:ea typeface="+mn-lt"/>
                <a:cs typeface="+mn-lt"/>
              </a:rPr>
              <a:t>❗</a:t>
            </a:r>
            <a:r>
              <a:rPr lang="it-IT" sz="1600" err="1">
                <a:ea typeface="+mn-lt"/>
                <a:cs typeface="+mn-lt"/>
              </a:rPr>
              <a:t>Why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is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it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important</a:t>
            </a:r>
            <a:r>
              <a:rPr lang="it-IT" sz="1600">
                <a:ea typeface="+mn-lt"/>
                <a:cs typeface="+mn-lt"/>
              </a:rPr>
              <a:t>: </a:t>
            </a:r>
            <a:r>
              <a:rPr lang="it-IT" sz="1600" err="1">
                <a:ea typeface="+mn-lt"/>
                <a:cs typeface="+mn-lt"/>
              </a:rPr>
              <a:t>Recognizing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this</a:t>
            </a:r>
            <a:r>
              <a:rPr lang="it-IT" sz="1600">
                <a:ea typeface="+mn-lt"/>
                <a:cs typeface="+mn-lt"/>
              </a:rPr>
              <a:t> shift </a:t>
            </a:r>
            <a:r>
              <a:rPr lang="it-IT" sz="1600" err="1">
                <a:ea typeface="+mn-lt"/>
                <a:cs typeface="+mn-lt"/>
              </a:rPr>
              <a:t>is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fundamental</a:t>
            </a:r>
            <a:r>
              <a:rPr lang="it-IT" sz="1600">
                <a:ea typeface="+mn-lt"/>
                <a:cs typeface="+mn-lt"/>
              </a:rPr>
              <a:t> for </a:t>
            </a:r>
            <a:r>
              <a:rPr lang="it-IT" sz="1600" err="1">
                <a:ea typeface="+mn-lt"/>
                <a:cs typeface="+mn-lt"/>
              </a:rPr>
              <a:t>correct</a:t>
            </a:r>
            <a:r>
              <a:rPr lang="it-IT" sz="1600">
                <a:ea typeface="+mn-lt"/>
                <a:cs typeface="+mn-lt"/>
              </a:rPr>
              <a:t> semantic </a:t>
            </a:r>
            <a:r>
              <a:rPr lang="it-IT" sz="1600" err="1">
                <a:ea typeface="+mn-lt"/>
                <a:cs typeface="+mn-lt"/>
              </a:rPr>
              <a:t>embedding</a:t>
            </a:r>
            <a:r>
              <a:rPr lang="it-IT" sz="1600">
                <a:ea typeface="+mn-lt"/>
                <a:cs typeface="+mn-lt"/>
              </a:rPr>
              <a:t>.</a:t>
            </a:r>
            <a:endParaRPr lang="it-IT" sz="1600">
              <a:latin typeface="Avenir Next LT Pro"/>
              <a:ea typeface="Calibri"/>
              <a:cs typeface="Calibri"/>
            </a:endParaRPr>
          </a:p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25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106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/>
              <a:t>Antonyms</a:t>
            </a:r>
          </a:p>
          <a:p>
            <a:endParaRPr lang="it-IT" cap="none"/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14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E3F824-E2E7-0C09-1DE3-937BB4A6A845}"/>
              </a:ext>
            </a:extLst>
          </p:cNvPr>
          <p:cNvSpPr txBox="1"/>
          <p:nvPr/>
        </p:nvSpPr>
        <p:spPr>
          <a:xfrm>
            <a:off x="1524759" y="2033952"/>
            <a:ext cx="981942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💡</a:t>
            </a:r>
            <a:r>
              <a:rPr lang="it-IT"/>
              <a:t>Idea:</a:t>
            </a:r>
          </a:p>
          <a:p>
            <a:pPr marL="800100" lvl="1" indent="-342900">
              <a:buFont typeface="Arial"/>
              <a:buChar char="•"/>
            </a:pPr>
            <a:r>
              <a:rPr lang="it-IT">
                <a:ea typeface="+mn-lt"/>
                <a:cs typeface="+mn-lt"/>
              </a:rPr>
              <a:t>Words </a:t>
            </a:r>
            <a:r>
              <a:rPr lang="it-IT" err="1">
                <a:ea typeface="+mn-lt"/>
                <a:cs typeface="+mn-lt"/>
              </a:rPr>
              <a:t>which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present</a:t>
            </a:r>
            <a:r>
              <a:rPr lang="it-IT">
                <a:ea typeface="+mn-lt"/>
                <a:cs typeface="+mn-lt"/>
              </a:rPr>
              <a:t> opposite concepts</a:t>
            </a:r>
            <a:endParaRPr lang="it-IT"/>
          </a:p>
          <a:p>
            <a:r>
              <a:rPr lang="it-IT">
                <a:ea typeface="+mn-lt"/>
                <a:cs typeface="+mn-lt"/>
              </a:rPr>
              <a:t>🧗 Challenge:</a:t>
            </a:r>
            <a:endParaRPr lang="it-IT"/>
          </a:p>
          <a:p>
            <a:pPr marL="800100" lvl="1" indent="-342900">
              <a:buFont typeface="Arial"/>
              <a:buChar char="•"/>
            </a:pPr>
            <a:r>
              <a:rPr lang="it-IT">
                <a:latin typeface="Avenir Next LT Pro"/>
                <a:ea typeface="Calibri"/>
                <a:cs typeface="Calibri"/>
              </a:rPr>
              <a:t>A good </a:t>
            </a:r>
            <a:r>
              <a:rPr lang="it-IT" err="1">
                <a:latin typeface="Avenir Next LT Pro"/>
                <a:ea typeface="Calibri"/>
                <a:cs typeface="Calibri"/>
              </a:rPr>
              <a:t>representation</a:t>
            </a:r>
            <a:r>
              <a:rPr lang="it-IT">
                <a:latin typeface="Avenir Next LT Pro"/>
                <a:ea typeface="Calibri"/>
                <a:cs typeface="Calibri"/>
              </a:rPr>
              <a:t> of </a:t>
            </a:r>
            <a:r>
              <a:rPr lang="it-IT" err="1">
                <a:latin typeface="Avenir Next LT Pro"/>
                <a:ea typeface="Calibri"/>
                <a:cs typeface="Calibri"/>
              </a:rPr>
              <a:t>meaning</a:t>
            </a:r>
            <a:r>
              <a:rPr lang="it-IT">
                <a:latin typeface="Avenir Next LT Pro"/>
                <a:ea typeface="Calibri"/>
                <a:cs typeface="Calibri"/>
              </a:rPr>
              <a:t> </a:t>
            </a:r>
            <a:r>
              <a:rPr lang="it-IT" err="1">
                <a:latin typeface="Avenir Next LT Pro"/>
                <a:ea typeface="Calibri"/>
                <a:cs typeface="Calibri"/>
              </a:rPr>
              <a:t>is</a:t>
            </a:r>
            <a:r>
              <a:rPr lang="it-IT">
                <a:latin typeface="Avenir Next LT Pro"/>
                <a:ea typeface="Calibri"/>
                <a:cs typeface="Calibri"/>
              </a:rPr>
              <a:t> </a:t>
            </a:r>
            <a:r>
              <a:rPr lang="it-IT" err="1">
                <a:latin typeface="Avenir Next LT Pro"/>
                <a:ea typeface="Calibri"/>
                <a:cs typeface="Calibri"/>
              </a:rPr>
              <a:t>required</a:t>
            </a:r>
            <a:endParaRPr lang="it-IT">
              <a:latin typeface="Avenir Next LT Pro"/>
              <a:ea typeface="Calibri"/>
              <a:cs typeface="Calibri"/>
            </a:endParaRPr>
          </a:p>
          <a:p>
            <a:r>
              <a:rPr lang="it-IT">
                <a:ea typeface="+mn-lt"/>
                <a:cs typeface="+mn-lt"/>
              </a:rPr>
              <a:t>      🧑‍🏫</a:t>
            </a:r>
            <a:r>
              <a:rPr lang="it-IT" err="1">
                <a:ea typeface="+mn-lt"/>
                <a:cs typeface="+mn-lt"/>
              </a:rPr>
              <a:t>Example</a:t>
            </a:r>
            <a:r>
              <a:rPr lang="it-IT"/>
              <a:t>:</a:t>
            </a:r>
          </a:p>
          <a:p>
            <a:pPr marL="1257300" lvl="2" indent="-342900">
              <a:buFont typeface="Arial"/>
              <a:buChar char="•"/>
            </a:pPr>
            <a:r>
              <a:rPr lang="it-IT">
                <a:latin typeface="Avenir Next LT Pro"/>
                <a:ea typeface="Calibri"/>
                <a:cs typeface="Calibri"/>
              </a:rPr>
              <a:t>The opposite of "The </a:t>
            </a:r>
            <a:r>
              <a:rPr lang="it-IT" err="1">
                <a:latin typeface="Avenir Next LT Pro"/>
                <a:ea typeface="Calibri"/>
                <a:cs typeface="Calibri"/>
              </a:rPr>
              <a:t>weather</a:t>
            </a:r>
            <a:r>
              <a:rPr lang="it-IT">
                <a:latin typeface="Avenir Next LT Pro"/>
                <a:ea typeface="Calibri"/>
                <a:cs typeface="Calibri"/>
              </a:rPr>
              <a:t> </a:t>
            </a:r>
            <a:r>
              <a:rPr lang="it-IT" err="1">
                <a:latin typeface="Avenir Next LT Pro"/>
                <a:ea typeface="Calibri"/>
                <a:cs typeface="Calibri"/>
              </a:rPr>
              <a:t>is</a:t>
            </a:r>
            <a:r>
              <a:rPr lang="it-IT">
                <a:latin typeface="Avenir Next LT Pro"/>
                <a:ea typeface="Calibri"/>
                <a:cs typeface="Calibri"/>
              </a:rPr>
              <a:t> </a:t>
            </a:r>
            <a:r>
              <a:rPr lang="it-IT" err="1">
                <a:latin typeface="Avenir Next LT Pro"/>
                <a:ea typeface="Calibri"/>
                <a:cs typeface="Calibri"/>
              </a:rPr>
              <a:t>warm</a:t>
            </a:r>
            <a:r>
              <a:rPr lang="it-IT">
                <a:latin typeface="Avenir Next LT Pro"/>
                <a:ea typeface="Calibri"/>
                <a:cs typeface="Calibri"/>
              </a:rPr>
              <a:t>" </a:t>
            </a:r>
            <a:r>
              <a:rPr lang="it-IT" err="1">
                <a:latin typeface="Avenir Next LT Pro"/>
                <a:ea typeface="Calibri"/>
                <a:cs typeface="Calibri"/>
              </a:rPr>
              <a:t>is</a:t>
            </a:r>
            <a:r>
              <a:rPr lang="it-IT">
                <a:latin typeface="Avenir Next LT Pro"/>
                <a:ea typeface="Calibri"/>
                <a:cs typeface="Calibri"/>
              </a:rPr>
              <a:t> "The </a:t>
            </a:r>
            <a:r>
              <a:rPr lang="it-IT" err="1">
                <a:latin typeface="Avenir Next LT Pro"/>
                <a:ea typeface="Calibri"/>
                <a:cs typeface="Calibri"/>
              </a:rPr>
              <a:t>weather</a:t>
            </a:r>
            <a:r>
              <a:rPr lang="it-IT">
                <a:latin typeface="Avenir Next LT Pro"/>
                <a:ea typeface="Calibri"/>
                <a:cs typeface="Calibri"/>
              </a:rPr>
              <a:t> </a:t>
            </a:r>
            <a:r>
              <a:rPr lang="it-IT" err="1">
                <a:latin typeface="Avenir Next LT Pro"/>
                <a:ea typeface="Calibri"/>
                <a:cs typeface="Calibri"/>
              </a:rPr>
              <a:t>is</a:t>
            </a:r>
            <a:r>
              <a:rPr lang="it-IT">
                <a:latin typeface="Avenir Next LT Pro"/>
                <a:ea typeface="Calibri"/>
                <a:cs typeface="Calibri"/>
              </a:rPr>
              <a:t> </a:t>
            </a:r>
            <a:r>
              <a:rPr lang="it-IT" err="1">
                <a:latin typeface="Avenir Next LT Pro"/>
                <a:ea typeface="Calibri"/>
                <a:cs typeface="Calibri"/>
              </a:rPr>
              <a:t>cold</a:t>
            </a:r>
            <a:r>
              <a:rPr lang="it-IT">
                <a:latin typeface="Avenir Next LT Pro"/>
                <a:ea typeface="Calibri"/>
                <a:cs typeface="Calibri"/>
              </a:rPr>
              <a:t>"</a:t>
            </a:r>
          </a:p>
          <a:p>
            <a:pPr marL="1257300" lvl="2" indent="-342900">
              <a:buFont typeface="Arial"/>
              <a:buChar char="•"/>
            </a:pPr>
            <a:r>
              <a:rPr lang="it-IT">
                <a:latin typeface="Avenir Next LT Pro"/>
                <a:ea typeface="Calibri"/>
                <a:cs typeface="Calibri"/>
              </a:rPr>
              <a:t>"</a:t>
            </a:r>
            <a:r>
              <a:rPr lang="it-IT" err="1">
                <a:latin typeface="Avenir Next LT Pro"/>
                <a:ea typeface="Calibri"/>
                <a:cs typeface="Calibri"/>
              </a:rPr>
              <a:t>Cold</a:t>
            </a:r>
            <a:r>
              <a:rPr lang="it-IT">
                <a:latin typeface="Avenir Next LT Pro"/>
                <a:ea typeface="Calibri"/>
                <a:cs typeface="Calibri"/>
              </a:rPr>
              <a:t>" </a:t>
            </a:r>
            <a:r>
              <a:rPr lang="it-IT" err="1">
                <a:latin typeface="Avenir Next LT Pro"/>
                <a:ea typeface="Calibri"/>
                <a:cs typeface="Calibri"/>
              </a:rPr>
              <a:t>is</a:t>
            </a:r>
            <a:r>
              <a:rPr lang="it-IT">
                <a:latin typeface="Avenir Next LT Pro"/>
                <a:ea typeface="Calibri"/>
                <a:cs typeface="Calibri"/>
              </a:rPr>
              <a:t> an </a:t>
            </a:r>
            <a:r>
              <a:rPr lang="it-IT" err="1">
                <a:latin typeface="Avenir Next LT Pro"/>
                <a:ea typeface="Calibri"/>
                <a:cs typeface="Calibri"/>
              </a:rPr>
              <a:t>anotonym</a:t>
            </a:r>
            <a:r>
              <a:rPr lang="it-IT">
                <a:latin typeface="Avenir Next LT Pro"/>
                <a:ea typeface="Calibri"/>
                <a:cs typeface="Calibri"/>
              </a:rPr>
              <a:t> of "</a:t>
            </a:r>
            <a:r>
              <a:rPr lang="it-IT" err="1">
                <a:latin typeface="Avenir Next LT Pro"/>
                <a:ea typeface="Calibri"/>
                <a:cs typeface="Calibri"/>
              </a:rPr>
              <a:t>warm</a:t>
            </a:r>
            <a:r>
              <a:rPr lang="it-IT">
                <a:latin typeface="Avenir Next LT Pro"/>
                <a:ea typeface="Calibri"/>
                <a:cs typeface="Calibri"/>
              </a:rPr>
              <a:t>"</a:t>
            </a:r>
          </a:p>
          <a:p>
            <a:pPr marL="800100" lvl="1" indent="-342900">
              <a:buFont typeface="Arial"/>
              <a:buChar char="•"/>
            </a:pP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857339-04DE-E7E5-F919-DC5536AD6555}"/>
              </a:ext>
            </a:extLst>
          </p:cNvPr>
          <p:cNvSpPr txBox="1"/>
          <p:nvPr/>
        </p:nvSpPr>
        <p:spPr>
          <a:xfrm>
            <a:off x="1526017" y="5991501"/>
            <a:ext cx="98168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>
                <a:ea typeface="+mn-lt"/>
                <a:cs typeface="+mn-lt"/>
              </a:rPr>
              <a:t>❗</a:t>
            </a:r>
            <a:r>
              <a:rPr lang="it-IT" sz="1600" err="1">
                <a:ea typeface="+mn-lt"/>
                <a:cs typeface="+mn-lt"/>
              </a:rPr>
              <a:t>Why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is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it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important</a:t>
            </a:r>
            <a:r>
              <a:rPr lang="it-IT" sz="1600">
                <a:ea typeface="+mn-lt"/>
                <a:cs typeface="+mn-lt"/>
              </a:rPr>
              <a:t>: </a:t>
            </a:r>
            <a:r>
              <a:rPr lang="it-IT" sz="1600" err="1">
                <a:ea typeface="+mn-lt"/>
                <a:cs typeface="+mn-lt"/>
              </a:rPr>
              <a:t>Accurately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handling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antonyms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is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fundamental</a:t>
            </a:r>
            <a:r>
              <a:rPr lang="it-IT" sz="1600">
                <a:ea typeface="+mn-lt"/>
                <a:cs typeface="+mn-lt"/>
              </a:rPr>
              <a:t> to </a:t>
            </a:r>
            <a:r>
              <a:rPr lang="it-IT" sz="1600" err="1">
                <a:ea typeface="+mn-lt"/>
                <a:cs typeface="+mn-lt"/>
              </a:rPr>
              <a:t>ensure</a:t>
            </a:r>
            <a:r>
              <a:rPr lang="it-IT" sz="1600">
                <a:ea typeface="+mn-lt"/>
                <a:cs typeface="+mn-lt"/>
              </a:rPr>
              <a:t> precise </a:t>
            </a:r>
            <a:r>
              <a:rPr lang="it-IT" sz="1600" err="1">
                <a:ea typeface="+mn-lt"/>
                <a:cs typeface="+mn-lt"/>
              </a:rPr>
              <a:t>understanding</a:t>
            </a:r>
            <a:r>
              <a:rPr lang="it-IT" sz="1600">
                <a:ea typeface="+mn-lt"/>
                <a:cs typeface="+mn-lt"/>
              </a:rPr>
              <a:t> and </a:t>
            </a:r>
            <a:r>
              <a:rPr lang="it-IT" sz="1600" err="1">
                <a:ea typeface="+mn-lt"/>
                <a:cs typeface="+mn-lt"/>
              </a:rPr>
              <a:t>identification</a:t>
            </a:r>
            <a:r>
              <a:rPr lang="it-IT" sz="1600">
                <a:ea typeface="+mn-lt"/>
                <a:cs typeface="+mn-lt"/>
              </a:rPr>
              <a:t> of negative </a:t>
            </a:r>
            <a:r>
              <a:rPr lang="it-IT" sz="1600" err="1">
                <a:ea typeface="+mn-lt"/>
                <a:cs typeface="+mn-lt"/>
              </a:rPr>
              <a:t>statements</a:t>
            </a:r>
            <a:endParaRPr lang="it-IT" sz="1600">
              <a:latin typeface="Avenir Next LT Pro"/>
              <a:ea typeface="Calibri"/>
              <a:cs typeface="Calibri"/>
            </a:endParaRPr>
          </a:p>
          <a:p>
            <a:pPr algn="l"/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19542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197" y="896112"/>
            <a:ext cx="10551723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/>
              <a:t>Morphological</a:t>
            </a:r>
            <a:r>
              <a:rPr lang="it-IT" cap="none"/>
              <a:t> </a:t>
            </a:r>
            <a:r>
              <a:rPr lang="it-IT" cap="none" err="1"/>
              <a:t>Negation</a:t>
            </a:r>
            <a:r>
              <a:rPr lang="it-IT" cap="none"/>
              <a:t> of </a:t>
            </a:r>
            <a:r>
              <a:rPr lang="it-IT" cap="none" err="1"/>
              <a:t>Adjectives</a:t>
            </a:r>
            <a:endParaRPr lang="it-IT" err="1"/>
          </a:p>
          <a:p>
            <a:endParaRPr lang="it-IT" cap="none"/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E3F824-E2E7-0C09-1DE3-937BB4A6A845}"/>
              </a:ext>
            </a:extLst>
          </p:cNvPr>
          <p:cNvSpPr txBox="1"/>
          <p:nvPr/>
        </p:nvSpPr>
        <p:spPr>
          <a:xfrm>
            <a:off x="1524759" y="2033952"/>
            <a:ext cx="1013572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💡</a:t>
            </a:r>
            <a:r>
              <a:rPr lang="it-IT"/>
              <a:t>Idea:</a:t>
            </a:r>
          </a:p>
          <a:p>
            <a:pPr marL="800100" lvl="1" indent="-342900">
              <a:buFont typeface="Arial"/>
              <a:buChar char="•"/>
            </a:pPr>
            <a:r>
              <a:rPr lang="it-IT" err="1"/>
              <a:t>Involves</a:t>
            </a:r>
            <a:r>
              <a:rPr lang="it-IT"/>
              <a:t> the use of </a:t>
            </a:r>
            <a:r>
              <a:rPr lang="it-IT" err="1"/>
              <a:t>morphemes</a:t>
            </a:r>
            <a:r>
              <a:rPr lang="it-IT"/>
              <a:t> to reverse or </a:t>
            </a:r>
            <a:r>
              <a:rPr lang="it-IT" err="1"/>
              <a:t>nullify</a:t>
            </a:r>
            <a:r>
              <a:rPr lang="it-IT"/>
              <a:t> the </a:t>
            </a:r>
            <a:r>
              <a:rPr lang="it-IT" err="1"/>
              <a:t>meaning</a:t>
            </a:r>
            <a:r>
              <a:rPr lang="it-IT"/>
              <a:t> of </a:t>
            </a:r>
            <a:r>
              <a:rPr lang="it-IT" err="1"/>
              <a:t>adjectives</a:t>
            </a:r>
            <a:endParaRPr lang="it-IT"/>
          </a:p>
          <a:p>
            <a:r>
              <a:rPr lang="it-IT">
                <a:ea typeface="+mn-lt"/>
                <a:cs typeface="+mn-lt"/>
              </a:rPr>
              <a:t>🧗 Challenge:</a:t>
            </a:r>
            <a:endParaRPr lang="it-IT"/>
          </a:p>
          <a:p>
            <a:pPr marL="800100" lvl="1" indent="-342900">
              <a:buFont typeface="Arial"/>
              <a:buChar char="•"/>
            </a:pPr>
            <a:r>
              <a:rPr lang="it-IT">
                <a:latin typeface="Avenir Next LT Pro"/>
                <a:ea typeface="Calibri"/>
                <a:cs typeface="Calibri"/>
              </a:rPr>
              <a:t>A good </a:t>
            </a:r>
            <a:r>
              <a:rPr lang="it-IT" err="1">
                <a:latin typeface="Avenir Next LT Pro"/>
                <a:ea typeface="Calibri"/>
                <a:cs typeface="Calibri"/>
              </a:rPr>
              <a:t>understanding</a:t>
            </a:r>
            <a:r>
              <a:rPr lang="it-IT">
                <a:latin typeface="Avenir Next LT Pro"/>
                <a:ea typeface="Calibri"/>
                <a:cs typeface="Calibri"/>
              </a:rPr>
              <a:t> of </a:t>
            </a:r>
            <a:r>
              <a:rPr lang="it-IT" err="1">
                <a:latin typeface="Avenir Next LT Pro"/>
                <a:ea typeface="Calibri"/>
                <a:cs typeface="Calibri"/>
              </a:rPr>
              <a:t>both</a:t>
            </a:r>
            <a:r>
              <a:rPr lang="it-IT">
                <a:latin typeface="Avenir Next LT Pro"/>
                <a:ea typeface="Calibri"/>
                <a:cs typeface="Calibri"/>
              </a:rPr>
              <a:t> </a:t>
            </a:r>
            <a:r>
              <a:rPr lang="it-IT" err="1">
                <a:latin typeface="Avenir Next LT Pro"/>
                <a:ea typeface="Calibri"/>
                <a:cs typeface="Calibri"/>
              </a:rPr>
              <a:t>syntax</a:t>
            </a:r>
            <a:r>
              <a:rPr lang="it-IT">
                <a:latin typeface="Avenir Next LT Pro"/>
                <a:ea typeface="Calibri"/>
                <a:cs typeface="Calibri"/>
              </a:rPr>
              <a:t> and </a:t>
            </a:r>
            <a:r>
              <a:rPr lang="it-IT" err="1">
                <a:latin typeface="Avenir Next LT Pro"/>
                <a:ea typeface="Calibri"/>
                <a:cs typeface="Calibri"/>
              </a:rPr>
              <a:t>semantics</a:t>
            </a:r>
            <a:r>
              <a:rPr lang="it-IT">
                <a:latin typeface="Avenir Next LT Pro"/>
                <a:ea typeface="Calibri"/>
                <a:cs typeface="Calibri"/>
              </a:rPr>
              <a:t> </a:t>
            </a:r>
            <a:r>
              <a:rPr lang="it-IT" err="1">
                <a:latin typeface="Avenir Next LT Pro"/>
                <a:ea typeface="Calibri"/>
                <a:cs typeface="Calibri"/>
              </a:rPr>
              <a:t>is</a:t>
            </a:r>
            <a:r>
              <a:rPr lang="it-IT">
                <a:latin typeface="Avenir Next LT Pro"/>
                <a:ea typeface="Calibri"/>
                <a:cs typeface="Calibri"/>
              </a:rPr>
              <a:t> </a:t>
            </a:r>
            <a:r>
              <a:rPr lang="it-IT" err="1">
                <a:latin typeface="Avenir Next LT Pro"/>
                <a:ea typeface="Calibri"/>
                <a:cs typeface="Calibri"/>
              </a:rPr>
              <a:t>required</a:t>
            </a:r>
            <a:endParaRPr lang="it-IT">
              <a:latin typeface="Avenir Next LT Pro"/>
              <a:ea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it-IT" err="1">
                <a:ea typeface="+mn-lt"/>
                <a:cs typeface="Calibri"/>
              </a:rPr>
              <a:t>These</a:t>
            </a:r>
            <a:r>
              <a:rPr lang="it-IT">
                <a:ea typeface="+mn-lt"/>
                <a:cs typeface="Calibri"/>
              </a:rPr>
              <a:t> </a:t>
            </a:r>
            <a:r>
              <a:rPr lang="it-IT" err="1">
                <a:ea typeface="+mn-lt"/>
                <a:cs typeface="Calibri"/>
              </a:rPr>
              <a:t>morphemes</a:t>
            </a:r>
            <a:r>
              <a:rPr lang="it-IT">
                <a:ea typeface="+mn-lt"/>
                <a:cs typeface="Calibri"/>
              </a:rPr>
              <a:t> are </a:t>
            </a:r>
            <a:r>
              <a:rPr lang="it-IT" err="1">
                <a:ea typeface="+mn-lt"/>
                <a:cs typeface="Calibri"/>
              </a:rPr>
              <a:t>quite</a:t>
            </a:r>
            <a:r>
              <a:rPr lang="it-IT">
                <a:ea typeface="+mn-lt"/>
                <a:cs typeface="Calibri"/>
              </a:rPr>
              <a:t> </a:t>
            </a:r>
            <a:r>
              <a:rPr lang="it-IT" err="1">
                <a:ea typeface="+mn-lt"/>
                <a:cs typeface="Calibri"/>
              </a:rPr>
              <a:t>productive</a:t>
            </a:r>
            <a:r>
              <a:rPr lang="it-IT">
                <a:ea typeface="+mn-lt"/>
                <a:cs typeface="Calibri"/>
              </a:rPr>
              <a:t>, new negative words can be </a:t>
            </a:r>
            <a:r>
              <a:rPr lang="it-IT" err="1">
                <a:ea typeface="+mn-lt"/>
                <a:cs typeface="Calibri"/>
              </a:rPr>
              <a:t>creared</a:t>
            </a:r>
            <a:r>
              <a:rPr lang="it-IT">
                <a:ea typeface="+mn-lt"/>
                <a:cs typeface="Calibri"/>
              </a:rPr>
              <a:t> </a:t>
            </a:r>
            <a:r>
              <a:rPr lang="it-IT" err="1">
                <a:ea typeface="+mn-lt"/>
                <a:cs typeface="Calibri"/>
              </a:rPr>
              <a:t>at</a:t>
            </a:r>
            <a:r>
              <a:rPr lang="it-IT">
                <a:ea typeface="+mn-lt"/>
                <a:cs typeface="Calibri"/>
              </a:rPr>
              <a:t> </a:t>
            </a:r>
            <a:r>
              <a:rPr lang="it-IT" err="1">
                <a:ea typeface="+mn-lt"/>
                <a:cs typeface="Calibri"/>
              </a:rPr>
              <a:t>any</a:t>
            </a:r>
            <a:r>
              <a:rPr lang="it-IT">
                <a:ea typeface="+mn-lt"/>
                <a:cs typeface="Calibri"/>
              </a:rPr>
              <a:t> time. </a:t>
            </a:r>
          </a:p>
          <a:p>
            <a:r>
              <a:rPr lang="it-IT">
                <a:ea typeface="+mn-lt"/>
                <a:cs typeface="+mn-lt"/>
              </a:rPr>
              <a:t>      🧑‍🏫</a:t>
            </a:r>
            <a:r>
              <a:rPr lang="it-IT" err="1">
                <a:ea typeface="+mn-lt"/>
                <a:cs typeface="+mn-lt"/>
              </a:rPr>
              <a:t>Example</a:t>
            </a:r>
            <a:r>
              <a:rPr lang="it-IT"/>
              <a:t>:</a:t>
            </a:r>
          </a:p>
          <a:p>
            <a:pPr marL="1257300" lvl="2" indent="-342900">
              <a:buFont typeface="Arial"/>
              <a:buChar char="•"/>
            </a:pPr>
            <a:r>
              <a:rPr lang="it-IT">
                <a:latin typeface="Avenir Next LT Pro"/>
                <a:ea typeface="Calibri"/>
                <a:cs typeface="Calibri"/>
              </a:rPr>
              <a:t>"</a:t>
            </a:r>
            <a:r>
              <a:rPr lang="it-IT" err="1">
                <a:latin typeface="Avenir Next LT Pro"/>
                <a:ea typeface="Calibri"/>
                <a:cs typeface="Calibri"/>
              </a:rPr>
              <a:t>unhappy</a:t>
            </a:r>
            <a:r>
              <a:rPr lang="it-IT">
                <a:latin typeface="Avenir Next LT Pro"/>
                <a:ea typeface="Calibri"/>
                <a:cs typeface="Calibri"/>
              </a:rPr>
              <a:t>" vs. "happy"</a:t>
            </a:r>
          </a:p>
          <a:p>
            <a:pPr marL="1257300" lvl="2" indent="-342900">
              <a:buFont typeface="Arial"/>
              <a:buChar char="•"/>
            </a:pPr>
            <a:r>
              <a:rPr lang="it-IT">
                <a:latin typeface="Avenir Next LT Pro"/>
                <a:ea typeface="Calibri"/>
                <a:cs typeface="Calibri"/>
              </a:rPr>
              <a:t>"inaccurate" vs. "accurate"</a:t>
            </a:r>
          </a:p>
          <a:p>
            <a:pPr marL="800100" lvl="1" indent="-342900">
              <a:buFont typeface="Arial"/>
              <a:buChar char="•"/>
            </a:pP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857339-04DE-E7E5-F919-DC5536AD6555}"/>
              </a:ext>
            </a:extLst>
          </p:cNvPr>
          <p:cNvSpPr txBox="1"/>
          <p:nvPr/>
        </p:nvSpPr>
        <p:spPr>
          <a:xfrm>
            <a:off x="1526017" y="5991501"/>
            <a:ext cx="9816858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>
                <a:ea typeface="+mn-lt"/>
                <a:cs typeface="+mn-lt"/>
              </a:rPr>
              <a:t>❗</a:t>
            </a:r>
            <a:r>
              <a:rPr lang="it-IT" sz="1600" err="1">
                <a:ea typeface="+mn-lt"/>
                <a:cs typeface="+mn-lt"/>
              </a:rPr>
              <a:t>Why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is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it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important</a:t>
            </a:r>
            <a:r>
              <a:rPr lang="it-IT" sz="1600">
                <a:ea typeface="+mn-lt"/>
                <a:cs typeface="+mn-lt"/>
              </a:rPr>
              <a:t>: </a:t>
            </a:r>
            <a:r>
              <a:rPr lang="it-IT" sz="1600" err="1">
                <a:ea typeface="+mn-lt"/>
                <a:cs typeface="+mn-lt"/>
              </a:rPr>
              <a:t>understanding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this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phenomena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enables</a:t>
            </a:r>
            <a:r>
              <a:rPr lang="it-IT" sz="1600">
                <a:ea typeface="+mn-lt"/>
                <a:cs typeface="+mn-lt"/>
              </a:rPr>
              <a:t> to </a:t>
            </a:r>
            <a:r>
              <a:rPr lang="it-IT" sz="1600" err="1">
                <a:ea typeface="+mn-lt"/>
                <a:cs typeface="+mn-lt"/>
              </a:rPr>
              <a:t>identify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negation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even</a:t>
            </a:r>
            <a:r>
              <a:rPr lang="it-IT" sz="1600">
                <a:ea typeface="+mn-lt"/>
                <a:cs typeface="+mn-lt"/>
              </a:rPr>
              <a:t> in </a:t>
            </a:r>
            <a:r>
              <a:rPr lang="it-IT" sz="1600" err="1">
                <a:ea typeface="+mn-lt"/>
                <a:cs typeface="+mn-lt"/>
              </a:rPr>
              <a:t>presence</a:t>
            </a:r>
            <a:r>
              <a:rPr lang="it-IT" sz="1600">
                <a:ea typeface="+mn-lt"/>
                <a:cs typeface="+mn-lt"/>
              </a:rPr>
              <a:t> of </a:t>
            </a:r>
            <a:r>
              <a:rPr lang="it-IT" sz="1600" err="1">
                <a:ea typeface="+mn-lt"/>
                <a:cs typeface="+mn-lt"/>
              </a:rPr>
              <a:t>neologisms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which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may</a:t>
            </a:r>
            <a:r>
              <a:rPr lang="it-IT" sz="1600">
                <a:ea typeface="+mn-lt"/>
                <a:cs typeface="+mn-lt"/>
              </a:rPr>
              <a:t> be </a:t>
            </a:r>
            <a:r>
              <a:rPr lang="it-IT" sz="1600" err="1">
                <a:ea typeface="+mn-lt"/>
                <a:cs typeface="+mn-lt"/>
              </a:rPr>
              <a:t>not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present</a:t>
            </a:r>
            <a:r>
              <a:rPr lang="it-IT" sz="1600">
                <a:ea typeface="+mn-lt"/>
                <a:cs typeface="+mn-lt"/>
              </a:rPr>
              <a:t> in a </a:t>
            </a:r>
            <a:r>
              <a:rPr lang="it-IT" sz="1600" err="1">
                <a:ea typeface="+mn-lt"/>
                <a:cs typeface="+mn-lt"/>
              </a:rPr>
              <a:t>dictionary</a:t>
            </a:r>
            <a:r>
              <a:rPr lang="it-IT" sz="1600">
                <a:ea typeface="+mn-lt"/>
                <a:cs typeface="+mn-lt"/>
              </a:rPr>
              <a:t>.</a:t>
            </a:r>
            <a:endParaRPr lang="it-IT" sz="1600">
              <a:latin typeface="Avenir Next LT Pro"/>
              <a:ea typeface="Calibri"/>
              <a:cs typeface="Calibri"/>
            </a:endParaRPr>
          </a:p>
          <a:p>
            <a:pPr algn="ctr"/>
            <a:endParaRPr lang="it-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0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106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>
                <a:ea typeface="+mj-lt"/>
                <a:cs typeface="+mj-lt"/>
              </a:rPr>
              <a:t>Implication</a:t>
            </a:r>
            <a:r>
              <a:rPr lang="it-IT" cap="none">
                <a:ea typeface="+mj-lt"/>
                <a:cs typeface="+mj-lt"/>
              </a:rPr>
              <a:t> </a:t>
            </a:r>
            <a:r>
              <a:rPr lang="it-IT" cap="none" err="1">
                <a:ea typeface="+mj-lt"/>
                <a:cs typeface="+mj-lt"/>
              </a:rPr>
              <a:t>Understanding</a:t>
            </a:r>
            <a:endParaRPr lang="it-IT" err="1"/>
          </a:p>
          <a:p>
            <a:endParaRPr lang="it-IT" cap="none"/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16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E3F824-E2E7-0C09-1DE3-937BB4A6A845}"/>
              </a:ext>
            </a:extLst>
          </p:cNvPr>
          <p:cNvSpPr txBox="1"/>
          <p:nvPr/>
        </p:nvSpPr>
        <p:spPr>
          <a:xfrm>
            <a:off x="1524759" y="2033952"/>
            <a:ext cx="884176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💡</a:t>
            </a:r>
            <a:r>
              <a:rPr lang="it-IT"/>
              <a:t>Idea:</a:t>
            </a:r>
          </a:p>
          <a:p>
            <a:pPr marL="800100" lvl="1" indent="-342900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Identify</a:t>
            </a:r>
            <a:r>
              <a:rPr lang="it-IT">
                <a:ea typeface="+mn-lt"/>
                <a:cs typeface="+mn-lt"/>
              </a:rPr>
              <a:t> the </a:t>
            </a:r>
            <a:r>
              <a:rPr lang="it-IT" err="1">
                <a:ea typeface="+mn-lt"/>
                <a:cs typeface="+mn-lt"/>
              </a:rPr>
              <a:t>meaning</a:t>
            </a:r>
            <a:r>
              <a:rPr lang="it-IT">
                <a:ea typeface="+mn-lt"/>
                <a:cs typeface="+mn-lt"/>
              </a:rPr>
              <a:t> or </a:t>
            </a:r>
            <a:r>
              <a:rPr lang="it-IT" err="1">
                <a:ea typeface="+mn-lt"/>
                <a:cs typeface="+mn-lt"/>
              </a:rPr>
              <a:t>consequence</a:t>
            </a:r>
            <a:r>
              <a:rPr lang="it-IT">
                <a:ea typeface="+mn-lt"/>
                <a:cs typeface="+mn-lt"/>
              </a:rPr>
              <a:t> of </a:t>
            </a:r>
            <a:r>
              <a:rPr lang="it-IT" err="1">
                <a:ea typeface="+mn-lt"/>
                <a:cs typeface="+mn-lt"/>
              </a:rPr>
              <a:t>statements</a:t>
            </a:r>
            <a:endParaRPr lang="it-IT">
              <a:ea typeface="+mn-lt"/>
              <a:cs typeface="+mn-lt"/>
            </a:endParaRPr>
          </a:p>
          <a:p>
            <a:r>
              <a:rPr lang="it-IT">
                <a:ea typeface="+mn-lt"/>
                <a:cs typeface="+mn-lt"/>
              </a:rPr>
              <a:t>🧗 Challenge:</a:t>
            </a:r>
          </a:p>
          <a:p>
            <a:pPr marL="800100" lvl="1" indent="-342900">
              <a:buFont typeface="Arial"/>
              <a:buChar char="•"/>
            </a:pPr>
            <a:r>
              <a:rPr lang="it-IT" err="1"/>
              <a:t>Understanding</a:t>
            </a:r>
            <a:r>
              <a:rPr lang="it-IT"/>
              <a:t> </a:t>
            </a:r>
            <a:r>
              <a:rPr lang="it-IT" err="1"/>
              <a:t>when</a:t>
            </a:r>
            <a:r>
              <a:rPr lang="it-IT"/>
              <a:t> a </a:t>
            </a:r>
            <a:r>
              <a:rPr lang="it-IT" err="1"/>
              <a:t>sentence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it-IT" err="1"/>
              <a:t>consequence</a:t>
            </a:r>
            <a:r>
              <a:rPr lang="it-IT"/>
              <a:t> of </a:t>
            </a:r>
            <a:r>
              <a:rPr lang="it-IT" err="1"/>
              <a:t>another</a:t>
            </a:r>
            <a:endParaRPr lang="it-IT"/>
          </a:p>
          <a:p>
            <a:pPr marL="800100" lvl="1" indent="-342900">
              <a:buFont typeface="Arial"/>
              <a:buChar char="•"/>
            </a:pP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requires</a:t>
            </a:r>
            <a:r>
              <a:rPr lang="it-IT"/>
              <a:t> </a:t>
            </a:r>
            <a:r>
              <a:rPr lang="it-IT" err="1"/>
              <a:t>also</a:t>
            </a:r>
            <a:r>
              <a:rPr lang="it-IT"/>
              <a:t> </a:t>
            </a:r>
            <a:r>
              <a:rPr lang="it-IT" err="1"/>
              <a:t>understanding</a:t>
            </a:r>
            <a:r>
              <a:rPr lang="it-IT"/>
              <a:t> </a:t>
            </a:r>
            <a:r>
              <a:rPr lang="it-IT" err="1"/>
              <a:t>when</a:t>
            </a:r>
            <a:r>
              <a:rPr lang="it-IT"/>
              <a:t> </a:t>
            </a:r>
            <a:r>
              <a:rPr lang="it-IT" err="1"/>
              <a:t>similar</a:t>
            </a:r>
            <a:r>
              <a:rPr lang="it-IT"/>
              <a:t> </a:t>
            </a:r>
            <a:r>
              <a:rPr lang="it-IT" err="1"/>
              <a:t>sentences</a:t>
            </a:r>
            <a:r>
              <a:rPr lang="it-IT"/>
              <a:t> are </a:t>
            </a:r>
            <a:r>
              <a:rPr lang="it-IT" err="1"/>
              <a:t>synonyms</a:t>
            </a:r>
            <a:r>
              <a:rPr lang="it-IT"/>
              <a:t> and </a:t>
            </a:r>
            <a:r>
              <a:rPr lang="it-IT" err="1"/>
              <a:t>when</a:t>
            </a:r>
            <a:r>
              <a:rPr lang="it-IT"/>
              <a:t> </a:t>
            </a:r>
            <a:r>
              <a:rPr lang="it-IT" err="1"/>
              <a:t>they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</a:t>
            </a:r>
            <a:r>
              <a:rPr lang="it-IT" err="1"/>
              <a:t>related</a:t>
            </a:r>
            <a:r>
              <a:rPr lang="it-IT"/>
              <a:t>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err="1"/>
              <a:t>different</a:t>
            </a:r>
            <a:r>
              <a:rPr lang="it-IT"/>
              <a:t> </a:t>
            </a:r>
            <a:r>
              <a:rPr lang="it-IT" err="1"/>
              <a:t>meanings</a:t>
            </a:r>
            <a:endParaRPr lang="it-IT"/>
          </a:p>
          <a:p>
            <a:r>
              <a:rPr lang="it-IT"/>
              <a:t>      🧑‍🏫</a:t>
            </a:r>
            <a:r>
              <a:rPr lang="it-IT" err="1"/>
              <a:t>Example</a:t>
            </a:r>
            <a:r>
              <a:rPr lang="it-IT"/>
              <a:t>:</a:t>
            </a:r>
          </a:p>
          <a:p>
            <a:pPr marL="1257300" lvl="2" indent="-342900">
              <a:buFont typeface="Arial"/>
              <a:buChar char="•"/>
            </a:pPr>
            <a:r>
              <a:rPr lang="it-IT">
                <a:ea typeface="+mn-lt"/>
                <a:cs typeface="+mn-lt"/>
              </a:rPr>
              <a:t>"The door 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 </a:t>
            </a:r>
            <a:r>
              <a:rPr lang="it-IT" err="1">
                <a:ea typeface="+mn-lt"/>
                <a:cs typeface="+mn-lt"/>
              </a:rPr>
              <a:t>not</a:t>
            </a:r>
            <a:r>
              <a:rPr lang="it-IT">
                <a:ea typeface="+mn-lt"/>
                <a:cs typeface="+mn-lt"/>
              </a:rPr>
              <a:t> </a:t>
            </a:r>
            <a:r>
              <a:rPr lang="it-IT" err="1">
                <a:ea typeface="+mn-lt"/>
                <a:cs typeface="+mn-lt"/>
              </a:rPr>
              <a:t>closed</a:t>
            </a:r>
            <a:r>
              <a:rPr lang="it-IT">
                <a:ea typeface="+mn-lt"/>
                <a:cs typeface="+mn-lt"/>
              </a:rPr>
              <a:t>" </a:t>
            </a:r>
            <a:r>
              <a:rPr lang="it-IT" err="1">
                <a:ea typeface="+mn-lt"/>
                <a:cs typeface="+mn-lt"/>
              </a:rPr>
              <a:t>does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not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imply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that</a:t>
            </a:r>
            <a:r>
              <a:rPr lang="it-IT">
                <a:ea typeface="+mn-lt"/>
                <a:cs typeface="+mn-lt"/>
              </a:rPr>
              <a:t> "The door 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>
                <a:ea typeface="+mn-lt"/>
                <a:cs typeface="+mn-lt"/>
              </a:rPr>
              <a:t> open".</a:t>
            </a:r>
          </a:p>
          <a:p>
            <a:pPr marL="800100" lvl="1" indent="-342900">
              <a:buFont typeface="Arial"/>
              <a:buChar char="•"/>
            </a:pP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857339-04DE-E7E5-F919-DC5536AD6555}"/>
              </a:ext>
            </a:extLst>
          </p:cNvPr>
          <p:cNvSpPr txBox="1"/>
          <p:nvPr/>
        </p:nvSpPr>
        <p:spPr>
          <a:xfrm>
            <a:off x="1526017" y="5991501"/>
            <a:ext cx="98168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>
                <a:ea typeface="+mn-lt"/>
                <a:cs typeface="+mn-lt"/>
              </a:rPr>
              <a:t>❗</a:t>
            </a:r>
            <a:r>
              <a:rPr lang="it-IT" sz="1600" err="1">
                <a:ea typeface="+mn-lt"/>
                <a:cs typeface="+mn-lt"/>
              </a:rPr>
              <a:t>Why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is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it</a:t>
            </a:r>
            <a:r>
              <a:rPr lang="it-IT" sz="1600">
                <a:ea typeface="+mn-lt"/>
                <a:cs typeface="+mn-lt"/>
              </a:rPr>
              <a:t> </a:t>
            </a:r>
            <a:r>
              <a:rPr lang="it-IT" sz="1600" err="1">
                <a:ea typeface="+mn-lt"/>
                <a:cs typeface="+mn-lt"/>
              </a:rPr>
              <a:t>important</a:t>
            </a:r>
            <a:r>
              <a:rPr lang="it-IT" sz="1600">
                <a:ea typeface="+mn-lt"/>
                <a:cs typeface="+mn-lt"/>
              </a:rPr>
              <a:t>: </a:t>
            </a:r>
            <a:r>
              <a:rPr lang="it-IT" sz="1600" err="1">
                <a:ea typeface="+mn-lt"/>
                <a:cs typeface="+mn-lt"/>
              </a:rPr>
              <a:t>Understanding</a:t>
            </a:r>
            <a:r>
              <a:rPr lang="it-IT" sz="1600">
                <a:ea typeface="+mn-lt"/>
                <a:cs typeface="+mn-lt"/>
              </a:rPr>
              <a:t> the </a:t>
            </a:r>
            <a:r>
              <a:rPr lang="it-IT" sz="1600" err="1">
                <a:ea typeface="+mn-lt"/>
                <a:cs typeface="+mn-lt"/>
              </a:rPr>
              <a:t>implications</a:t>
            </a:r>
            <a:r>
              <a:rPr lang="it-IT" sz="1600">
                <a:ea typeface="+mn-lt"/>
                <a:cs typeface="+mn-lt"/>
              </a:rPr>
              <a:t> of </a:t>
            </a:r>
            <a:r>
              <a:rPr lang="it-IT" sz="1600" err="1">
                <a:ea typeface="+mn-lt"/>
                <a:cs typeface="+mn-lt"/>
              </a:rPr>
              <a:t>statements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enhances</a:t>
            </a:r>
            <a:r>
              <a:rPr lang="it-IT" sz="1600">
                <a:ea typeface="+mn-lt"/>
                <a:cs typeface="+mn-lt"/>
              </a:rPr>
              <a:t> the </a:t>
            </a:r>
            <a:r>
              <a:rPr lang="it-IT" sz="1600" err="1">
                <a:ea typeface="+mn-lt"/>
                <a:cs typeface="+mn-lt"/>
              </a:rPr>
              <a:t>system's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abilities</a:t>
            </a:r>
            <a:r>
              <a:rPr lang="it-IT" sz="1600">
                <a:ea typeface="+mn-lt"/>
                <a:cs typeface="+mn-lt"/>
              </a:rPr>
              <a:t> to </a:t>
            </a:r>
            <a:r>
              <a:rPr lang="it-IT" sz="1600" err="1">
                <a:ea typeface="+mn-lt"/>
                <a:cs typeface="+mn-lt"/>
              </a:rPr>
              <a:t>interpret</a:t>
            </a:r>
            <a:r>
              <a:rPr lang="it-IT" sz="1600">
                <a:ea typeface="+mn-lt"/>
                <a:cs typeface="+mn-lt"/>
              </a:rPr>
              <a:t> and </a:t>
            </a:r>
            <a:r>
              <a:rPr lang="it-IT" sz="1600" err="1">
                <a:ea typeface="+mn-lt"/>
                <a:cs typeface="+mn-lt"/>
              </a:rPr>
              <a:t>respond</a:t>
            </a:r>
            <a:r>
              <a:rPr lang="it-IT" sz="1600">
                <a:ea typeface="+mn-lt"/>
                <a:cs typeface="+mn-lt"/>
              </a:rPr>
              <a:t> to </a:t>
            </a:r>
            <a:r>
              <a:rPr lang="it-IT" sz="1600" err="1">
                <a:ea typeface="+mn-lt"/>
                <a:cs typeface="+mn-lt"/>
              </a:rPr>
              <a:t>negation</a:t>
            </a:r>
            <a:r>
              <a:rPr lang="it-IT" sz="1600">
                <a:ea typeface="+mn-lt"/>
                <a:cs typeface="+mn-lt"/>
              </a:rPr>
              <a:t> </a:t>
            </a:r>
            <a:r>
              <a:rPr lang="it-IT" sz="1600" err="1">
                <a:ea typeface="+mn-lt"/>
                <a:cs typeface="+mn-lt"/>
              </a:rPr>
              <a:t>accurately</a:t>
            </a:r>
            <a:endParaRPr lang="it-IT" sz="1600">
              <a:latin typeface="Avenir Next LT Pro"/>
              <a:ea typeface="Calibri"/>
              <a:cs typeface="Calibri"/>
            </a:endParaRPr>
          </a:p>
          <a:p>
            <a:pPr algn="l"/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23435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14279-2A73-9BDF-EABF-35ED484CE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881" y="1357131"/>
            <a:ext cx="5444448" cy="2048451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cap="none"/>
              <a:t>Challenges in representing negation</a:t>
            </a: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52BEB609-4241-BF5D-8406-CD579D68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7B276231-9E62-5F40-719B-CDE19004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17</a:t>
            </a:fld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560A81C-182A-C496-E3EF-BA7B82265225}"/>
              </a:ext>
            </a:extLst>
          </p:cNvPr>
          <p:cNvSpPr/>
          <p:nvPr/>
        </p:nvSpPr>
        <p:spPr>
          <a:xfrm>
            <a:off x="7475681" y="6205681"/>
            <a:ext cx="575094" cy="488830"/>
          </a:xfrm>
          <a:prstGeom prst="rect">
            <a:avLst/>
          </a:prstGeom>
          <a:solidFill>
            <a:srgbClr val="582156"/>
          </a:solidFill>
          <a:ln>
            <a:solidFill>
              <a:srgbClr val="5821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25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106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>
                <a:ea typeface="+mj-lt"/>
                <a:cs typeface="+mj-lt"/>
              </a:rPr>
              <a:t>Classic Challenges - 1</a:t>
            </a:r>
            <a:endParaRPr lang="it-IT"/>
          </a:p>
          <a:p>
            <a:endParaRPr lang="it-IT" cap="none"/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18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F910CD-A42E-8179-8583-FC35CAE45088}"/>
              </a:ext>
            </a:extLst>
          </p:cNvPr>
          <p:cNvSpPr txBox="1"/>
          <p:nvPr/>
        </p:nvSpPr>
        <p:spPr>
          <a:xfrm>
            <a:off x="3989767" y="2226971"/>
            <a:ext cx="484674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it-IT" sz="1600" b="1" err="1"/>
              <a:t>Detection</a:t>
            </a:r>
            <a:r>
              <a:rPr lang="it-IT" sz="1600" b="1"/>
              <a:t> of </a:t>
            </a:r>
            <a:r>
              <a:rPr lang="it-IT" sz="1600" b="1" err="1"/>
              <a:t>Negation</a:t>
            </a:r>
            <a:r>
              <a:rPr lang="it-IT" sz="1600" b="1"/>
              <a:t> or </a:t>
            </a:r>
            <a:r>
              <a:rPr lang="it-IT" sz="1600" b="1" err="1"/>
              <a:t>Modality</a:t>
            </a:r>
            <a:endParaRPr lang="it-IT" sz="1600" b="1"/>
          </a:p>
          <a:p>
            <a:r>
              <a:rPr lang="it-IT" sz="1400">
                <a:ea typeface="+mn-lt"/>
                <a:cs typeface="+mn-lt"/>
              </a:rPr>
              <a:t>👩‍🏫</a:t>
            </a:r>
            <a:r>
              <a:rPr lang="it-IT" sz="1600" err="1"/>
              <a:t>Examples</a:t>
            </a:r>
            <a:r>
              <a:rPr lang="it-IT" sz="1400"/>
              <a:t>:</a:t>
            </a:r>
          </a:p>
          <a:p>
            <a:pPr marL="800100" lvl="1" indent="-342900">
              <a:buAutoNum type="arabicPeriod"/>
            </a:pPr>
            <a:r>
              <a:rPr lang="it-IT" sz="1400">
                <a:latin typeface="Avenir Next LT Pro"/>
                <a:ea typeface="Calibri"/>
                <a:cs typeface="Calibri"/>
              </a:rPr>
              <a:t>"He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cannot</a:t>
            </a:r>
            <a:r>
              <a:rPr lang="it-IT" sz="1400">
                <a:latin typeface="Avenir Next LT Pro"/>
                <a:ea typeface="Calibri"/>
                <a:cs typeface="Calibri"/>
              </a:rPr>
              <a:t> drive" – "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cannot</a:t>
            </a:r>
            <a:r>
              <a:rPr lang="it-IT" sz="1400">
                <a:latin typeface="Avenir Next LT Pro"/>
                <a:ea typeface="Calibri"/>
                <a:cs typeface="Calibri"/>
              </a:rPr>
              <a:t>"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indicates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negation</a:t>
            </a:r>
            <a:endParaRPr lang="it-IT" sz="1400" u="sng">
              <a:latin typeface="Avenir Next LT Pro"/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it-IT" sz="1400">
                <a:latin typeface="Avenir Next LT Pro"/>
                <a:ea typeface="Calibri"/>
                <a:cs typeface="Calibri"/>
              </a:rPr>
              <a:t>"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It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might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rain</a:t>
            </a:r>
            <a:r>
              <a:rPr lang="it-IT" sz="1400">
                <a:latin typeface="Avenir Next LT Pro"/>
                <a:ea typeface="Calibri"/>
                <a:cs typeface="Calibri"/>
              </a:rPr>
              <a:t>" – "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might</a:t>
            </a:r>
            <a:r>
              <a:rPr lang="it-IT" sz="1400">
                <a:latin typeface="Avenir Next LT Pro"/>
                <a:ea typeface="Calibri"/>
                <a:cs typeface="Calibri"/>
              </a:rPr>
              <a:t>"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indicates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modality</a:t>
            </a:r>
            <a:r>
              <a:rPr lang="it-IT" sz="1400">
                <a:latin typeface="Avenir Next LT Pro"/>
                <a:ea typeface="Calibri"/>
                <a:cs typeface="Calibri"/>
              </a:rPr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28DE5D-E049-03D1-FD6F-24B64ECF7062}"/>
              </a:ext>
            </a:extLst>
          </p:cNvPr>
          <p:cNvSpPr txBox="1"/>
          <p:nvPr/>
        </p:nvSpPr>
        <p:spPr>
          <a:xfrm>
            <a:off x="7609266" y="1824897"/>
            <a:ext cx="13372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/>
              <a:t>📡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CA1F5F-F969-9E4A-CB12-48BF4EE82220}"/>
              </a:ext>
            </a:extLst>
          </p:cNvPr>
          <p:cNvSpPr txBox="1"/>
          <p:nvPr/>
        </p:nvSpPr>
        <p:spPr>
          <a:xfrm>
            <a:off x="1553514" y="4483458"/>
            <a:ext cx="4546242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600" b="1"/>
              <a:t>Scope of </a:t>
            </a:r>
            <a:r>
              <a:rPr lang="it-IT" sz="1600" b="1" err="1"/>
              <a:t>Negation</a:t>
            </a:r>
            <a:endParaRPr lang="it-IT" sz="1600" b="1"/>
          </a:p>
          <a:p>
            <a:r>
              <a:rPr lang="it-IT" sz="1600">
                <a:ea typeface="+mn-lt"/>
                <a:cs typeface="+mn-lt"/>
              </a:rPr>
              <a:t>👩‍🏫</a:t>
            </a:r>
            <a:r>
              <a:rPr lang="it-IT" sz="1600" err="1">
                <a:ea typeface="+mn-lt"/>
                <a:cs typeface="+mn-lt"/>
              </a:rPr>
              <a:t>Examples</a:t>
            </a:r>
            <a:r>
              <a:rPr lang="it-IT" sz="1600">
                <a:ea typeface="+mn-lt"/>
                <a:cs typeface="+mn-lt"/>
              </a:rPr>
              <a:t>:</a:t>
            </a:r>
          </a:p>
          <a:p>
            <a:pPr marL="800100" lvl="1" indent="-342900">
              <a:buAutoNum type="arabicPeriod"/>
            </a:pPr>
            <a:r>
              <a:rPr lang="it-IT" sz="1400">
                <a:latin typeface="Avenir Next LT Pro"/>
                <a:ea typeface="Calibri"/>
                <a:cs typeface="Calibri"/>
              </a:rPr>
              <a:t>"Not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all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birds</a:t>
            </a:r>
            <a:r>
              <a:rPr lang="it-IT" sz="1400">
                <a:latin typeface="Avenir Next LT Pro"/>
                <a:ea typeface="Calibri"/>
                <a:cs typeface="Calibri"/>
              </a:rPr>
              <a:t> can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fly</a:t>
            </a:r>
            <a:r>
              <a:rPr lang="it-IT" sz="1400">
                <a:latin typeface="Avenir Next LT Pro"/>
                <a:ea typeface="Calibri"/>
                <a:cs typeface="Calibri"/>
              </a:rPr>
              <a:t>" – 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negation</a:t>
            </a:r>
            <a:r>
              <a:rPr lang="it-IT" sz="1400" u="sng">
                <a:latin typeface="Avenir Next LT Pro"/>
                <a:ea typeface="Calibri"/>
                <a:cs typeface="Calibri"/>
              </a:rPr>
              <a:t> 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applies</a:t>
            </a:r>
            <a:r>
              <a:rPr lang="it-IT" sz="1400" u="sng">
                <a:latin typeface="Avenir Next LT Pro"/>
                <a:ea typeface="Calibri"/>
                <a:cs typeface="Calibri"/>
              </a:rPr>
              <a:t> to the 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phrase</a:t>
            </a:r>
            <a:r>
              <a:rPr lang="it-IT" sz="1400" u="sng">
                <a:latin typeface="Avenir Next LT Pro"/>
                <a:ea typeface="Calibri"/>
                <a:cs typeface="Calibri"/>
              </a:rPr>
              <a:t> "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all</a:t>
            </a:r>
            <a:r>
              <a:rPr lang="it-IT" sz="1400" u="sng">
                <a:latin typeface="Avenir Next LT Pro"/>
                <a:ea typeface="Calibri"/>
                <a:cs typeface="Calibri"/>
              </a:rPr>
              <a:t> 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birds</a:t>
            </a:r>
            <a:r>
              <a:rPr lang="it-IT" sz="1400" u="sng">
                <a:latin typeface="Avenir Next LT Pro"/>
                <a:ea typeface="Calibri"/>
                <a:cs typeface="Calibri"/>
              </a:rPr>
              <a:t> can 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fly</a:t>
            </a:r>
            <a:r>
              <a:rPr lang="it-IT" sz="1400" u="sng">
                <a:latin typeface="Avenir Next LT Pro"/>
                <a:ea typeface="Calibri"/>
                <a:cs typeface="Calibri"/>
              </a:rPr>
              <a:t>"</a:t>
            </a:r>
            <a:r>
              <a:rPr lang="it-IT" sz="1400">
                <a:latin typeface="Avenir Next LT Pro"/>
                <a:ea typeface="Calibri"/>
                <a:cs typeface="Calibri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it-IT" sz="1400">
                <a:latin typeface="Avenir Next LT Pro"/>
                <a:ea typeface="Calibri"/>
                <a:cs typeface="Calibri"/>
              </a:rPr>
              <a:t>" I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did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not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find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many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valuable</a:t>
            </a:r>
            <a:r>
              <a:rPr lang="it-IT" sz="1400">
                <a:latin typeface="Avenir Next LT Pro"/>
                <a:ea typeface="Calibri"/>
                <a:cs typeface="Calibri"/>
              </a:rPr>
              <a:t> books" – 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ambiguous</a:t>
            </a:r>
            <a:r>
              <a:rPr lang="it-IT" sz="1400" u="sng">
                <a:latin typeface="Avenir Next LT Pro"/>
                <a:ea typeface="Calibri"/>
                <a:cs typeface="Calibri"/>
              </a:rPr>
              <a:t> scope of 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negation</a:t>
            </a:r>
            <a:r>
              <a:rPr lang="it-IT" sz="1400" u="sng">
                <a:latin typeface="Avenir Next LT Pro"/>
                <a:ea typeface="Calibri"/>
                <a:cs typeface="Calibri"/>
              </a:rPr>
              <a:t> </a:t>
            </a:r>
            <a:r>
              <a:rPr lang="it-IT" sz="1400">
                <a:latin typeface="Avenir Next LT Pro"/>
                <a:ea typeface="Calibri"/>
                <a:cs typeface="Calibri"/>
              </a:rPr>
              <a:t>(“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find</a:t>
            </a:r>
            <a:r>
              <a:rPr lang="it-IT" sz="1400">
                <a:latin typeface="Avenir Next LT Pro"/>
                <a:ea typeface="Calibri"/>
                <a:cs typeface="Calibri"/>
              </a:rPr>
              <a:t>” or “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many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valuable</a:t>
            </a:r>
            <a:r>
              <a:rPr lang="it-IT" sz="1400">
                <a:latin typeface="Avenir Next LT Pro"/>
                <a:ea typeface="Calibri"/>
                <a:cs typeface="Calibri"/>
              </a:rPr>
              <a:t> books”).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C78A45-861A-23B5-A309-CD32636DE716}"/>
              </a:ext>
            </a:extLst>
          </p:cNvPr>
          <p:cNvSpPr txBox="1"/>
          <p:nvPr/>
        </p:nvSpPr>
        <p:spPr>
          <a:xfrm>
            <a:off x="3776499" y="4295104"/>
            <a:ext cx="301151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ea typeface="+mn-lt"/>
                <a:cs typeface="+mn-lt"/>
              </a:rPr>
              <a:t>🫷</a:t>
            </a:r>
            <a:r>
              <a:rPr lang="en-US" sz="4400"/>
              <a:t>🫸</a:t>
            </a:r>
            <a:endParaRPr lang="it-IT" sz="44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EEB896-AFD5-B597-E29C-6EE1FA694136}"/>
              </a:ext>
            </a:extLst>
          </p:cNvPr>
          <p:cNvSpPr txBox="1"/>
          <p:nvPr/>
        </p:nvSpPr>
        <p:spPr>
          <a:xfrm>
            <a:off x="9860552" y="421815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/>
              <a:t>➿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CC7F51-F7CE-A69B-EFEB-E9632933E828}"/>
              </a:ext>
            </a:extLst>
          </p:cNvPr>
          <p:cNvSpPr txBox="1"/>
          <p:nvPr/>
        </p:nvSpPr>
        <p:spPr>
          <a:xfrm>
            <a:off x="7609266" y="4488824"/>
            <a:ext cx="4578439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1600" b="1"/>
              <a:t> Double </a:t>
            </a:r>
            <a:r>
              <a:rPr lang="it-IT" sz="1600" b="1" err="1"/>
              <a:t>Negatives</a:t>
            </a:r>
            <a:endParaRPr lang="it-IT" sz="1600" b="1"/>
          </a:p>
          <a:p>
            <a:r>
              <a:rPr lang="it-IT" sz="1400">
                <a:ea typeface="+mn-lt"/>
                <a:cs typeface="+mn-lt"/>
              </a:rPr>
              <a:t>👩‍🏫</a:t>
            </a:r>
            <a:r>
              <a:rPr lang="it-IT" sz="1600" err="1">
                <a:ea typeface="+mn-lt"/>
                <a:cs typeface="+mn-lt"/>
              </a:rPr>
              <a:t>Examples</a:t>
            </a:r>
            <a:r>
              <a:rPr lang="it-IT" sz="1400">
                <a:ea typeface="+mn-lt"/>
                <a:cs typeface="+mn-lt"/>
              </a:rPr>
              <a:t>:</a:t>
            </a:r>
          </a:p>
          <a:p>
            <a:pPr marL="800100" lvl="1" indent="-342900">
              <a:buAutoNum type="arabicPeriod"/>
            </a:pPr>
            <a:r>
              <a:rPr lang="it-IT" sz="1400">
                <a:latin typeface="Avenir Next LT Pro"/>
                <a:ea typeface="Calibri"/>
                <a:cs typeface="Calibri"/>
              </a:rPr>
              <a:t>"I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can't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hardly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wait</a:t>
            </a:r>
            <a:r>
              <a:rPr lang="it-IT" sz="1400">
                <a:latin typeface="Avenir Next LT Pro"/>
                <a:ea typeface="Calibri"/>
                <a:cs typeface="Calibri"/>
              </a:rPr>
              <a:t>" –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intensifies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eagerness</a:t>
            </a:r>
            <a:r>
              <a:rPr lang="it-IT" sz="1400">
                <a:latin typeface="Avenir Next LT Pro"/>
                <a:ea typeface="Calibri"/>
                <a:cs typeface="Calibri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it-IT" sz="1400">
                <a:latin typeface="Avenir Next LT Pro"/>
                <a:ea typeface="Calibri"/>
                <a:cs typeface="Calibri"/>
              </a:rPr>
              <a:t>"I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can't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get</a:t>
            </a:r>
            <a:r>
              <a:rPr lang="it-IT" sz="1400">
                <a:latin typeface="Avenir Next LT Pro"/>
                <a:ea typeface="Calibri"/>
                <a:cs typeface="Calibri"/>
              </a:rPr>
              <a:t> no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satisfaction</a:t>
            </a:r>
            <a:r>
              <a:rPr lang="it-IT" sz="1400">
                <a:latin typeface="Avenir Next LT Pro"/>
                <a:ea typeface="Calibri"/>
                <a:cs typeface="Calibri"/>
              </a:rPr>
              <a:t>" –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used</a:t>
            </a:r>
            <a:r>
              <a:rPr lang="it-IT" sz="1400">
                <a:latin typeface="Avenir Next LT Pro"/>
                <a:ea typeface="Calibri"/>
                <a:cs typeface="Calibri"/>
              </a:rPr>
              <a:t> for 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emphasis</a:t>
            </a:r>
            <a:r>
              <a:rPr lang="it-IT" sz="1400">
                <a:latin typeface="Avenir Next LT Pro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31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106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>
                <a:ea typeface="+mj-lt"/>
                <a:cs typeface="+mj-lt"/>
              </a:rPr>
              <a:t>Classic Challenges - 2</a:t>
            </a:r>
            <a:endParaRPr lang="it-IT"/>
          </a:p>
          <a:p>
            <a:endParaRPr lang="it-IT" cap="none"/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19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F910CD-A42E-8179-8583-FC35CAE45088}"/>
              </a:ext>
            </a:extLst>
          </p:cNvPr>
          <p:cNvSpPr txBox="1"/>
          <p:nvPr/>
        </p:nvSpPr>
        <p:spPr>
          <a:xfrm>
            <a:off x="1249251" y="2057791"/>
            <a:ext cx="4846749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b="1"/>
              <a:t>Interaction with Modals and Quantifiers</a:t>
            </a:r>
          </a:p>
          <a:p>
            <a:r>
              <a:rPr lang="it-IT" sz="1400">
                <a:ea typeface="+mn-lt"/>
                <a:cs typeface="+mn-lt"/>
              </a:rPr>
              <a:t>👩‍🏫</a:t>
            </a:r>
            <a:r>
              <a:rPr lang="it-IT" sz="1600" err="1"/>
              <a:t>Examples</a:t>
            </a:r>
            <a:r>
              <a:rPr lang="it-IT" sz="1400"/>
              <a:t>:</a:t>
            </a:r>
          </a:p>
          <a:p>
            <a:pPr marL="800100" lvl="1" indent="-342900">
              <a:buAutoNum type="arabicPeriod"/>
            </a:pPr>
            <a:r>
              <a:rPr lang="en-US" sz="1400">
                <a:latin typeface="Avenir Next LT Pro"/>
                <a:ea typeface="Calibri"/>
                <a:cs typeface="Calibri"/>
              </a:rPr>
              <a:t> "All students must not leave" – ambiguous interaction of modal and quantifier with negation.</a:t>
            </a:r>
          </a:p>
          <a:p>
            <a:pPr marL="800100" lvl="1" indent="-342900">
              <a:buAutoNum type="arabicPeriod"/>
            </a:pPr>
            <a:r>
              <a:rPr lang="en-US" sz="1400">
                <a:latin typeface="Avenir Next LT Pro"/>
                <a:ea typeface="Calibri"/>
                <a:cs typeface="Calibri"/>
              </a:rPr>
              <a:t>"You shouldn't eat any cookies" – modal and quantifier dictating advisability against action.</a:t>
            </a:r>
            <a:endParaRPr lang="it-IT" sz="1400">
              <a:latin typeface="Avenir Next LT Pro"/>
              <a:ea typeface="Calibri"/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CA1F5F-F969-9E4A-CB12-48BF4EE82220}"/>
              </a:ext>
            </a:extLst>
          </p:cNvPr>
          <p:cNvSpPr txBox="1"/>
          <p:nvPr/>
        </p:nvSpPr>
        <p:spPr>
          <a:xfrm>
            <a:off x="1249251" y="4516386"/>
            <a:ext cx="5505209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it-IT" sz="1600" b="1"/>
              <a:t>Machine </a:t>
            </a:r>
            <a:r>
              <a:rPr lang="it-IT" sz="1600" b="1" err="1"/>
              <a:t>Translation</a:t>
            </a:r>
            <a:endParaRPr lang="it-IT" sz="4000" b="1"/>
          </a:p>
          <a:p>
            <a:r>
              <a:rPr lang="it-IT" sz="1600">
                <a:ea typeface="+mn-lt"/>
                <a:cs typeface="+mn-lt"/>
              </a:rPr>
              <a:t>👩‍🏫</a:t>
            </a:r>
            <a:r>
              <a:rPr lang="it-IT" sz="1600" err="1">
                <a:ea typeface="+mn-lt"/>
                <a:cs typeface="+mn-lt"/>
              </a:rPr>
              <a:t>Examples</a:t>
            </a:r>
            <a:r>
              <a:rPr lang="it-IT" sz="1600">
                <a:ea typeface="+mn-lt"/>
                <a:cs typeface="+mn-lt"/>
              </a:rPr>
              <a:t>:</a:t>
            </a:r>
          </a:p>
          <a:p>
            <a:pPr marL="800100" lvl="1" indent="-342900">
              <a:buAutoNum type="arabicPeriod"/>
            </a:pPr>
            <a:r>
              <a:rPr lang="en-US" sz="1400">
                <a:latin typeface="Avenir Next LT Pro"/>
                <a:ea typeface="Calibri"/>
                <a:cs typeface="Calibri"/>
              </a:rPr>
              <a:t>Translation from English: "I don’t need help“, to French: "Je </a:t>
            </a:r>
            <a:r>
              <a:rPr lang="en-US" sz="1400" err="1">
                <a:latin typeface="Avenir Next LT Pro"/>
                <a:ea typeface="Calibri"/>
                <a:cs typeface="Calibri"/>
              </a:rPr>
              <a:t>n'ai</a:t>
            </a:r>
            <a:r>
              <a:rPr lang="en-US" sz="1400">
                <a:latin typeface="Avenir Next LT Pro"/>
                <a:ea typeface="Calibri"/>
                <a:cs typeface="Calibri"/>
              </a:rPr>
              <a:t> pas </a:t>
            </a:r>
            <a:r>
              <a:rPr lang="en-US" sz="1400" err="1">
                <a:latin typeface="Avenir Next LT Pro"/>
                <a:ea typeface="Calibri"/>
                <a:cs typeface="Calibri"/>
              </a:rPr>
              <a:t>besoin</a:t>
            </a:r>
            <a:r>
              <a:rPr lang="en-US" sz="1400">
                <a:latin typeface="Avenir Next LT Pro"/>
                <a:ea typeface="Calibri"/>
                <a:cs typeface="Calibri"/>
              </a:rPr>
              <a:t> </a:t>
            </a:r>
            <a:r>
              <a:rPr lang="en-US" sz="1400" err="1">
                <a:latin typeface="Avenir Next LT Pro"/>
                <a:ea typeface="Calibri"/>
                <a:cs typeface="Calibri"/>
              </a:rPr>
              <a:t>d'aide</a:t>
            </a:r>
            <a:r>
              <a:rPr lang="en-US" sz="1400">
                <a:latin typeface="Avenir Next LT Pro"/>
                <a:ea typeface="Calibri"/>
                <a:cs typeface="Calibri"/>
              </a:rPr>
              <a:t>“. This may result in "Je </a:t>
            </a:r>
            <a:r>
              <a:rPr lang="en-US" sz="1400" err="1">
                <a:latin typeface="Avenir Next LT Pro"/>
                <a:ea typeface="Calibri"/>
                <a:cs typeface="Calibri"/>
              </a:rPr>
              <a:t>besoin</a:t>
            </a:r>
            <a:r>
              <a:rPr lang="en-US" sz="1400">
                <a:latin typeface="Avenir Next LT Pro"/>
                <a:ea typeface="Calibri"/>
                <a:cs typeface="Calibri"/>
              </a:rPr>
              <a:t> pas </a:t>
            </a:r>
            <a:r>
              <a:rPr lang="en-US" sz="1400" err="1">
                <a:latin typeface="Avenir Next LT Pro"/>
                <a:ea typeface="Calibri"/>
                <a:cs typeface="Calibri"/>
              </a:rPr>
              <a:t>d'aide</a:t>
            </a:r>
            <a:r>
              <a:rPr lang="en-US" sz="1400">
                <a:latin typeface="Avenir Next LT Pro"/>
                <a:ea typeface="Calibri"/>
                <a:cs typeface="Calibri"/>
              </a:rPr>
              <a:t>", syntactically wrong</a:t>
            </a:r>
            <a:r>
              <a:rPr lang="it-IT" sz="1400">
                <a:latin typeface="Avenir Next LT Pro"/>
                <a:ea typeface="Calibri"/>
                <a:cs typeface="Calibri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it-IT" sz="1400">
                <a:latin typeface="Avenir Next LT Pro"/>
                <a:ea typeface="Calibri"/>
                <a:cs typeface="Calibri"/>
              </a:rPr>
              <a:t>The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Chinese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phrase</a:t>
            </a:r>
            <a:r>
              <a:rPr lang="it-IT" sz="1400">
                <a:latin typeface="Avenir Next LT Pro"/>
                <a:ea typeface="Calibri"/>
                <a:cs typeface="Calibri"/>
              </a:rPr>
              <a:t> "</a:t>
            </a:r>
            <a:r>
              <a:rPr lang="ja-JP" altLang="it-IT" sz="1400">
                <a:latin typeface="Avenir Next LT Pro"/>
                <a:ea typeface="Calibri"/>
                <a:cs typeface="Calibri"/>
              </a:rPr>
              <a:t>这不是我的书</a:t>
            </a:r>
            <a:r>
              <a:rPr lang="it-IT" altLang="ja-JP" sz="1400">
                <a:latin typeface="Avenir Next LT Pro"/>
                <a:ea typeface="Calibri"/>
                <a:cs typeface="Calibri"/>
              </a:rPr>
              <a:t>"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should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translate</a:t>
            </a:r>
            <a:r>
              <a:rPr lang="it-IT" sz="1400">
                <a:latin typeface="Avenir Next LT Pro"/>
                <a:ea typeface="Calibri"/>
                <a:cs typeface="Calibri"/>
              </a:rPr>
              <a:t> to "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This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is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not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my</a:t>
            </a:r>
            <a:r>
              <a:rPr lang="it-IT" sz="1400">
                <a:latin typeface="Avenir Next LT Pro"/>
                <a:ea typeface="Calibri"/>
                <a:cs typeface="Calibri"/>
              </a:rPr>
              <a:t> book." But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may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result</a:t>
            </a:r>
            <a:r>
              <a:rPr lang="it-IT" sz="1400">
                <a:latin typeface="Avenir Next LT Pro"/>
                <a:ea typeface="Calibri"/>
                <a:cs typeface="Calibri"/>
              </a:rPr>
              <a:t> in "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This</a:t>
            </a:r>
            <a:r>
              <a:rPr lang="it-IT" sz="1400">
                <a:latin typeface="Avenir Next LT Pro"/>
                <a:ea typeface="Calibri"/>
                <a:cs typeface="Calibri"/>
              </a:rPr>
              <a:t> no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is</a:t>
            </a:r>
            <a:r>
              <a:rPr lang="it-IT" sz="1400">
                <a:latin typeface="Avenir Next LT Pro"/>
                <a:ea typeface="Calibri"/>
                <a:cs typeface="Calibri"/>
              </a:rPr>
              <a:t> </a:t>
            </a:r>
            <a:r>
              <a:rPr lang="it-IT" sz="1400" err="1">
                <a:latin typeface="Avenir Next LT Pro"/>
                <a:ea typeface="Calibri"/>
                <a:cs typeface="Calibri"/>
              </a:rPr>
              <a:t>my</a:t>
            </a:r>
            <a:r>
              <a:rPr lang="it-IT" sz="1400">
                <a:latin typeface="Avenir Next LT Pro"/>
                <a:ea typeface="Calibri"/>
                <a:cs typeface="Calibri"/>
              </a:rPr>
              <a:t> book" due to 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direct</a:t>
            </a:r>
            <a:r>
              <a:rPr lang="it-IT" sz="1400" u="sng">
                <a:latin typeface="Avenir Next LT Pro"/>
                <a:ea typeface="Calibri"/>
                <a:cs typeface="Calibri"/>
              </a:rPr>
              <a:t> word-for-word </a:t>
            </a:r>
            <a:r>
              <a:rPr lang="it-IT" sz="1400" u="sng" err="1">
                <a:latin typeface="Avenir Next LT Pro"/>
                <a:ea typeface="Calibri"/>
                <a:cs typeface="Calibri"/>
              </a:rPr>
              <a:t>translation</a:t>
            </a:r>
            <a:r>
              <a:rPr lang="it-IT" sz="1400">
                <a:latin typeface="Avenir Next LT Pro"/>
                <a:ea typeface="Calibri"/>
                <a:cs typeface="Calibri"/>
              </a:rPr>
              <a:t>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CC7F51-F7CE-A69B-EFEB-E9632933E828}"/>
              </a:ext>
            </a:extLst>
          </p:cNvPr>
          <p:cNvSpPr txBox="1"/>
          <p:nvPr/>
        </p:nvSpPr>
        <p:spPr>
          <a:xfrm>
            <a:off x="6605588" y="2057791"/>
            <a:ext cx="505301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it-IT" sz="1600" b="1"/>
              <a:t>Natural Language </a:t>
            </a:r>
            <a:r>
              <a:rPr lang="it-IT" sz="1600" b="1" err="1"/>
              <a:t>Inference</a:t>
            </a:r>
            <a:endParaRPr lang="it-IT" sz="1600" b="1"/>
          </a:p>
          <a:p>
            <a:r>
              <a:rPr lang="it-IT" sz="1400">
                <a:ea typeface="+mn-lt"/>
                <a:cs typeface="+mn-lt"/>
              </a:rPr>
              <a:t>👩‍🏫</a:t>
            </a:r>
            <a:r>
              <a:rPr lang="it-IT" sz="1600" err="1">
                <a:ea typeface="+mn-lt"/>
                <a:cs typeface="+mn-lt"/>
              </a:rPr>
              <a:t>Examples</a:t>
            </a:r>
            <a:r>
              <a:rPr lang="it-IT" sz="1400">
                <a:ea typeface="+mn-lt"/>
                <a:cs typeface="+mn-lt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u="sng">
                <a:latin typeface="Avenir Next LT Pro"/>
                <a:ea typeface="Calibri"/>
                <a:cs typeface="Calibri"/>
              </a:rPr>
              <a:t>Statement</a:t>
            </a:r>
            <a:r>
              <a:rPr lang="en-US" sz="1400">
                <a:latin typeface="Avenir Next LT Pro"/>
                <a:ea typeface="Calibri"/>
                <a:cs typeface="Calibri"/>
              </a:rPr>
              <a:t>: "No dogs are allowed in the park" </a:t>
            </a:r>
          </a:p>
          <a:p>
            <a:pPr lvl="1"/>
            <a:r>
              <a:rPr lang="en-US" sz="1400">
                <a:latin typeface="Avenir Next LT Pro"/>
                <a:ea typeface="Calibri"/>
                <a:cs typeface="Calibri"/>
              </a:rPr>
              <a:t>        </a:t>
            </a:r>
            <a:r>
              <a:rPr lang="en-US" sz="1400" u="sng">
                <a:latin typeface="Avenir Next LT Pro"/>
                <a:ea typeface="Calibri"/>
                <a:cs typeface="Calibri"/>
              </a:rPr>
              <a:t>Hypothesis</a:t>
            </a:r>
            <a:r>
              <a:rPr lang="en-US" sz="1400">
                <a:latin typeface="Avenir Next LT Pro"/>
                <a:ea typeface="Calibri"/>
                <a:cs typeface="Calibri"/>
              </a:rPr>
              <a:t>: "There are dogs in the park" </a:t>
            </a:r>
          </a:p>
          <a:p>
            <a:pPr lvl="1"/>
            <a:r>
              <a:rPr lang="en-US" sz="1400">
                <a:latin typeface="Avenir Next LT Pro"/>
                <a:ea typeface="Calibri"/>
                <a:cs typeface="Calibri"/>
              </a:rPr>
              <a:t>        </a:t>
            </a:r>
            <a:r>
              <a:rPr lang="en-US" sz="1400" u="sng">
                <a:latin typeface="Avenir Next LT Pro"/>
                <a:ea typeface="Calibri"/>
                <a:cs typeface="Calibri"/>
              </a:rPr>
              <a:t>Inference should lead to contradiction</a:t>
            </a:r>
            <a:r>
              <a:rPr lang="en-US" sz="1400">
                <a:latin typeface="Avenir Next LT Pro"/>
                <a:ea typeface="Calibri"/>
                <a:cs typeface="Calibri"/>
              </a:rPr>
              <a:t>.   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en-US" sz="1400" u="sng">
                <a:latin typeface="Avenir Next LT Pro"/>
                <a:ea typeface="Calibri"/>
                <a:cs typeface="Calibri"/>
              </a:rPr>
              <a:t>Statement</a:t>
            </a:r>
            <a:r>
              <a:rPr lang="en-US" sz="1400">
                <a:latin typeface="Avenir Next LT Pro"/>
                <a:ea typeface="Calibri"/>
                <a:cs typeface="Calibri"/>
              </a:rPr>
              <a:t>: "Some animals are not permitted in the cafe" </a:t>
            </a:r>
          </a:p>
          <a:p>
            <a:pPr lvl="1"/>
            <a:r>
              <a:rPr lang="en-US" sz="1400">
                <a:latin typeface="Avenir Next LT Pro"/>
                <a:ea typeface="Calibri"/>
                <a:cs typeface="Calibri"/>
              </a:rPr>
              <a:t>        </a:t>
            </a:r>
            <a:r>
              <a:rPr lang="en-US" sz="1400" u="sng">
                <a:latin typeface="Avenir Next LT Pro"/>
                <a:ea typeface="Calibri"/>
                <a:cs typeface="Calibri"/>
              </a:rPr>
              <a:t>Hypothesis</a:t>
            </a:r>
            <a:r>
              <a:rPr lang="en-US" sz="1400">
                <a:latin typeface="Avenir Next LT Pro"/>
                <a:ea typeface="Calibri"/>
                <a:cs typeface="Calibri"/>
              </a:rPr>
              <a:t>: "No animals are allowed in the cafe"   </a:t>
            </a:r>
          </a:p>
          <a:p>
            <a:pPr lvl="1"/>
            <a:r>
              <a:rPr lang="en-US" sz="1400">
                <a:latin typeface="Avenir Next LT Pro"/>
                <a:ea typeface="Calibri"/>
                <a:cs typeface="Calibri"/>
              </a:rPr>
              <a:t>        </a:t>
            </a:r>
            <a:r>
              <a:rPr lang="en-US" sz="1400" u="sng">
                <a:latin typeface="Avenir Next LT Pro"/>
                <a:ea typeface="Calibri"/>
                <a:cs typeface="Calibri"/>
              </a:rPr>
              <a:t>Inference should not lead to contradiction</a:t>
            </a:r>
            <a:r>
              <a:rPr lang="en-US" sz="1400">
                <a:latin typeface="Avenir Next LT Pro"/>
                <a:ea typeface="Calibri"/>
                <a:cs typeface="Calibri"/>
              </a:rPr>
              <a:t>.   </a:t>
            </a:r>
          </a:p>
          <a:p>
            <a:pPr lvl="1"/>
            <a:r>
              <a:rPr lang="en-US" sz="1400">
                <a:latin typeface="Avenir Next LT Pro"/>
                <a:ea typeface="Calibri"/>
                <a:cs typeface="Calibri"/>
              </a:rPr>
              <a:t>        </a:t>
            </a:r>
            <a:endParaRPr lang="it-IT" sz="1400">
              <a:latin typeface="Avenir Next LT Pro"/>
              <a:ea typeface="Calibri"/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36A722-0E80-AE0C-196C-13F47C9BB9DE}"/>
              </a:ext>
            </a:extLst>
          </p:cNvPr>
          <p:cNvSpPr txBox="1"/>
          <p:nvPr/>
        </p:nvSpPr>
        <p:spPr>
          <a:xfrm>
            <a:off x="3671627" y="4316423"/>
            <a:ext cx="2320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/>
              <a:t>🔠↔🈹</a:t>
            </a:r>
          </a:p>
        </p:txBody>
      </p:sp>
    </p:spTree>
    <p:extLst>
      <p:ext uri="{BB962C8B-B14F-4D97-AF65-F5344CB8AC3E}">
        <p14:creationId xmlns:p14="http://schemas.microsoft.com/office/powerpoint/2010/main" val="42310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6462"/>
            <a:ext cx="6800850" cy="132588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cap="none"/>
              <a:t>Index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it-IT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b="1" noProof="1">
                <a:solidFill>
                  <a:schemeClr val="bg1"/>
                </a:solidFill>
                <a:latin typeface="WordVisi_MSFontService"/>
              </a:rPr>
              <a:t>Introduction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b="1" noProof="1">
                <a:solidFill>
                  <a:schemeClr val="bg1"/>
                </a:solidFill>
                <a:latin typeface="WordVisi_MSFontService"/>
              </a:rPr>
              <a:t>Prevalence of Negation in Natural Language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i="0">
                <a:solidFill>
                  <a:schemeClr val="bg1"/>
                </a:solidFill>
                <a:effectLst/>
                <a:latin typeface="WordVisi_MSFontService"/>
              </a:rPr>
              <a:t>Challenges</a:t>
            </a:r>
            <a:r>
              <a:rPr lang="en-US" b="1">
                <a:solidFill>
                  <a:schemeClr val="bg1"/>
                </a:solidFill>
                <a:latin typeface="WordVisi_MSFontService"/>
              </a:rPr>
              <a:t> in Representing Negation</a:t>
            </a:r>
            <a:r>
              <a:rPr lang="en-US" sz="1800" b="1" i="0">
                <a:solidFill>
                  <a:schemeClr val="bg1"/>
                </a:solidFill>
                <a:effectLst/>
                <a:latin typeface="WordVisi_MSFontService"/>
              </a:rPr>
              <a:t> 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noProof="1">
                <a:solidFill>
                  <a:schemeClr val="bg1"/>
                </a:solidFill>
                <a:latin typeface="WordVisi_MSFontService"/>
              </a:rPr>
              <a:t>Symbolic representations of negation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noProof="1">
                <a:solidFill>
                  <a:schemeClr val="bg1"/>
                </a:solidFill>
                <a:latin typeface="WordVisi_MSFontService"/>
              </a:rPr>
              <a:t>Statistical representations of negation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noProof="1">
                <a:solidFill>
                  <a:schemeClr val="bg1"/>
                </a:solidFill>
                <a:latin typeface="WordVisi_MSFontService"/>
              </a:rPr>
              <a:t>LLMs representations of negation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noProof="1">
                <a:solidFill>
                  <a:schemeClr val="bg1"/>
                </a:solidFill>
                <a:latin typeface="WordVisi_MSFontService"/>
              </a:rPr>
              <a:t>Summary</a:t>
            </a:r>
            <a:endParaRPr lang="it-IT" b="1" noProof="1">
              <a:solidFill>
                <a:schemeClr val="bg1"/>
              </a:solidFill>
              <a:latin typeface="WordVisi_MSFontService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CAFF425-26E4-81E2-EC2A-5A7ECACF39E0}"/>
              </a:ext>
            </a:extLst>
          </p:cNvPr>
          <p:cNvSpPr/>
          <p:nvPr/>
        </p:nvSpPr>
        <p:spPr>
          <a:xfrm>
            <a:off x="885422" y="6466267"/>
            <a:ext cx="697605" cy="171718"/>
          </a:xfrm>
          <a:prstGeom prst="rect">
            <a:avLst/>
          </a:prstGeom>
          <a:solidFill>
            <a:srgbClr val="385E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D11D74D5-8B7D-AFA2-92D3-9CB9E6D1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106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>
                <a:ea typeface="+mj-lt"/>
                <a:cs typeface="+mj-lt"/>
              </a:rPr>
              <a:t>Classic Challenges - 3</a:t>
            </a:r>
            <a:endParaRPr lang="it-IT"/>
          </a:p>
          <a:p>
            <a:r>
              <a:rPr lang="it-IT" cap="none"/>
              <a:t> 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20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F910CD-A42E-8179-8583-FC35CAE45088}"/>
              </a:ext>
            </a:extLst>
          </p:cNvPr>
          <p:cNvSpPr txBox="1"/>
          <p:nvPr/>
        </p:nvSpPr>
        <p:spPr>
          <a:xfrm>
            <a:off x="1488468" y="1886208"/>
            <a:ext cx="4846749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it-IT" sz="1600" b="1" err="1"/>
              <a:t>Context</a:t>
            </a:r>
            <a:r>
              <a:rPr lang="it-IT" sz="1600" b="1"/>
              <a:t> </a:t>
            </a:r>
            <a:r>
              <a:rPr lang="it-IT" sz="1600" b="1" err="1"/>
              <a:t>Dependency</a:t>
            </a:r>
            <a:endParaRPr lang="it-IT" sz="1600" b="1"/>
          </a:p>
          <a:p>
            <a:r>
              <a:rPr lang="it-IT" sz="1400">
                <a:ea typeface="+mn-lt"/>
                <a:cs typeface="+mn-lt"/>
              </a:rPr>
              <a:t>👩‍🏫</a:t>
            </a:r>
            <a:r>
              <a:rPr lang="it-IT" sz="1600" err="1"/>
              <a:t>Examples</a:t>
            </a:r>
            <a:r>
              <a:rPr lang="it-IT" sz="1400"/>
              <a:t>:</a:t>
            </a:r>
          </a:p>
          <a:p>
            <a:pPr marL="800100" lvl="1" indent="-342900">
              <a:buAutoNum type="arabicPeriod"/>
            </a:pPr>
            <a:r>
              <a:rPr lang="en-US" sz="1400">
                <a:latin typeface="Avenir Next LT Pro"/>
                <a:ea typeface="Calibri"/>
                <a:cs typeface="Calibri"/>
              </a:rPr>
              <a:t>"I haven't seen him in days," may indicate a mild concern in a casual conversation. However, it could imply a more serious concern if the subject was under surveillance.</a:t>
            </a:r>
          </a:p>
          <a:p>
            <a:pPr marL="800100" lvl="1" indent="-342900">
              <a:buAutoNum type="arabicPeriod"/>
            </a:pPr>
            <a:r>
              <a:rPr lang="en-US" sz="1400">
                <a:latin typeface="Avenir Next LT Pro"/>
                <a:ea typeface="Calibri"/>
                <a:cs typeface="Calibri"/>
              </a:rPr>
              <a:t>The statement "I can't believe it's over" could express either relief or disappointment depending on the context.</a:t>
            </a:r>
            <a:endParaRPr lang="it-IT" sz="1400">
              <a:latin typeface="Avenir Next LT Pro"/>
              <a:ea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28DE5D-E049-03D1-FD6F-24B64ECF7062}"/>
              </a:ext>
            </a:extLst>
          </p:cNvPr>
          <p:cNvSpPr txBox="1"/>
          <p:nvPr/>
        </p:nvSpPr>
        <p:spPr>
          <a:xfrm>
            <a:off x="3663852" y="4139627"/>
            <a:ext cx="13372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/>
              <a:t>🃏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CA1F5F-F969-9E4A-CB12-48BF4EE82220}"/>
              </a:ext>
            </a:extLst>
          </p:cNvPr>
          <p:cNvSpPr txBox="1"/>
          <p:nvPr/>
        </p:nvSpPr>
        <p:spPr>
          <a:xfrm>
            <a:off x="1549758" y="4335135"/>
            <a:ext cx="4546242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it-IT" sz="1600" b="1" err="1"/>
              <a:t>Sarcasm</a:t>
            </a:r>
            <a:r>
              <a:rPr lang="it-IT" sz="1600" b="1"/>
              <a:t> and </a:t>
            </a:r>
            <a:r>
              <a:rPr lang="it-IT" sz="1600" b="1" err="1"/>
              <a:t>Irony</a:t>
            </a:r>
            <a:endParaRPr lang="it-IT" sz="1600" b="1"/>
          </a:p>
          <a:p>
            <a:r>
              <a:rPr lang="it-IT" sz="1600">
                <a:ea typeface="+mn-lt"/>
                <a:cs typeface="+mn-lt"/>
              </a:rPr>
              <a:t>👩‍🏫</a:t>
            </a:r>
            <a:r>
              <a:rPr lang="it-IT" sz="1600" err="1">
                <a:ea typeface="+mn-lt"/>
                <a:cs typeface="+mn-lt"/>
              </a:rPr>
              <a:t>Examples</a:t>
            </a:r>
            <a:r>
              <a:rPr lang="it-IT" sz="1600">
                <a:ea typeface="+mn-lt"/>
                <a:cs typeface="+mn-lt"/>
              </a:rPr>
              <a:t>:</a:t>
            </a:r>
          </a:p>
          <a:p>
            <a:pPr marL="800100" lvl="1" indent="-342900">
              <a:buAutoNum type="arabicPeriod"/>
            </a:pPr>
            <a:r>
              <a:rPr lang="en-US" sz="1400">
                <a:latin typeface="Avenir Next LT Pro"/>
                <a:ea typeface="Calibri"/>
                <a:cs typeface="Calibri"/>
              </a:rPr>
              <a:t>"Oh, great!“.</a:t>
            </a:r>
          </a:p>
          <a:p>
            <a:pPr lvl="1"/>
            <a:r>
              <a:rPr lang="en-US" sz="1400">
                <a:latin typeface="Avenir Next LT Pro"/>
                <a:ea typeface="Calibri"/>
                <a:cs typeface="Calibri"/>
              </a:rPr>
              <a:t>        Detecting sarcasm requires </a:t>
            </a:r>
          </a:p>
          <a:p>
            <a:pPr lvl="1"/>
            <a:r>
              <a:rPr lang="en-US" sz="1400">
                <a:latin typeface="Avenir Next LT Pro"/>
                <a:ea typeface="Calibri"/>
                <a:cs typeface="Calibri"/>
              </a:rPr>
              <a:t>        understanding the discrepancy between </a:t>
            </a:r>
          </a:p>
          <a:p>
            <a:pPr lvl="1"/>
            <a:r>
              <a:rPr lang="en-US" sz="1400">
                <a:latin typeface="Avenir Next LT Pro"/>
                <a:ea typeface="Calibri"/>
                <a:cs typeface="Calibri"/>
              </a:rPr>
              <a:t>        positive expression and negative context. </a:t>
            </a:r>
            <a:endParaRPr lang="it-IT" sz="1400">
              <a:latin typeface="Avenir Next LT Pro"/>
              <a:ea typeface="Calibri"/>
              <a:cs typeface="Calibri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n-US" sz="1400">
                <a:latin typeface="Avenir Next LT Pro"/>
                <a:ea typeface="Calibri"/>
                <a:cs typeface="Calibri"/>
              </a:rPr>
              <a:t>"I just love getting stuck in traffic"</a:t>
            </a:r>
            <a:endParaRPr lang="it-IT" sz="1400">
              <a:latin typeface="Avenir Next LT Pro"/>
              <a:ea typeface="Calibri"/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C78A45-861A-23B5-A309-CD32636DE716}"/>
              </a:ext>
            </a:extLst>
          </p:cNvPr>
          <p:cNvSpPr txBox="1"/>
          <p:nvPr/>
        </p:nvSpPr>
        <p:spPr>
          <a:xfrm>
            <a:off x="9369333" y="3241565"/>
            <a:ext cx="301151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ea typeface="+mn-lt"/>
                <a:cs typeface="+mn-lt"/>
              </a:rPr>
              <a:t>🔀</a:t>
            </a:r>
            <a:endParaRPr lang="it-IT" sz="44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EEB896-AFD5-B597-E29C-6EE1FA694136}"/>
              </a:ext>
            </a:extLst>
          </p:cNvPr>
          <p:cNvSpPr txBox="1"/>
          <p:nvPr/>
        </p:nvSpPr>
        <p:spPr>
          <a:xfrm>
            <a:off x="3911842" y="15590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/>
              <a:t>📑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CC7F51-F7CE-A69B-EFEB-E9632933E828}"/>
              </a:ext>
            </a:extLst>
          </p:cNvPr>
          <p:cNvSpPr txBox="1"/>
          <p:nvPr/>
        </p:nvSpPr>
        <p:spPr>
          <a:xfrm>
            <a:off x="6773456" y="3429000"/>
            <a:ext cx="4578439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it-IT" sz="1600" b="1"/>
              <a:t>Word Order </a:t>
            </a:r>
            <a:r>
              <a:rPr lang="it-IT" sz="1600" b="1" err="1"/>
              <a:t>Variability</a:t>
            </a:r>
            <a:endParaRPr lang="it-IT" sz="1600" b="1"/>
          </a:p>
          <a:p>
            <a:r>
              <a:rPr lang="it-IT" sz="1400">
                <a:ea typeface="+mn-lt"/>
                <a:cs typeface="+mn-lt"/>
              </a:rPr>
              <a:t>👩‍🏫</a:t>
            </a:r>
            <a:r>
              <a:rPr lang="it-IT" sz="1600" err="1">
                <a:ea typeface="+mn-lt"/>
                <a:cs typeface="+mn-lt"/>
              </a:rPr>
              <a:t>Examples</a:t>
            </a:r>
            <a:r>
              <a:rPr lang="it-IT" sz="1400">
                <a:ea typeface="+mn-lt"/>
                <a:cs typeface="+mn-lt"/>
              </a:rPr>
              <a:t>:</a:t>
            </a:r>
          </a:p>
          <a:p>
            <a:pPr marL="800100" lvl="1" indent="-342900">
              <a:buAutoNum type="arabicPeriod"/>
            </a:pPr>
            <a:r>
              <a:rPr lang="en-US" sz="1400">
                <a:latin typeface="Avenir Next LT Pro"/>
                <a:ea typeface="Calibri"/>
                <a:cs typeface="Calibri"/>
              </a:rPr>
              <a:t>"I do not think you understand" vs "I think you do not understand". Meaning changes. </a:t>
            </a:r>
          </a:p>
          <a:p>
            <a:pPr marL="800100" lvl="1" indent="-342900">
              <a:buAutoNum type="arabicPeriod"/>
            </a:pPr>
            <a:r>
              <a:rPr lang="en-US" sz="1400">
                <a:latin typeface="Avenir Next LT Pro"/>
                <a:ea typeface="Calibri"/>
                <a:cs typeface="Calibri"/>
              </a:rPr>
              <a:t>In languages with flexible word order (German), the position of negation word can change the scope of negation. For instance, "Ich </a:t>
            </a:r>
            <a:r>
              <a:rPr lang="en-US" sz="1400" err="1">
                <a:latin typeface="Avenir Next LT Pro"/>
                <a:ea typeface="Calibri"/>
                <a:cs typeface="Calibri"/>
              </a:rPr>
              <a:t>kann</a:t>
            </a:r>
            <a:r>
              <a:rPr lang="en-US" sz="1400">
                <a:latin typeface="Avenir Next LT Pro"/>
                <a:ea typeface="Calibri"/>
                <a:cs typeface="Calibri"/>
              </a:rPr>
              <a:t> </a:t>
            </a:r>
            <a:r>
              <a:rPr lang="en-US" sz="1400" err="1">
                <a:latin typeface="Avenir Next LT Pro"/>
                <a:ea typeface="Calibri"/>
                <a:cs typeface="Calibri"/>
              </a:rPr>
              <a:t>nicht</a:t>
            </a:r>
            <a:r>
              <a:rPr lang="en-US" sz="1400">
                <a:latin typeface="Avenir Next LT Pro"/>
                <a:ea typeface="Calibri"/>
                <a:cs typeface="Calibri"/>
              </a:rPr>
              <a:t> die </a:t>
            </a:r>
            <a:r>
              <a:rPr lang="en-US" sz="1400" err="1">
                <a:latin typeface="Avenir Next LT Pro"/>
                <a:ea typeface="Calibri"/>
                <a:cs typeface="Calibri"/>
              </a:rPr>
              <a:t>Türe</a:t>
            </a:r>
            <a:r>
              <a:rPr lang="en-US" sz="1400">
                <a:latin typeface="Avenir Next LT Pro"/>
                <a:ea typeface="Calibri"/>
                <a:cs typeface="Calibri"/>
              </a:rPr>
              <a:t> </a:t>
            </a:r>
            <a:r>
              <a:rPr lang="en-US" sz="1400" err="1">
                <a:latin typeface="Avenir Next LT Pro"/>
                <a:ea typeface="Calibri"/>
                <a:cs typeface="Calibri"/>
              </a:rPr>
              <a:t>öffnen</a:t>
            </a:r>
            <a:r>
              <a:rPr lang="en-US" sz="1400">
                <a:latin typeface="Avenir Next LT Pro"/>
                <a:ea typeface="Calibri"/>
                <a:cs typeface="Calibri"/>
              </a:rPr>
              <a:t>" (I cannot open the door) versus "Ich </a:t>
            </a:r>
            <a:r>
              <a:rPr lang="en-US" sz="1400" err="1">
                <a:latin typeface="Avenir Next LT Pro"/>
                <a:ea typeface="Calibri"/>
                <a:cs typeface="Calibri"/>
              </a:rPr>
              <a:t>kann</a:t>
            </a:r>
            <a:r>
              <a:rPr lang="en-US" sz="1400">
                <a:latin typeface="Avenir Next LT Pro"/>
                <a:ea typeface="Calibri"/>
                <a:cs typeface="Calibri"/>
              </a:rPr>
              <a:t> die </a:t>
            </a:r>
            <a:r>
              <a:rPr lang="en-US" sz="1400" err="1">
                <a:latin typeface="Avenir Next LT Pro"/>
                <a:ea typeface="Calibri"/>
                <a:cs typeface="Calibri"/>
              </a:rPr>
              <a:t>Türe</a:t>
            </a:r>
            <a:r>
              <a:rPr lang="en-US" sz="1400">
                <a:latin typeface="Avenir Next LT Pro"/>
                <a:ea typeface="Calibri"/>
                <a:cs typeface="Calibri"/>
              </a:rPr>
              <a:t> </a:t>
            </a:r>
            <a:r>
              <a:rPr lang="en-US" sz="1400" err="1">
                <a:latin typeface="Avenir Next LT Pro"/>
                <a:ea typeface="Calibri"/>
                <a:cs typeface="Calibri"/>
              </a:rPr>
              <a:t>nicht</a:t>
            </a:r>
            <a:r>
              <a:rPr lang="en-US" sz="1400">
                <a:latin typeface="Avenir Next LT Pro"/>
                <a:ea typeface="Calibri"/>
                <a:cs typeface="Calibri"/>
              </a:rPr>
              <a:t> </a:t>
            </a:r>
            <a:r>
              <a:rPr lang="en-US" sz="1400" err="1">
                <a:latin typeface="Avenir Next LT Pro"/>
                <a:ea typeface="Calibri"/>
                <a:cs typeface="Calibri"/>
              </a:rPr>
              <a:t>öffnen</a:t>
            </a:r>
            <a:r>
              <a:rPr lang="en-US" sz="1400">
                <a:latin typeface="Avenir Next LT Pro"/>
                <a:ea typeface="Calibri"/>
                <a:cs typeface="Calibri"/>
              </a:rPr>
              <a:t>" (I can open not the door) where the latter might emphasize the inability more. </a:t>
            </a:r>
            <a:endParaRPr lang="it-IT" sz="1400">
              <a:latin typeface="Avenir Next LT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8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14279-2A73-9BDF-EABF-35ED484CE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881" y="1357131"/>
            <a:ext cx="5444448" cy="2048451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cap="none"/>
              <a:t>Symbolic representations of negation</a:t>
            </a: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52BEB609-4241-BF5D-8406-CD579D68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7B276231-9E62-5F40-719B-CDE19004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21</a:t>
            </a:fld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560A81C-182A-C496-E3EF-BA7B82265225}"/>
              </a:ext>
            </a:extLst>
          </p:cNvPr>
          <p:cNvSpPr/>
          <p:nvPr/>
        </p:nvSpPr>
        <p:spPr>
          <a:xfrm>
            <a:off x="7475681" y="6205681"/>
            <a:ext cx="575094" cy="488830"/>
          </a:xfrm>
          <a:prstGeom prst="rect">
            <a:avLst/>
          </a:prstGeom>
          <a:solidFill>
            <a:srgbClr val="582156"/>
          </a:solidFill>
          <a:ln>
            <a:solidFill>
              <a:srgbClr val="5821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5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106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/>
              <a:t>Symbolic</a:t>
            </a:r>
            <a:r>
              <a:rPr lang="it-IT" cap="none"/>
              <a:t> </a:t>
            </a:r>
            <a:r>
              <a:rPr lang="it-IT" cap="none" err="1"/>
              <a:t>Representations</a:t>
            </a:r>
            <a:r>
              <a:rPr lang="it-IT" cap="none"/>
              <a:t> </a:t>
            </a:r>
            <a:br>
              <a:rPr lang="it-IT" cap="none"/>
            </a:br>
            <a:r>
              <a:rPr lang="it-IT" cap="none"/>
              <a:t> 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22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2318195" y="1616433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🔍 Symbolic systems are based on logic, which represent negation in several ways: 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82DDF6-2A13-0949-D76D-565FE7C8FD45}"/>
              </a:ext>
            </a:extLst>
          </p:cNvPr>
          <p:cNvSpPr txBox="1"/>
          <p:nvPr/>
        </p:nvSpPr>
        <p:spPr>
          <a:xfrm>
            <a:off x="2318195" y="2221992"/>
            <a:ext cx="926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Avenir Next LT Pro (Corpo)"/>
              </a:rPr>
              <a:t>Logical Not Operator</a:t>
            </a:r>
            <a:r>
              <a:rPr lang="en-US" b="0" i="0">
                <a:solidFill>
                  <a:srgbClr val="000000"/>
                </a:solidFill>
                <a:effectLst/>
                <a:latin typeface="Avenir Next LT Pro (Corpo)"/>
              </a:rPr>
              <a:t>: ¬</a:t>
            </a:r>
            <a:r>
              <a:rPr lang="en-US" b="0" i="1">
                <a:solidFill>
                  <a:srgbClr val="000000"/>
                </a:solidFill>
                <a:effectLst/>
                <a:latin typeface="Avenir Next LT Pro (Corpo)"/>
              </a:rPr>
              <a:t>P</a:t>
            </a:r>
            <a:r>
              <a:rPr lang="en-US" b="0" i="0">
                <a:solidFill>
                  <a:srgbClr val="000000"/>
                </a:solidFill>
                <a:effectLst/>
                <a:latin typeface="Avenir Next LT Pro (Corpo)"/>
              </a:rPr>
              <a:t> or ∼</a:t>
            </a:r>
            <a:r>
              <a:rPr lang="en-US" b="0" i="1">
                <a:solidFill>
                  <a:srgbClr val="000000"/>
                </a:solidFill>
                <a:effectLst/>
                <a:latin typeface="Avenir Next LT Pro (Corpo)"/>
              </a:rPr>
              <a:t>P</a:t>
            </a:r>
            <a:r>
              <a:rPr lang="en-US" b="0" i="0">
                <a:solidFill>
                  <a:srgbClr val="000000"/>
                </a:solidFill>
                <a:effectLst/>
                <a:latin typeface="Avenir Next LT Pro (Corpo)"/>
              </a:rPr>
              <a:t>, which expresses the opposite of </a:t>
            </a:r>
            <a:r>
              <a:rPr lang="en-US" b="0" i="1">
                <a:solidFill>
                  <a:srgbClr val="000000"/>
                </a:solidFill>
                <a:effectLst/>
                <a:latin typeface="Avenir Next LT Pro (Corpo)"/>
              </a:rPr>
              <a:t>P.</a:t>
            </a:r>
            <a:r>
              <a:rPr lang="en-US" b="0" i="0">
                <a:solidFill>
                  <a:srgbClr val="000000"/>
                </a:solidFill>
                <a:effectLst/>
                <a:latin typeface="Avenir Next LT Pro (Corpo)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De Morgan's Laws</a:t>
            </a:r>
            <a:r>
              <a:rPr lang="en-US">
                <a:latin typeface="Avenir Next LT Pro (Corpo)"/>
              </a:rPr>
              <a:t>: allow to deal with negation of conjunctions or disjunctions.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Negation as Failure</a:t>
            </a:r>
            <a:r>
              <a:rPr lang="en-US">
                <a:latin typeface="Avenir Next LT Pro (Corpo)"/>
              </a:rPr>
              <a:t>: principle which tells to consider false anything that cannot be proven true, typical of logic programming.  </a:t>
            </a:r>
          </a:p>
        </p:txBody>
      </p:sp>
    </p:spTree>
    <p:extLst>
      <p:ext uri="{BB962C8B-B14F-4D97-AF65-F5344CB8AC3E}">
        <p14:creationId xmlns:p14="http://schemas.microsoft.com/office/powerpoint/2010/main" val="391628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106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/>
              <a:t>Symbolic</a:t>
            </a:r>
            <a:r>
              <a:rPr lang="it-IT" cap="none"/>
              <a:t> </a:t>
            </a:r>
            <a:r>
              <a:rPr lang="it-IT" cap="none" err="1"/>
              <a:t>Representations</a:t>
            </a:r>
            <a:r>
              <a:rPr lang="it-IT" cap="none"/>
              <a:t> - 2 </a:t>
            </a:r>
            <a:br>
              <a:rPr lang="it-IT" cap="none"/>
            </a:br>
            <a:r>
              <a:rPr lang="it-IT" cap="none"/>
              <a:t> 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23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2318195" y="1616433"/>
            <a:ext cx="894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🔍 Symbolic systems are based on logic, which represent negation in several ways: 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82DDF6-2A13-0949-D76D-565FE7C8FD45}"/>
              </a:ext>
            </a:extLst>
          </p:cNvPr>
          <p:cNvSpPr txBox="1"/>
          <p:nvPr/>
        </p:nvSpPr>
        <p:spPr>
          <a:xfrm>
            <a:off x="2318195" y="2221992"/>
            <a:ext cx="9262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Quantifier Negation</a:t>
            </a:r>
            <a:r>
              <a:rPr lang="en-US">
                <a:latin typeface="Avenir Next LT Pro (Corpo)"/>
              </a:rPr>
              <a:t>: rules for dealing with negation of existential and universal quantifier by changing quantifier and negating inner proposition.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Avenir Next LT Pro (Corpo)"/>
              </a:rPr>
              <a:t>Other types of logic</a:t>
            </a:r>
            <a:r>
              <a:rPr lang="en-US" b="0" i="0">
                <a:solidFill>
                  <a:srgbClr val="000000"/>
                </a:solidFill>
                <a:effectLst/>
                <a:latin typeface="Avenir Next LT Pro (Corpo)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Avenir Next LT Pro (Corpo)"/>
              </a:rPr>
              <a:t>Default-logic</a:t>
            </a:r>
            <a:r>
              <a:rPr lang="en-US" b="1">
                <a:solidFill>
                  <a:srgbClr val="000000"/>
                </a:solidFill>
                <a:latin typeface="Avenir Next LT Pro (Corpo)"/>
              </a:rPr>
              <a:t>:</a:t>
            </a:r>
            <a:r>
              <a:rPr lang="en-US">
                <a:solidFill>
                  <a:srgbClr val="000000"/>
                </a:solidFill>
                <a:latin typeface="Avenir Next LT Pro (Corpo)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latin typeface="Avenir Next LT Pro (Corpo)"/>
              </a:rPr>
              <a:t>rules assumed true unless there’s evidence of false. Negation is the exception to the rules.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Avenir Next LT Pro (Corpo)"/>
              </a:rPr>
              <a:t>Modal Logic: </a:t>
            </a:r>
            <a:r>
              <a:rPr lang="en-US" b="0" i="0">
                <a:solidFill>
                  <a:srgbClr val="000000"/>
                </a:solidFill>
                <a:effectLst/>
                <a:latin typeface="Avenir Next LT Pro (Corpo)"/>
              </a:rPr>
              <a:t>include modalities such as possibility and necessity. Allows for negation in specific contexts.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Avenir Next LT Pro (Corpo)"/>
              </a:rPr>
              <a:t>Temporal Logic: </a:t>
            </a:r>
            <a:r>
              <a:rPr lang="en-US" b="0" i="0">
                <a:solidFill>
                  <a:srgbClr val="000000"/>
                </a:solidFill>
                <a:effectLst/>
                <a:latin typeface="Avenir Next LT Pro (Corpo)"/>
              </a:rPr>
              <a:t>deals with time and allows for negation in present/past/future </a:t>
            </a:r>
            <a:endParaRPr lang="it-IT">
              <a:latin typeface="Avenir Next LT Pro (Corpo)"/>
            </a:endParaRPr>
          </a:p>
        </p:txBody>
      </p:sp>
    </p:spTree>
    <p:extLst>
      <p:ext uri="{BB962C8B-B14F-4D97-AF65-F5344CB8AC3E}">
        <p14:creationId xmlns:p14="http://schemas.microsoft.com/office/powerpoint/2010/main" val="38344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027922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/>
              <a:t>Handling </a:t>
            </a:r>
            <a:r>
              <a:rPr lang="it-IT" cap="none" err="1"/>
              <a:t>Negation</a:t>
            </a:r>
            <a:r>
              <a:rPr lang="it-IT" cap="none"/>
              <a:t> in </a:t>
            </a:r>
            <a:r>
              <a:rPr lang="it-IT" cap="none" err="1"/>
              <a:t>Symbolic</a:t>
            </a:r>
            <a:r>
              <a:rPr lang="it-IT" cap="none"/>
              <a:t> Systems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24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2318195" y="2397324"/>
            <a:ext cx="8604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🔍 Rule-Based Systems: explicit rules specify how to deal with negation and </a:t>
            </a:r>
          </a:p>
          <a:p>
            <a:pPr algn="ctr"/>
            <a:r>
              <a:rPr lang="en-US"/>
              <a:t>how to resolve contradictory situations. Originating in the medical field.</a:t>
            </a:r>
          </a:p>
          <a:p>
            <a:pPr algn="ctr"/>
            <a:endParaRPr lang="en-US"/>
          </a:p>
          <a:p>
            <a:r>
              <a:rPr lang="en-US"/>
              <a:t>📜Strategies: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82DDF6-2A13-0949-D76D-565FE7C8FD45}"/>
              </a:ext>
            </a:extLst>
          </p:cNvPr>
          <p:cNvSpPr txBox="1"/>
          <p:nvPr/>
        </p:nvSpPr>
        <p:spPr>
          <a:xfrm>
            <a:off x="2318195" y="3681165"/>
            <a:ext cx="9262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POS tags: </a:t>
            </a:r>
            <a:r>
              <a:rPr lang="en-US">
                <a:latin typeface="Avenir Next LT Pro (Corpo)"/>
              </a:rPr>
              <a:t>to detect conjunction + negation word in conjunctive phrase (</a:t>
            </a:r>
            <a:r>
              <a:rPr lang="en-US" err="1">
                <a:latin typeface="Avenir Next LT Pro (Corpo)"/>
              </a:rPr>
              <a:t>eg</a:t>
            </a:r>
            <a:r>
              <a:rPr lang="en-US">
                <a:latin typeface="Avenir Next LT Pro (Corpo)"/>
              </a:rPr>
              <a:t> </a:t>
            </a:r>
            <a:r>
              <a:rPr lang="en-US" err="1">
                <a:latin typeface="Avenir Next LT Pro (Corpo)"/>
              </a:rPr>
              <a:t>NegExpander</a:t>
            </a:r>
            <a:r>
              <a:rPr lang="en-US">
                <a:latin typeface="Avenir Next LT Pro (Corpo)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>
                <a:latin typeface="Avenir Next LT Pro (Corpo)"/>
              </a:rPr>
              <a:t>CFG rules: </a:t>
            </a:r>
            <a:r>
              <a:rPr lang="it-IT">
                <a:latin typeface="Avenir Next LT Pro (Corpo)"/>
              </a:rPr>
              <a:t>(</a:t>
            </a:r>
            <a:r>
              <a:rPr lang="it-IT" err="1">
                <a:latin typeface="Avenir Next LT Pro (Corpo)"/>
              </a:rPr>
              <a:t>eg</a:t>
            </a:r>
            <a:r>
              <a:rPr lang="it-IT">
                <a:latin typeface="Avenir Next LT Pro (Corpo)"/>
              </a:rPr>
              <a:t> </a:t>
            </a:r>
            <a:r>
              <a:rPr lang="it-IT" err="1">
                <a:latin typeface="Avenir Next LT Pro (Corpo)"/>
              </a:rPr>
              <a:t>NegFinder</a:t>
            </a:r>
            <a:r>
              <a:rPr lang="it-IT">
                <a:latin typeface="Avenir Next LT Pro (Corpo)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Trigger Words: </a:t>
            </a:r>
            <a:r>
              <a:rPr lang="en-US">
                <a:latin typeface="Avenir Next LT Pro (Corpo)"/>
              </a:rPr>
              <a:t>list which triggers negation on all words within a fixed window size (</a:t>
            </a:r>
            <a:r>
              <a:rPr lang="en-US" err="1">
                <a:latin typeface="Avenir Next LT Pro (Corpo)"/>
              </a:rPr>
              <a:t>eg</a:t>
            </a:r>
            <a:r>
              <a:rPr lang="en-US">
                <a:latin typeface="Avenir Next LT Pro (Corpo)"/>
              </a:rPr>
              <a:t> </a:t>
            </a:r>
            <a:r>
              <a:rPr lang="en-US" err="1">
                <a:latin typeface="Avenir Next LT Pro (Corpo)"/>
              </a:rPr>
              <a:t>NegEx</a:t>
            </a:r>
            <a:r>
              <a:rPr lang="en-US">
                <a:latin typeface="Avenir Next LT Pro (Corpo)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Dependency parsing: </a:t>
            </a:r>
            <a:r>
              <a:rPr lang="en-US">
                <a:latin typeface="Avenir Next LT Pro (Corpo)"/>
              </a:rPr>
              <a:t>to identify paths between negation trigger and named entity. Anything on the path is considered negated (</a:t>
            </a:r>
            <a:r>
              <a:rPr lang="en-US" err="1">
                <a:latin typeface="Avenir Next LT Pro (Corpo)"/>
              </a:rPr>
              <a:t>eg</a:t>
            </a:r>
            <a:r>
              <a:rPr lang="en-US">
                <a:latin typeface="Avenir Next LT Pro (Corpo)"/>
              </a:rPr>
              <a:t> </a:t>
            </a:r>
            <a:r>
              <a:rPr lang="en-US" err="1">
                <a:latin typeface="Avenir Next LT Pro (Corpo)"/>
              </a:rPr>
              <a:t>DepNeg</a:t>
            </a:r>
            <a:r>
              <a:rPr lang="en-US">
                <a:latin typeface="Avenir Next LT Pro (Corpo)"/>
              </a:rPr>
              <a:t>) </a:t>
            </a:r>
            <a:endParaRPr lang="it-IT">
              <a:latin typeface="Avenir Next LT Pro (Corpo)"/>
            </a:endParaRPr>
          </a:p>
        </p:txBody>
      </p:sp>
    </p:spTree>
    <p:extLst>
      <p:ext uri="{BB962C8B-B14F-4D97-AF65-F5344CB8AC3E}">
        <p14:creationId xmlns:p14="http://schemas.microsoft.com/office/powerpoint/2010/main" val="60431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14279-2A73-9BDF-EABF-35ED484CE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881" y="1357131"/>
            <a:ext cx="5444448" cy="2048451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cap="none"/>
              <a:t>Statistical representations of negation</a:t>
            </a: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52BEB609-4241-BF5D-8406-CD579D68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7B276231-9E62-5F40-719B-CDE19004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25</a:t>
            </a:fld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560A81C-182A-C496-E3EF-BA7B82265225}"/>
              </a:ext>
            </a:extLst>
          </p:cNvPr>
          <p:cNvSpPr/>
          <p:nvPr/>
        </p:nvSpPr>
        <p:spPr>
          <a:xfrm>
            <a:off x="7475681" y="6205681"/>
            <a:ext cx="575094" cy="488830"/>
          </a:xfrm>
          <a:prstGeom prst="rect">
            <a:avLst/>
          </a:prstGeom>
          <a:solidFill>
            <a:srgbClr val="582156"/>
          </a:solidFill>
          <a:ln>
            <a:solidFill>
              <a:srgbClr val="5821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03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027922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/>
              <a:t>Statistical </a:t>
            </a:r>
            <a:r>
              <a:rPr lang="it-IT" cap="none" err="1"/>
              <a:t>Representations</a:t>
            </a:r>
            <a:endParaRPr lang="it-IT" cap="none"/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26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2318195" y="1559052"/>
            <a:ext cx="8604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🔍 Statistical methods form the bedrock of negation representation by learning from data to model linguistic patterns. </a:t>
            </a:r>
          </a:p>
          <a:p>
            <a:pPr algn="ctr"/>
            <a:endParaRPr lang="en-US"/>
          </a:p>
          <a:p>
            <a:r>
              <a:rPr lang="en-US"/>
              <a:t>📊 Popular statistical models: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82DDF6-2A13-0949-D76D-565FE7C8FD45}"/>
              </a:ext>
            </a:extLst>
          </p:cNvPr>
          <p:cNvSpPr txBox="1"/>
          <p:nvPr/>
        </p:nvSpPr>
        <p:spPr>
          <a:xfrm>
            <a:off x="2318195" y="2759381"/>
            <a:ext cx="92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err="1">
                <a:latin typeface="Avenir Next LT Pro (Corpo)"/>
              </a:rPr>
              <a:t>Naive</a:t>
            </a:r>
            <a:r>
              <a:rPr lang="it-IT" b="1">
                <a:latin typeface="Avenir Next LT Pro (Corpo)"/>
              </a:rPr>
              <a:t> </a:t>
            </a:r>
            <a:r>
              <a:rPr lang="it-IT" b="1" err="1">
                <a:latin typeface="Avenir Next LT Pro (Corpo)"/>
              </a:rPr>
              <a:t>Bayes</a:t>
            </a:r>
            <a:endParaRPr lang="it-IT" b="1">
              <a:latin typeface="Avenir Next LT Pro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>
                <a:latin typeface="Avenir Next LT Pro (Corpo)"/>
              </a:rPr>
              <a:t>Support </a:t>
            </a:r>
            <a:r>
              <a:rPr lang="it-IT" b="1" err="1">
                <a:latin typeface="Avenir Next LT Pro (Corpo)"/>
              </a:rPr>
              <a:t>Vector</a:t>
            </a:r>
            <a:r>
              <a:rPr lang="it-IT" b="1">
                <a:latin typeface="Avenir Next LT Pro (Corpo)"/>
              </a:rPr>
              <a:t>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err="1">
                <a:latin typeface="Avenir Next LT Pro (Corpo)"/>
              </a:rPr>
              <a:t>Neural</a:t>
            </a:r>
            <a:r>
              <a:rPr lang="it-IT" b="1">
                <a:latin typeface="Avenir Next LT Pro (Corpo)"/>
              </a:rPr>
              <a:t> Networks</a:t>
            </a:r>
            <a:endParaRPr lang="it-IT">
              <a:latin typeface="Avenir Next LT Pro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9389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027922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/>
              <a:t>Naive</a:t>
            </a:r>
            <a:r>
              <a:rPr lang="it-IT" cap="none"/>
              <a:t> </a:t>
            </a:r>
            <a:r>
              <a:rPr lang="it-IT" cap="none" err="1"/>
              <a:t>Bayes</a:t>
            </a:r>
            <a:endParaRPr lang="it-IT" cap="none"/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27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1552575" y="1791163"/>
            <a:ext cx="587969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>
                <a:ea typeface="+mn-lt"/>
                <a:cs typeface="+mn-lt"/>
              </a:rPr>
              <a:t>💡 </a:t>
            </a:r>
            <a:r>
              <a:rPr lang="en-US" sz="1600"/>
              <a:t>Idea: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 Utilizes probability theory to estimate the likelihood of negation based on the occurrence of certain indicative words or phrase.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Often reliant on feature engineering to represent negation</a:t>
            </a:r>
          </a:p>
          <a:p>
            <a:pPr lvl="1"/>
            <a:r>
              <a:rPr lang="en-US" sz="1600">
                <a:ea typeface="+mn-lt"/>
                <a:cs typeface="+mn-lt"/>
              </a:rPr>
              <a:t>      </a:t>
            </a:r>
            <a:r>
              <a:rPr lang="it-IT" sz="1600">
                <a:ea typeface="+mn-lt"/>
                <a:cs typeface="+mn-lt"/>
              </a:rPr>
              <a:t>🧑‍🏫 </a:t>
            </a:r>
            <a:r>
              <a:rPr lang="en-US" sz="1600"/>
              <a:t>Example: binary features indicating the </a:t>
            </a:r>
          </a:p>
          <a:p>
            <a:pPr lvl="1"/>
            <a:r>
              <a:rPr lang="en-US" sz="1600"/>
              <a:t>            presence of negation words.</a:t>
            </a:r>
            <a:endParaRPr lang="en-US"/>
          </a:p>
          <a:p>
            <a:pPr algn="ctr"/>
            <a:endParaRPr lang="en-US" sz="16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6AF2F9-2795-4307-FA0B-758292D19673}"/>
              </a:ext>
            </a:extLst>
          </p:cNvPr>
          <p:cNvSpPr txBox="1"/>
          <p:nvPr/>
        </p:nvSpPr>
        <p:spPr>
          <a:xfrm>
            <a:off x="1552574" y="4687427"/>
            <a:ext cx="4378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👍 </a:t>
            </a:r>
            <a:r>
              <a:rPr lang="it-IT" sz="1600" err="1"/>
              <a:t>Pros</a:t>
            </a:r>
            <a:r>
              <a:rPr lang="it-IT" sz="16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Simplicity and ease of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Efficient in terms of computational resources. </a:t>
            </a:r>
            <a:endParaRPr lang="it-IT" sz="16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11D7A1-8568-027B-27D0-26AD0B1C6050}"/>
              </a:ext>
            </a:extLst>
          </p:cNvPr>
          <p:cNvSpPr txBox="1"/>
          <p:nvPr/>
        </p:nvSpPr>
        <p:spPr>
          <a:xfrm>
            <a:off x="5700805" y="4723751"/>
            <a:ext cx="5879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👎 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It assumes feature independence, complicating the understanding of the semantic nuances associated with negation.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Obtaining results may require extensive feature engineering. </a:t>
            </a:r>
            <a:endParaRPr lang="it-IT" sz="1600"/>
          </a:p>
        </p:txBody>
      </p:sp>
      <p:pic>
        <p:nvPicPr>
          <p:cNvPr id="8" name="Immagine 7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E65340BC-E99D-A838-9CD6-08144B3E1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929" y="1560051"/>
            <a:ext cx="3073134" cy="24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027922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/>
              <a:t>Support </a:t>
            </a:r>
            <a:r>
              <a:rPr lang="it-IT" cap="none" err="1"/>
              <a:t>Vector</a:t>
            </a:r>
            <a:r>
              <a:rPr lang="it-IT" cap="none"/>
              <a:t> Machines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28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1552575" y="1791163"/>
            <a:ext cx="587969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>
                <a:ea typeface="+mn-lt"/>
                <a:cs typeface="+mn-lt"/>
              </a:rPr>
              <a:t>💡 </a:t>
            </a:r>
            <a:r>
              <a:rPr lang="en-US" sz="1600"/>
              <a:t>Idea: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 Work by finding a hyperplane in a multi-dimensional feature space to segregate negated from non-negated expressions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Primarily dependent on feature engineering for handling negation.</a:t>
            </a:r>
            <a:endParaRPr lang="en-US" sz="1600">
              <a:ea typeface="+mn-lt"/>
              <a:cs typeface="+mn-lt"/>
            </a:endParaRPr>
          </a:p>
          <a:p>
            <a:pPr lvl="1"/>
            <a:r>
              <a:rPr lang="it-IT" sz="1600">
                <a:ea typeface="+mn-lt"/>
                <a:cs typeface="+mn-lt"/>
              </a:rPr>
              <a:t>      🧑‍🏫 </a:t>
            </a:r>
            <a:r>
              <a:rPr lang="en-US" sz="1600"/>
              <a:t>Example: binary features or transformed text to     </a:t>
            </a:r>
          </a:p>
          <a:p>
            <a:pPr lvl="1"/>
            <a:r>
              <a:rPr lang="en-US" sz="1600"/>
              <a:t>            indicate negation.</a:t>
            </a:r>
          </a:p>
          <a:p>
            <a:pPr algn="ctr"/>
            <a:endParaRPr lang="en-US" sz="16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6AF2F9-2795-4307-FA0B-758292D19673}"/>
              </a:ext>
            </a:extLst>
          </p:cNvPr>
          <p:cNvSpPr txBox="1"/>
          <p:nvPr/>
        </p:nvSpPr>
        <p:spPr>
          <a:xfrm>
            <a:off x="1552574" y="4633449"/>
            <a:ext cx="4378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👍 </a:t>
            </a:r>
            <a:r>
              <a:rPr lang="it-IT" sz="1600" err="1"/>
              <a:t>Pros</a:t>
            </a:r>
            <a:r>
              <a:rPr lang="it-IT" sz="16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Effective in high-dimensional spaces and with a well-designed feature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Provides a clear margin of separation which can clarify the impact of negation. </a:t>
            </a:r>
            <a:endParaRPr lang="it-IT" sz="16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11D7A1-8568-027B-27D0-26AD0B1C6050}"/>
              </a:ext>
            </a:extLst>
          </p:cNvPr>
          <p:cNvSpPr txBox="1"/>
          <p:nvPr/>
        </p:nvSpPr>
        <p:spPr>
          <a:xfrm>
            <a:off x="5930879" y="4756559"/>
            <a:ext cx="5879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👎 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May also require extensive feature engineering.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Effectiveness can be sensitive to the choice of kernel and hyperparameters. </a:t>
            </a:r>
            <a:endParaRPr lang="it-IT" sz="1600"/>
          </a:p>
        </p:txBody>
      </p:sp>
      <p:pic>
        <p:nvPicPr>
          <p:cNvPr id="10" name="Immagine 9" descr="Immagine che contiene schermata, linea, testo, Policromia&#10;&#10;Descrizione generata automaticamente">
            <a:extLst>
              <a:ext uri="{FF2B5EF4-FFF2-40B4-BE49-F238E27FC236}">
                <a16:creationId xmlns:a16="http://schemas.microsoft.com/office/drawing/2014/main" id="{0084D7F5-E6DA-F693-94D5-88974A79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612" y="1888235"/>
            <a:ext cx="2271834" cy="22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027922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/>
              <a:t>Neural</a:t>
            </a:r>
            <a:r>
              <a:rPr lang="it-IT" cap="none"/>
              <a:t> Networks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29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1552575" y="1791163"/>
            <a:ext cx="5879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ea typeface="+mn-lt"/>
                <a:cs typeface="+mn-lt"/>
              </a:rPr>
              <a:t>💡 </a:t>
            </a:r>
            <a:r>
              <a:rPr lang="en-US" sz="1600"/>
              <a:t>Idea: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Employ multiple layers of computation to model complex patterns associated with negation.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Can learn the effects of negation from data with sufficient training samples, especially in recurrent or convolutional architectures.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6AF2F9-2795-4307-FA0B-758292D19673}"/>
              </a:ext>
            </a:extLst>
          </p:cNvPr>
          <p:cNvSpPr txBox="1"/>
          <p:nvPr/>
        </p:nvSpPr>
        <p:spPr>
          <a:xfrm>
            <a:off x="1552574" y="4255874"/>
            <a:ext cx="4378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👍 </a:t>
            </a:r>
            <a:r>
              <a:rPr lang="it-IT" sz="1600" err="1"/>
              <a:t>Pros</a:t>
            </a:r>
            <a:r>
              <a:rPr lang="it-IT" sz="16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Ability to model complex, non-linear relationships associated with negation.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Can learn and generalize well from large datasets. </a:t>
            </a:r>
            <a:endParaRPr lang="it-IT" sz="16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11D7A1-8568-027B-27D0-26AD0B1C6050}"/>
              </a:ext>
            </a:extLst>
          </p:cNvPr>
          <p:cNvSpPr txBox="1"/>
          <p:nvPr/>
        </p:nvSpPr>
        <p:spPr>
          <a:xfrm>
            <a:off x="5700805" y="4255874"/>
            <a:ext cx="5879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👎 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Require a significant amount of data for training to effectively model negation.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Computationally intensive and mostly opaque in terms of interpretability. </a:t>
            </a:r>
            <a:endParaRPr lang="it-IT" sz="1600"/>
          </a:p>
        </p:txBody>
      </p:sp>
      <p:pic>
        <p:nvPicPr>
          <p:cNvPr id="7" name="Immagine 6" descr="Immagine che contiene diagramma, testo, schermata, linea&#10;&#10;Descrizione generata automaticamente">
            <a:extLst>
              <a:ext uri="{FF2B5EF4-FFF2-40B4-BE49-F238E27FC236}">
                <a16:creationId xmlns:a16="http://schemas.microsoft.com/office/drawing/2014/main" id="{D33EFCD2-9502-A9FB-ACC7-302DA049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441" y="1791163"/>
            <a:ext cx="3716054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3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14279-2A73-9BDF-EABF-35ED484CE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881" y="1357131"/>
            <a:ext cx="5444448" cy="2048451"/>
          </a:xfrm>
        </p:spPr>
        <p:txBody>
          <a:bodyPr anchor="t">
            <a:normAutofit/>
          </a:bodyPr>
          <a:lstStyle/>
          <a:p>
            <a:pPr algn="l"/>
            <a:r>
              <a:rPr lang="it-IT" cap="none"/>
              <a:t>Introduction</a:t>
            </a: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52BEB609-4241-BF5D-8406-CD579D68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7B276231-9E62-5F40-719B-CDE19004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3</a:t>
            </a:fld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560A81C-182A-C496-E3EF-BA7B82265225}"/>
              </a:ext>
            </a:extLst>
          </p:cNvPr>
          <p:cNvSpPr/>
          <p:nvPr/>
        </p:nvSpPr>
        <p:spPr>
          <a:xfrm>
            <a:off x="7475681" y="6205681"/>
            <a:ext cx="575094" cy="488830"/>
          </a:xfrm>
          <a:prstGeom prst="rect">
            <a:avLst/>
          </a:prstGeom>
          <a:solidFill>
            <a:srgbClr val="582156"/>
          </a:solidFill>
          <a:ln>
            <a:solidFill>
              <a:srgbClr val="5821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3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027922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/>
              <a:t>Handling </a:t>
            </a:r>
            <a:r>
              <a:rPr lang="it-IT" cap="none" err="1"/>
              <a:t>Negation</a:t>
            </a:r>
            <a:r>
              <a:rPr lang="it-IT" cap="none"/>
              <a:t> in Statistical Systems - 1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30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2318195" y="2397324"/>
            <a:ext cx="8604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🔍 Statistical language models address the issue of negation through various feature engineering methods.</a:t>
            </a:r>
          </a:p>
          <a:p>
            <a:r>
              <a:rPr lang="en-US"/>
              <a:t>📜Strategies: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82DDF6-2A13-0949-D76D-565FE7C8FD45}"/>
              </a:ext>
            </a:extLst>
          </p:cNvPr>
          <p:cNvSpPr txBox="1"/>
          <p:nvPr/>
        </p:nvSpPr>
        <p:spPr>
          <a:xfrm>
            <a:off x="2318195" y="3405753"/>
            <a:ext cx="9262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Negation Words Detection:</a:t>
            </a:r>
            <a:r>
              <a:rPr lang="en-US">
                <a:latin typeface="Avenir Next LT Pro (Corpo)"/>
              </a:rPr>
              <a:t> trains models to </a:t>
            </a:r>
            <a:r>
              <a:rPr lang="en-US" u="sng">
                <a:latin typeface="Avenir Next LT Pro (Corpo)"/>
              </a:rPr>
              <a:t>recognize negation words</a:t>
            </a:r>
            <a:r>
              <a:rPr lang="en-US">
                <a:latin typeface="Avenir Next LT Pro (Corpo)"/>
              </a:rPr>
              <a:t> such as "not," "never," "none," which are pivotal as they often flag the presence of negation in a sentence.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Handling Scope Ambiguity: </a:t>
            </a:r>
            <a:r>
              <a:rPr lang="en-US">
                <a:latin typeface="Avenir Next LT Pro (Corpo)"/>
              </a:rPr>
              <a:t>tackling ambiguities in negation scope, i.e., </a:t>
            </a:r>
            <a:r>
              <a:rPr lang="en-US" u="sng">
                <a:latin typeface="Avenir Next LT Pro (Corpo)"/>
              </a:rPr>
              <a:t>pinpointing which part of a sentence is negated</a:t>
            </a:r>
            <a:r>
              <a:rPr lang="en-US">
                <a:latin typeface="Avenir Next LT Pro (Corpo)"/>
              </a:rPr>
              <a:t>, necessitates sophisticated algorithms. These algorithms weigh the grammatical structure and semantic dependencies within a sentence to rightly interpret the scope of negation.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Sentiment Lexicon: </a:t>
            </a:r>
            <a:r>
              <a:rPr lang="en-US">
                <a:latin typeface="Avenir Next LT Pro (Corpo)"/>
              </a:rPr>
              <a:t>A lexicon of words is created, each </a:t>
            </a:r>
            <a:r>
              <a:rPr lang="en-US" u="sng">
                <a:latin typeface="Avenir Next LT Pro (Corpo)"/>
              </a:rPr>
              <a:t>associated with a sentiment score</a:t>
            </a:r>
            <a:r>
              <a:rPr lang="en-US">
                <a:latin typeface="Avenir Next LT Pro (Corpo)"/>
              </a:rPr>
              <a:t>. Negation words or phrases can flip the sentiment score of the words/phrases they modify. </a:t>
            </a:r>
            <a:endParaRPr lang="it-IT">
              <a:latin typeface="Avenir Next LT Pro (Corpo)"/>
            </a:endParaRPr>
          </a:p>
        </p:txBody>
      </p:sp>
    </p:spTree>
    <p:extLst>
      <p:ext uri="{BB962C8B-B14F-4D97-AF65-F5344CB8AC3E}">
        <p14:creationId xmlns:p14="http://schemas.microsoft.com/office/powerpoint/2010/main" val="359385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027922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/>
              <a:t>Handling </a:t>
            </a:r>
            <a:r>
              <a:rPr lang="it-IT" cap="none" err="1"/>
              <a:t>Negation</a:t>
            </a:r>
            <a:r>
              <a:rPr lang="it-IT" cap="none"/>
              <a:t> in Statistical Systems - 2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31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2318195" y="2397324"/>
            <a:ext cx="8604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🔍 Statistical language models address the issue of negation through various feature engineering methods.</a:t>
            </a:r>
          </a:p>
          <a:p>
            <a:r>
              <a:rPr lang="en-US"/>
              <a:t>📜Strategies: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82DDF6-2A13-0949-D76D-565FE7C8FD45}"/>
              </a:ext>
            </a:extLst>
          </p:cNvPr>
          <p:cNvSpPr txBox="1"/>
          <p:nvPr/>
        </p:nvSpPr>
        <p:spPr>
          <a:xfrm>
            <a:off x="2318195" y="3412986"/>
            <a:ext cx="9262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Dependency Parsing: </a:t>
            </a:r>
            <a:r>
              <a:rPr lang="en-US">
                <a:latin typeface="Avenir Next LT Pro (Corpo)"/>
              </a:rPr>
              <a:t>Embracing dependency parsing techniques, statistical models comprehend the syntactic relationships between words, aiding in </a:t>
            </a:r>
            <a:r>
              <a:rPr lang="en-US" u="sng">
                <a:latin typeface="Avenir Next LT Pro (Corpo)"/>
              </a:rPr>
              <a:t>identifying the relations between negation words and the words they modify</a:t>
            </a:r>
            <a:r>
              <a:rPr lang="en-US">
                <a:latin typeface="Avenir Next LT Pro (Corpo)"/>
              </a:rPr>
              <a:t>, thereby, elucidating the scope of negation.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Rule-based Heuristics: </a:t>
            </a:r>
            <a:r>
              <a:rPr lang="en-US">
                <a:latin typeface="Avenir Next LT Pro (Corpo)"/>
              </a:rPr>
              <a:t>Heuristic rules are created to </a:t>
            </a:r>
            <a:r>
              <a:rPr lang="en-US" u="sng">
                <a:latin typeface="Avenir Next LT Pro (Corpo)"/>
              </a:rPr>
              <a:t>identify negation and its scope based on the occurrence of certain words, phrases, or syntactic structures</a:t>
            </a:r>
            <a:r>
              <a:rPr lang="en-US">
                <a:latin typeface="Avenir Next LT Pro (Corpo)"/>
              </a:rPr>
              <a:t>. </a:t>
            </a:r>
            <a:endParaRPr lang="it-IT">
              <a:latin typeface="Avenir Next LT Pro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2343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106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/>
              <a:t>Statistical Systems: </a:t>
            </a:r>
            <a:r>
              <a:rPr lang="it-IT" cap="none" err="1"/>
              <a:t>Final</a:t>
            </a:r>
            <a:r>
              <a:rPr lang="it-IT" cap="none"/>
              <a:t> </a:t>
            </a:r>
            <a:r>
              <a:rPr lang="it-IT" cap="none" err="1"/>
              <a:t>Remarks</a:t>
            </a:r>
            <a:endParaRPr lang="it-IT" cap="none"/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32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2318195" y="1616433"/>
            <a:ext cx="934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❗It's important to note that the effectiveness of handling negation in statistical language models depends on: 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82DDF6-2A13-0949-D76D-565FE7C8FD45}"/>
              </a:ext>
            </a:extLst>
          </p:cNvPr>
          <p:cNvSpPr txBox="1"/>
          <p:nvPr/>
        </p:nvSpPr>
        <p:spPr>
          <a:xfrm>
            <a:off x="2651760" y="2262764"/>
            <a:ext cx="92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>
                <a:solidFill>
                  <a:srgbClr val="000000"/>
                </a:solidFill>
                <a:latin typeface="Avenir Next LT Pro (Corpo)"/>
              </a:rPr>
              <a:t>1️⃣ T</a:t>
            </a:r>
            <a:r>
              <a:rPr lang="en-US" i="0">
                <a:solidFill>
                  <a:srgbClr val="000000"/>
                </a:solidFill>
                <a:effectLst/>
                <a:latin typeface="Avenir Next LT Pro (Corpo)"/>
              </a:rPr>
              <a:t>he quality and diversity of the training data </a:t>
            </a:r>
          </a:p>
          <a:p>
            <a:pPr lvl="1"/>
            <a:r>
              <a:rPr lang="en-US">
                <a:latin typeface="Avenir Next LT Pro (Corpo)"/>
              </a:rPr>
              <a:t>2️⃣ The complexity of the model architecture </a:t>
            </a:r>
          </a:p>
          <a:p>
            <a:pPr lvl="1"/>
            <a:r>
              <a:rPr lang="en-US">
                <a:latin typeface="Avenir Next LT Pro (Corpo)"/>
              </a:rPr>
              <a:t>3️⃣ The incorporation of linguistic knowledge into the learning process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35694A-17C0-9AA9-336C-9D1CF1AE85DF}"/>
              </a:ext>
            </a:extLst>
          </p:cNvPr>
          <p:cNvSpPr txBox="1"/>
          <p:nvPr/>
        </p:nvSpPr>
        <p:spPr>
          <a:xfrm>
            <a:off x="2651760" y="31860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  ❕</a:t>
            </a:r>
            <a:r>
              <a:rPr lang="it-IT" err="1"/>
              <a:t>These</a:t>
            </a:r>
            <a:r>
              <a:rPr lang="it-IT"/>
              <a:t> </a:t>
            </a:r>
            <a:r>
              <a:rPr lang="it-IT" err="1"/>
              <a:t>remarks</a:t>
            </a:r>
            <a:r>
              <a:rPr lang="it-IT"/>
              <a:t> are </a:t>
            </a:r>
            <a:r>
              <a:rPr lang="it-IT" err="1"/>
              <a:t>also</a:t>
            </a:r>
            <a:r>
              <a:rPr lang="it-IT"/>
              <a:t> </a:t>
            </a:r>
            <a:r>
              <a:rPr lang="it-IT" err="1"/>
              <a:t>valid</a:t>
            </a:r>
            <a:r>
              <a:rPr lang="it-IT"/>
              <a:t> for </a:t>
            </a:r>
            <a:r>
              <a:rPr lang="it-IT" err="1"/>
              <a:t>LLMs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46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14279-2A73-9BDF-EABF-35ED484CE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881" y="1357131"/>
            <a:ext cx="5444448" cy="2048451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cap="none"/>
              <a:t>LLMs representations of negation</a:t>
            </a: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52BEB609-4241-BF5D-8406-CD579D68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7B276231-9E62-5F40-719B-CDE19004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33</a:t>
            </a:fld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560A81C-182A-C496-E3EF-BA7B82265225}"/>
              </a:ext>
            </a:extLst>
          </p:cNvPr>
          <p:cNvSpPr/>
          <p:nvPr/>
        </p:nvSpPr>
        <p:spPr>
          <a:xfrm>
            <a:off x="7475681" y="6205681"/>
            <a:ext cx="575094" cy="488830"/>
          </a:xfrm>
          <a:prstGeom prst="rect">
            <a:avLst/>
          </a:prstGeom>
          <a:solidFill>
            <a:srgbClr val="582156"/>
          </a:solidFill>
          <a:ln>
            <a:solidFill>
              <a:srgbClr val="5821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8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106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/>
              <a:t>Representations</a:t>
            </a:r>
            <a:r>
              <a:rPr lang="it-IT" cap="none"/>
              <a:t> in </a:t>
            </a:r>
            <a:r>
              <a:rPr lang="it-IT" cap="none" err="1"/>
              <a:t>LLMs</a:t>
            </a:r>
            <a:endParaRPr lang="it-IT" cap="none"/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34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1946787" y="1607530"/>
            <a:ext cx="963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🔍 Large Language Models (LLMs) are Neural Networks (and so statistical), however they    </a:t>
            </a:r>
          </a:p>
          <a:p>
            <a:r>
              <a:rPr lang="en-US" sz="1600"/>
              <a:t>       substantially differ from other language models in the amount of data they have been trained with.</a:t>
            </a:r>
          </a:p>
          <a:p>
            <a:r>
              <a:rPr lang="en-US" sz="1600"/>
              <a:t>❗ They are all Transformers (however not all Transformers are LLMs).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82DDF6-2A13-0949-D76D-565FE7C8FD45}"/>
              </a:ext>
            </a:extLst>
          </p:cNvPr>
          <p:cNvSpPr txBox="1"/>
          <p:nvPr/>
        </p:nvSpPr>
        <p:spPr>
          <a:xfrm>
            <a:off x="1491801" y="2604684"/>
            <a:ext cx="7062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i="0">
                <a:solidFill>
                  <a:srgbClr val="000000"/>
                </a:solidFill>
                <a:effectLst/>
                <a:latin typeface="Avenir Next LT Pro (Corpo)"/>
              </a:rPr>
              <a:t>💡</a:t>
            </a:r>
            <a:r>
              <a:rPr lang="en-US" sz="1600" i="0">
                <a:solidFill>
                  <a:srgbClr val="000000"/>
                </a:solidFill>
                <a:effectLst/>
                <a:latin typeface="Avenir Next LT Pro (Corpo)"/>
              </a:rPr>
              <a:t>They represent negation by building:</a:t>
            </a:r>
          </a:p>
          <a:p>
            <a:pPr lvl="1"/>
            <a:endParaRPr lang="en-US" sz="1600" b="1" i="0">
              <a:solidFill>
                <a:srgbClr val="000000"/>
              </a:solidFill>
              <a:effectLst/>
              <a:latin typeface="Avenir Next LT Pro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000000"/>
                </a:solidFill>
                <a:effectLst/>
                <a:latin typeface="Avenir Next LT Pro (Corpo)"/>
              </a:rPr>
              <a:t>Contextual Embeddings</a:t>
            </a:r>
            <a:r>
              <a:rPr lang="en-US" sz="1600" b="0" i="0">
                <a:solidFill>
                  <a:srgbClr val="000000"/>
                </a:solidFill>
                <a:effectLst/>
                <a:latin typeface="Avenir Next LT Pro (Corpo)"/>
              </a:rPr>
              <a:t>: </a:t>
            </a:r>
            <a:r>
              <a:rPr lang="en-US" sz="1600">
                <a:solidFill>
                  <a:srgbClr val="000000"/>
                </a:solidFill>
                <a:latin typeface="Avenir Next LT Pro (Corpo)"/>
              </a:rPr>
              <a:t>T</a:t>
            </a:r>
            <a:r>
              <a:rPr lang="en-US" sz="1600" b="0" i="0">
                <a:solidFill>
                  <a:srgbClr val="000000"/>
                </a:solidFill>
                <a:effectLst/>
                <a:latin typeface="Avenir Next LT Pro (Corpo)"/>
              </a:rPr>
              <a:t>hrough their deep architectures, generate embeddings for words and phrases based on their surrounding context, which inherently captures the essence of negation when present.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Avenir Next LT Pro (Corpo)"/>
              </a:rPr>
              <a:t>Continuous Vector Space</a:t>
            </a:r>
            <a:r>
              <a:rPr lang="en-US" sz="1600">
                <a:latin typeface="Avenir Next LT Pro (Corpo)"/>
              </a:rPr>
              <a:t>: The representation of words, including negation, is mapped into a continuous vector space where the semantic and syntactic relationships between words and sentences are preserved.</a:t>
            </a:r>
          </a:p>
        </p:txBody>
      </p:sp>
      <p:pic>
        <p:nvPicPr>
          <p:cNvPr id="6" name="Immagine 5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18E0EBFE-E29A-C698-1C81-94502950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82" y="2933410"/>
            <a:ext cx="2688913" cy="17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5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027922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/>
              <a:t>Handling </a:t>
            </a:r>
            <a:r>
              <a:rPr lang="it-IT" cap="none" err="1"/>
              <a:t>Negation</a:t>
            </a:r>
            <a:r>
              <a:rPr lang="it-IT" cap="none"/>
              <a:t> in </a:t>
            </a:r>
            <a:r>
              <a:rPr lang="it-IT" cap="none" err="1"/>
              <a:t>LLMs</a:t>
            </a:r>
            <a:r>
              <a:rPr lang="it-IT" cap="none"/>
              <a:t> - 1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35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82DDF6-2A13-0949-D76D-565FE7C8FD45}"/>
              </a:ext>
            </a:extLst>
          </p:cNvPr>
          <p:cNvSpPr txBox="1"/>
          <p:nvPr/>
        </p:nvSpPr>
        <p:spPr>
          <a:xfrm>
            <a:off x="2318195" y="3016568"/>
            <a:ext cx="926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Attention Mechanism: </a:t>
            </a:r>
            <a:r>
              <a:rPr lang="en-US">
                <a:latin typeface="Avenir Next LT Pro (Corpo)"/>
              </a:rPr>
              <a:t>It allows the weighting of different parts of the input text, enabling the model to focus on negation words and their scope within sentences.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Positional Encodings: </a:t>
            </a:r>
            <a:r>
              <a:rPr lang="en-US">
                <a:latin typeface="Avenir Next LT Pro (Corpo)"/>
              </a:rPr>
              <a:t>Help in maintaining the order of words, which is crucial for correctly interpreting negation.</a:t>
            </a:r>
            <a:endParaRPr lang="it-IT">
              <a:latin typeface="Avenir Next LT Pro (Corpo)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414C65-34AB-9F6A-EBCE-E52D3E21EB0D}"/>
              </a:ext>
            </a:extLst>
          </p:cNvPr>
          <p:cNvSpPr txBox="1"/>
          <p:nvPr/>
        </p:nvSpPr>
        <p:spPr>
          <a:xfrm>
            <a:off x="2259201" y="1690688"/>
            <a:ext cx="8604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🔍 LLMs handle negation by using the mechanisms native of Transformer architectures, while exploiting the advantages of being trained on a huge amount of data</a:t>
            </a:r>
          </a:p>
          <a:p>
            <a:r>
              <a:rPr lang="en-US"/>
              <a:t>📜Strategies: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99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027922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/>
              <a:t>Handling </a:t>
            </a:r>
            <a:r>
              <a:rPr lang="it-IT" cap="none" err="1"/>
              <a:t>Negation</a:t>
            </a:r>
            <a:r>
              <a:rPr lang="it-IT" cap="none"/>
              <a:t> in </a:t>
            </a:r>
            <a:r>
              <a:rPr lang="it-IT" cap="none" err="1"/>
              <a:t>LLMs</a:t>
            </a:r>
            <a:r>
              <a:rPr lang="it-IT" cap="none"/>
              <a:t> - 2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36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2259201" y="1690688"/>
            <a:ext cx="8604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🔍 LLMs handle negation by using the mechanisms native of Transformer architectures, while exploiting the advantages of being trained on a huge amount of data</a:t>
            </a:r>
          </a:p>
          <a:p>
            <a:r>
              <a:rPr lang="en-US"/>
              <a:t>📜Strategies:</a:t>
            </a: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82DDF6-2A13-0949-D76D-565FE7C8FD45}"/>
              </a:ext>
            </a:extLst>
          </p:cNvPr>
          <p:cNvSpPr txBox="1"/>
          <p:nvPr/>
        </p:nvSpPr>
        <p:spPr>
          <a:xfrm>
            <a:off x="2318195" y="3016568"/>
            <a:ext cx="9262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Training on Large Datasets: </a:t>
            </a:r>
            <a:r>
              <a:rPr lang="en-US">
                <a:latin typeface="Avenir Next LT Pro (Corpo)"/>
              </a:rPr>
              <a:t>By training on large-scale datasets, LLMs learn from numerous examples of negation in natural language, which enhances their ability to correctly interpret negation.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latin typeface="Avenir Next LT Pro (Corpo)"/>
              </a:rPr>
              <a:t>Fine-tuning on Task-specific Data: </a:t>
            </a:r>
            <a:r>
              <a:rPr lang="en-US">
                <a:latin typeface="Avenir Next LT Pro (Corpo)"/>
              </a:rPr>
              <a:t>Fine-tuning LLMs on specific tasks with data containing examples of negation can further enhance the models' ability to handle negation accurately.</a:t>
            </a:r>
            <a:endParaRPr lang="it-IT">
              <a:latin typeface="Avenir Next LT Pro (Corpo)"/>
            </a:endParaRPr>
          </a:p>
        </p:txBody>
      </p:sp>
    </p:spTree>
    <p:extLst>
      <p:ext uri="{BB962C8B-B14F-4D97-AF65-F5344CB8AC3E}">
        <p14:creationId xmlns:p14="http://schemas.microsoft.com/office/powerpoint/2010/main" val="390577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14279-2A73-9BDF-EABF-35ED484CE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881" y="1357131"/>
            <a:ext cx="5444448" cy="2048451"/>
          </a:xfrm>
        </p:spPr>
        <p:txBody>
          <a:bodyPr anchor="t">
            <a:normAutofit/>
          </a:bodyPr>
          <a:lstStyle/>
          <a:p>
            <a:r>
              <a:rPr lang="it-IT" cap="none"/>
              <a:t>Summary</a:t>
            </a: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52BEB609-4241-BF5D-8406-CD579D68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7B276231-9E62-5F40-719B-CDE19004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37</a:t>
            </a:fld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560A81C-182A-C496-E3EF-BA7B82265225}"/>
              </a:ext>
            </a:extLst>
          </p:cNvPr>
          <p:cNvSpPr/>
          <p:nvPr/>
        </p:nvSpPr>
        <p:spPr>
          <a:xfrm>
            <a:off x="7475681" y="6205681"/>
            <a:ext cx="575094" cy="488830"/>
          </a:xfrm>
          <a:prstGeom prst="rect">
            <a:avLst/>
          </a:prstGeom>
          <a:solidFill>
            <a:srgbClr val="582156"/>
          </a:solidFill>
          <a:ln>
            <a:solidFill>
              <a:srgbClr val="5821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90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027922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/>
              <a:t>Summary</a:t>
            </a:r>
            <a:r>
              <a:rPr lang="it-IT" cap="none"/>
              <a:t> - 1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38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2259201" y="1690688"/>
            <a:ext cx="860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❓How good are different methods at tackling the classical challenges in representing negation?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55D220-E510-5A8C-94EE-7B3D41F134E9}"/>
              </a:ext>
            </a:extLst>
          </p:cNvPr>
          <p:cNvSpPr txBox="1"/>
          <p:nvPr/>
        </p:nvSpPr>
        <p:spPr>
          <a:xfrm>
            <a:off x="2125013" y="4703527"/>
            <a:ext cx="3565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📡  </a:t>
            </a:r>
            <a:r>
              <a:rPr lang="en-US" b="1"/>
              <a:t>Detection of negation and modality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🔣 – ⭐⭐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📊 – ⭐⭐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🤖 – ⭐⭐⭐ 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56F0D8-FC5A-22B9-C231-76F25C24982F}"/>
              </a:ext>
            </a:extLst>
          </p:cNvPr>
          <p:cNvSpPr txBox="1"/>
          <p:nvPr/>
        </p:nvSpPr>
        <p:spPr>
          <a:xfrm>
            <a:off x="7388155" y="2623473"/>
            <a:ext cx="2906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🎯 Scope of negation</a:t>
            </a:r>
            <a:endParaRPr lang="en-US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🔣 – ⭐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📊 – ⭐⭐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🤖 – ⭐⭐⭐ 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621A06D-A174-A603-C0FB-78FB8D1F042C}"/>
              </a:ext>
            </a:extLst>
          </p:cNvPr>
          <p:cNvSpPr txBox="1"/>
          <p:nvPr/>
        </p:nvSpPr>
        <p:spPr>
          <a:xfrm>
            <a:off x="2259201" y="2623473"/>
            <a:ext cx="2536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➿ </a:t>
            </a:r>
            <a:r>
              <a:rPr lang="en-US" sz="1800" b="1"/>
              <a:t>Double negatives</a:t>
            </a:r>
            <a:endParaRPr lang="en-US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🔣 – ⭐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📊 – ⭐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🤖 – ⭐⭐⭐ </a:t>
            </a:r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6E5D7EA-DEB1-D14C-9991-521B45094911}"/>
              </a:ext>
            </a:extLst>
          </p:cNvPr>
          <p:cNvSpPr txBox="1"/>
          <p:nvPr/>
        </p:nvSpPr>
        <p:spPr>
          <a:xfrm>
            <a:off x="7388155" y="4703527"/>
            <a:ext cx="3475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♾️ Interactions with modals and quantifiers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🔣 – ⭐⭐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📊 – ⭐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🤖 – ⭐⭐ 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79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027922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/>
              <a:t>Summary</a:t>
            </a:r>
            <a:r>
              <a:rPr lang="it-IT" cap="none"/>
              <a:t> - 2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39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12531-8CD2-ACDB-776E-AD9AA1E3D581}"/>
              </a:ext>
            </a:extLst>
          </p:cNvPr>
          <p:cNvSpPr txBox="1"/>
          <p:nvPr/>
        </p:nvSpPr>
        <p:spPr>
          <a:xfrm>
            <a:off x="2259201" y="1690688"/>
            <a:ext cx="860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❓How good are different methods at tackling the classical challenges in representing negation?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55D220-E510-5A8C-94EE-7B3D41F134E9}"/>
              </a:ext>
            </a:extLst>
          </p:cNvPr>
          <p:cNvSpPr txBox="1"/>
          <p:nvPr/>
        </p:nvSpPr>
        <p:spPr>
          <a:xfrm>
            <a:off x="1808407" y="2623473"/>
            <a:ext cx="3400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/>
              <a:t>🔠↔🈹 </a:t>
            </a:r>
            <a:r>
              <a:rPr lang="en-US" b="1"/>
              <a:t>Machine Translation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/>
              <a:t>🔣 – ❌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/>
              <a:t>📊 – ⭐⭐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/>
              <a:t>🤖 – ⭐⭐⭐ 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56F0D8-FC5A-22B9-C231-76F25C24982F}"/>
              </a:ext>
            </a:extLst>
          </p:cNvPr>
          <p:cNvSpPr txBox="1"/>
          <p:nvPr/>
        </p:nvSpPr>
        <p:spPr>
          <a:xfrm>
            <a:off x="7653190" y="2640051"/>
            <a:ext cx="3735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💬  Natural Language Inference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🔣 – ⭐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📊 – ⭐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🤖 – ⭐⭐⭐ 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621A06D-A174-A603-C0FB-78FB8D1F042C}"/>
              </a:ext>
            </a:extLst>
          </p:cNvPr>
          <p:cNvSpPr txBox="1"/>
          <p:nvPr/>
        </p:nvSpPr>
        <p:spPr>
          <a:xfrm>
            <a:off x="1808406" y="4842027"/>
            <a:ext cx="293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📑 </a:t>
            </a:r>
            <a:r>
              <a:rPr lang="en-US" sz="1800" b="1"/>
              <a:t>Context Dependency</a:t>
            </a:r>
            <a:endParaRPr lang="en-US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🔣 – ❌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📊 – ⭐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🤖 – ⭐⭐⭐ </a:t>
            </a:r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6E5D7EA-DEB1-D14C-9991-521B45094911}"/>
              </a:ext>
            </a:extLst>
          </p:cNvPr>
          <p:cNvSpPr txBox="1"/>
          <p:nvPr/>
        </p:nvSpPr>
        <p:spPr>
          <a:xfrm>
            <a:off x="7782782" y="4842027"/>
            <a:ext cx="347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a typeface="+mn-lt"/>
                <a:cs typeface="+mn-lt"/>
              </a:rPr>
              <a:t>🔀 </a:t>
            </a:r>
            <a:r>
              <a:rPr lang="en-US" b="1"/>
              <a:t>Word Order Variability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🔣 – ❌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📊 – ⭐⭐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🤖 – ⭐⭐⭐ </a:t>
            </a:r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11C820B-A619-E768-477B-A5F36FE6DB61}"/>
              </a:ext>
            </a:extLst>
          </p:cNvPr>
          <p:cNvSpPr txBox="1"/>
          <p:nvPr/>
        </p:nvSpPr>
        <p:spPr>
          <a:xfrm>
            <a:off x="5123857" y="3707743"/>
            <a:ext cx="2875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🃏 </a:t>
            </a:r>
            <a:r>
              <a:rPr lang="en-US" b="1"/>
              <a:t>Sarcasm and Irony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🔣 – ❌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📊 – ⭐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/>
              <a:t>🤖 – ⭐⭐⭐ 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38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/>
              <a:t>Negation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BE3D64A-0EC3-CBAC-0C3B-513E50810489}"/>
              </a:ext>
            </a:extLst>
          </p:cNvPr>
          <p:cNvSpPr txBox="1"/>
          <p:nvPr/>
        </p:nvSpPr>
        <p:spPr>
          <a:xfrm>
            <a:off x="1328134" y="2602605"/>
            <a:ext cx="503487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>
                <a:ea typeface="+mn-lt"/>
                <a:cs typeface="+mn-lt"/>
              </a:rPr>
              <a:t>🤔</a:t>
            </a:r>
            <a:r>
              <a:rPr lang="it-IT" sz="2200"/>
              <a:t> What is it?</a:t>
            </a:r>
          </a:p>
          <a:p>
            <a:pPr marL="742950" lvl="1" indent="-285750">
              <a:buFont typeface="Arial"/>
              <a:buChar char="•"/>
            </a:pPr>
            <a:r>
              <a:rPr lang="it-IT" sz="2200"/>
              <a:t>A </a:t>
            </a:r>
            <a:r>
              <a:rPr lang="en-US" sz="2200"/>
              <a:t>fundamental</a:t>
            </a:r>
            <a:r>
              <a:rPr lang="it-IT" sz="2200"/>
              <a:t> construct in both natural language and logic</a:t>
            </a:r>
          </a:p>
          <a:p>
            <a:pPr marL="742950" lvl="1" indent="-285750">
              <a:buFont typeface="Arial"/>
              <a:buChar char="•"/>
            </a:pPr>
            <a:endParaRPr lang="it-IT" sz="220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A86138-DEAA-F8BC-2390-5731AB6389A0}"/>
              </a:ext>
            </a:extLst>
          </p:cNvPr>
          <p:cNvSpPr txBox="1"/>
          <p:nvPr/>
        </p:nvSpPr>
        <p:spPr>
          <a:xfrm>
            <a:off x="6366993" y="2599921"/>
            <a:ext cx="578046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>
                <a:ea typeface="+mn-lt"/>
                <a:cs typeface="+mn-lt"/>
              </a:rPr>
              <a:t>🧐</a:t>
            </a:r>
            <a:r>
              <a:rPr lang="it-IT" sz="2200">
                <a:latin typeface="Avenir Next LT Pro"/>
                <a:ea typeface="+mn-lt"/>
                <a:cs typeface="Segoe UI"/>
              </a:rPr>
              <a:t> </a:t>
            </a:r>
            <a:r>
              <a:rPr lang="it-IT" sz="2200" err="1">
                <a:latin typeface="Avenir Next LT Pro"/>
                <a:ea typeface="Segoe UI"/>
                <a:cs typeface="Segoe UI"/>
              </a:rPr>
              <a:t>Why</a:t>
            </a:r>
            <a:r>
              <a:rPr lang="it-IT" sz="2200">
                <a:latin typeface="Avenir Next LT Pro"/>
                <a:ea typeface="Segoe UI"/>
                <a:cs typeface="Segoe UI"/>
              </a:rPr>
              <a:t> </a:t>
            </a:r>
            <a:r>
              <a:rPr lang="it-IT" sz="2200" err="1">
                <a:latin typeface="Avenir Next LT Pro"/>
                <a:ea typeface="Segoe UI"/>
                <a:cs typeface="Segoe UI"/>
              </a:rPr>
              <a:t>is</a:t>
            </a:r>
            <a:r>
              <a:rPr lang="it-IT" sz="2200">
                <a:latin typeface="Avenir Next LT Pro"/>
                <a:ea typeface="Segoe UI"/>
                <a:cs typeface="Segoe UI"/>
              </a:rPr>
              <a:t> </a:t>
            </a:r>
            <a:r>
              <a:rPr lang="it-IT" sz="2200" err="1">
                <a:latin typeface="Avenir Next LT Pro"/>
                <a:ea typeface="Segoe UI"/>
                <a:cs typeface="Segoe UI"/>
              </a:rPr>
              <a:t>it</a:t>
            </a:r>
            <a:r>
              <a:rPr lang="it-IT" sz="2200">
                <a:latin typeface="Avenir Next LT Pro"/>
                <a:ea typeface="Segoe UI"/>
                <a:cs typeface="Segoe UI"/>
              </a:rPr>
              <a:t> </a:t>
            </a:r>
            <a:r>
              <a:rPr lang="it-IT" sz="2200" err="1">
                <a:latin typeface="Avenir Next LT Pro"/>
                <a:ea typeface="Segoe UI"/>
                <a:cs typeface="Segoe UI"/>
              </a:rPr>
              <a:t>important</a:t>
            </a:r>
            <a:r>
              <a:rPr lang="it-IT" sz="2200">
                <a:latin typeface="Avenir Next LT Pro"/>
                <a:ea typeface="Segoe UI"/>
                <a:cs typeface="Segoe UI"/>
              </a:rPr>
              <a:t>?</a:t>
            </a:r>
            <a:r>
              <a:rPr lang="en-US" sz="2200">
                <a:latin typeface="Avenir Next LT Pro"/>
                <a:ea typeface="Segoe UI"/>
                <a:cs typeface="Segoe UI"/>
              </a:rPr>
              <a:t>​</a:t>
            </a:r>
            <a:endParaRPr lang="it-IT" sz="2200"/>
          </a:p>
          <a:p>
            <a:pPr marL="742950" lvl="1" indent="-285750">
              <a:buChar char="•"/>
            </a:pPr>
            <a:r>
              <a:rPr lang="it-IT" sz="2200" baseline="0" err="1">
                <a:latin typeface="Avenir Next LT Pro"/>
                <a:ea typeface="Arial"/>
                <a:cs typeface="Arial"/>
              </a:rPr>
              <a:t>Fundamental</a:t>
            </a:r>
            <a:r>
              <a:rPr lang="it-IT" sz="2200" baseline="0">
                <a:latin typeface="Avenir Next LT Pro"/>
                <a:ea typeface="Arial"/>
                <a:cs typeface="Arial"/>
              </a:rPr>
              <a:t> for the </a:t>
            </a:r>
            <a:r>
              <a:rPr lang="it-IT" sz="2200" baseline="0" err="1">
                <a:latin typeface="Avenir Next LT Pro"/>
                <a:ea typeface="Arial"/>
                <a:cs typeface="Arial"/>
              </a:rPr>
              <a:t>expression</a:t>
            </a:r>
            <a:r>
              <a:rPr lang="it-IT" sz="2200" baseline="0">
                <a:latin typeface="Avenir Next LT Pro"/>
                <a:ea typeface="Arial"/>
                <a:cs typeface="Arial"/>
              </a:rPr>
              <a:t> of </a:t>
            </a:r>
            <a:endParaRPr lang="it-IT" sz="2200">
              <a:latin typeface="Avenir Next LT Pro"/>
              <a:ea typeface="Arial"/>
              <a:cs typeface="Arial"/>
            </a:endParaRPr>
          </a:p>
          <a:p>
            <a:pPr lvl="1"/>
            <a:r>
              <a:rPr lang="it-IT" sz="2200" b="1">
                <a:latin typeface="Avenir Next LT Pro"/>
                <a:ea typeface="Arial"/>
                <a:cs typeface="Arial"/>
              </a:rPr>
              <a:t>    </a:t>
            </a:r>
            <a:r>
              <a:rPr lang="it-IT" sz="2200" b="1" baseline="0" err="1">
                <a:latin typeface="Avenir Next LT Pro"/>
                <a:ea typeface="Arial"/>
                <a:cs typeface="Arial"/>
              </a:rPr>
              <a:t>denial</a:t>
            </a:r>
            <a:r>
              <a:rPr lang="it-IT" sz="2200" baseline="0">
                <a:latin typeface="Avenir Next LT Pro"/>
                <a:ea typeface="Arial"/>
                <a:cs typeface="Arial"/>
              </a:rPr>
              <a:t>, </a:t>
            </a:r>
            <a:r>
              <a:rPr lang="it-IT" sz="2200" b="1" baseline="0" err="1">
                <a:latin typeface="Avenir Next LT Pro"/>
                <a:ea typeface="Arial"/>
                <a:cs typeface="Arial"/>
              </a:rPr>
              <a:t>contradiction</a:t>
            </a:r>
            <a:r>
              <a:rPr lang="it-IT" sz="2200" baseline="0">
                <a:latin typeface="Avenir Next LT Pro"/>
                <a:ea typeface="Arial"/>
                <a:cs typeface="Arial"/>
              </a:rPr>
              <a:t>,</a:t>
            </a:r>
            <a:r>
              <a:rPr lang="it-IT" sz="2200">
                <a:latin typeface="Avenir Next LT Pro"/>
                <a:ea typeface="Arial"/>
                <a:cs typeface="Arial"/>
              </a:rPr>
              <a:t> </a:t>
            </a:r>
            <a:r>
              <a:rPr lang="it-IT" sz="2200" baseline="0">
                <a:latin typeface="Avenir Next LT Pro"/>
                <a:ea typeface="Arial"/>
                <a:cs typeface="Arial"/>
              </a:rPr>
              <a:t>and </a:t>
            </a:r>
            <a:r>
              <a:rPr lang="it-IT" sz="2200" b="1" baseline="0" err="1">
                <a:latin typeface="Avenir Next LT Pro"/>
                <a:ea typeface="Arial"/>
                <a:cs typeface="Arial"/>
              </a:rPr>
              <a:t>falsity</a:t>
            </a:r>
            <a:endParaRPr lang="it-IT" sz="22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3D9477-956C-ED7B-0C3F-B891156F041A}"/>
              </a:ext>
            </a:extLst>
          </p:cNvPr>
          <p:cNvSpPr txBox="1"/>
          <p:nvPr/>
        </p:nvSpPr>
        <p:spPr>
          <a:xfrm>
            <a:off x="3180582" y="4573295"/>
            <a:ext cx="648004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>
                <a:ea typeface="+mn-lt"/>
                <a:cs typeface="+mn-lt"/>
              </a:rPr>
              <a:t>🔦</a:t>
            </a:r>
            <a:r>
              <a:rPr lang="it-IT" sz="2200"/>
              <a:t> How do we spot a negation?</a:t>
            </a:r>
            <a:endParaRPr lang="it-IT"/>
          </a:p>
          <a:p>
            <a:pPr marL="742950" lvl="1" indent="-285750">
              <a:buFont typeface="Arial"/>
              <a:buChar char="•"/>
            </a:pPr>
            <a:r>
              <a:rPr lang="it-IT" sz="2200"/>
              <a:t>In PL and FOL: </a:t>
            </a:r>
            <a:r>
              <a:rPr lang="it-IT" sz="2200">
                <a:latin typeface="Avenir Next LT Pro"/>
                <a:ea typeface="Calibri"/>
                <a:cs typeface="Calibri"/>
              </a:rPr>
              <a:t>¬ operator </a:t>
            </a:r>
          </a:p>
          <a:p>
            <a:pPr marL="742950" lvl="1" indent="-285750">
              <a:buFont typeface="Arial"/>
              <a:buChar char="•"/>
            </a:pPr>
            <a:r>
              <a:rPr lang="it-IT" sz="2200"/>
              <a:t>In natural language: very challenging, need a high understanding of semantics</a:t>
            </a:r>
          </a:p>
        </p:txBody>
      </p:sp>
    </p:spTree>
    <p:extLst>
      <p:ext uri="{BB962C8B-B14F-4D97-AF65-F5344CB8AC3E}">
        <p14:creationId xmlns:p14="http://schemas.microsoft.com/office/powerpoint/2010/main" val="4501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3747-01B8-0660-8C68-E16C9868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140CB-DE3B-4C2C-93D1-327FEF73DA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https://www.sciencedirect.com/science/article/pii/S2667096820300070#:~:text=The%20prefix%20dis,may%20lead%20to%20a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(Fake news detection)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https://journals.sagepub.com/doi/full/10.1177/0093650220921321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(Credibility Perceptions and Detection Accuracy of Fake News Headlines on Social Media)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https://aclanthology.org/J12-2001.pdf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(Modality and Negation: An Introduction to the Special Issue)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https://mdpi.com/2076-3417/12/10/5209#B77-applsci-12-05209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(&lt;Negation and Speculation in NLP: A Survey, Corpora, Methods, and Applications)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07AF-16B4-1BC7-0358-C708E0FF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D0C7-CFD3-5C59-281B-56E46C66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1289-7648-9BD0-1B91-6647DDDE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542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/>
              <a:t>Thank </a:t>
            </a:r>
            <a:r>
              <a:rPr lang="it-IT" cap="none" err="1"/>
              <a:t>you</a:t>
            </a:r>
            <a:r>
              <a:rPr lang="it-IT" cap="none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Massimo Stefan</a:t>
            </a:r>
          </a:p>
          <a:p>
            <a:pPr rtl="0"/>
            <a:r>
              <a:rPr lang="it-IT"/>
              <a:t>Alex Astolfi</a:t>
            </a:r>
          </a:p>
          <a:p>
            <a:pPr rtl="0"/>
            <a:r>
              <a:rPr lang="it-IT"/>
              <a:t>Filippo Momentè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14279-2A73-9BDF-EABF-35ED484CE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881" y="1357131"/>
            <a:ext cx="5444448" cy="2048451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cap="none"/>
              <a:t>Prevalence of negation in NL</a:t>
            </a: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52BEB609-4241-BF5D-8406-CD579D68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7B276231-9E62-5F40-719B-CDE19004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560A81C-182A-C496-E3EF-BA7B82265225}"/>
              </a:ext>
            </a:extLst>
          </p:cNvPr>
          <p:cNvSpPr/>
          <p:nvPr/>
        </p:nvSpPr>
        <p:spPr>
          <a:xfrm>
            <a:off x="7475681" y="6205681"/>
            <a:ext cx="575094" cy="488830"/>
          </a:xfrm>
          <a:prstGeom prst="rect">
            <a:avLst/>
          </a:prstGeom>
          <a:solidFill>
            <a:srgbClr val="582156"/>
          </a:solidFill>
          <a:ln>
            <a:solidFill>
              <a:srgbClr val="5821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68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/>
              <a:t>Prevalence</a:t>
            </a:r>
            <a:r>
              <a:rPr lang="it-IT" cap="none"/>
              <a:t> of </a:t>
            </a:r>
            <a:r>
              <a:rPr lang="it-IT" cap="none" err="1"/>
              <a:t>Negation</a:t>
            </a:r>
            <a:r>
              <a:rPr lang="it-IT" cap="none"/>
              <a:t> In Natural Language - 1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52BFBA-3BAC-B593-F0D2-A24D3890C1E3}"/>
              </a:ext>
            </a:extLst>
          </p:cNvPr>
          <p:cNvSpPr txBox="1"/>
          <p:nvPr/>
        </p:nvSpPr>
        <p:spPr>
          <a:xfrm>
            <a:off x="1553514" y="2375538"/>
            <a:ext cx="1019546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+mn-lt"/>
                <a:cs typeface="+mn-lt"/>
              </a:rPr>
              <a:t>🔍</a:t>
            </a:r>
            <a:r>
              <a:rPr lang="en-US" sz="1600"/>
              <a:t> </a:t>
            </a:r>
            <a:r>
              <a:rPr lang="en-US" sz="1600">
                <a:latin typeface="Avenir Next LT Pro"/>
                <a:ea typeface="Calibri"/>
                <a:cs typeface="Calibri"/>
              </a:rPr>
              <a:t>The prevalence of negation in natural language is substantial, emphasizing its central role in understanding human communication. </a:t>
            </a:r>
            <a:endParaRPr lang="it-IT" sz="1600"/>
          </a:p>
          <a:p>
            <a:pPr algn="ctr"/>
            <a:endParaRPr lang="en-US" sz="1600">
              <a:latin typeface="Avenir Next LT Pro"/>
              <a:ea typeface="Calibri"/>
              <a:cs typeface="Calibri"/>
            </a:endParaRPr>
          </a:p>
          <a:p>
            <a:pPr algn="ctr"/>
            <a:r>
              <a:rPr lang="en-US" sz="1600">
                <a:ea typeface="+mn-lt"/>
                <a:cs typeface="+mn-lt"/>
              </a:rPr>
              <a:t>❗There are some cases when modeling negation becomes particular important in NLP, such as:</a:t>
            </a:r>
            <a:endParaRPr lang="en-US" sz="16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BCC43F-EBA2-843D-E034-16A2693285A5}"/>
              </a:ext>
            </a:extLst>
          </p:cNvPr>
          <p:cNvSpPr txBox="1"/>
          <p:nvPr/>
        </p:nvSpPr>
        <p:spPr>
          <a:xfrm>
            <a:off x="1279071" y="3646714"/>
            <a:ext cx="5138056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it-IT" sz="1600" b="1" err="1"/>
              <a:t>Different</a:t>
            </a:r>
            <a:r>
              <a:rPr lang="it-IT" sz="1600" b="1"/>
              <a:t> Domains:</a:t>
            </a:r>
          </a:p>
          <a:p>
            <a:r>
              <a:rPr lang="it-IT" sz="1600">
                <a:ea typeface="+mn-lt"/>
                <a:cs typeface="+mn-lt"/>
              </a:rPr>
              <a:t>     </a:t>
            </a:r>
            <a:r>
              <a:rPr lang="it-IT">
                <a:ea typeface="+mn-lt"/>
                <a:cs typeface="+mn-lt"/>
              </a:rPr>
              <a:t>🧗</a:t>
            </a:r>
            <a:r>
              <a:rPr lang="it-IT" sz="1600">
                <a:ea typeface="+mn-lt"/>
                <a:cs typeface="+mn-lt"/>
              </a:rPr>
              <a:t>Challenge: </a:t>
            </a:r>
            <a:endParaRPr lang="it-IT" sz="1600">
              <a:latin typeface="Avenir Next LT Pro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it-IT" sz="1600">
                <a:latin typeface="Avenir Next LT Pro"/>
                <a:ea typeface="Calibri"/>
                <a:cs typeface="Calibri"/>
              </a:rPr>
              <a:t>The forms negation presents itself can vary significantly </a:t>
            </a:r>
            <a:r>
              <a:rPr lang="it-IT" sz="1600" u="sng">
                <a:latin typeface="Avenir Next LT Pro"/>
                <a:ea typeface="Calibri"/>
                <a:cs typeface="Calibri"/>
              </a:rPr>
              <a:t>across domains</a:t>
            </a:r>
            <a:r>
              <a:rPr lang="it-IT" sz="1600">
                <a:latin typeface="Avenir Next LT Pro"/>
                <a:ea typeface="Calibri"/>
                <a:cs typeface="Calibri"/>
              </a:rPr>
              <a:t>. </a:t>
            </a:r>
            <a:endParaRPr lang="it-IT" sz="1600"/>
          </a:p>
          <a:p>
            <a:r>
              <a:rPr lang="it-IT" sz="1600">
                <a:ea typeface="+mn-lt"/>
                <a:cs typeface="+mn-lt"/>
              </a:rPr>
              <a:t>      🧑‍🏫</a:t>
            </a:r>
            <a:r>
              <a:rPr lang="it-IT" sz="1600">
                <a:latin typeface="Avenir Next LT Pro"/>
                <a:ea typeface="Calibri"/>
                <a:cs typeface="Calibri"/>
              </a:rPr>
              <a:t> </a:t>
            </a:r>
            <a:r>
              <a:rPr lang="it-IT" sz="1600" err="1">
                <a:latin typeface="Avenir Next LT Pro"/>
                <a:ea typeface="Calibri"/>
                <a:cs typeface="Calibri"/>
              </a:rPr>
              <a:t>Example</a:t>
            </a:r>
            <a:r>
              <a:rPr lang="it-IT" sz="1600">
                <a:latin typeface="Avenir Next LT Pro"/>
                <a:ea typeface="Calibri"/>
                <a:cs typeface="Calibri"/>
              </a:rPr>
              <a:t>: </a:t>
            </a:r>
          </a:p>
          <a:p>
            <a:pPr marL="742950" lvl="1" indent="-285750">
              <a:buFont typeface="Arial"/>
              <a:buChar char="•"/>
            </a:pPr>
            <a:r>
              <a:rPr lang="it-IT" sz="1600">
                <a:latin typeface="Avenir Next LT Pro"/>
                <a:ea typeface="Calibri"/>
                <a:cs typeface="Calibri"/>
              </a:rPr>
              <a:t>Negation in legal texts might exhibit  </a:t>
            </a:r>
            <a:endParaRPr lang="it-IT"/>
          </a:p>
          <a:p>
            <a:r>
              <a:rPr lang="it-IT" sz="1600">
                <a:latin typeface="Avenir Next LT Pro"/>
                <a:ea typeface="Calibri"/>
                <a:cs typeface="Calibri"/>
              </a:rPr>
              <a:t>               different characteristics compared to      </a:t>
            </a:r>
          </a:p>
          <a:p>
            <a:r>
              <a:rPr lang="it-IT" sz="1600">
                <a:latin typeface="Avenir Next LT Pro"/>
                <a:ea typeface="Calibri"/>
                <a:cs typeface="Calibri"/>
              </a:rPr>
              <a:t>               social media texts. </a:t>
            </a:r>
            <a:endParaRPr lang="it-IT"/>
          </a:p>
          <a:p>
            <a:r>
              <a:rPr lang="it-IT" sz="1600">
                <a:ea typeface="+mn-lt"/>
                <a:cs typeface="+mn-lt"/>
              </a:rPr>
              <a:t>      🤔 </a:t>
            </a:r>
            <a:r>
              <a:rPr lang="it-IT" sz="1600" err="1">
                <a:ea typeface="+mn-lt"/>
                <a:cs typeface="+mn-lt"/>
              </a:rPr>
              <a:t>Implications</a:t>
            </a:r>
            <a:r>
              <a:rPr lang="it-IT" sz="1600">
                <a:ea typeface="+mn-lt"/>
                <a:cs typeface="+mn-lt"/>
              </a:rPr>
              <a:t> for NLP:</a:t>
            </a:r>
            <a:endParaRPr lang="it-IT"/>
          </a:p>
          <a:p>
            <a:pPr marL="742950" lvl="1" indent="-285750">
              <a:buFont typeface="Arial"/>
              <a:buChar char="•"/>
            </a:pPr>
            <a:r>
              <a:rPr lang="en-US" sz="1600" u="sng">
                <a:ea typeface="+mn-lt"/>
                <a:cs typeface="+mn-lt"/>
              </a:rPr>
              <a:t>Domain-specific approaches</a:t>
            </a:r>
            <a:r>
              <a:rPr lang="en-US" sz="1600">
                <a:ea typeface="+mn-lt"/>
                <a:cs typeface="+mn-lt"/>
              </a:rPr>
              <a:t> for handling negation need to be considered.</a:t>
            </a:r>
          </a:p>
          <a:p>
            <a:endParaRPr lang="it-IT" b="1">
              <a:ea typeface="Calibri"/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BF2CB6-5437-A83A-7A43-2B8B8F3DD3FD}"/>
              </a:ext>
            </a:extLst>
          </p:cNvPr>
          <p:cNvSpPr txBox="1"/>
          <p:nvPr/>
        </p:nvSpPr>
        <p:spPr>
          <a:xfrm>
            <a:off x="6413499" y="3646713"/>
            <a:ext cx="5138056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>
                <a:ea typeface="+mn-lt"/>
                <a:cs typeface="+mn-lt"/>
              </a:rPr>
              <a:t>2.   Machine </a:t>
            </a:r>
            <a:r>
              <a:rPr lang="it-IT" sz="1600" b="1" err="1">
                <a:ea typeface="+mn-lt"/>
                <a:cs typeface="+mn-lt"/>
              </a:rPr>
              <a:t>Translation</a:t>
            </a:r>
            <a:r>
              <a:rPr lang="it-IT" sz="1600" b="1">
                <a:ea typeface="+mn-lt"/>
                <a:cs typeface="+mn-lt"/>
              </a:rPr>
              <a:t>: </a:t>
            </a:r>
            <a:endParaRPr lang="it-IT" sz="1600"/>
          </a:p>
          <a:p>
            <a:r>
              <a:rPr lang="it-IT" sz="1600">
                <a:ea typeface="+mn-lt"/>
                <a:cs typeface="+mn-lt"/>
              </a:rPr>
              <a:t>     🧗Challenge: </a:t>
            </a:r>
            <a:endParaRPr lang="it-IT" sz="1600">
              <a:latin typeface="Avenir Next LT Pro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Negation manifests itself differently </a:t>
            </a:r>
            <a:r>
              <a:rPr lang="en-US" sz="1600" u="sng">
                <a:ea typeface="+mn-lt"/>
                <a:cs typeface="+mn-lt"/>
              </a:rPr>
              <a:t>across languages</a:t>
            </a:r>
            <a:r>
              <a:rPr lang="en-US" sz="1600">
                <a:ea typeface="+mn-lt"/>
                <a:cs typeface="+mn-lt"/>
              </a:rPr>
              <a:t>.</a:t>
            </a:r>
            <a:endParaRPr lang="it-IT" sz="1600">
              <a:ea typeface="Calibri"/>
              <a:cs typeface="Calibri"/>
            </a:endParaRPr>
          </a:p>
          <a:p>
            <a:r>
              <a:rPr lang="it-IT" sz="1600">
                <a:ea typeface="+mn-lt"/>
                <a:cs typeface="+mn-lt"/>
              </a:rPr>
              <a:t>      🧑‍🏫</a:t>
            </a:r>
            <a:r>
              <a:rPr lang="it-IT" sz="1600">
                <a:latin typeface="Avenir Next LT Pro"/>
                <a:ea typeface="Calibri"/>
                <a:cs typeface="Calibri"/>
              </a:rPr>
              <a:t> Example: 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syntactic and semantic representation of negation in languages like Chinese or Arabic differs markedly from that in English.</a:t>
            </a:r>
            <a:endParaRPr lang="it-IT" sz="1600">
              <a:ea typeface="+mn-lt"/>
              <a:cs typeface="+mn-lt"/>
            </a:endParaRPr>
          </a:p>
          <a:p>
            <a:r>
              <a:rPr lang="it-IT" sz="1600">
                <a:ea typeface="+mn-lt"/>
                <a:cs typeface="+mn-lt"/>
              </a:rPr>
              <a:t>      🤔 </a:t>
            </a:r>
            <a:r>
              <a:rPr lang="it-IT" sz="1600" err="1">
                <a:ea typeface="+mn-lt"/>
                <a:cs typeface="+mn-lt"/>
              </a:rPr>
              <a:t>Implications</a:t>
            </a:r>
            <a:r>
              <a:rPr lang="it-IT" sz="1600">
                <a:ea typeface="+mn-lt"/>
                <a:cs typeface="+mn-lt"/>
              </a:rPr>
              <a:t> for NLP:</a:t>
            </a:r>
          </a:p>
          <a:p>
            <a:pPr marL="742950" lvl="1" indent="-285750">
              <a:buFont typeface="Arial"/>
              <a:buChar char="•"/>
            </a:pPr>
            <a:r>
              <a:rPr lang="it-IT" sz="1600" u="sng" err="1">
                <a:latin typeface="Avenir Next LT Pro"/>
                <a:ea typeface="Calibri"/>
                <a:cs typeface="Calibri"/>
              </a:rPr>
              <a:t>Negation</a:t>
            </a:r>
            <a:r>
              <a:rPr lang="it-IT" sz="1600" u="sng">
                <a:latin typeface="Avenir Next LT Pro"/>
                <a:ea typeface="Calibri"/>
                <a:cs typeface="Calibri"/>
              </a:rPr>
              <a:t> </a:t>
            </a:r>
            <a:r>
              <a:rPr lang="it-IT" sz="1600" u="sng" err="1">
                <a:latin typeface="Avenir Next LT Pro"/>
                <a:ea typeface="Calibri"/>
                <a:cs typeface="Calibri"/>
              </a:rPr>
              <a:t>needs</a:t>
            </a:r>
            <a:r>
              <a:rPr lang="it-IT" sz="1600" u="sng">
                <a:latin typeface="Avenir Next LT Pro"/>
                <a:ea typeface="Calibri"/>
                <a:cs typeface="Calibri"/>
              </a:rPr>
              <a:t> to be </a:t>
            </a:r>
            <a:r>
              <a:rPr lang="it-IT" sz="1600" u="sng" err="1">
                <a:latin typeface="Avenir Next LT Pro"/>
                <a:ea typeface="Calibri"/>
                <a:cs typeface="Calibri"/>
              </a:rPr>
              <a:t>encoded</a:t>
            </a:r>
            <a:r>
              <a:rPr lang="it-IT" sz="1600">
                <a:latin typeface="Avenir Next LT Pro"/>
                <a:ea typeface="Calibri"/>
                <a:cs typeface="Calibri"/>
              </a:rPr>
              <a:t> </a:t>
            </a:r>
            <a:r>
              <a:rPr lang="it-IT" sz="1600" err="1">
                <a:latin typeface="Avenir Next LT Pro"/>
                <a:ea typeface="Calibri"/>
                <a:cs typeface="Calibri"/>
              </a:rPr>
              <a:t>differently</a:t>
            </a:r>
            <a:r>
              <a:rPr lang="it-IT" sz="1600">
                <a:latin typeface="Avenir Next LT Pro"/>
                <a:ea typeface="Calibri"/>
                <a:cs typeface="Calibri"/>
              </a:rPr>
              <a:t> for </a:t>
            </a:r>
            <a:r>
              <a:rPr lang="it-IT" sz="1600" err="1">
                <a:latin typeface="Avenir Next LT Pro"/>
                <a:ea typeface="Calibri"/>
                <a:cs typeface="Calibri"/>
              </a:rPr>
              <a:t>different</a:t>
            </a:r>
            <a:r>
              <a:rPr lang="it-IT" sz="1600">
                <a:latin typeface="Avenir Next LT Pro"/>
                <a:ea typeface="Calibri"/>
                <a:cs typeface="Calibri"/>
              </a:rPr>
              <a:t> </a:t>
            </a:r>
            <a:r>
              <a:rPr lang="it-IT" sz="1600" err="1">
                <a:latin typeface="Avenir Next LT Pro"/>
                <a:ea typeface="Calibri"/>
                <a:cs typeface="Calibri"/>
              </a:rPr>
              <a:t>languages</a:t>
            </a:r>
          </a:p>
          <a:p>
            <a:pPr lvl="1">
              <a:buFont typeface="Arial"/>
            </a:pPr>
            <a:endParaRPr lang="en-US" sz="1600">
              <a:ea typeface="Calibri"/>
              <a:cs typeface="Calibri"/>
            </a:endParaRPr>
          </a:p>
          <a:p>
            <a:endParaRPr lang="it-IT" sz="1600" b="1">
              <a:ea typeface="Calibri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48D44B-C8C2-6341-D244-CA6B65E5EBCB}"/>
              </a:ext>
            </a:extLst>
          </p:cNvPr>
          <p:cNvSpPr txBox="1"/>
          <p:nvPr/>
        </p:nvSpPr>
        <p:spPr>
          <a:xfrm>
            <a:off x="8978413" y="3572565"/>
            <a:ext cx="20936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/>
              <a:t>🔠↔🈹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0BFC14-A690-39B6-B09B-D5EA3B3EB530}"/>
              </a:ext>
            </a:extLst>
          </p:cNvPr>
          <p:cNvSpPr txBox="1"/>
          <p:nvPr/>
        </p:nvSpPr>
        <p:spPr>
          <a:xfrm>
            <a:off x="3673928" y="357414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/>
              <a:t>📸 </a:t>
            </a:r>
            <a:r>
              <a:rPr lang="it-IT" sz="2400">
                <a:ea typeface="+mn-lt"/>
                <a:cs typeface="+mn-lt"/>
              </a:rPr>
              <a:t>👩‍⚖️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17471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/>
              <a:t>Prevalence</a:t>
            </a:r>
            <a:r>
              <a:rPr lang="it-IT" cap="none"/>
              <a:t> of </a:t>
            </a:r>
            <a:r>
              <a:rPr lang="it-IT" cap="none" err="1"/>
              <a:t>Negation</a:t>
            </a:r>
            <a:r>
              <a:rPr lang="it-IT" cap="none"/>
              <a:t> In Natural Language - 2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52BFBA-3BAC-B593-F0D2-A24D3890C1E3}"/>
              </a:ext>
            </a:extLst>
          </p:cNvPr>
          <p:cNvSpPr txBox="1"/>
          <p:nvPr/>
        </p:nvSpPr>
        <p:spPr>
          <a:xfrm>
            <a:off x="1553514" y="2375538"/>
            <a:ext cx="1019546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+mn-lt"/>
                <a:cs typeface="+mn-lt"/>
              </a:rPr>
              <a:t>🔍</a:t>
            </a:r>
            <a:r>
              <a:rPr lang="en-US" sz="1600"/>
              <a:t> </a:t>
            </a:r>
            <a:r>
              <a:rPr lang="en-US" sz="1600">
                <a:latin typeface="Avenir Next LT Pro"/>
                <a:ea typeface="Calibri"/>
                <a:cs typeface="Calibri"/>
              </a:rPr>
              <a:t>The prevalence of negation in natural language is substantial, emphasizing its central role in understanding human communication. </a:t>
            </a:r>
            <a:endParaRPr lang="it-IT" sz="1600"/>
          </a:p>
          <a:p>
            <a:pPr algn="ctr"/>
            <a:endParaRPr lang="en-US" sz="1600">
              <a:latin typeface="Avenir Next LT Pro"/>
              <a:ea typeface="Calibri"/>
              <a:cs typeface="Calibri"/>
            </a:endParaRPr>
          </a:p>
          <a:p>
            <a:pPr algn="ctr"/>
            <a:r>
              <a:rPr lang="en-US" sz="1600">
                <a:ea typeface="+mn-lt"/>
                <a:cs typeface="+mn-lt"/>
              </a:rPr>
              <a:t>❗There are some cases when modeling negation becomes particular important in NLP, such as:</a:t>
            </a:r>
            <a:endParaRPr lang="en-US" sz="16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BCC43F-EBA2-843D-E034-16A2693285A5}"/>
              </a:ext>
            </a:extLst>
          </p:cNvPr>
          <p:cNvSpPr txBox="1"/>
          <p:nvPr/>
        </p:nvSpPr>
        <p:spPr>
          <a:xfrm>
            <a:off x="1279071" y="3646714"/>
            <a:ext cx="5138056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/>
              <a:t>3.   Sentiment Analysis:</a:t>
            </a:r>
            <a:endParaRPr lang="it-IT"/>
          </a:p>
          <a:p>
            <a:r>
              <a:rPr lang="it-IT" sz="1600">
                <a:ea typeface="+mn-lt"/>
                <a:cs typeface="+mn-lt"/>
              </a:rPr>
              <a:t>     </a:t>
            </a:r>
            <a:r>
              <a:rPr lang="it-IT">
                <a:ea typeface="+mn-lt"/>
                <a:cs typeface="+mn-lt"/>
              </a:rPr>
              <a:t>🧗</a:t>
            </a:r>
            <a:r>
              <a:rPr lang="it-IT" sz="1600">
                <a:ea typeface="+mn-lt"/>
                <a:cs typeface="+mn-lt"/>
              </a:rPr>
              <a:t>Challenge: </a:t>
            </a:r>
            <a:endParaRPr lang="it-IT" sz="1600">
              <a:latin typeface="Avenir Next LT Pro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presence of negation can significantly </a:t>
            </a:r>
            <a:r>
              <a:rPr lang="en-US" sz="1600" u="sng">
                <a:ea typeface="+mn-lt"/>
                <a:cs typeface="+mn-lt"/>
              </a:rPr>
              <a:t>alter the sentiment of a statement</a:t>
            </a:r>
            <a:r>
              <a:rPr lang="en-US" sz="1600">
                <a:ea typeface="+mn-lt"/>
                <a:cs typeface="+mn-lt"/>
              </a:rPr>
              <a:t>.</a:t>
            </a:r>
          </a:p>
          <a:p>
            <a:r>
              <a:rPr lang="it-IT" sz="1600">
                <a:ea typeface="+mn-lt"/>
                <a:cs typeface="+mn-lt"/>
              </a:rPr>
              <a:t>       🤔 </a:t>
            </a:r>
            <a:r>
              <a:rPr lang="it-IT" sz="1600" err="1">
                <a:ea typeface="+mn-lt"/>
                <a:cs typeface="+mn-lt"/>
              </a:rPr>
              <a:t>Implications</a:t>
            </a:r>
            <a:r>
              <a:rPr lang="it-IT" sz="1600">
                <a:ea typeface="+mn-lt"/>
                <a:cs typeface="+mn-lt"/>
              </a:rPr>
              <a:t> for NLP: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600">
                <a:ea typeface="+mn-lt"/>
                <a:cs typeface="+mn-lt"/>
              </a:rPr>
              <a:t>Accurately identifying and interpreting negation is crucial for </a:t>
            </a:r>
            <a:r>
              <a:rPr lang="en-US" sz="1600" u="sng">
                <a:ea typeface="+mn-lt"/>
                <a:cs typeface="+mn-lt"/>
              </a:rPr>
              <a:t>determining the true sentiment expressed</a:t>
            </a:r>
            <a:r>
              <a:rPr lang="en-US" sz="1600">
                <a:ea typeface="+mn-lt"/>
                <a:cs typeface="+mn-lt"/>
              </a:rPr>
              <a:t> in textual data.</a:t>
            </a:r>
            <a:endParaRPr lang="it-IT" sz="1600">
              <a:ea typeface="+mn-lt"/>
              <a:cs typeface="+mn-lt"/>
            </a:endParaRPr>
          </a:p>
          <a:p>
            <a:endParaRPr lang="it-IT" b="1">
              <a:ea typeface="Calibri"/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BF2CB6-5437-A83A-7A43-2B8B8F3DD3FD}"/>
              </a:ext>
            </a:extLst>
          </p:cNvPr>
          <p:cNvSpPr txBox="1"/>
          <p:nvPr/>
        </p:nvSpPr>
        <p:spPr>
          <a:xfrm>
            <a:off x="6413499" y="3646713"/>
            <a:ext cx="513805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>
                <a:ea typeface="+mn-lt"/>
                <a:cs typeface="+mn-lt"/>
              </a:rPr>
              <a:t>4.   </a:t>
            </a:r>
            <a:r>
              <a:rPr lang="it-IT" sz="1600" b="1" err="1">
                <a:ea typeface="+mn-lt"/>
                <a:cs typeface="+mn-lt"/>
              </a:rPr>
              <a:t>Negation</a:t>
            </a:r>
            <a:r>
              <a:rPr lang="it-IT" sz="1600" b="1">
                <a:ea typeface="+mn-lt"/>
                <a:cs typeface="+mn-lt"/>
              </a:rPr>
              <a:t> </a:t>
            </a:r>
            <a:r>
              <a:rPr lang="it-IT" sz="1600" b="1" err="1">
                <a:ea typeface="+mn-lt"/>
                <a:cs typeface="+mn-lt"/>
              </a:rPr>
              <a:t>Annotation</a:t>
            </a:r>
            <a:r>
              <a:rPr lang="it-IT" sz="1600" b="1">
                <a:ea typeface="+mn-lt"/>
                <a:cs typeface="+mn-lt"/>
              </a:rPr>
              <a:t>: </a:t>
            </a:r>
            <a:endParaRPr lang="it-IT" sz="1600"/>
          </a:p>
          <a:p>
            <a:r>
              <a:rPr lang="it-IT" sz="1600">
                <a:ea typeface="+mn-lt"/>
                <a:cs typeface="+mn-lt"/>
              </a:rPr>
              <a:t>     🧗Challenge: </a:t>
            </a:r>
            <a:endParaRPr lang="it-IT" sz="1600">
              <a:latin typeface="Avenir Next LT Pro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Annotating negation in textual data is a challenging task due to its </a:t>
            </a:r>
            <a:r>
              <a:rPr lang="en-US" sz="1600" u="sng">
                <a:ea typeface="+mn-lt"/>
                <a:cs typeface="+mn-lt"/>
              </a:rPr>
              <a:t>linguistic subtleties and the contextual dependencies that it often entails</a:t>
            </a:r>
            <a:r>
              <a:rPr lang="en-US" sz="1600">
                <a:ea typeface="+mn-lt"/>
                <a:cs typeface="+mn-lt"/>
              </a:rPr>
              <a:t>.</a:t>
            </a:r>
            <a:endParaRPr lang="it-IT" sz="1600">
              <a:ea typeface="+mn-lt"/>
              <a:cs typeface="+mn-lt"/>
            </a:endParaRPr>
          </a:p>
          <a:p>
            <a:r>
              <a:rPr lang="it-IT" sz="1600">
                <a:ea typeface="+mn-lt"/>
                <a:cs typeface="+mn-lt"/>
              </a:rPr>
              <a:t>     🤔 </a:t>
            </a:r>
            <a:r>
              <a:rPr lang="it-IT" sz="1600" err="1">
                <a:ea typeface="+mn-lt"/>
                <a:cs typeface="+mn-lt"/>
              </a:rPr>
              <a:t>Implications</a:t>
            </a:r>
            <a:r>
              <a:rPr lang="it-IT" sz="1600">
                <a:ea typeface="+mn-lt"/>
                <a:cs typeface="+mn-lt"/>
              </a:rPr>
              <a:t> for NLP:</a:t>
            </a:r>
            <a:endParaRPr lang="en-US" sz="160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600" u="sng">
                <a:ea typeface="+mn-lt"/>
                <a:cs typeface="+mn-lt"/>
              </a:rPr>
              <a:t>Effective annotation schemes are essential</a:t>
            </a:r>
            <a:r>
              <a:rPr lang="en-US" sz="1600">
                <a:ea typeface="+mn-lt"/>
                <a:cs typeface="+mn-lt"/>
              </a:rPr>
              <a:t> for creating high-quality datasets.</a:t>
            </a:r>
            <a:endParaRPr lang="en-US">
              <a:ea typeface="+mn-lt"/>
              <a:cs typeface="+mn-lt"/>
            </a:endParaRPr>
          </a:p>
          <a:p>
            <a:endParaRPr lang="it-IT" sz="1600">
              <a:ea typeface="Calibri"/>
              <a:cs typeface="Calibri"/>
            </a:endParaRPr>
          </a:p>
          <a:p>
            <a:endParaRPr lang="it-IT" sz="1600" b="1">
              <a:ea typeface="Calibri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48D44B-C8C2-6341-D244-CA6B65E5EBCB}"/>
              </a:ext>
            </a:extLst>
          </p:cNvPr>
          <p:cNvSpPr txBox="1"/>
          <p:nvPr/>
        </p:nvSpPr>
        <p:spPr>
          <a:xfrm>
            <a:off x="8978413" y="3572565"/>
            <a:ext cx="20936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>
                <a:ea typeface="+mn-lt"/>
                <a:cs typeface="+mn-lt"/>
              </a:rPr>
              <a:t>📑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0BFC14-A690-39B6-B09B-D5EA3B3EB530}"/>
              </a:ext>
            </a:extLst>
          </p:cNvPr>
          <p:cNvSpPr txBox="1"/>
          <p:nvPr/>
        </p:nvSpPr>
        <p:spPr>
          <a:xfrm>
            <a:off x="3673928" y="357414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ea typeface="+mn-lt"/>
                <a:cs typeface="+mn-lt"/>
              </a:rPr>
              <a:t>🎭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5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 err="1"/>
              <a:t>Prevalence</a:t>
            </a:r>
            <a:r>
              <a:rPr lang="it-IT" cap="none"/>
              <a:t> of </a:t>
            </a:r>
            <a:r>
              <a:rPr lang="it-IT" cap="none" err="1"/>
              <a:t>Negation</a:t>
            </a:r>
            <a:r>
              <a:rPr lang="it-IT" cap="none"/>
              <a:t> In Natural Language - 3</a:t>
            </a:r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52BFBA-3BAC-B593-F0D2-A24D3890C1E3}"/>
              </a:ext>
            </a:extLst>
          </p:cNvPr>
          <p:cNvSpPr txBox="1"/>
          <p:nvPr/>
        </p:nvSpPr>
        <p:spPr>
          <a:xfrm>
            <a:off x="1553514" y="2375538"/>
            <a:ext cx="1019546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+mn-lt"/>
                <a:cs typeface="+mn-lt"/>
              </a:rPr>
              <a:t>🔍</a:t>
            </a:r>
            <a:r>
              <a:rPr lang="en-US" sz="1600"/>
              <a:t> </a:t>
            </a:r>
            <a:r>
              <a:rPr lang="en-US" sz="1600">
                <a:latin typeface="Avenir Next LT Pro"/>
                <a:ea typeface="Calibri"/>
                <a:cs typeface="Calibri"/>
              </a:rPr>
              <a:t>The prevalence of negation in natural language is substantial, emphasizing its central role in understanding human communication. </a:t>
            </a:r>
            <a:endParaRPr lang="it-IT" sz="1600"/>
          </a:p>
          <a:p>
            <a:pPr algn="ctr"/>
            <a:endParaRPr lang="en-US" sz="1600">
              <a:latin typeface="Avenir Next LT Pro"/>
              <a:ea typeface="Calibri"/>
              <a:cs typeface="Calibri"/>
            </a:endParaRPr>
          </a:p>
          <a:p>
            <a:pPr algn="ctr"/>
            <a:r>
              <a:rPr lang="en-US" sz="1600">
                <a:ea typeface="+mn-lt"/>
                <a:cs typeface="+mn-lt"/>
              </a:rPr>
              <a:t>❗There are some cases when modeling negation becomes particular important in NLP, such as:</a:t>
            </a:r>
            <a:endParaRPr lang="en-US" sz="16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BCC43F-EBA2-843D-E034-16A2693285A5}"/>
              </a:ext>
            </a:extLst>
          </p:cNvPr>
          <p:cNvSpPr txBox="1"/>
          <p:nvPr/>
        </p:nvSpPr>
        <p:spPr>
          <a:xfrm>
            <a:off x="1279071" y="3646714"/>
            <a:ext cx="5138056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/>
              <a:t>5.   </a:t>
            </a:r>
            <a:r>
              <a:rPr lang="it-IT" sz="1600" b="1" err="1"/>
              <a:t>Noisy</a:t>
            </a:r>
            <a:r>
              <a:rPr lang="it-IT" sz="1600" b="1"/>
              <a:t> Text:</a:t>
            </a:r>
            <a:endParaRPr lang="it-IT"/>
          </a:p>
          <a:p>
            <a:r>
              <a:rPr lang="it-IT" sz="1600">
                <a:ea typeface="+mn-lt"/>
                <a:cs typeface="+mn-lt"/>
              </a:rPr>
              <a:t>     </a:t>
            </a:r>
            <a:r>
              <a:rPr lang="it-IT">
                <a:ea typeface="+mn-lt"/>
                <a:cs typeface="+mn-lt"/>
              </a:rPr>
              <a:t>🧗</a:t>
            </a:r>
            <a:r>
              <a:rPr lang="it-IT" sz="1600">
                <a:ea typeface="+mn-lt"/>
                <a:cs typeface="+mn-lt"/>
              </a:rPr>
              <a:t>Challenge: </a:t>
            </a:r>
            <a:endParaRPr lang="it-IT" sz="1600">
              <a:latin typeface="Avenir Next LT Pro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Detecting and interpreting negation in noisy text is particularly </a:t>
            </a:r>
            <a:r>
              <a:rPr lang="en-US" sz="1600" u="sng">
                <a:ea typeface="+mn-lt"/>
                <a:cs typeface="+mn-lt"/>
              </a:rPr>
              <a:t>challenging due to informal language, misspellings, and abbreviations</a:t>
            </a:r>
            <a:r>
              <a:rPr lang="en-US" sz="1600">
                <a:ea typeface="+mn-lt"/>
                <a:cs typeface="+mn-lt"/>
              </a:rPr>
              <a:t>.</a:t>
            </a:r>
          </a:p>
          <a:p>
            <a:r>
              <a:rPr lang="it-IT" sz="1600">
                <a:ea typeface="+mn-lt"/>
                <a:cs typeface="+mn-lt"/>
              </a:rPr>
              <a:t>       🤔 </a:t>
            </a:r>
            <a:r>
              <a:rPr lang="it-IT" sz="1600" err="1">
                <a:ea typeface="+mn-lt"/>
                <a:cs typeface="+mn-lt"/>
              </a:rPr>
              <a:t>Implications</a:t>
            </a:r>
            <a:r>
              <a:rPr lang="it-IT" sz="1600">
                <a:ea typeface="+mn-lt"/>
                <a:cs typeface="+mn-lt"/>
              </a:rPr>
              <a:t> for NLP: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600">
                <a:ea typeface="+mn-lt"/>
                <a:cs typeface="+mn-lt"/>
              </a:rPr>
              <a:t>Systems need to be robust against noise.</a:t>
            </a:r>
          </a:p>
          <a:p>
            <a:endParaRPr lang="it-IT" b="1">
              <a:ea typeface="Calibri"/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BF2CB6-5437-A83A-7A43-2B8B8F3DD3FD}"/>
              </a:ext>
            </a:extLst>
          </p:cNvPr>
          <p:cNvSpPr txBox="1"/>
          <p:nvPr/>
        </p:nvSpPr>
        <p:spPr>
          <a:xfrm>
            <a:off x="6413499" y="3646713"/>
            <a:ext cx="513805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>
                <a:ea typeface="+mn-lt"/>
                <a:cs typeface="+mn-lt"/>
              </a:rPr>
              <a:t>6.   Information </a:t>
            </a:r>
            <a:r>
              <a:rPr lang="it-IT" sz="1600" b="1" err="1">
                <a:ea typeface="+mn-lt"/>
                <a:cs typeface="+mn-lt"/>
              </a:rPr>
              <a:t>Retrieval</a:t>
            </a:r>
            <a:r>
              <a:rPr lang="it-IT" sz="1600" b="1">
                <a:ea typeface="+mn-lt"/>
                <a:cs typeface="+mn-lt"/>
              </a:rPr>
              <a:t>: </a:t>
            </a:r>
            <a:endParaRPr lang="it-IT" sz="1600"/>
          </a:p>
          <a:p>
            <a:r>
              <a:rPr lang="it-IT" sz="1600">
                <a:ea typeface="+mn-lt"/>
                <a:cs typeface="+mn-lt"/>
              </a:rPr>
              <a:t>     🧗Challenge: </a:t>
            </a:r>
            <a:endParaRPr lang="it-IT" sz="1600">
              <a:latin typeface="Avenir Next LT Pro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Negation can affect the retrieval of relevant documents in information retrieval systems.</a:t>
            </a:r>
            <a:endParaRPr lang="it-IT" sz="1600">
              <a:ea typeface="+mn-lt"/>
              <a:cs typeface="+mn-lt"/>
            </a:endParaRPr>
          </a:p>
          <a:p>
            <a:r>
              <a:rPr lang="it-IT" sz="1600">
                <a:ea typeface="+mn-lt"/>
                <a:cs typeface="+mn-lt"/>
              </a:rPr>
              <a:t>     🤔 </a:t>
            </a:r>
            <a:r>
              <a:rPr lang="it-IT" sz="1600" err="1">
                <a:ea typeface="+mn-lt"/>
                <a:cs typeface="+mn-lt"/>
              </a:rPr>
              <a:t>Implications</a:t>
            </a:r>
            <a:r>
              <a:rPr lang="it-IT" sz="1600">
                <a:ea typeface="+mn-lt"/>
                <a:cs typeface="+mn-lt"/>
              </a:rPr>
              <a:t> for NLP:</a:t>
            </a:r>
            <a:endParaRPr lang="en-US" sz="160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600">
                <a:ea typeface="+mn-lt"/>
                <a:cs typeface="+mn-lt"/>
              </a:rPr>
              <a:t>Understanding negation </a:t>
            </a:r>
            <a:r>
              <a:rPr lang="en-US" sz="1600" u="sng">
                <a:ea typeface="+mn-lt"/>
                <a:cs typeface="+mn-lt"/>
              </a:rPr>
              <a:t>crucial for matching queries with relevant documents</a:t>
            </a:r>
            <a:r>
              <a:rPr lang="en-US" sz="1600">
                <a:ea typeface="+mn-lt"/>
                <a:cs typeface="+mn-lt"/>
              </a:rPr>
              <a:t>, especially when negation significantly alters the meaning of queries or documents.</a:t>
            </a:r>
            <a:endParaRPr lang="en-US">
              <a:ea typeface="+mn-lt"/>
              <a:cs typeface="+mn-lt"/>
            </a:endParaRPr>
          </a:p>
          <a:p>
            <a:endParaRPr lang="it-IT" sz="1600">
              <a:ea typeface="Calibri"/>
              <a:cs typeface="Calibri"/>
            </a:endParaRPr>
          </a:p>
          <a:p>
            <a:endParaRPr lang="it-IT" sz="1600" b="1">
              <a:ea typeface="Calibri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48D44B-C8C2-6341-D244-CA6B65E5EBCB}"/>
              </a:ext>
            </a:extLst>
          </p:cNvPr>
          <p:cNvSpPr txBox="1"/>
          <p:nvPr/>
        </p:nvSpPr>
        <p:spPr>
          <a:xfrm>
            <a:off x="8978413" y="3572565"/>
            <a:ext cx="20936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>
                <a:ea typeface="+mn-lt"/>
                <a:cs typeface="+mn-lt"/>
              </a:rPr>
              <a:t>🎣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0BFC14-A690-39B6-B09B-D5EA3B3EB530}"/>
              </a:ext>
            </a:extLst>
          </p:cNvPr>
          <p:cNvSpPr txBox="1"/>
          <p:nvPr/>
        </p:nvSpPr>
        <p:spPr>
          <a:xfrm>
            <a:off x="2821214" y="357414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ea typeface="+mn-lt"/>
                <a:cs typeface="+mn-lt"/>
              </a:rPr>
              <a:t>🔊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306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10027198" cy="132588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cap="none">
                <a:ea typeface="+mj-lt"/>
                <a:cs typeface="+mj-lt"/>
              </a:rPr>
              <a:t>The </a:t>
            </a:r>
            <a:r>
              <a:rPr lang="it-IT" cap="none" err="1">
                <a:ea typeface="+mj-lt"/>
                <a:cs typeface="+mj-lt"/>
              </a:rPr>
              <a:t>Importance</a:t>
            </a:r>
            <a:r>
              <a:rPr lang="it-IT" cap="none">
                <a:ea typeface="+mj-lt"/>
                <a:cs typeface="+mj-lt"/>
              </a:rPr>
              <a:t> of </a:t>
            </a:r>
            <a:r>
              <a:rPr lang="it-IT" cap="none" err="1">
                <a:ea typeface="+mj-lt"/>
                <a:cs typeface="+mj-lt"/>
              </a:rPr>
              <a:t>Negation</a:t>
            </a:r>
            <a:r>
              <a:rPr lang="it-IT" cap="none">
                <a:ea typeface="+mj-lt"/>
                <a:cs typeface="+mj-lt"/>
              </a:rPr>
              <a:t> for NLP</a:t>
            </a:r>
            <a:endParaRPr lang="it-IT" b="0" cap="none">
              <a:ea typeface="+mj-lt"/>
              <a:cs typeface="+mj-lt"/>
            </a:endParaRPr>
          </a:p>
          <a:p>
            <a:endParaRPr lang="it-IT" cap="none"/>
          </a:p>
        </p:txBody>
      </p:sp>
      <p:sp>
        <p:nvSpPr>
          <p:cNvPr id="108" name="Segnaposto data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10" name="Segnaposto numero diapositiva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87EE4B6-D280-4004-0A16-B648A8EB8042}"/>
              </a:ext>
            </a:extLst>
          </p:cNvPr>
          <p:cNvSpPr/>
          <p:nvPr/>
        </p:nvSpPr>
        <p:spPr>
          <a:xfrm>
            <a:off x="1491802" y="6393823"/>
            <a:ext cx="633211" cy="203915"/>
          </a:xfrm>
          <a:prstGeom prst="rect">
            <a:avLst/>
          </a:prstGeom>
          <a:solidFill>
            <a:srgbClr val="F8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E3F824-E2E7-0C09-1DE3-937BB4A6A845}"/>
              </a:ext>
            </a:extLst>
          </p:cNvPr>
          <p:cNvSpPr txBox="1"/>
          <p:nvPr/>
        </p:nvSpPr>
        <p:spPr>
          <a:xfrm>
            <a:off x="1553514" y="2375538"/>
            <a:ext cx="10195464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🔍 </a:t>
            </a:r>
            <a:r>
              <a:rPr lang="it-IT" sz="2200"/>
              <a:t>A </a:t>
            </a:r>
            <a:r>
              <a:rPr lang="it-IT" sz="2200" err="1"/>
              <a:t>correct</a:t>
            </a:r>
            <a:r>
              <a:rPr lang="it-IT" sz="2200"/>
              <a:t> </a:t>
            </a:r>
            <a:r>
              <a:rPr lang="it-IT" sz="2200" err="1"/>
              <a:t>representation</a:t>
            </a:r>
            <a:r>
              <a:rPr lang="it-IT" sz="2200"/>
              <a:t> of </a:t>
            </a:r>
            <a:r>
              <a:rPr lang="it-IT" sz="2200" err="1"/>
              <a:t>negation</a:t>
            </a:r>
            <a:r>
              <a:rPr lang="it-IT" sz="2200"/>
              <a:t> </a:t>
            </a:r>
            <a:r>
              <a:rPr lang="it-IT" sz="2200" err="1"/>
              <a:t>is</a:t>
            </a:r>
            <a:r>
              <a:rPr lang="it-IT" sz="2200"/>
              <a:t> </a:t>
            </a:r>
            <a:r>
              <a:rPr lang="it-IT" sz="2200" err="1"/>
              <a:t>fundamental</a:t>
            </a:r>
            <a:r>
              <a:rPr lang="it-IT" sz="2200"/>
              <a:t> for the </a:t>
            </a:r>
            <a:r>
              <a:rPr lang="it-IT" sz="2200" err="1"/>
              <a:t>results</a:t>
            </a:r>
            <a:r>
              <a:rPr lang="it-IT" sz="2200"/>
              <a:t> in </a:t>
            </a:r>
            <a:r>
              <a:rPr lang="it-IT" sz="2200" err="1"/>
              <a:t>various</a:t>
            </a:r>
            <a:r>
              <a:rPr lang="it-IT" sz="2200"/>
              <a:t> </a:t>
            </a:r>
            <a:r>
              <a:rPr lang="it-IT" sz="2200" err="1"/>
              <a:t>areas</a:t>
            </a:r>
            <a:r>
              <a:rPr lang="it-IT" sz="2200"/>
              <a:t> of Natural Language Processing, </a:t>
            </a:r>
            <a:r>
              <a:rPr lang="it-IT" sz="2200" err="1"/>
              <a:t>such</a:t>
            </a:r>
            <a:r>
              <a:rPr lang="it-IT" sz="2200"/>
              <a:t> </a:t>
            </a:r>
            <a:r>
              <a:rPr lang="it-IT" sz="2200" err="1"/>
              <a:t>as</a:t>
            </a:r>
            <a:r>
              <a:rPr lang="it-IT" sz="2200"/>
              <a:t>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AE0F542-A7B1-06AF-0827-FFF768815AB4}"/>
              </a:ext>
            </a:extLst>
          </p:cNvPr>
          <p:cNvSpPr txBox="1"/>
          <p:nvPr/>
        </p:nvSpPr>
        <p:spPr>
          <a:xfrm>
            <a:off x="2072062" y="5021151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Sentiment Analysis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EDBB2E1-DDD0-83AF-0660-620BB280A885}"/>
              </a:ext>
            </a:extLst>
          </p:cNvPr>
          <p:cNvSpPr txBox="1"/>
          <p:nvPr/>
        </p:nvSpPr>
        <p:spPr>
          <a:xfrm>
            <a:off x="5150914" y="5023757"/>
            <a:ext cx="300595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Information </a:t>
            </a:r>
            <a:r>
              <a:rPr lang="it-IT" sz="2200" err="1"/>
              <a:t>Extraction</a:t>
            </a:r>
            <a:endParaRPr lang="it-IT" sz="22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A28638-D17B-64F0-4A13-1F433D0DC452}"/>
              </a:ext>
            </a:extLst>
          </p:cNvPr>
          <p:cNvSpPr txBox="1"/>
          <p:nvPr/>
        </p:nvSpPr>
        <p:spPr>
          <a:xfrm>
            <a:off x="8387765" y="5025488"/>
            <a:ext cx="282202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Machine </a:t>
            </a:r>
            <a:r>
              <a:rPr lang="it-IT" sz="2200" err="1"/>
              <a:t>Translation</a:t>
            </a:r>
            <a:endParaRPr lang="it-IT" err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B751D0-3D3A-1250-30C8-D8CDD95C2A92}"/>
              </a:ext>
            </a:extLst>
          </p:cNvPr>
          <p:cNvSpPr txBox="1"/>
          <p:nvPr/>
        </p:nvSpPr>
        <p:spPr>
          <a:xfrm>
            <a:off x="5280338" y="5953943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And </a:t>
            </a:r>
            <a:r>
              <a:rPr lang="it-IT" sz="2200" err="1"/>
              <a:t>many</a:t>
            </a:r>
            <a:r>
              <a:rPr lang="it-IT" sz="2200"/>
              <a:t> more..</a:t>
            </a:r>
          </a:p>
        </p:txBody>
      </p:sp>
      <p:pic>
        <p:nvPicPr>
          <p:cNvPr id="10" name="Immagine 9" descr="Immagine che contiene clipart, cartone animato, illustrazione&#10;&#10;Descrizione generata automaticamente">
            <a:extLst>
              <a:ext uri="{FF2B5EF4-FFF2-40B4-BE49-F238E27FC236}">
                <a16:creationId xmlns:a16="http://schemas.microsoft.com/office/drawing/2014/main" id="{8A7513B1-8877-F84E-8BF1-7FF05EC0D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443" y="3437163"/>
            <a:ext cx="2612572" cy="1480458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B0F54D8-8AFE-CA4E-8464-33BB439A1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028" y="3428999"/>
            <a:ext cx="3004458" cy="1480458"/>
          </a:xfrm>
          <a:prstGeom prst="rect">
            <a:avLst/>
          </a:prstGeom>
        </p:spPr>
      </p:pic>
      <p:pic>
        <p:nvPicPr>
          <p:cNvPr id="17" name="Immagine 1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E6FF3C93-5A68-7732-FF3E-D2AFA90E4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849" y="3439885"/>
            <a:ext cx="2699658" cy="1480459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76A11F95-E358-B7B3-F38C-5D7B9F2C5436}"/>
              </a:ext>
            </a:extLst>
          </p:cNvPr>
          <p:cNvSpPr/>
          <p:nvPr/>
        </p:nvSpPr>
        <p:spPr>
          <a:xfrm>
            <a:off x="2939142" y="4694463"/>
            <a:ext cx="718457" cy="108857"/>
          </a:xfrm>
          <a:prstGeom prst="rect">
            <a:avLst/>
          </a:prstGeom>
          <a:solidFill>
            <a:srgbClr val="2425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Immagine che contiene cartone animato, schermata, calzature, design&#10;&#10;Descrizione generata automaticamente">
            <a:extLst>
              <a:ext uri="{FF2B5EF4-FFF2-40B4-BE49-F238E27FC236}">
                <a16:creationId xmlns:a16="http://schemas.microsoft.com/office/drawing/2014/main" id="{1D9F72F2-268F-228B-2DA5-E503B1677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4464" y="3436898"/>
            <a:ext cx="2149546" cy="14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zata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49_TF33968143_Win32" id="{212BFE24-30E6-4C3E-9B53-F29A9181BD21}" vid="{982B489A-C9B1-4FBF-BBC5-D41820D2710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F3B805-9182-4EE7-B68A-02EE558FC45E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sharepoint/v3"/>
    <ds:schemaRef ds:uri="http://schemas.microsoft.com/office/2006/documentManagement/types"/>
    <ds:schemaRef ds:uri="http://purl.org/dc/terms/"/>
    <ds:schemaRef ds:uri="71af3243-3dd4-4a8d-8c0d-dd76da1f02a5"/>
    <ds:schemaRef ds:uri="230e9df3-be65-4c73-a93b-d1236ebd677e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{BE8C04C6-E2F9-4BE9-BD5A-DE448DB69807}tf33968143_win32</Template>
  <TotalTime>0</TotalTime>
  <Words>3154</Words>
  <Application>Microsoft Office PowerPoint</Application>
  <PresentationFormat>Widescreen</PresentationFormat>
  <Paragraphs>467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Arial,Sans-Serif</vt:lpstr>
      <vt:lpstr>Avenir Next LT Pro</vt:lpstr>
      <vt:lpstr>Avenir Next LT Pro (Corpo)</vt:lpstr>
      <vt:lpstr>Calibri</vt:lpstr>
      <vt:lpstr>Courier New</vt:lpstr>
      <vt:lpstr>WordVisi_MSFontService</vt:lpstr>
      <vt:lpstr>Personalizzata</vt:lpstr>
      <vt:lpstr>REPRESENTING NEGATION IN COMPUTATIONAL LINGUISTICS</vt:lpstr>
      <vt:lpstr>Index</vt:lpstr>
      <vt:lpstr>Introduction</vt:lpstr>
      <vt:lpstr>Negation</vt:lpstr>
      <vt:lpstr>Prevalence of negation in NL</vt:lpstr>
      <vt:lpstr>Prevalence of Negation In Natural Language - 1</vt:lpstr>
      <vt:lpstr>Prevalence of Negation In Natural Language - 2</vt:lpstr>
      <vt:lpstr>Prevalence of Negation In Natural Language - 3</vt:lpstr>
      <vt:lpstr>The Importance of Negation for NLP </vt:lpstr>
      <vt:lpstr>The importance for Fake News Detection</vt:lpstr>
      <vt:lpstr>The Ideal Negation Handling System </vt:lpstr>
      <vt:lpstr>Entailment </vt:lpstr>
      <vt:lpstr>Semantic Shift Due to Negation </vt:lpstr>
      <vt:lpstr>Antonyms </vt:lpstr>
      <vt:lpstr>Morphological Negation of Adjectives </vt:lpstr>
      <vt:lpstr>Implication Understanding </vt:lpstr>
      <vt:lpstr>Challenges in representing negation</vt:lpstr>
      <vt:lpstr>Classic Challenges - 1 </vt:lpstr>
      <vt:lpstr>Classic Challenges - 2 </vt:lpstr>
      <vt:lpstr>Classic Challenges - 3  </vt:lpstr>
      <vt:lpstr>Symbolic representations of negation</vt:lpstr>
      <vt:lpstr>Symbolic Representations   </vt:lpstr>
      <vt:lpstr>Symbolic Representations - 2   </vt:lpstr>
      <vt:lpstr>Handling Negation in Symbolic Systems</vt:lpstr>
      <vt:lpstr>Statistical representations of negation</vt:lpstr>
      <vt:lpstr>Statistical Representations</vt:lpstr>
      <vt:lpstr>Naive Bayes</vt:lpstr>
      <vt:lpstr>Support Vector Machines</vt:lpstr>
      <vt:lpstr>Neural Networks</vt:lpstr>
      <vt:lpstr>Handling Negation in Statistical Systems - 1</vt:lpstr>
      <vt:lpstr>Handling Negation in Statistical Systems - 2</vt:lpstr>
      <vt:lpstr>Statistical Systems: Final Remarks</vt:lpstr>
      <vt:lpstr>LLMs representations of negation</vt:lpstr>
      <vt:lpstr>Representations in LLMs</vt:lpstr>
      <vt:lpstr>Handling Negation in LLMs - 1</vt:lpstr>
      <vt:lpstr>Handling Negation in LLMs - 2</vt:lpstr>
      <vt:lpstr>Summary</vt:lpstr>
      <vt:lpstr>Summary - 1</vt:lpstr>
      <vt:lpstr>Summary - 2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NEGATION IN COMPUTATIONAL LINGUISTICS</dc:title>
  <dc:creator>Momentè, Filippo</dc:creator>
  <cp:lastModifiedBy>Massimo Stefan</cp:lastModifiedBy>
  <cp:revision>2</cp:revision>
  <dcterms:created xsi:type="dcterms:W3CDTF">2023-10-28T14:00:36Z</dcterms:created>
  <dcterms:modified xsi:type="dcterms:W3CDTF">2023-10-30T16:08:33Z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