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58"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9" d="100"/>
          <a:sy n="109" d="100"/>
        </p:scale>
        <p:origin x="58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1A265-47B2-4212-9FE3-7F056D14D756}" type="datetimeFigureOut">
              <a:rPr kumimoji="1" lang="ja-JP" altLang="en-US" smtClean="0"/>
              <a:t>2024/4/10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9CD8D-0EF6-42BA-BD4C-04AC03D25F12}" type="slidenum">
              <a:rPr kumimoji="1" lang="ja-JP" altLang="en-US" smtClean="0"/>
              <a:t>‹#›</a:t>
            </a:fld>
            <a:endParaRPr kumimoji="1" lang="ja-JP" altLang="en-US"/>
          </a:p>
        </p:txBody>
      </p:sp>
    </p:spTree>
    <p:extLst>
      <p:ext uri="{BB962C8B-B14F-4D97-AF65-F5344CB8AC3E}">
        <p14:creationId xmlns:p14="http://schemas.microsoft.com/office/powerpoint/2010/main" val="41297666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PRF</a:t>
            </a:r>
            <a:r>
              <a:rPr kumimoji="1" lang="ja-JP" altLang="en-US" dirty="0"/>
              <a:t>（パイルドラフト基礎）：経済的な基礎として，長く認識されている．</a:t>
            </a:r>
            <a:endParaRPr kumimoji="1" lang="en-US" altLang="ja-JP" dirty="0"/>
          </a:p>
          <a:p>
            <a:r>
              <a:rPr kumimoji="1" lang="ja-JP" altLang="en-US" dirty="0"/>
              <a:t>　　　　　　　　　　　　　　　　　　ラフトは大きな剛性と載荷能力の一部を提供，杭は，基礎の沈下と不等沈下を減少させるために重要な要素となっている．</a:t>
            </a:r>
            <a:endParaRPr kumimoji="1" lang="en-US" altLang="ja-JP" dirty="0"/>
          </a:p>
          <a:p>
            <a:r>
              <a:rPr kumimoji="1" lang="ja-JP" altLang="en-US" dirty="0"/>
              <a:t>ラフトの中央に小さな群杭を設置することで不等沈下を最小限に抑えることができると報告された．→杭に作用する荷重が小さくてもラフトの不等沈下を大幅に減少できた．</a:t>
            </a:r>
            <a:endParaRPr kumimoji="1" lang="en-US" altLang="ja-JP" dirty="0"/>
          </a:p>
          <a:p>
            <a:r>
              <a:rPr kumimoji="1" lang="en-US" altLang="ja-JP" dirty="0"/>
              <a:t>PRF</a:t>
            </a:r>
            <a:r>
              <a:rPr kumimoji="1" lang="ja-JP" altLang="en-US" dirty="0"/>
              <a:t>の荷重分担に影響を与える主な要因は「作用する荷重の大きさ」，「構造ー基礎システムの剛性」</a:t>
            </a:r>
            <a:endParaRPr kumimoji="1" lang="en-US" altLang="ja-JP" dirty="0"/>
          </a:p>
          <a:p>
            <a:r>
              <a:rPr lang="en-US" altLang="ja-JP" sz="1800" dirty="0">
                <a:effectLst/>
                <a:latin typeface="Times New Roman" panose="02020603050405020304" pitchFamily="18" charset="0"/>
                <a:ea typeface="ＭＳ 明朝" panose="02020609040205080304" pitchFamily="17" charset="-128"/>
              </a:rPr>
              <a:t>PRF</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が飽和した粘土地盤に適用される場合、建設荷重の下で圧密過程が発生する可能性があ</a:t>
            </a:r>
            <a:r>
              <a:rPr lang="ja-JP" altLang="en-US" sz="1800" dirty="0">
                <a:effectLst/>
                <a:latin typeface="Times New Roman" panose="02020603050405020304" pitchFamily="18" charset="0"/>
                <a:ea typeface="ＭＳ 明朝" panose="02020609040205080304" pitchFamily="17" charset="-128"/>
                <a:cs typeface="Times New Roman" panose="02020603050405020304" pitchFamily="18" charset="0"/>
              </a:rPr>
              <a:t>る</a:t>
            </a:r>
            <a:endParaRPr lang="en-US" altLang="ja-JP" sz="1800" dirty="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800" dirty="0">
                <a:effectLst/>
                <a:latin typeface="Times New Roman" panose="02020603050405020304" pitchFamily="18" charset="0"/>
                <a:ea typeface="ＭＳ 明朝" panose="02020609040205080304" pitchFamily="17" charset="-128"/>
                <a:cs typeface="Times New Roman" panose="02020603050405020304" pitchFamily="18" charset="0"/>
              </a:rPr>
              <a:t>→ラフトとパイルの荷重分担比率が時間とともに変化する可能性がある</a:t>
            </a:r>
            <a:endParaRPr lang="en-US" altLang="ja-JP" sz="1800" dirty="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8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土地盤に</a:t>
            </a:r>
            <a:r>
              <a:rPr lang="en-US" altLang="ja-JP" sz="1800" dirty="0">
                <a:effectLst/>
                <a:latin typeface="Times New Roman" panose="02020603050405020304" pitchFamily="18" charset="0"/>
                <a:ea typeface="ＭＳ 明朝" panose="02020609040205080304" pitchFamily="17" charset="-128"/>
              </a:rPr>
              <a:t>PRF</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を設計する際には、時間依存的な沈下を制御し、基礎の荷重分担挙動を理解することが重要</a:t>
            </a:r>
            <a:endParaRPr lang="en-US" altLang="ja-JP" sz="1800" dirty="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en-US" altLang="ja-JP" sz="1200" dirty="0">
                <a:effectLst/>
                <a:latin typeface="Times New Roman" panose="02020603050405020304" pitchFamily="18" charset="0"/>
                <a:ea typeface="ＭＳ 明朝" panose="02020609040205080304" pitchFamily="17" charset="-128"/>
              </a:rPr>
              <a:t>P</a:t>
            </a:r>
            <a:r>
              <a:rPr lang="en-US" altLang="ja-JP" sz="1200" baseline="-25000" dirty="0">
                <a:effectLst/>
                <a:latin typeface="Times New Roman" panose="02020603050405020304" pitchFamily="18" charset="0"/>
                <a:ea typeface="ＭＳ 明朝" panose="02020609040205080304" pitchFamily="17" charset="-128"/>
              </a:rPr>
              <a:t>PG, ult</a:t>
            </a:r>
            <a:r>
              <a:rPr lang="ja-JP" altLang="en-US" sz="1200" baseline="0" dirty="0">
                <a:effectLst/>
                <a:latin typeface="Times New Roman" panose="02020603050405020304" pitchFamily="18" charset="0"/>
                <a:ea typeface="ＭＳ 明朝" panose="02020609040205080304" pitchFamily="17" charset="-128"/>
              </a:rPr>
              <a:t>：群杭の限界許容荷重</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72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82DE7-DDB1-1396-CB58-8CCCAF5519F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6C4DADE-9C10-BC0F-2056-89B4D624B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DA60008-EB3A-868A-590B-021799EE33BA}"/>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74E122CB-288C-6909-EA7E-407CA3755A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D03692-683A-6123-0E2C-8878E46FEA1E}"/>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269321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92BCF-1981-38DB-402C-0F5D2DC9A96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14DDAEF-6BE0-0385-C097-09D8D7E8F5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EF56DB-4350-3E8A-B799-19E4D31129D6}"/>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B158DAFC-7EBC-E101-BED8-784DA9663B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47D088-E0E6-402C-3E71-34D911045371}"/>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416547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D755CD-CBBF-BC48-C644-4EC627881DA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A7B7740-238C-4273-029E-5265D6F4D1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925F00-982D-DCD8-F41D-3673E4F8988B}"/>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07EA1B76-D482-E002-1D61-BF0F08E45C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82D35F-0E3E-659F-29E6-B45395760B75}"/>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1778454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7031-1DE0-9BAE-0A45-CE1B99F5B5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0AD6B2-EFA9-46FD-987F-E5CD465DD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299375-D6BD-6FD9-EF6A-0D99364ED294}"/>
              </a:ext>
            </a:extLst>
          </p:cNvPr>
          <p:cNvSpPr>
            <a:spLocks noGrp="1"/>
          </p:cNvSpPr>
          <p:nvPr>
            <p:ph type="dt" sz="half" idx="10"/>
          </p:nvPr>
        </p:nvSpPr>
        <p:spPr/>
        <p:txBody>
          <a:bodyPr/>
          <a:lstStyle/>
          <a:p>
            <a:fld id="{A340E913-BE6E-44AD-A5BA-91FA7153784C}"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EC1C4D83-8CE1-96DE-1EB7-758321263C1A}"/>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2CD2E8F1-6B2C-3472-0B6F-A2E15DD0EFF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778905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351EF-1C03-3C86-7D94-DB15F07AF5CC}"/>
              </a:ext>
            </a:extLst>
          </p:cNvPr>
          <p:cNvSpPr>
            <a:spLocks noGrp="1"/>
          </p:cNvSpPr>
          <p:nvPr>
            <p:ph type="title"/>
          </p:nvPr>
        </p:nvSpPr>
        <p:spPr>
          <a:xfrm>
            <a:off x="130630" y="0"/>
            <a:ext cx="11930742" cy="1018901"/>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C3066E-222D-C827-CDE5-68F3BD1E56E0}"/>
              </a:ext>
            </a:extLst>
          </p:cNvPr>
          <p:cNvSpPr>
            <a:spLocks noGrp="1"/>
          </p:cNvSpPr>
          <p:nvPr>
            <p:ph idx="1"/>
          </p:nvPr>
        </p:nvSpPr>
        <p:spPr>
          <a:xfrm>
            <a:off x="130630" y="1576250"/>
            <a:ext cx="11930742" cy="49166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CCCB50-F5A8-4029-8C0F-499D4E4FBEAE}"/>
              </a:ext>
            </a:extLst>
          </p:cNvPr>
          <p:cNvSpPr>
            <a:spLocks noGrp="1"/>
          </p:cNvSpPr>
          <p:nvPr>
            <p:ph type="dt" sz="half" idx="10"/>
          </p:nvPr>
        </p:nvSpPr>
        <p:spPr>
          <a:xfrm>
            <a:off x="0" y="6492875"/>
            <a:ext cx="2743200" cy="365125"/>
          </a:xfrm>
        </p:spPr>
        <p:txBody>
          <a:bodyPr/>
          <a:lstStyle/>
          <a:p>
            <a:fld id="{06065D44-6B2F-481A-85AD-29C1C4B95729}"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D8D6AEA3-D15C-EDC1-4963-1EF965491E43}"/>
              </a:ext>
            </a:extLst>
          </p:cNvPr>
          <p:cNvSpPr>
            <a:spLocks noGrp="1"/>
          </p:cNvSpPr>
          <p:nvPr>
            <p:ph type="ftr" sz="quarter" idx="11"/>
          </p:nvPr>
        </p:nvSpPr>
        <p:spPr>
          <a:xfrm>
            <a:off x="4038600" y="6492874"/>
            <a:ext cx="4114800" cy="365125"/>
          </a:xfrm>
        </p:spPr>
        <p:txBody>
          <a:bodyPr/>
          <a:lstStyle/>
          <a:p>
            <a:r>
              <a:rPr kumimoji="1" lang="ja-JP" altLang="en-US" dirty="0"/>
              <a:t>地盤防災工学研究室</a:t>
            </a:r>
          </a:p>
        </p:txBody>
      </p:sp>
      <p:sp>
        <p:nvSpPr>
          <p:cNvPr id="6" name="スライド番号プレースホルダー 5">
            <a:extLst>
              <a:ext uri="{FF2B5EF4-FFF2-40B4-BE49-F238E27FC236}">
                <a16:creationId xmlns:a16="http://schemas.microsoft.com/office/drawing/2014/main" id="{D0F8B567-4828-4790-6E8A-A883D0510DCE}"/>
              </a:ext>
            </a:extLst>
          </p:cNvPr>
          <p:cNvSpPr>
            <a:spLocks noGrp="1"/>
          </p:cNvSpPr>
          <p:nvPr>
            <p:ph type="sldNum" sz="quarter" idx="12"/>
          </p:nvPr>
        </p:nvSpPr>
        <p:spPr>
          <a:xfrm>
            <a:off x="9448800" y="6492875"/>
            <a:ext cx="2743200" cy="365125"/>
          </a:xfrm>
        </p:spPr>
        <p:txBody>
          <a:bodyPr/>
          <a:lstStyle/>
          <a:p>
            <a:fld id="{B410075A-628D-4B53-98BF-13495C1AAAF4}" type="slidenum">
              <a:rPr kumimoji="1" lang="ja-JP" altLang="en-US" smtClean="0"/>
              <a:t>‹#›</a:t>
            </a:fld>
            <a:endParaRPr kumimoji="1" lang="ja-JP" altLang="en-US" dirty="0"/>
          </a:p>
        </p:txBody>
      </p:sp>
      <p:sp>
        <p:nvSpPr>
          <p:cNvPr id="7" name="テキスト ボックス 6">
            <a:extLst>
              <a:ext uri="{FF2B5EF4-FFF2-40B4-BE49-F238E27FC236}">
                <a16:creationId xmlns:a16="http://schemas.microsoft.com/office/drawing/2014/main" id="{9852782C-4317-6E3E-159C-B0D0DFAA6CC6}"/>
              </a:ext>
            </a:extLst>
          </p:cNvPr>
          <p:cNvSpPr txBox="1"/>
          <p:nvPr userDrawn="1"/>
        </p:nvSpPr>
        <p:spPr>
          <a:xfrm>
            <a:off x="130630" y="1112909"/>
            <a:ext cx="11930740"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2473172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0C9DF-A8A3-4316-8262-4DFA4E0578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735D7-222C-1AB9-CCEB-216150F4B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B6A6BC-25C9-15B9-F9AD-F52697657618}"/>
              </a:ext>
            </a:extLst>
          </p:cNvPr>
          <p:cNvSpPr>
            <a:spLocks noGrp="1"/>
          </p:cNvSpPr>
          <p:nvPr>
            <p:ph type="dt" sz="half" idx="10"/>
          </p:nvPr>
        </p:nvSpPr>
        <p:spPr/>
        <p:txBody>
          <a:bodyPr/>
          <a:lstStyle/>
          <a:p>
            <a:fld id="{B252BBD9-BF6A-457E-B839-4EE2628174F9}"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F07262E7-E919-0367-4909-CEABA42FFF8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91E2E6A5-ECBD-B0D0-F221-8C2E92D111A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004328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641F2-6F99-94B9-2923-DBA4EDFA7E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427ED0-409C-ECB4-50BE-A5458F673C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DA3664-DBFC-2CCE-9F97-36640F2E83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EEA253-DD01-3B96-F330-D480ABD2CDA8}"/>
              </a:ext>
            </a:extLst>
          </p:cNvPr>
          <p:cNvSpPr>
            <a:spLocks noGrp="1"/>
          </p:cNvSpPr>
          <p:nvPr>
            <p:ph type="dt" sz="half" idx="10"/>
          </p:nvPr>
        </p:nvSpPr>
        <p:spPr/>
        <p:txBody>
          <a:bodyPr/>
          <a:lstStyle/>
          <a:p>
            <a:fld id="{9FD4AB11-7E7B-4FB1-9D14-C9D1E35DB86E}" type="datetime1">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FEDEBADD-1C2B-08C6-9742-6F27EEAF270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58DFCD4B-3D93-1925-73EC-FA3B3B3F90B8}"/>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730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0E579-662C-921C-D829-0CCC5D8916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826D8F-8812-83C7-0680-A14DE8C06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7EDB04-F69D-781A-A6B7-5314BDDBCD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C07622-9FF5-CE1D-29CE-A9F01DA74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A0D337-AD85-CBA6-0D7E-60ECF5FDCE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0E632A-E7AB-965B-00AA-6BBDFF4454A9}"/>
              </a:ext>
            </a:extLst>
          </p:cNvPr>
          <p:cNvSpPr>
            <a:spLocks noGrp="1"/>
          </p:cNvSpPr>
          <p:nvPr>
            <p:ph type="dt" sz="half" idx="10"/>
          </p:nvPr>
        </p:nvSpPr>
        <p:spPr/>
        <p:txBody>
          <a:bodyPr/>
          <a:lstStyle/>
          <a:p>
            <a:fld id="{DA5271C6-459E-4583-AC67-386E8EAFB5F3}" type="datetime1">
              <a:rPr kumimoji="1" lang="ja-JP" altLang="en-US" smtClean="0"/>
              <a:t>2024/4/10</a:t>
            </a:fld>
            <a:endParaRPr kumimoji="1" lang="ja-JP" altLang="en-US"/>
          </a:p>
        </p:txBody>
      </p:sp>
      <p:sp>
        <p:nvSpPr>
          <p:cNvPr id="8" name="フッター プレースホルダー 7">
            <a:extLst>
              <a:ext uri="{FF2B5EF4-FFF2-40B4-BE49-F238E27FC236}">
                <a16:creationId xmlns:a16="http://schemas.microsoft.com/office/drawing/2014/main" id="{24B8C15C-6163-94CA-1B9F-69C5A53C3BEF}"/>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9" name="スライド番号プレースホルダー 8">
            <a:extLst>
              <a:ext uri="{FF2B5EF4-FFF2-40B4-BE49-F238E27FC236}">
                <a16:creationId xmlns:a16="http://schemas.microsoft.com/office/drawing/2014/main" id="{3AA7DD57-AC1E-7946-7D8D-534030933B5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7819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A2FCB-DB4F-C058-C6E0-B0DEC2C2F9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2B04D-6123-EF65-3063-18FC86EAAE63}"/>
              </a:ext>
            </a:extLst>
          </p:cNvPr>
          <p:cNvSpPr>
            <a:spLocks noGrp="1"/>
          </p:cNvSpPr>
          <p:nvPr>
            <p:ph type="dt" sz="half" idx="10"/>
          </p:nvPr>
        </p:nvSpPr>
        <p:spPr/>
        <p:txBody>
          <a:bodyPr/>
          <a:lstStyle/>
          <a:p>
            <a:fld id="{7AE819D8-B85F-490B-A19D-470B3A50134C}" type="datetime1">
              <a:rPr kumimoji="1" lang="ja-JP" altLang="en-US" smtClean="0"/>
              <a:t>2024/4/10</a:t>
            </a:fld>
            <a:endParaRPr kumimoji="1" lang="ja-JP" altLang="en-US"/>
          </a:p>
        </p:txBody>
      </p:sp>
      <p:sp>
        <p:nvSpPr>
          <p:cNvPr id="4" name="フッター プレースホルダー 3">
            <a:extLst>
              <a:ext uri="{FF2B5EF4-FFF2-40B4-BE49-F238E27FC236}">
                <a16:creationId xmlns:a16="http://schemas.microsoft.com/office/drawing/2014/main" id="{78C80A3D-AA1E-64F7-66A6-09BDDDC30465}"/>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5" name="スライド番号プレースホルダー 4">
            <a:extLst>
              <a:ext uri="{FF2B5EF4-FFF2-40B4-BE49-F238E27FC236}">
                <a16:creationId xmlns:a16="http://schemas.microsoft.com/office/drawing/2014/main" id="{0CD3BDD6-4390-9678-7B62-BBD7D5B0893F}"/>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746028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8B2BF1-7A94-4537-B7DE-DA4D6EDD73D5}"/>
              </a:ext>
            </a:extLst>
          </p:cNvPr>
          <p:cNvSpPr>
            <a:spLocks noGrp="1"/>
          </p:cNvSpPr>
          <p:nvPr>
            <p:ph type="dt" sz="half" idx="10"/>
          </p:nvPr>
        </p:nvSpPr>
        <p:spPr/>
        <p:txBody>
          <a:bodyPr/>
          <a:lstStyle/>
          <a:p>
            <a:fld id="{88EF6F6E-2A1E-47F1-A2FF-DB640F8EFC66}" type="datetime1">
              <a:rPr kumimoji="1" lang="ja-JP" altLang="en-US" smtClean="0"/>
              <a:t>2024/4/10</a:t>
            </a:fld>
            <a:endParaRPr kumimoji="1" lang="ja-JP" altLang="en-US"/>
          </a:p>
        </p:txBody>
      </p:sp>
      <p:sp>
        <p:nvSpPr>
          <p:cNvPr id="3" name="フッター プレースホルダー 2">
            <a:extLst>
              <a:ext uri="{FF2B5EF4-FFF2-40B4-BE49-F238E27FC236}">
                <a16:creationId xmlns:a16="http://schemas.microsoft.com/office/drawing/2014/main" id="{0FD74819-3115-28A3-5A86-4E75A68C59E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4" name="スライド番号プレースホルダー 3">
            <a:extLst>
              <a:ext uri="{FF2B5EF4-FFF2-40B4-BE49-F238E27FC236}">
                <a16:creationId xmlns:a16="http://schemas.microsoft.com/office/drawing/2014/main" id="{A6720224-ACBE-A416-8795-B3D792EF978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793124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119C-EE4B-30FE-5221-BE9F80C28C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9E28B-696F-F0A2-EA13-93E369299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7E54FC-0FBE-5E49-075D-8E42DAF3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589A-A6F1-9D28-CD81-ACB4B41B432E}"/>
              </a:ext>
            </a:extLst>
          </p:cNvPr>
          <p:cNvSpPr>
            <a:spLocks noGrp="1"/>
          </p:cNvSpPr>
          <p:nvPr>
            <p:ph type="dt" sz="half" idx="10"/>
          </p:nvPr>
        </p:nvSpPr>
        <p:spPr/>
        <p:txBody>
          <a:bodyPr/>
          <a:lstStyle/>
          <a:p>
            <a:fld id="{1E14B798-EDD3-4B88-8C6C-440D990C89B4}" type="datetime1">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42BD3594-D235-643B-D8EC-32307EE4B161}"/>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A5B15E52-6487-4817-968E-CB4662084A3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05222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3C16D-F6A2-5E0A-FA40-D17AAABB990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886012-DC7E-2EBC-511D-7A7C8BD9EC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CCD8DA-9C47-CFF5-7AF6-9AC1E245A314}"/>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56C64B7C-12A6-FC0A-3295-F8C3B35390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ADCA62-B873-87B3-5C2A-B4FEF723E2AA}"/>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41570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DC014-206B-6426-8FC7-CD67BE80C3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85A88F-E090-B65C-F869-1D448A270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4F0AA8-C745-3988-01EB-E408A07C9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80B90A5-9735-3B73-BBB8-E7B32B46AC69}"/>
              </a:ext>
            </a:extLst>
          </p:cNvPr>
          <p:cNvSpPr>
            <a:spLocks noGrp="1"/>
          </p:cNvSpPr>
          <p:nvPr>
            <p:ph type="dt" sz="half" idx="10"/>
          </p:nvPr>
        </p:nvSpPr>
        <p:spPr/>
        <p:txBody>
          <a:bodyPr/>
          <a:lstStyle/>
          <a:p>
            <a:fld id="{91ED7913-52DF-480B-8D88-3584B7B478B6}" type="datetime1">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ACCE8219-50AF-B5C0-97F0-F829E769943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8B6DCE23-D630-5CCE-8E2D-D024B0792559}"/>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660799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1F421-D878-1291-8F40-E9185292CA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6B5DF0-5208-678B-024D-D947F8A151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2CD91C-02CF-B5F7-0745-0F6200142A00}"/>
              </a:ext>
            </a:extLst>
          </p:cNvPr>
          <p:cNvSpPr>
            <a:spLocks noGrp="1"/>
          </p:cNvSpPr>
          <p:nvPr>
            <p:ph type="dt" sz="half" idx="10"/>
          </p:nvPr>
        </p:nvSpPr>
        <p:spPr/>
        <p:txBody>
          <a:bodyPr/>
          <a:lstStyle/>
          <a:p>
            <a:fld id="{BB611E21-5F46-4F27-B8C5-B164890AF63E}"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9D54DE49-4CC7-6110-7C1E-E7D60EAE0C8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024FD88-11A5-EF92-E89A-642755B9E1B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856130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6AA2C3-0172-502E-5BC9-07ABA06FB3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4433F1-CC2C-925E-2AC1-078C8FDE6B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9C0F5-96E9-4BDF-F05D-01F53F038473}"/>
              </a:ext>
            </a:extLst>
          </p:cNvPr>
          <p:cNvSpPr>
            <a:spLocks noGrp="1"/>
          </p:cNvSpPr>
          <p:nvPr>
            <p:ph type="dt" sz="half" idx="10"/>
          </p:nvPr>
        </p:nvSpPr>
        <p:spPr/>
        <p:txBody>
          <a:bodyPr/>
          <a:lstStyle/>
          <a:p>
            <a:fld id="{28182D92-3DEF-4FEC-92E9-7A6F4F01F651}"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C3C3C526-A6BB-48DB-14AE-DF14DCE745E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8EE0B37-9A04-7D00-472E-76905AFBDDCC}"/>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82552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C34C8-CB37-C664-45C3-33C2DFCB186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317077-6B6C-4516-C73E-D9904E5EF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124D79B-2472-2F34-E43F-B7AA0477BB29}"/>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21D9C553-BEA8-7726-F638-C4AE32C344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829C9B-018C-3EE7-747C-CDAE772E5C74}"/>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264909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36D9E-DE95-8176-9386-1B44B06681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1E3326-7B63-2E24-99FB-F988586B4E5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FD32E6-14C9-62C0-0D19-EBBB4AFBC6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17A868A-6161-7293-B46B-32EC229157BB}"/>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AD4706C5-2AC2-AB60-9FB9-7D0EB2DCF3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32A45A-BF5E-9CC6-D9C8-62BCA3B9C6F2}"/>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214855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7803E-9715-A378-70C8-AF382705B8C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4291BF-E6C6-4B40-84FC-89B716477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C072E3-DC74-ED04-1A3C-651693DDCC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895E83-D2F9-ADBB-9816-5DF486B60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1DFCBC-65EB-CA3A-FA3A-57006A997F6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D91DA9A-D6CF-16A2-CF8A-AC0037049EB3}"/>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8" name="フッター プレースホルダー 7">
            <a:extLst>
              <a:ext uri="{FF2B5EF4-FFF2-40B4-BE49-F238E27FC236}">
                <a16:creationId xmlns:a16="http://schemas.microsoft.com/office/drawing/2014/main" id="{C70307A1-1689-9126-AD47-166EFEA728E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A41D66F-651E-7BFB-0F5E-9EFF4B8E5BB6}"/>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135408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92B-62EB-8C9B-4C64-7F84E12648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F581AB5-62A2-A8B9-0047-2F55B1E14D6D}"/>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4" name="フッター プレースホルダー 3">
            <a:extLst>
              <a:ext uri="{FF2B5EF4-FFF2-40B4-BE49-F238E27FC236}">
                <a16:creationId xmlns:a16="http://schemas.microsoft.com/office/drawing/2014/main" id="{9D11CFCF-6BD7-05A1-113E-F44512B1048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BBFC1F6-4B72-1516-3611-2E829B6A1CD1}"/>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62997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6E63CA-D2AD-D941-C357-296B2A587BE9}"/>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3" name="フッター プレースホルダー 2">
            <a:extLst>
              <a:ext uri="{FF2B5EF4-FFF2-40B4-BE49-F238E27FC236}">
                <a16:creationId xmlns:a16="http://schemas.microsoft.com/office/drawing/2014/main" id="{876C63C3-8C82-DC33-009F-1EB73A03A0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94C3EC9-066E-9FA3-35ED-72DD1938EEB5}"/>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216843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8AC59-6D45-D8C5-7E47-72C7E4375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5BC835-8204-D8A7-CC85-EC9841ABE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D777196-4B50-1683-2BD9-52974ACFE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AB1C9F-239A-3BFF-C90B-8B7F640F6A23}"/>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87967BAB-F299-5C06-B141-68FDCB4C34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8F8301-14E2-1050-1E7F-3F67B93E267E}"/>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135515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6F147-8FF2-226F-CE3F-2932DDABE2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2C14D5-9597-F030-0DBA-AC5BE53AA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ED1BFDE-5F1B-B062-CDF5-F6389E1E3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5E5CF84-C771-35D3-0F4C-DE727D5F3669}"/>
              </a:ext>
            </a:extLst>
          </p:cNvPr>
          <p:cNvSpPr>
            <a:spLocks noGrp="1"/>
          </p:cNvSpPr>
          <p:nvPr>
            <p:ph type="dt" sz="half" idx="10"/>
          </p:nvPr>
        </p:nvSpPr>
        <p:spPr/>
        <p:txBody>
          <a:bodyPr/>
          <a:lstStyle/>
          <a:p>
            <a:fld id="{EB148EE2-49D8-4F83-BDF3-9F06CC01EE4A}"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F43EC95B-D871-E8D6-6C92-9F49689664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0FCE46-3A23-6D38-72D8-2D29DCBD5568}"/>
              </a:ext>
            </a:extLst>
          </p:cNvPr>
          <p:cNvSpPr>
            <a:spLocks noGrp="1"/>
          </p:cNvSpPr>
          <p:nvPr>
            <p:ph type="sldNum" sz="quarter" idx="12"/>
          </p:nvPr>
        </p:nvSpPr>
        <p:spPr/>
        <p:txBody>
          <a:body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233080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2BFF2A-67B9-C0CF-2F13-E28ECA14E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C4A618-3909-B3FB-0FFF-C6DE5E9285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4F357F-4B57-BA66-88BF-E741F06F3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48EE2-49D8-4F83-BDF3-9F06CC01EE4A}"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F0FD212A-0400-D602-720E-D47297F83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6170B4-2B58-00BF-7A00-E0F2A95D9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C5422-CF26-4EBE-859E-326F44980DA8}" type="slidenum">
              <a:rPr kumimoji="1" lang="ja-JP" altLang="en-US" smtClean="0"/>
              <a:t>‹#›</a:t>
            </a:fld>
            <a:endParaRPr kumimoji="1" lang="ja-JP" altLang="en-US"/>
          </a:p>
        </p:txBody>
      </p:sp>
    </p:spTree>
    <p:extLst>
      <p:ext uri="{BB962C8B-B14F-4D97-AF65-F5344CB8AC3E}">
        <p14:creationId xmlns:p14="http://schemas.microsoft.com/office/powerpoint/2010/main" val="1907888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173025-08BA-69CD-F584-1B2E9A6CE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40EDEA-0543-5C13-9B86-7C7322BB8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DE1475-925E-48C5-9831-38C8B26CB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3178-67EA-4104-96CC-27530BFB0F9F}"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F69CFA24-645B-3522-C7AF-F1CE63FC4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5CDAE00F-00BE-EC66-884A-B6D2201E3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376643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BD0FE5-6ABA-3CEB-46FA-2BCB46424CD2}"/>
              </a:ext>
            </a:extLst>
          </p:cNvPr>
          <p:cNvSpPr>
            <a:spLocks noGrp="1"/>
          </p:cNvSpPr>
          <p:nvPr>
            <p:ph type="title"/>
          </p:nvPr>
        </p:nvSpPr>
        <p:spPr>
          <a:xfrm>
            <a:off x="130629" y="615462"/>
            <a:ext cx="11930742" cy="572408"/>
          </a:xfrm>
        </p:spPr>
        <p:txBody>
          <a:bodyPr>
            <a:noAutofit/>
          </a:bodyPr>
          <a:lstStyle/>
          <a:p>
            <a:r>
              <a:rPr kumimoji="1" lang="en-US" altLang="ja-JP" sz="2000" b="1" u="sng" dirty="0">
                <a:latin typeface="+mn-lt"/>
              </a:rPr>
              <a:t>Effect of pile arrangement on long-term settlement and load distribution in piled raft foundation models supported by jacked-in piles in saturated clay</a:t>
            </a:r>
            <a:endParaRPr kumimoji="1" lang="ja-JP" altLang="en-US" sz="2000" b="1" u="sng" dirty="0">
              <a:latin typeface="+mn-lt"/>
            </a:endParaRPr>
          </a:p>
        </p:txBody>
      </p:sp>
      <p:sp>
        <p:nvSpPr>
          <p:cNvPr id="4" name="フッター プレースホルダー 3">
            <a:extLst>
              <a:ext uri="{FF2B5EF4-FFF2-40B4-BE49-F238E27FC236}">
                <a16:creationId xmlns:a16="http://schemas.microsoft.com/office/drawing/2014/main" id="{CB769CB3-EF62-B9F8-CA22-7FAF4D5247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969BCF86-D2A9-7007-6743-4F324D9975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DBFDD7AF-2616-AAD8-9F42-7074DDD976C7}"/>
              </a:ext>
            </a:extLst>
          </p:cNvPr>
          <p:cNvSpPr txBox="1"/>
          <p:nvPr/>
        </p:nvSpPr>
        <p:spPr>
          <a:xfrm>
            <a:off x="130629" y="12376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Luna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Thi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Hoang, Xi Xiong,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Tatsunori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Matsumoto</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コンテンツ プレースホルダー 2">
            <a:extLst>
              <a:ext uri="{FF2B5EF4-FFF2-40B4-BE49-F238E27FC236}">
                <a16:creationId xmlns:a16="http://schemas.microsoft.com/office/drawing/2014/main" id="{1A8E1327-3D8F-49AE-0512-50BF4618B78B}"/>
              </a:ext>
            </a:extLst>
          </p:cNvPr>
          <p:cNvSpPr>
            <a:spLocks noGrp="1"/>
          </p:cNvSpPr>
          <p:nvPr>
            <p:ph idx="1"/>
          </p:nvPr>
        </p:nvSpPr>
        <p:spPr>
          <a:xfrm>
            <a:off x="130630" y="1576251"/>
            <a:ext cx="5965370" cy="5004844"/>
          </a:xfrm>
        </p:spPr>
        <p:txBody>
          <a:bodyPr>
            <a:normAutofit/>
          </a:bodyPr>
          <a:lstStyle/>
          <a:p>
            <a:pPr marL="0" indent="0">
              <a:buNone/>
            </a:pPr>
            <a:r>
              <a:rPr kumimoji="1" lang="ja-JP" altLang="en-US" sz="2000" b="1" dirty="0"/>
              <a:t>概要</a:t>
            </a:r>
            <a:endParaRPr kumimoji="1" lang="en-US" altLang="ja-JP" sz="2000" b="1" dirty="0"/>
          </a:p>
          <a:p>
            <a:r>
              <a:rPr lang="ja-JP" altLang="en-US" sz="1600" dirty="0"/>
              <a:t>粘性土に</a:t>
            </a:r>
            <a:r>
              <a:rPr lang="en-US" altLang="ja-JP" sz="1600" dirty="0"/>
              <a:t>PRF</a:t>
            </a:r>
            <a:r>
              <a:rPr lang="ja-JP" altLang="en-US" sz="1600" dirty="0"/>
              <a:t>を設計する場合，時間依存性挙動を理解しなければならないが，ほとんど関心を持たれていない．</a:t>
            </a:r>
            <a:endParaRPr lang="en-US" altLang="ja-JP" sz="1600" dirty="0"/>
          </a:p>
          <a:p>
            <a:r>
              <a:rPr lang="ja-JP" altLang="en-US" sz="1600" dirty="0"/>
              <a:t>小規模な物理模型実験に基づき，飽和粘性土地盤上で杭配置の異なる</a:t>
            </a:r>
            <a:r>
              <a:rPr lang="en-US" altLang="ja-JP" sz="1600" dirty="0"/>
              <a:t>PRF</a:t>
            </a:r>
            <a:r>
              <a:rPr lang="ja-JP" altLang="en-US" sz="1600" dirty="0"/>
              <a:t>の長期挙動について検討している．</a:t>
            </a:r>
            <a:endParaRPr lang="en-US" altLang="ja-JP" sz="1600" dirty="0"/>
          </a:p>
          <a:p>
            <a:r>
              <a:rPr lang="ja-JP" altLang="en-US" sz="1600" dirty="0"/>
              <a:t>作用する荷重が大きい場合，一部荷重が間隙水圧により支えられていたため，建設中に適切に考慮すべきである．</a:t>
            </a:r>
            <a:endParaRPr lang="en-US" altLang="ja-JP" sz="1600" dirty="0"/>
          </a:p>
          <a:p>
            <a:pPr marL="0" indent="0">
              <a:buNone/>
            </a:pPr>
            <a:endParaRPr lang="en-US" altLang="ja-JP" sz="1600" dirty="0"/>
          </a:p>
          <a:p>
            <a:pPr marL="0" indent="0">
              <a:buNone/>
            </a:pPr>
            <a:r>
              <a:rPr lang="ja-JP" altLang="en-US" sz="2000" b="1" dirty="0"/>
              <a:t>手法・結果</a:t>
            </a:r>
            <a:endParaRPr lang="en-US" altLang="ja-JP" sz="2000" b="1" dirty="0"/>
          </a:p>
          <a:p>
            <a:r>
              <a:rPr kumimoji="1" lang="ja-JP" altLang="en-US" sz="1600" dirty="0">
                <a:latin typeface="+mn-ea"/>
              </a:rPr>
              <a:t>杭基礎の載荷試験は</a:t>
            </a:r>
            <a:r>
              <a:rPr kumimoji="1" lang="en-US" altLang="ja-JP" sz="1600" dirty="0"/>
              <a:t>4</a:t>
            </a:r>
            <a:r>
              <a:rPr kumimoji="1" lang="ja-JP" altLang="en-US" sz="1600" dirty="0">
                <a:latin typeface="+mn-ea"/>
              </a:rPr>
              <a:t>本，</a:t>
            </a:r>
            <a:r>
              <a:rPr kumimoji="1" lang="en-US" altLang="ja-JP" sz="1600" dirty="0"/>
              <a:t>9</a:t>
            </a:r>
            <a:r>
              <a:rPr lang="ja-JP" altLang="en-US" sz="1600" dirty="0">
                <a:latin typeface="+mn-ea"/>
              </a:rPr>
              <a:t>本，</a:t>
            </a:r>
            <a:r>
              <a:rPr lang="en-US" altLang="ja-JP" sz="1600" dirty="0"/>
              <a:t>16</a:t>
            </a:r>
            <a:r>
              <a:rPr lang="ja-JP" altLang="en-US" sz="1600" dirty="0">
                <a:latin typeface="+mn-ea"/>
              </a:rPr>
              <a:t>本</a:t>
            </a:r>
            <a:r>
              <a:rPr kumimoji="1" lang="ja-JP" altLang="en-US" sz="1600" dirty="0">
                <a:latin typeface="+mn-ea"/>
              </a:rPr>
              <a:t>の杭基礎で</a:t>
            </a:r>
            <a:r>
              <a:rPr lang="ja-JP" altLang="en-US" sz="1600" dirty="0">
                <a:latin typeface="+mn-ea"/>
              </a:rPr>
              <a:t>行われた．</a:t>
            </a:r>
            <a:endParaRPr lang="en-US" altLang="ja-JP" sz="1600" dirty="0">
              <a:latin typeface="+mn-ea"/>
            </a:endParaRPr>
          </a:p>
          <a:p>
            <a:r>
              <a:rPr lang="ja-JP" altLang="en-US" sz="1600" dirty="0">
                <a:latin typeface="+mn-ea"/>
              </a:rPr>
              <a:t>異なる大きさの鉛直荷重での長期的な基礎の挙動を観測</a:t>
            </a:r>
            <a:endParaRPr lang="en-US" altLang="ja-JP" sz="1600" dirty="0">
              <a:latin typeface="+mn-ea"/>
            </a:endParaRPr>
          </a:p>
          <a:p>
            <a:r>
              <a:rPr lang="en-US" altLang="ja-JP" sz="1600" dirty="0">
                <a:effectLst/>
              </a:rPr>
              <a:t>P &lt;P</a:t>
            </a:r>
            <a:r>
              <a:rPr lang="en-US" altLang="ja-JP" sz="1600" baseline="-25000" dirty="0">
                <a:effectLst/>
              </a:rPr>
              <a:t>PG, ult</a:t>
            </a:r>
            <a:r>
              <a:rPr lang="ja-JP" altLang="ja-JP" sz="1600" dirty="0">
                <a:effectLst/>
                <a:latin typeface="+mn-ea"/>
                <a:cs typeface="Times New Roman" panose="02020603050405020304" pitchFamily="18" charset="0"/>
              </a:rPr>
              <a:t>では</a:t>
            </a:r>
            <a:r>
              <a:rPr lang="ja-JP" altLang="en-US" sz="1600" dirty="0">
                <a:effectLst/>
                <a:latin typeface="+mn-ea"/>
                <a:cs typeface="Times New Roman" panose="02020603050405020304" pitchFamily="18" charset="0"/>
              </a:rPr>
              <a:t>，杭が荷重を支え，基礎の沈下を抑制した．</a:t>
            </a:r>
            <a:endParaRPr lang="en-US" altLang="ja-JP" sz="1600" dirty="0">
              <a:latin typeface="+mn-ea"/>
            </a:endParaRPr>
          </a:p>
          <a:p>
            <a:r>
              <a:rPr lang="en-US" altLang="ja-JP" sz="1600" dirty="0">
                <a:effectLst/>
              </a:rPr>
              <a:t>P &gt;P</a:t>
            </a:r>
            <a:r>
              <a:rPr lang="en-US" altLang="ja-JP" sz="1600" baseline="-25000" dirty="0">
                <a:effectLst/>
              </a:rPr>
              <a:t>PG, ult</a:t>
            </a:r>
            <a:r>
              <a:rPr lang="ja-JP" altLang="ja-JP" sz="1600" dirty="0">
                <a:effectLst/>
                <a:latin typeface="+mn-ea"/>
                <a:cs typeface="Times New Roman" panose="02020603050405020304" pitchFamily="18" charset="0"/>
              </a:rPr>
              <a:t>では、</a:t>
            </a:r>
            <a:r>
              <a:rPr lang="ja-JP" altLang="en-US" sz="1600" dirty="0">
                <a:effectLst/>
                <a:latin typeface="+mn-ea"/>
                <a:cs typeface="Times New Roman" panose="02020603050405020304" pitchFamily="18" charset="0"/>
              </a:rPr>
              <a:t>ラフトが荷重を支え，</a:t>
            </a:r>
            <a:r>
              <a:rPr lang="en-US" altLang="ja-JP" sz="1600" dirty="0">
                <a:effectLst/>
                <a:latin typeface="+mn-ea"/>
              </a:rPr>
              <a:t>PRF</a:t>
            </a:r>
            <a:r>
              <a:rPr lang="ja-JP" altLang="en-US" sz="1600" dirty="0">
                <a:effectLst/>
                <a:latin typeface="+mn-ea"/>
                <a:cs typeface="Times New Roman" panose="02020603050405020304" pitchFamily="18" charset="0"/>
              </a:rPr>
              <a:t>は荷重増加期間で地盤の沈下を抑制した</a:t>
            </a:r>
            <a:r>
              <a:rPr lang="ja-JP" altLang="en-US" sz="1600">
                <a:effectLst/>
                <a:latin typeface="+mn-ea"/>
                <a:cs typeface="Times New Roman" panose="02020603050405020304" pitchFamily="18" charset="0"/>
              </a:rPr>
              <a:t>のに対し</a:t>
            </a:r>
            <a:r>
              <a:rPr lang="ja-JP" altLang="en-US" sz="1600">
                <a:latin typeface="+mn-ea"/>
                <a:cs typeface="Times New Roman" panose="02020603050405020304" pitchFamily="18" charset="0"/>
              </a:rPr>
              <a:t>一次圧密</a:t>
            </a:r>
            <a:r>
              <a:rPr lang="ja-JP" altLang="ja-JP" sz="1600">
                <a:effectLst/>
                <a:latin typeface="+mn-ea"/>
                <a:cs typeface="Times New Roman" panose="02020603050405020304" pitchFamily="18" charset="0"/>
              </a:rPr>
              <a:t>期間</a:t>
            </a:r>
            <a:r>
              <a:rPr lang="ja-JP" altLang="ja-JP" sz="1600" dirty="0">
                <a:effectLst/>
                <a:latin typeface="+mn-ea"/>
                <a:cs typeface="Times New Roman" panose="02020603050405020304" pitchFamily="18" charset="0"/>
              </a:rPr>
              <a:t>に沈降した</a:t>
            </a:r>
            <a:r>
              <a:rPr lang="ja-JP" altLang="en-US" sz="1600" dirty="0">
                <a:effectLst/>
                <a:latin typeface="+mn-ea"/>
                <a:cs typeface="Times New Roman" panose="02020603050405020304" pitchFamily="18" charset="0"/>
              </a:rPr>
              <a:t>．</a:t>
            </a:r>
            <a:endParaRPr lang="en-US" altLang="ja-JP" sz="1600" dirty="0">
              <a:effectLst/>
              <a:latin typeface="+mn-ea"/>
              <a:cs typeface="Times New Roman" panose="02020603050405020304" pitchFamily="18" charset="0"/>
            </a:endParaRPr>
          </a:p>
          <a:p>
            <a:r>
              <a:rPr kumimoji="1" lang="ja-JP" altLang="en-US" sz="1600" dirty="0">
                <a:latin typeface="+mn-ea"/>
              </a:rPr>
              <a:t>杭が支持する荷重の割合は時間経過ごとに減少</a:t>
            </a:r>
            <a:br>
              <a:rPr kumimoji="1" lang="en-US" altLang="ja-JP" sz="1600" dirty="0">
                <a:latin typeface="+mn-ea"/>
              </a:rPr>
            </a:br>
            <a:r>
              <a:rPr kumimoji="1" lang="ja-JP" altLang="en-US" sz="1600" dirty="0">
                <a:latin typeface="+mn-ea"/>
              </a:rPr>
              <a:t>→</a:t>
            </a:r>
            <a:r>
              <a:rPr lang="ja-JP" altLang="en-US" sz="1600" dirty="0">
                <a:latin typeface="+mn-ea"/>
              </a:rPr>
              <a:t>ラフト中心部の</a:t>
            </a:r>
            <a:r>
              <a:rPr lang="en-US" altLang="ja-JP" sz="1600" dirty="0">
                <a:latin typeface="+mn-ea"/>
              </a:rPr>
              <a:t>cu</a:t>
            </a:r>
            <a:r>
              <a:rPr lang="ja-JP" altLang="en-US" sz="1600" dirty="0">
                <a:latin typeface="+mn-ea"/>
              </a:rPr>
              <a:t>が端部よりも大きくなることで変化した</a:t>
            </a:r>
            <a:endParaRPr lang="en-US" altLang="ja-JP" sz="1600" dirty="0">
              <a:latin typeface="+mn-ea"/>
            </a:endParaRPr>
          </a:p>
          <a:p>
            <a:endParaRPr kumimoji="1" lang="en-US" altLang="ja-JP" sz="1600" dirty="0"/>
          </a:p>
          <a:p>
            <a:endParaRPr kumimoji="1" lang="ja-JP" altLang="en-US" sz="1600" dirty="0"/>
          </a:p>
        </p:txBody>
      </p:sp>
      <p:sp>
        <p:nvSpPr>
          <p:cNvPr id="3" name="テキスト ボックス 2">
            <a:extLst>
              <a:ext uri="{FF2B5EF4-FFF2-40B4-BE49-F238E27FC236}">
                <a16:creationId xmlns:a16="http://schemas.microsoft.com/office/drawing/2014/main" id="{802B409D-22BF-7CD4-9D6F-421D35840611}"/>
              </a:ext>
            </a:extLst>
          </p:cNvPr>
          <p:cNvSpPr txBox="1"/>
          <p:nvPr/>
        </p:nvSpPr>
        <p:spPr>
          <a:xfrm>
            <a:off x="130629" y="276906"/>
            <a:ext cx="119307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8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https://doi.org/10.1016/j.sandf.2024.101426</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8" name="コンテンツ プレースホルダー 2">
            <a:extLst>
              <a:ext uri="{FF2B5EF4-FFF2-40B4-BE49-F238E27FC236}">
                <a16:creationId xmlns:a16="http://schemas.microsoft.com/office/drawing/2014/main" id="{2546CC31-408B-6196-648C-7EF65440D111}"/>
              </a:ext>
            </a:extLst>
          </p:cNvPr>
          <p:cNvSpPr txBox="1">
            <a:spLocks/>
          </p:cNvSpPr>
          <p:nvPr/>
        </p:nvSpPr>
        <p:spPr>
          <a:xfrm>
            <a:off x="6409592" y="4837179"/>
            <a:ext cx="5782408" cy="1705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20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Introduction</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には，</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PRF</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の有用性と過去の</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PRF</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に関する研究でどのような手法が用いられたのか最近のトレンドが書かれており理解できる．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PRF</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建設時に考慮すべき項目がわかる．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0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0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9" name="テキスト ボックス 8">
            <a:extLst>
              <a:ext uri="{FF2B5EF4-FFF2-40B4-BE49-F238E27FC236}">
                <a16:creationId xmlns:a16="http://schemas.microsoft.com/office/drawing/2014/main" id="{68803D56-6292-4425-E450-CEE0D971FEF2}"/>
              </a:ext>
            </a:extLst>
          </p:cNvPr>
          <p:cNvSpPr txBox="1"/>
          <p:nvPr/>
        </p:nvSpPr>
        <p:spPr>
          <a:xfrm>
            <a:off x="10680048" y="-3010"/>
            <a:ext cx="1511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8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8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2" name="図 11">
            <a:extLst>
              <a:ext uri="{FF2B5EF4-FFF2-40B4-BE49-F238E27FC236}">
                <a16:creationId xmlns:a16="http://schemas.microsoft.com/office/drawing/2014/main" id="{BC90C555-ADB0-993C-8B30-7D444E5EED7F}"/>
              </a:ext>
            </a:extLst>
          </p:cNvPr>
          <p:cNvPicPr>
            <a:picLocks noChangeAspect="1"/>
          </p:cNvPicPr>
          <p:nvPr/>
        </p:nvPicPr>
        <p:blipFill rotWithShape="1">
          <a:blip r:embed="rId3"/>
          <a:srcRect l="36670"/>
          <a:stretch/>
        </p:blipFill>
        <p:spPr>
          <a:xfrm rot="16200000">
            <a:off x="6022573" y="1505757"/>
            <a:ext cx="3813247" cy="2849596"/>
          </a:xfrm>
          <a:prstGeom prst="rect">
            <a:avLst/>
          </a:prstGeom>
        </p:spPr>
      </p:pic>
      <p:pic>
        <p:nvPicPr>
          <p:cNvPr id="13" name="図 12">
            <a:extLst>
              <a:ext uri="{FF2B5EF4-FFF2-40B4-BE49-F238E27FC236}">
                <a16:creationId xmlns:a16="http://schemas.microsoft.com/office/drawing/2014/main" id="{8DDA0B0B-18D1-5716-6FF2-AF6A2B4163F1}"/>
              </a:ext>
            </a:extLst>
          </p:cNvPr>
          <p:cNvPicPr>
            <a:picLocks noChangeAspect="1"/>
          </p:cNvPicPr>
          <p:nvPr/>
        </p:nvPicPr>
        <p:blipFill rotWithShape="1">
          <a:blip r:embed="rId4"/>
          <a:srcRect t="65189"/>
          <a:stretch/>
        </p:blipFill>
        <p:spPr>
          <a:xfrm>
            <a:off x="9237043" y="1023931"/>
            <a:ext cx="2847079" cy="2096848"/>
          </a:xfrm>
          <a:prstGeom prst="rect">
            <a:avLst/>
          </a:prstGeom>
        </p:spPr>
      </p:pic>
    </p:spTree>
    <p:extLst>
      <p:ext uri="{BB962C8B-B14F-4D97-AF65-F5344CB8AC3E}">
        <p14:creationId xmlns:p14="http://schemas.microsoft.com/office/powerpoint/2010/main" val="19237913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ＭＳ ゴシック"/>
        <a:ea typeface="ＭＳ ゴシック"/>
        <a:cs typeface=""/>
      </a:majorFont>
      <a:minorFont>
        <a:latin typeface="Times New Roman"/>
        <a:ea typeface="ＭＳ 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506</Words>
  <Application>Microsoft Office PowerPoint</Application>
  <PresentationFormat>ワイド画面</PresentationFormat>
  <Paragraphs>32</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vt:i4>
      </vt:variant>
    </vt:vector>
  </HeadingPairs>
  <TitlesOfParts>
    <vt:vector size="8" baseType="lpstr">
      <vt:lpstr>ＭＳ ゴシック</vt:lpstr>
      <vt:lpstr>游ゴシック</vt:lpstr>
      <vt:lpstr>游ゴシック Light</vt:lpstr>
      <vt:lpstr>Arial</vt:lpstr>
      <vt:lpstr>Times New Roman</vt:lpstr>
      <vt:lpstr>Office テーマ</vt:lpstr>
      <vt:lpstr>1_Office テーマ</vt:lpstr>
      <vt:lpstr>Effect of pile arrangement on long-term settlement and load distribution in piled raft foundation models supported by jacked-in piles in saturated clay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pile arrangement on long-term settlement and load distribution in piled raft foundation models supported by jacked-in piles in saturated clay</dc:title>
  <dc:creator>ITAKI Kenshiro</dc:creator>
  <cp:lastModifiedBy>ITAKI Kenshiro</cp:lastModifiedBy>
  <cp:revision>4</cp:revision>
  <dcterms:created xsi:type="dcterms:W3CDTF">2024-04-10T01:26:37Z</dcterms:created>
  <dcterms:modified xsi:type="dcterms:W3CDTF">2024-04-10T03:07:24Z</dcterms:modified>
</cp:coreProperties>
</file>