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3" d="100"/>
          <a:sy n="103" d="100"/>
        </p:scale>
        <p:origin x="82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4C8E0-B7EE-4C7C-9DB1-9647A4B0C2D0}" type="datetimeFigureOut">
              <a:rPr kumimoji="1" lang="ja-JP" altLang="en-US" smtClean="0"/>
              <a:t>2024/4/10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45202-1EB2-4496-802D-62F36F5B60A1}" type="slidenum">
              <a:rPr kumimoji="1" lang="ja-JP" altLang="en-US" smtClean="0"/>
              <a:t>‹#›</a:t>
            </a:fld>
            <a:endParaRPr kumimoji="1" lang="ja-JP" altLang="en-US"/>
          </a:p>
        </p:txBody>
      </p:sp>
    </p:spTree>
    <p:extLst>
      <p:ext uri="{BB962C8B-B14F-4D97-AF65-F5344CB8AC3E}">
        <p14:creationId xmlns:p14="http://schemas.microsoft.com/office/powerpoint/2010/main" val="4227128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p-y</a:t>
            </a:r>
            <a:r>
              <a:rPr kumimoji="1" lang="ja-JP" altLang="en-US" dirty="0"/>
              <a:t>曲線：杭の設計で用いられる．縦軸は載荷強度，横軸は横方向のたわみ</a:t>
            </a:r>
            <a:endParaRPr kumimoji="1" lang="en-US" altLang="ja-JP" dirty="0"/>
          </a:p>
          <a:p>
            <a:r>
              <a:rPr kumimoji="1" lang="en-US" altLang="ja-JP" dirty="0"/>
              <a:t>Winkler</a:t>
            </a:r>
            <a:r>
              <a:rPr kumimoji="1" lang="ja-JP" altLang="en-US" dirty="0"/>
              <a:t>ばね：隣り合うばねと相互作用しない独立したばね，杭の水平荷重による応力算定の際のモデル化に用いる．土の連続性は無視される．</a:t>
            </a:r>
            <a:endParaRPr kumimoji="1" lang="en-US" altLang="ja-JP" dirty="0"/>
          </a:p>
          <a:p>
            <a:r>
              <a:rPr kumimoji="1" lang="en-US" altLang="ja-JP" dirty="0"/>
              <a:t>New p-y</a:t>
            </a:r>
            <a:r>
              <a:rPr kumimoji="1" lang="ja-JP" altLang="en-US" dirty="0"/>
              <a:t>モデルは初期剛性，土の抵抗の極限，非線形度のパラメータが含まれている．</a:t>
            </a:r>
            <a:endParaRPr kumimoji="1" lang="en-US" altLang="ja-JP" dirty="0"/>
          </a:p>
          <a:p>
            <a:r>
              <a:rPr kumimoji="1" lang="en-US" altLang="ja-JP" sz="1200" dirty="0"/>
              <a:t>FLACK</a:t>
            </a:r>
            <a:r>
              <a:rPr kumimoji="1" lang="en-US" altLang="ja-JP" sz="1200" baseline="30000" dirty="0"/>
              <a:t>3D </a:t>
            </a:r>
            <a:r>
              <a:rPr kumimoji="1" lang="ja-JP" altLang="en-US" sz="1200" baseline="0" dirty="0"/>
              <a:t>有限差分法を用いた塑性大変形を含む種々の解析に対応可能なプログラム</a:t>
            </a:r>
            <a:endParaRPr kumimoji="1" lang="en-US" altLang="ja-JP" sz="1200" baseline="0" dirty="0"/>
          </a:p>
          <a:p>
            <a:r>
              <a:rPr kumimoji="1" lang="en-US" altLang="ja-JP" dirty="0"/>
              <a:t>https://www.engineering-eye.com/FLAC/</a:t>
            </a:r>
            <a:r>
              <a:rPr kumimoji="1" lang="ja-JP" altLang="en-US" sz="1200" baseline="0" dirty="0"/>
              <a:t>　，伊藤忠テクノソリューションズの科学・工学系サイト，プロダクト一覧，“</a:t>
            </a:r>
            <a:r>
              <a:rPr kumimoji="1" lang="en-US" altLang="ja-JP" sz="1200" baseline="0" dirty="0"/>
              <a:t>FLACK/FLACK3D</a:t>
            </a:r>
            <a:r>
              <a:rPr kumimoji="1" lang="ja-JP" altLang="en-US" sz="1200" baseline="0" dirty="0"/>
              <a:t>”，</a:t>
            </a:r>
            <a:r>
              <a:rPr kumimoji="1" lang="en-US" altLang="ja-JP" sz="1200" baseline="0" dirty="0"/>
              <a:t>2024</a:t>
            </a:r>
            <a:r>
              <a:rPr kumimoji="1" lang="ja-JP" altLang="en-US" sz="1200" baseline="0" dirty="0"/>
              <a:t>年</a:t>
            </a:r>
            <a:r>
              <a:rPr kumimoji="1" lang="en-US" altLang="ja-JP" sz="1200" baseline="0" dirty="0"/>
              <a:t>4</a:t>
            </a:r>
            <a:r>
              <a:rPr kumimoji="1" lang="ja-JP" altLang="en-US" sz="1200" baseline="0" dirty="0"/>
              <a:t>月</a:t>
            </a:r>
            <a:r>
              <a:rPr kumimoji="1" lang="en-US" altLang="ja-JP" sz="1200" baseline="0" dirty="0"/>
              <a:t>9</a:t>
            </a:r>
            <a:r>
              <a:rPr kumimoji="1" lang="ja-JP" altLang="en-US" sz="1200" baseline="0" dirty="0"/>
              <a:t>日閲覧</a:t>
            </a:r>
            <a:endParaRPr kumimoji="1" lang="en-US" altLang="ja-JP" sz="1200" baseline="0" dirty="0"/>
          </a:p>
          <a:p>
            <a:r>
              <a:rPr kumimoji="1" lang="en-US" altLang="ja-JP" sz="1200" baseline="0" dirty="0"/>
              <a:t>HS-Small</a:t>
            </a:r>
            <a:r>
              <a:rPr kumimoji="1" lang="ja-JP" altLang="en-US" sz="1200" baseline="0" dirty="0"/>
              <a:t>モデルは初期剛性と剛性の劣化の</a:t>
            </a:r>
            <a:r>
              <a:rPr kumimoji="1" lang="en-US" altLang="ja-JP" sz="1200" baseline="0" dirty="0"/>
              <a:t>2</a:t>
            </a:r>
            <a:r>
              <a:rPr kumimoji="1" lang="ja-JP" altLang="en-US" sz="1200" baseline="0" dirty="0"/>
              <a:t>つの剛性モデルを作用することでモールクーロンの欠点を補った．</a:t>
            </a:r>
            <a:endParaRPr kumimoji="1" lang="en-US" altLang="ja-JP" sz="1200" baseline="0" dirty="0"/>
          </a:p>
          <a:p>
            <a:r>
              <a:rPr kumimoji="1" lang="ja-JP" altLang="en-US" dirty="0"/>
              <a:t>参考文献の式が正確に決定されていれば解析結果は完全に一致していた可能性がある．論文内ではおおむね一致している．</a:t>
            </a:r>
            <a:endParaRPr kumimoji="1" lang="en-US" altLang="ja-JP" dirty="0"/>
          </a:p>
          <a:p>
            <a:r>
              <a:rPr kumimoji="1" lang="en-US" altLang="ja-JP" dirty="0"/>
              <a:t>P-y</a:t>
            </a:r>
            <a:r>
              <a:rPr kumimoji="1" lang="ja-JP" altLang="en-US" dirty="0"/>
              <a:t>曲線は深さ</a:t>
            </a:r>
            <a:r>
              <a:rPr kumimoji="1" lang="en-US" altLang="ja-JP" dirty="0"/>
              <a:t>0.5</a:t>
            </a:r>
            <a:r>
              <a:rPr kumimoji="1" lang="ja-JP" altLang="en-US" dirty="0"/>
              <a:t>ｍの時解析と実験結果の土の極限抵抗値が一致した．より深い箇所では解析が大きな</a:t>
            </a:r>
            <a:r>
              <a:rPr kumimoji="1" lang="en-US" altLang="ja-JP" dirty="0" err="1"/>
              <a:t>pu</a:t>
            </a:r>
            <a:r>
              <a:rPr kumimoji="1" lang="ja-JP" altLang="en-US" dirty="0"/>
              <a:t>値を出した．→原位置では最大地面変位が</a:t>
            </a:r>
            <a:r>
              <a:rPr kumimoji="1" lang="en-US" altLang="ja-JP" dirty="0"/>
              <a:t>0.05</a:t>
            </a:r>
            <a:r>
              <a:rPr kumimoji="1" lang="ja-JP" altLang="en-US" dirty="0"/>
              <a:t>ｍであり，深部における土の極限水平抵抗に達するには不十分であったため．</a:t>
            </a:r>
            <a:endParaRPr kumimoji="1" lang="en-US" altLang="ja-JP" dirty="0"/>
          </a:p>
          <a:p>
            <a:r>
              <a:rPr kumimoji="1" lang="ja-JP" altLang="en-US" dirty="0"/>
              <a:t>解析は，大きな水平変位が発生したので現場と異なった結果が出ている．</a:t>
            </a:r>
            <a:endParaRPr kumimoji="1" lang="en-US" altLang="ja-JP" dirty="0"/>
          </a:p>
          <a:p>
            <a:r>
              <a:rPr kumimoji="1" lang="ja-JP" altLang="en-US" dirty="0"/>
              <a:t>極限抵抗値は杭の直径に対して敏感である．→杭の直径が大きくなると土の極限抵抗値に達するのに必要な水平変位も大きくなる．</a:t>
            </a:r>
            <a:endParaRPr kumimoji="1" lang="en-US" altLang="ja-JP" dirty="0"/>
          </a:p>
          <a:p>
            <a:r>
              <a:rPr kumimoji="1" lang="ja-JP" altLang="en-US" dirty="0"/>
              <a:t>杭の直径が小さい場合縦横比は</a:t>
            </a:r>
            <a:r>
              <a:rPr kumimoji="1" lang="en-US" altLang="ja-JP" dirty="0" err="1"/>
              <a:t>pu</a:t>
            </a:r>
            <a:r>
              <a:rPr kumimoji="1" lang="ja-JP" altLang="en-US" dirty="0"/>
              <a:t>値に対して影響を与えるが直径が大きい場合は影響がほとんどない．→実務では重要な差ではない．</a:t>
            </a:r>
            <a:endParaRPr kumimoji="1" lang="en-US" altLang="ja-JP" dirty="0"/>
          </a:p>
          <a:p>
            <a:r>
              <a:rPr kumimoji="1" lang="ja-JP" altLang="en-US" dirty="0"/>
              <a:t>土の相対密度が大きくなると</a:t>
            </a:r>
            <a:r>
              <a:rPr kumimoji="1" lang="en-US" altLang="ja-JP" dirty="0" err="1"/>
              <a:t>pu</a:t>
            </a:r>
            <a:r>
              <a:rPr kumimoji="1" lang="ja-JP" altLang="en-US" dirty="0"/>
              <a:t>値は著しく増加する</a:t>
            </a:r>
            <a:endParaRPr kumimoji="1" lang="en-US" altLang="ja-JP" dirty="0"/>
          </a:p>
          <a:p>
            <a:r>
              <a:rPr kumimoji="1" lang="ja-JP" altLang="en-US" dirty="0"/>
              <a:t>予測の精度を向上させるには土壌特性をより正確に推定する必要がある．</a:t>
            </a:r>
            <a:endParaRPr kumimoji="1" lang="en-US" altLang="ja-JP" dirty="0"/>
          </a:p>
          <a:p>
            <a:r>
              <a:rPr kumimoji="1" lang="ja-JP" altLang="en-US" dirty="0"/>
              <a:t>静的</a:t>
            </a:r>
            <a:r>
              <a:rPr kumimoji="1" lang="en-US" altLang="ja-JP" dirty="0"/>
              <a:t>p-y</a:t>
            </a:r>
            <a:r>
              <a:rPr kumimoji="1" lang="ja-JP" altLang="en-US" dirty="0"/>
              <a:t>曲線は非線形効果をより包括的に考慮すると，大きな荷重下で変位を予測する際，著しい向上をもたらすが非常に小さい場合は</a:t>
            </a:r>
            <a:r>
              <a:rPr kumimoji="1" lang="en-US" altLang="ja-JP" dirty="0"/>
              <a:t>API</a:t>
            </a:r>
            <a:r>
              <a:rPr kumimoji="1" lang="ja-JP" altLang="en-US"/>
              <a:t>の方が優れた応答を示している．</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34883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7C65C-2F56-889A-7722-00FF43C636B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3D53C55-488E-DFEF-7D33-AA060452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0613197-A842-7844-2C3D-218B0B50B5BD}"/>
              </a:ext>
            </a:extLst>
          </p:cNvPr>
          <p:cNvSpPr>
            <a:spLocks noGrp="1"/>
          </p:cNvSpPr>
          <p:nvPr>
            <p:ph type="dt" sz="half" idx="10"/>
          </p:nvPr>
        </p:nvSpPr>
        <p:spPr/>
        <p:txBody>
          <a:bodyPr/>
          <a:lstStyle/>
          <a:p>
            <a:fld id="{3436079D-9B38-4932-A72F-D92F5A7782D8}"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94A2A62E-DA5F-D117-65CA-0CCB54DF06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388BF4-4B87-48B3-587F-A919F197CC92}"/>
              </a:ext>
            </a:extLst>
          </p:cNvPr>
          <p:cNvSpPr>
            <a:spLocks noGrp="1"/>
          </p:cNvSpPr>
          <p:nvPr>
            <p:ph type="sldNum" sz="quarter" idx="12"/>
          </p:nvPr>
        </p:nvSpPr>
        <p:spPr/>
        <p:txBody>
          <a:bodyPr/>
          <a:lstStyle/>
          <a:p>
            <a:fld id="{077EE2D8-AF47-4E70-866A-39C747275907}" type="slidenum">
              <a:rPr kumimoji="1" lang="ja-JP" altLang="en-US" smtClean="0"/>
              <a:t>‹#›</a:t>
            </a:fld>
            <a:endParaRPr kumimoji="1" lang="ja-JP" altLang="en-US"/>
          </a:p>
        </p:txBody>
      </p:sp>
    </p:spTree>
    <p:extLst>
      <p:ext uri="{BB962C8B-B14F-4D97-AF65-F5344CB8AC3E}">
        <p14:creationId xmlns:p14="http://schemas.microsoft.com/office/powerpoint/2010/main" val="203294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76C3A-C1A2-099C-2007-CA51E1EE19D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EE98B8-A503-A2B4-1E72-525015BA176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6BD524-DC2C-D5A9-B580-3AEB9513F540}"/>
              </a:ext>
            </a:extLst>
          </p:cNvPr>
          <p:cNvSpPr>
            <a:spLocks noGrp="1"/>
          </p:cNvSpPr>
          <p:nvPr>
            <p:ph type="dt" sz="half" idx="10"/>
          </p:nvPr>
        </p:nvSpPr>
        <p:spPr/>
        <p:txBody>
          <a:bodyPr/>
          <a:lstStyle/>
          <a:p>
            <a:fld id="{3436079D-9B38-4932-A72F-D92F5A7782D8}"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38621A1F-3E00-6FF2-C992-9053741307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14BD4E-1AFC-EC41-5A8D-6230FD720858}"/>
              </a:ext>
            </a:extLst>
          </p:cNvPr>
          <p:cNvSpPr>
            <a:spLocks noGrp="1"/>
          </p:cNvSpPr>
          <p:nvPr>
            <p:ph type="sldNum" sz="quarter" idx="12"/>
          </p:nvPr>
        </p:nvSpPr>
        <p:spPr/>
        <p:txBody>
          <a:bodyPr/>
          <a:lstStyle/>
          <a:p>
            <a:fld id="{077EE2D8-AF47-4E70-866A-39C747275907}" type="slidenum">
              <a:rPr kumimoji="1" lang="ja-JP" altLang="en-US" smtClean="0"/>
              <a:t>‹#›</a:t>
            </a:fld>
            <a:endParaRPr kumimoji="1" lang="ja-JP" altLang="en-US"/>
          </a:p>
        </p:txBody>
      </p:sp>
    </p:spTree>
    <p:extLst>
      <p:ext uri="{BB962C8B-B14F-4D97-AF65-F5344CB8AC3E}">
        <p14:creationId xmlns:p14="http://schemas.microsoft.com/office/powerpoint/2010/main" val="378364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B8C7E95-472C-5F07-43D1-AFF4FF73062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BCDBBDC-9746-2922-102D-D774A86B642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B95A48-9288-E458-0BA6-1A0D933D7797}"/>
              </a:ext>
            </a:extLst>
          </p:cNvPr>
          <p:cNvSpPr>
            <a:spLocks noGrp="1"/>
          </p:cNvSpPr>
          <p:nvPr>
            <p:ph type="dt" sz="half" idx="10"/>
          </p:nvPr>
        </p:nvSpPr>
        <p:spPr/>
        <p:txBody>
          <a:bodyPr/>
          <a:lstStyle/>
          <a:p>
            <a:fld id="{3436079D-9B38-4932-A72F-D92F5A7782D8}"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733AE888-DB7D-E668-DD14-9C5429BDF0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39084E-75FA-ED7F-29CD-A96C41C280A0}"/>
              </a:ext>
            </a:extLst>
          </p:cNvPr>
          <p:cNvSpPr>
            <a:spLocks noGrp="1"/>
          </p:cNvSpPr>
          <p:nvPr>
            <p:ph type="sldNum" sz="quarter" idx="12"/>
          </p:nvPr>
        </p:nvSpPr>
        <p:spPr/>
        <p:txBody>
          <a:bodyPr/>
          <a:lstStyle/>
          <a:p>
            <a:fld id="{077EE2D8-AF47-4E70-866A-39C747275907}" type="slidenum">
              <a:rPr kumimoji="1" lang="ja-JP" altLang="en-US" smtClean="0"/>
              <a:t>‹#›</a:t>
            </a:fld>
            <a:endParaRPr kumimoji="1" lang="ja-JP" altLang="en-US"/>
          </a:p>
        </p:txBody>
      </p:sp>
    </p:spTree>
    <p:extLst>
      <p:ext uri="{BB962C8B-B14F-4D97-AF65-F5344CB8AC3E}">
        <p14:creationId xmlns:p14="http://schemas.microsoft.com/office/powerpoint/2010/main" val="3909169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07031-1DE0-9BAE-0A45-CE1B99F5B5F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0AD6B2-EFA9-46FD-987F-E5CD465DD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E299375-D6BD-6FD9-EF6A-0D99364ED294}"/>
              </a:ext>
            </a:extLst>
          </p:cNvPr>
          <p:cNvSpPr>
            <a:spLocks noGrp="1"/>
          </p:cNvSpPr>
          <p:nvPr>
            <p:ph type="dt" sz="half" idx="10"/>
          </p:nvPr>
        </p:nvSpPr>
        <p:spPr/>
        <p:txBody>
          <a:bodyPr/>
          <a:lstStyle/>
          <a:p>
            <a:fld id="{A340E913-BE6E-44AD-A5BA-91FA7153784C}" type="datetime1">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EC1C4D83-8CE1-96DE-1EB7-758321263C1A}"/>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2CD2E8F1-6B2C-3472-0B6F-A2E15DD0EFF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779898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351EF-1C03-3C86-7D94-DB15F07AF5CC}"/>
              </a:ext>
            </a:extLst>
          </p:cNvPr>
          <p:cNvSpPr>
            <a:spLocks noGrp="1"/>
          </p:cNvSpPr>
          <p:nvPr>
            <p:ph type="title"/>
          </p:nvPr>
        </p:nvSpPr>
        <p:spPr>
          <a:xfrm>
            <a:off x="130630" y="0"/>
            <a:ext cx="11930742" cy="1018901"/>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C3066E-222D-C827-CDE5-68F3BD1E56E0}"/>
              </a:ext>
            </a:extLst>
          </p:cNvPr>
          <p:cNvSpPr>
            <a:spLocks noGrp="1"/>
          </p:cNvSpPr>
          <p:nvPr>
            <p:ph idx="1"/>
          </p:nvPr>
        </p:nvSpPr>
        <p:spPr>
          <a:xfrm>
            <a:off x="130630" y="1576250"/>
            <a:ext cx="11930742" cy="491662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CCCB50-F5A8-4029-8C0F-499D4E4FBEAE}"/>
              </a:ext>
            </a:extLst>
          </p:cNvPr>
          <p:cNvSpPr>
            <a:spLocks noGrp="1"/>
          </p:cNvSpPr>
          <p:nvPr>
            <p:ph type="dt" sz="half" idx="10"/>
          </p:nvPr>
        </p:nvSpPr>
        <p:spPr>
          <a:xfrm>
            <a:off x="0" y="6492875"/>
            <a:ext cx="2743200" cy="365125"/>
          </a:xfrm>
        </p:spPr>
        <p:txBody>
          <a:bodyPr/>
          <a:lstStyle/>
          <a:p>
            <a:fld id="{06065D44-6B2F-481A-85AD-29C1C4B95729}" type="datetime1">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D8D6AEA3-D15C-EDC1-4963-1EF965491E43}"/>
              </a:ext>
            </a:extLst>
          </p:cNvPr>
          <p:cNvSpPr>
            <a:spLocks noGrp="1"/>
          </p:cNvSpPr>
          <p:nvPr>
            <p:ph type="ftr" sz="quarter" idx="11"/>
          </p:nvPr>
        </p:nvSpPr>
        <p:spPr>
          <a:xfrm>
            <a:off x="4038600" y="6492874"/>
            <a:ext cx="4114800" cy="365125"/>
          </a:xfrm>
        </p:spPr>
        <p:txBody>
          <a:bodyPr/>
          <a:lstStyle/>
          <a:p>
            <a:r>
              <a:rPr kumimoji="1" lang="ja-JP" altLang="en-US" dirty="0"/>
              <a:t>地盤防災工学研究室</a:t>
            </a:r>
          </a:p>
        </p:txBody>
      </p:sp>
      <p:sp>
        <p:nvSpPr>
          <p:cNvPr id="6" name="スライド番号プレースホルダー 5">
            <a:extLst>
              <a:ext uri="{FF2B5EF4-FFF2-40B4-BE49-F238E27FC236}">
                <a16:creationId xmlns:a16="http://schemas.microsoft.com/office/drawing/2014/main" id="{D0F8B567-4828-4790-6E8A-A883D0510DCE}"/>
              </a:ext>
            </a:extLst>
          </p:cNvPr>
          <p:cNvSpPr>
            <a:spLocks noGrp="1"/>
          </p:cNvSpPr>
          <p:nvPr>
            <p:ph type="sldNum" sz="quarter" idx="12"/>
          </p:nvPr>
        </p:nvSpPr>
        <p:spPr>
          <a:xfrm>
            <a:off x="9448800" y="6492875"/>
            <a:ext cx="2743200" cy="365125"/>
          </a:xfrm>
        </p:spPr>
        <p:txBody>
          <a:bodyPr/>
          <a:lstStyle/>
          <a:p>
            <a:fld id="{B410075A-628D-4B53-98BF-13495C1AAAF4}" type="slidenum">
              <a:rPr kumimoji="1" lang="ja-JP" altLang="en-US" smtClean="0"/>
              <a:t>‹#›</a:t>
            </a:fld>
            <a:endParaRPr kumimoji="1" lang="ja-JP" altLang="en-US" dirty="0"/>
          </a:p>
        </p:txBody>
      </p:sp>
      <p:sp>
        <p:nvSpPr>
          <p:cNvPr id="7" name="テキスト ボックス 6">
            <a:extLst>
              <a:ext uri="{FF2B5EF4-FFF2-40B4-BE49-F238E27FC236}">
                <a16:creationId xmlns:a16="http://schemas.microsoft.com/office/drawing/2014/main" id="{9852782C-4317-6E3E-159C-B0D0DFAA6CC6}"/>
              </a:ext>
            </a:extLst>
          </p:cNvPr>
          <p:cNvSpPr txBox="1"/>
          <p:nvPr userDrawn="1"/>
        </p:nvSpPr>
        <p:spPr>
          <a:xfrm>
            <a:off x="130630" y="1112909"/>
            <a:ext cx="11930740"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124304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0C9DF-A8A3-4316-8262-4DFA4E0578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8735D7-222C-1AB9-CCEB-216150F4B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5B6A6BC-25C9-15B9-F9AD-F52697657618}"/>
              </a:ext>
            </a:extLst>
          </p:cNvPr>
          <p:cNvSpPr>
            <a:spLocks noGrp="1"/>
          </p:cNvSpPr>
          <p:nvPr>
            <p:ph type="dt" sz="half" idx="10"/>
          </p:nvPr>
        </p:nvSpPr>
        <p:spPr/>
        <p:txBody>
          <a:bodyPr/>
          <a:lstStyle/>
          <a:p>
            <a:fld id="{B252BBD9-BF6A-457E-B839-4EE2628174F9}" type="datetime1">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F07262E7-E919-0367-4909-CEABA42FFF8D}"/>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91E2E6A5-ECBD-B0D0-F221-8C2E92D111A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7927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641F2-6F99-94B9-2923-DBA4EDFA7E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427ED0-409C-ECB4-50BE-A5458F673C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DA3664-DBFC-2CCE-9F97-36640F2E83D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DEEA253-DD01-3B96-F330-D480ABD2CDA8}"/>
              </a:ext>
            </a:extLst>
          </p:cNvPr>
          <p:cNvSpPr>
            <a:spLocks noGrp="1"/>
          </p:cNvSpPr>
          <p:nvPr>
            <p:ph type="dt" sz="half" idx="10"/>
          </p:nvPr>
        </p:nvSpPr>
        <p:spPr/>
        <p:txBody>
          <a:bodyPr/>
          <a:lstStyle/>
          <a:p>
            <a:fld id="{9FD4AB11-7E7B-4FB1-9D14-C9D1E35DB86E}" type="datetime1">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FEDEBADD-1C2B-08C6-9742-6F27EEAF2700}"/>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58DFCD4B-3D93-1925-73EC-FA3B3B3F90B8}"/>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819621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0E579-662C-921C-D829-0CCC5D89162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826D8F-8812-83C7-0680-A14DE8C06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57EDB04-F69D-781A-A6B7-5314BDDBCD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9C07622-9FF5-CE1D-29CE-A9F01DA74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A0D337-AD85-CBA6-0D7E-60ECF5FDCE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F0E632A-E7AB-965B-00AA-6BBDFF4454A9}"/>
              </a:ext>
            </a:extLst>
          </p:cNvPr>
          <p:cNvSpPr>
            <a:spLocks noGrp="1"/>
          </p:cNvSpPr>
          <p:nvPr>
            <p:ph type="dt" sz="half" idx="10"/>
          </p:nvPr>
        </p:nvSpPr>
        <p:spPr/>
        <p:txBody>
          <a:bodyPr/>
          <a:lstStyle/>
          <a:p>
            <a:fld id="{DA5271C6-459E-4583-AC67-386E8EAFB5F3}" type="datetime1">
              <a:rPr kumimoji="1" lang="ja-JP" altLang="en-US" smtClean="0"/>
              <a:t>2024/4/10</a:t>
            </a:fld>
            <a:endParaRPr kumimoji="1" lang="ja-JP" altLang="en-US"/>
          </a:p>
        </p:txBody>
      </p:sp>
      <p:sp>
        <p:nvSpPr>
          <p:cNvPr id="8" name="フッター プレースホルダー 7">
            <a:extLst>
              <a:ext uri="{FF2B5EF4-FFF2-40B4-BE49-F238E27FC236}">
                <a16:creationId xmlns:a16="http://schemas.microsoft.com/office/drawing/2014/main" id="{24B8C15C-6163-94CA-1B9F-69C5A53C3BEF}"/>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9" name="スライド番号プレースホルダー 8">
            <a:extLst>
              <a:ext uri="{FF2B5EF4-FFF2-40B4-BE49-F238E27FC236}">
                <a16:creationId xmlns:a16="http://schemas.microsoft.com/office/drawing/2014/main" id="{3AA7DD57-AC1E-7946-7D8D-534030933B5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25510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A2FCB-DB4F-C058-C6E0-B0DEC2C2F96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02B04D-6123-EF65-3063-18FC86EAAE63}"/>
              </a:ext>
            </a:extLst>
          </p:cNvPr>
          <p:cNvSpPr>
            <a:spLocks noGrp="1"/>
          </p:cNvSpPr>
          <p:nvPr>
            <p:ph type="dt" sz="half" idx="10"/>
          </p:nvPr>
        </p:nvSpPr>
        <p:spPr/>
        <p:txBody>
          <a:bodyPr/>
          <a:lstStyle/>
          <a:p>
            <a:fld id="{7AE819D8-B85F-490B-A19D-470B3A50134C}" type="datetime1">
              <a:rPr kumimoji="1" lang="ja-JP" altLang="en-US" smtClean="0"/>
              <a:t>2024/4/10</a:t>
            </a:fld>
            <a:endParaRPr kumimoji="1" lang="ja-JP" altLang="en-US"/>
          </a:p>
        </p:txBody>
      </p:sp>
      <p:sp>
        <p:nvSpPr>
          <p:cNvPr id="4" name="フッター プレースホルダー 3">
            <a:extLst>
              <a:ext uri="{FF2B5EF4-FFF2-40B4-BE49-F238E27FC236}">
                <a16:creationId xmlns:a16="http://schemas.microsoft.com/office/drawing/2014/main" id="{78C80A3D-AA1E-64F7-66A6-09BDDDC30465}"/>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5" name="スライド番号プレースホルダー 4">
            <a:extLst>
              <a:ext uri="{FF2B5EF4-FFF2-40B4-BE49-F238E27FC236}">
                <a16:creationId xmlns:a16="http://schemas.microsoft.com/office/drawing/2014/main" id="{0CD3BDD6-4390-9678-7B62-BBD7D5B0893F}"/>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477650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D8B2BF1-7A94-4537-B7DE-DA4D6EDD73D5}"/>
              </a:ext>
            </a:extLst>
          </p:cNvPr>
          <p:cNvSpPr>
            <a:spLocks noGrp="1"/>
          </p:cNvSpPr>
          <p:nvPr>
            <p:ph type="dt" sz="half" idx="10"/>
          </p:nvPr>
        </p:nvSpPr>
        <p:spPr/>
        <p:txBody>
          <a:bodyPr/>
          <a:lstStyle/>
          <a:p>
            <a:fld id="{88EF6F6E-2A1E-47F1-A2FF-DB640F8EFC66}" type="datetime1">
              <a:rPr kumimoji="1" lang="ja-JP" altLang="en-US" smtClean="0"/>
              <a:t>2024/4/10</a:t>
            </a:fld>
            <a:endParaRPr kumimoji="1" lang="ja-JP" altLang="en-US"/>
          </a:p>
        </p:txBody>
      </p:sp>
      <p:sp>
        <p:nvSpPr>
          <p:cNvPr id="3" name="フッター プレースホルダー 2">
            <a:extLst>
              <a:ext uri="{FF2B5EF4-FFF2-40B4-BE49-F238E27FC236}">
                <a16:creationId xmlns:a16="http://schemas.microsoft.com/office/drawing/2014/main" id="{0FD74819-3115-28A3-5A86-4E75A68C59ED}"/>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4" name="スライド番号プレースホルダー 3">
            <a:extLst>
              <a:ext uri="{FF2B5EF4-FFF2-40B4-BE49-F238E27FC236}">
                <a16:creationId xmlns:a16="http://schemas.microsoft.com/office/drawing/2014/main" id="{A6720224-ACBE-A416-8795-B3D792EF9780}"/>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2308005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1119C-EE4B-30FE-5221-BE9F80C28C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49E28B-696F-F0A2-EA13-93E369299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07E54FC-0FBE-5E49-075D-8E42DAF34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BE589A-A6F1-9D28-CD81-ACB4B41B432E}"/>
              </a:ext>
            </a:extLst>
          </p:cNvPr>
          <p:cNvSpPr>
            <a:spLocks noGrp="1"/>
          </p:cNvSpPr>
          <p:nvPr>
            <p:ph type="dt" sz="half" idx="10"/>
          </p:nvPr>
        </p:nvSpPr>
        <p:spPr/>
        <p:txBody>
          <a:bodyPr/>
          <a:lstStyle/>
          <a:p>
            <a:fld id="{1E14B798-EDD3-4B88-8C6C-440D990C89B4}" type="datetime1">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42BD3594-D235-643B-D8EC-32307EE4B161}"/>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A5B15E52-6487-4817-968E-CB4662084A30}"/>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04284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759A4-9B90-3424-6651-15D6DCAA5EA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8C0BB0-964C-0F3D-F914-AF656FF86DF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59E420-68E5-82E3-C740-A9DB4B5A0882}"/>
              </a:ext>
            </a:extLst>
          </p:cNvPr>
          <p:cNvSpPr>
            <a:spLocks noGrp="1"/>
          </p:cNvSpPr>
          <p:nvPr>
            <p:ph type="dt" sz="half" idx="10"/>
          </p:nvPr>
        </p:nvSpPr>
        <p:spPr/>
        <p:txBody>
          <a:bodyPr/>
          <a:lstStyle/>
          <a:p>
            <a:fld id="{3436079D-9B38-4932-A72F-D92F5A7782D8}"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FEC8BEF4-7050-8964-80DC-EAA043DA47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8C4DEE-05D9-4EDD-0B31-C81A094F2CE6}"/>
              </a:ext>
            </a:extLst>
          </p:cNvPr>
          <p:cNvSpPr>
            <a:spLocks noGrp="1"/>
          </p:cNvSpPr>
          <p:nvPr>
            <p:ph type="sldNum" sz="quarter" idx="12"/>
          </p:nvPr>
        </p:nvSpPr>
        <p:spPr/>
        <p:txBody>
          <a:bodyPr/>
          <a:lstStyle/>
          <a:p>
            <a:fld id="{077EE2D8-AF47-4E70-866A-39C747275907}" type="slidenum">
              <a:rPr kumimoji="1" lang="ja-JP" altLang="en-US" smtClean="0"/>
              <a:t>‹#›</a:t>
            </a:fld>
            <a:endParaRPr kumimoji="1" lang="ja-JP" altLang="en-US"/>
          </a:p>
        </p:txBody>
      </p:sp>
    </p:spTree>
    <p:extLst>
      <p:ext uri="{BB962C8B-B14F-4D97-AF65-F5344CB8AC3E}">
        <p14:creationId xmlns:p14="http://schemas.microsoft.com/office/powerpoint/2010/main" val="9909104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6DC014-206B-6426-8FC7-CD67BE80C36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F85A88F-E090-B65C-F869-1D448A270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4F0AA8-C745-3988-01EB-E408A07C9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80B90A5-9735-3B73-BBB8-E7B32B46AC69}"/>
              </a:ext>
            </a:extLst>
          </p:cNvPr>
          <p:cNvSpPr>
            <a:spLocks noGrp="1"/>
          </p:cNvSpPr>
          <p:nvPr>
            <p:ph type="dt" sz="half" idx="10"/>
          </p:nvPr>
        </p:nvSpPr>
        <p:spPr/>
        <p:txBody>
          <a:bodyPr/>
          <a:lstStyle/>
          <a:p>
            <a:fld id="{91ED7913-52DF-480B-8D88-3584B7B478B6}" type="datetime1">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ACCE8219-50AF-B5C0-97F0-F829E7699430}"/>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8B6DCE23-D630-5CCE-8E2D-D024B0792559}"/>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595813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1F421-D878-1291-8F40-E9185292CA2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6B5DF0-5208-678B-024D-D947F8A1516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2CD91C-02CF-B5F7-0745-0F6200142A00}"/>
              </a:ext>
            </a:extLst>
          </p:cNvPr>
          <p:cNvSpPr>
            <a:spLocks noGrp="1"/>
          </p:cNvSpPr>
          <p:nvPr>
            <p:ph type="dt" sz="half" idx="10"/>
          </p:nvPr>
        </p:nvSpPr>
        <p:spPr/>
        <p:txBody>
          <a:bodyPr/>
          <a:lstStyle/>
          <a:p>
            <a:fld id="{BB611E21-5F46-4F27-B8C5-B164890AF63E}" type="datetime1">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9D54DE49-4CC7-6110-7C1E-E7D60EAE0C87}"/>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8024FD88-11A5-EF92-E89A-642755B9E1B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046396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6AA2C3-0172-502E-5BC9-07ABA06FB3E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4433F1-CC2C-925E-2AC1-078C8FDE6B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D9C0F5-96E9-4BDF-F05D-01F53F038473}"/>
              </a:ext>
            </a:extLst>
          </p:cNvPr>
          <p:cNvSpPr>
            <a:spLocks noGrp="1"/>
          </p:cNvSpPr>
          <p:nvPr>
            <p:ph type="dt" sz="half" idx="10"/>
          </p:nvPr>
        </p:nvSpPr>
        <p:spPr/>
        <p:txBody>
          <a:bodyPr/>
          <a:lstStyle/>
          <a:p>
            <a:fld id="{28182D92-3DEF-4FEC-92E9-7A6F4F01F651}" type="datetime1">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C3C3C526-A6BB-48DB-14AE-DF14DCE745E7}"/>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88EE0B37-9A04-7D00-472E-76905AFBDDCC}"/>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66773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021C1-6F21-49D3-386A-55A9D35418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B77ADC-D41D-3504-CD79-2C3FF15A6B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3D6BA24-4948-C9B2-13DF-972CB6C08DEB}"/>
              </a:ext>
            </a:extLst>
          </p:cNvPr>
          <p:cNvSpPr>
            <a:spLocks noGrp="1"/>
          </p:cNvSpPr>
          <p:nvPr>
            <p:ph type="dt" sz="half" idx="10"/>
          </p:nvPr>
        </p:nvSpPr>
        <p:spPr/>
        <p:txBody>
          <a:bodyPr/>
          <a:lstStyle/>
          <a:p>
            <a:fld id="{3436079D-9B38-4932-A72F-D92F5A7782D8}"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95AA6E01-C44B-F919-EB45-43B7834764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64A90B-2353-7B5F-0063-BC77784BFE70}"/>
              </a:ext>
            </a:extLst>
          </p:cNvPr>
          <p:cNvSpPr>
            <a:spLocks noGrp="1"/>
          </p:cNvSpPr>
          <p:nvPr>
            <p:ph type="sldNum" sz="quarter" idx="12"/>
          </p:nvPr>
        </p:nvSpPr>
        <p:spPr/>
        <p:txBody>
          <a:bodyPr/>
          <a:lstStyle/>
          <a:p>
            <a:fld id="{077EE2D8-AF47-4E70-866A-39C747275907}" type="slidenum">
              <a:rPr kumimoji="1" lang="ja-JP" altLang="en-US" smtClean="0"/>
              <a:t>‹#›</a:t>
            </a:fld>
            <a:endParaRPr kumimoji="1" lang="ja-JP" altLang="en-US"/>
          </a:p>
        </p:txBody>
      </p:sp>
    </p:spTree>
    <p:extLst>
      <p:ext uri="{BB962C8B-B14F-4D97-AF65-F5344CB8AC3E}">
        <p14:creationId xmlns:p14="http://schemas.microsoft.com/office/powerpoint/2010/main" val="141123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9F97DC-CBD0-6965-107B-CE2733B38DB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52DCE4-CBA8-5BC3-9B83-625C903DBE0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0B6CB5C-0239-497C-EEFA-374AE655F4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8D2AC8A-B300-8DC1-6632-AAD979B6766D}"/>
              </a:ext>
            </a:extLst>
          </p:cNvPr>
          <p:cNvSpPr>
            <a:spLocks noGrp="1"/>
          </p:cNvSpPr>
          <p:nvPr>
            <p:ph type="dt" sz="half" idx="10"/>
          </p:nvPr>
        </p:nvSpPr>
        <p:spPr/>
        <p:txBody>
          <a:bodyPr/>
          <a:lstStyle/>
          <a:p>
            <a:fld id="{3436079D-9B38-4932-A72F-D92F5A7782D8}" type="datetimeFigureOut">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2A23FCE9-C698-FAAB-CDFD-2015DEA033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50004D-9267-8506-8A2E-4734A8F2CCA4}"/>
              </a:ext>
            </a:extLst>
          </p:cNvPr>
          <p:cNvSpPr>
            <a:spLocks noGrp="1"/>
          </p:cNvSpPr>
          <p:nvPr>
            <p:ph type="sldNum" sz="quarter" idx="12"/>
          </p:nvPr>
        </p:nvSpPr>
        <p:spPr/>
        <p:txBody>
          <a:bodyPr/>
          <a:lstStyle/>
          <a:p>
            <a:fld id="{077EE2D8-AF47-4E70-866A-39C747275907}" type="slidenum">
              <a:rPr kumimoji="1" lang="ja-JP" altLang="en-US" smtClean="0"/>
              <a:t>‹#›</a:t>
            </a:fld>
            <a:endParaRPr kumimoji="1" lang="ja-JP" altLang="en-US"/>
          </a:p>
        </p:txBody>
      </p:sp>
    </p:spTree>
    <p:extLst>
      <p:ext uri="{BB962C8B-B14F-4D97-AF65-F5344CB8AC3E}">
        <p14:creationId xmlns:p14="http://schemas.microsoft.com/office/powerpoint/2010/main" val="179248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BCA91-98FB-6AC0-EC34-97EE4718E92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C88D8D-DEAC-5A2A-6D9F-DBB7C22E9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155692D-0BCD-99C3-F813-FA85790822A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110EDC1-A930-F69F-E931-3052CCE08A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E564660-BEE3-CCC4-E05D-F67D7CDD2B8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2B330BD-C257-9FD0-D901-33C9F3FE674D}"/>
              </a:ext>
            </a:extLst>
          </p:cNvPr>
          <p:cNvSpPr>
            <a:spLocks noGrp="1"/>
          </p:cNvSpPr>
          <p:nvPr>
            <p:ph type="dt" sz="half" idx="10"/>
          </p:nvPr>
        </p:nvSpPr>
        <p:spPr/>
        <p:txBody>
          <a:bodyPr/>
          <a:lstStyle/>
          <a:p>
            <a:fld id="{3436079D-9B38-4932-A72F-D92F5A7782D8}" type="datetimeFigureOut">
              <a:rPr kumimoji="1" lang="ja-JP" altLang="en-US" smtClean="0"/>
              <a:t>2024/4/10</a:t>
            </a:fld>
            <a:endParaRPr kumimoji="1" lang="ja-JP" altLang="en-US"/>
          </a:p>
        </p:txBody>
      </p:sp>
      <p:sp>
        <p:nvSpPr>
          <p:cNvPr id="8" name="フッター プレースホルダー 7">
            <a:extLst>
              <a:ext uri="{FF2B5EF4-FFF2-40B4-BE49-F238E27FC236}">
                <a16:creationId xmlns:a16="http://schemas.microsoft.com/office/drawing/2014/main" id="{77EAF09F-150D-8F24-0FCD-46CA0727C4F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AF5C1AC-DCCE-69F0-8277-69F040DA566B}"/>
              </a:ext>
            </a:extLst>
          </p:cNvPr>
          <p:cNvSpPr>
            <a:spLocks noGrp="1"/>
          </p:cNvSpPr>
          <p:nvPr>
            <p:ph type="sldNum" sz="quarter" idx="12"/>
          </p:nvPr>
        </p:nvSpPr>
        <p:spPr/>
        <p:txBody>
          <a:bodyPr/>
          <a:lstStyle/>
          <a:p>
            <a:fld id="{077EE2D8-AF47-4E70-866A-39C747275907}" type="slidenum">
              <a:rPr kumimoji="1" lang="ja-JP" altLang="en-US" smtClean="0"/>
              <a:t>‹#›</a:t>
            </a:fld>
            <a:endParaRPr kumimoji="1" lang="ja-JP" altLang="en-US"/>
          </a:p>
        </p:txBody>
      </p:sp>
    </p:spTree>
    <p:extLst>
      <p:ext uri="{BB962C8B-B14F-4D97-AF65-F5344CB8AC3E}">
        <p14:creationId xmlns:p14="http://schemas.microsoft.com/office/powerpoint/2010/main" val="143722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FB6B8-82F8-BAFD-D037-77A13DB3EA4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42EA4B-2269-0A82-A112-2AB831939E17}"/>
              </a:ext>
            </a:extLst>
          </p:cNvPr>
          <p:cNvSpPr>
            <a:spLocks noGrp="1"/>
          </p:cNvSpPr>
          <p:nvPr>
            <p:ph type="dt" sz="half" idx="10"/>
          </p:nvPr>
        </p:nvSpPr>
        <p:spPr/>
        <p:txBody>
          <a:bodyPr/>
          <a:lstStyle/>
          <a:p>
            <a:fld id="{3436079D-9B38-4932-A72F-D92F5A7782D8}" type="datetimeFigureOut">
              <a:rPr kumimoji="1" lang="ja-JP" altLang="en-US" smtClean="0"/>
              <a:t>2024/4/10</a:t>
            </a:fld>
            <a:endParaRPr kumimoji="1" lang="ja-JP" altLang="en-US"/>
          </a:p>
        </p:txBody>
      </p:sp>
      <p:sp>
        <p:nvSpPr>
          <p:cNvPr id="4" name="フッター プレースホルダー 3">
            <a:extLst>
              <a:ext uri="{FF2B5EF4-FFF2-40B4-BE49-F238E27FC236}">
                <a16:creationId xmlns:a16="http://schemas.microsoft.com/office/drawing/2014/main" id="{D15BB27F-70BA-B105-848D-B13E017943F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E375A2B-F89A-CBE3-6FD4-B6FDD95BA382}"/>
              </a:ext>
            </a:extLst>
          </p:cNvPr>
          <p:cNvSpPr>
            <a:spLocks noGrp="1"/>
          </p:cNvSpPr>
          <p:nvPr>
            <p:ph type="sldNum" sz="quarter" idx="12"/>
          </p:nvPr>
        </p:nvSpPr>
        <p:spPr/>
        <p:txBody>
          <a:bodyPr/>
          <a:lstStyle/>
          <a:p>
            <a:fld id="{077EE2D8-AF47-4E70-866A-39C747275907}" type="slidenum">
              <a:rPr kumimoji="1" lang="ja-JP" altLang="en-US" smtClean="0"/>
              <a:t>‹#›</a:t>
            </a:fld>
            <a:endParaRPr kumimoji="1" lang="ja-JP" altLang="en-US"/>
          </a:p>
        </p:txBody>
      </p:sp>
    </p:spTree>
    <p:extLst>
      <p:ext uri="{BB962C8B-B14F-4D97-AF65-F5344CB8AC3E}">
        <p14:creationId xmlns:p14="http://schemas.microsoft.com/office/powerpoint/2010/main" val="269064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2CC74C2-D1FA-6E83-5106-2C2911CBAE19}"/>
              </a:ext>
            </a:extLst>
          </p:cNvPr>
          <p:cNvSpPr>
            <a:spLocks noGrp="1"/>
          </p:cNvSpPr>
          <p:nvPr>
            <p:ph type="dt" sz="half" idx="10"/>
          </p:nvPr>
        </p:nvSpPr>
        <p:spPr/>
        <p:txBody>
          <a:bodyPr/>
          <a:lstStyle/>
          <a:p>
            <a:fld id="{3436079D-9B38-4932-A72F-D92F5A7782D8}" type="datetimeFigureOut">
              <a:rPr kumimoji="1" lang="ja-JP" altLang="en-US" smtClean="0"/>
              <a:t>2024/4/10</a:t>
            </a:fld>
            <a:endParaRPr kumimoji="1" lang="ja-JP" altLang="en-US"/>
          </a:p>
        </p:txBody>
      </p:sp>
      <p:sp>
        <p:nvSpPr>
          <p:cNvPr id="3" name="フッター プレースホルダー 2">
            <a:extLst>
              <a:ext uri="{FF2B5EF4-FFF2-40B4-BE49-F238E27FC236}">
                <a16:creationId xmlns:a16="http://schemas.microsoft.com/office/drawing/2014/main" id="{A0610EB0-B605-0B15-BD39-87809067DB3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2C9D3DD-EB3F-F451-1F59-2CD19BB36665}"/>
              </a:ext>
            </a:extLst>
          </p:cNvPr>
          <p:cNvSpPr>
            <a:spLocks noGrp="1"/>
          </p:cNvSpPr>
          <p:nvPr>
            <p:ph type="sldNum" sz="quarter" idx="12"/>
          </p:nvPr>
        </p:nvSpPr>
        <p:spPr/>
        <p:txBody>
          <a:bodyPr/>
          <a:lstStyle/>
          <a:p>
            <a:fld id="{077EE2D8-AF47-4E70-866A-39C747275907}" type="slidenum">
              <a:rPr kumimoji="1" lang="ja-JP" altLang="en-US" smtClean="0"/>
              <a:t>‹#›</a:t>
            </a:fld>
            <a:endParaRPr kumimoji="1" lang="ja-JP" altLang="en-US"/>
          </a:p>
        </p:txBody>
      </p:sp>
    </p:spTree>
    <p:extLst>
      <p:ext uri="{BB962C8B-B14F-4D97-AF65-F5344CB8AC3E}">
        <p14:creationId xmlns:p14="http://schemas.microsoft.com/office/powerpoint/2010/main" val="53743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C422E5-D797-60DC-1C04-B64341A6CB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8C9BFA-D573-5165-7A3D-ADD332A2A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C65FA4F-574C-1D8C-0009-88C5FA6D4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A80668-F971-93D5-F58F-86587BE10707}"/>
              </a:ext>
            </a:extLst>
          </p:cNvPr>
          <p:cNvSpPr>
            <a:spLocks noGrp="1"/>
          </p:cNvSpPr>
          <p:nvPr>
            <p:ph type="dt" sz="half" idx="10"/>
          </p:nvPr>
        </p:nvSpPr>
        <p:spPr/>
        <p:txBody>
          <a:bodyPr/>
          <a:lstStyle/>
          <a:p>
            <a:fld id="{3436079D-9B38-4932-A72F-D92F5A7782D8}" type="datetimeFigureOut">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DFABD9D2-2BCF-2A16-6167-2F17F0A8CE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DB1F1C-5D44-13FB-1E10-F66CEC447500}"/>
              </a:ext>
            </a:extLst>
          </p:cNvPr>
          <p:cNvSpPr>
            <a:spLocks noGrp="1"/>
          </p:cNvSpPr>
          <p:nvPr>
            <p:ph type="sldNum" sz="quarter" idx="12"/>
          </p:nvPr>
        </p:nvSpPr>
        <p:spPr/>
        <p:txBody>
          <a:bodyPr/>
          <a:lstStyle/>
          <a:p>
            <a:fld id="{077EE2D8-AF47-4E70-866A-39C747275907}" type="slidenum">
              <a:rPr kumimoji="1" lang="ja-JP" altLang="en-US" smtClean="0"/>
              <a:t>‹#›</a:t>
            </a:fld>
            <a:endParaRPr kumimoji="1" lang="ja-JP" altLang="en-US"/>
          </a:p>
        </p:txBody>
      </p:sp>
    </p:spTree>
    <p:extLst>
      <p:ext uri="{BB962C8B-B14F-4D97-AF65-F5344CB8AC3E}">
        <p14:creationId xmlns:p14="http://schemas.microsoft.com/office/powerpoint/2010/main" val="4085418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904C6-063E-AD0A-C400-12C2BA0783A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F81759-5647-11BE-5E80-5C32C29319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2DA73EB-F7CD-7FCE-E54A-C086366FC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79DB05-A244-0C42-6780-F1F61137A19E}"/>
              </a:ext>
            </a:extLst>
          </p:cNvPr>
          <p:cNvSpPr>
            <a:spLocks noGrp="1"/>
          </p:cNvSpPr>
          <p:nvPr>
            <p:ph type="dt" sz="half" idx="10"/>
          </p:nvPr>
        </p:nvSpPr>
        <p:spPr/>
        <p:txBody>
          <a:bodyPr/>
          <a:lstStyle/>
          <a:p>
            <a:fld id="{3436079D-9B38-4932-A72F-D92F5A7782D8}" type="datetimeFigureOut">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2B993128-4D22-75B8-28ED-97C50CB718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F0B3EE7-8F0D-E41F-C500-1601C2BF58A0}"/>
              </a:ext>
            </a:extLst>
          </p:cNvPr>
          <p:cNvSpPr>
            <a:spLocks noGrp="1"/>
          </p:cNvSpPr>
          <p:nvPr>
            <p:ph type="sldNum" sz="quarter" idx="12"/>
          </p:nvPr>
        </p:nvSpPr>
        <p:spPr/>
        <p:txBody>
          <a:bodyPr/>
          <a:lstStyle/>
          <a:p>
            <a:fld id="{077EE2D8-AF47-4E70-866A-39C747275907}" type="slidenum">
              <a:rPr kumimoji="1" lang="ja-JP" altLang="en-US" smtClean="0"/>
              <a:t>‹#›</a:t>
            </a:fld>
            <a:endParaRPr kumimoji="1" lang="ja-JP" altLang="en-US"/>
          </a:p>
        </p:txBody>
      </p:sp>
    </p:spTree>
    <p:extLst>
      <p:ext uri="{BB962C8B-B14F-4D97-AF65-F5344CB8AC3E}">
        <p14:creationId xmlns:p14="http://schemas.microsoft.com/office/powerpoint/2010/main" val="376009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A97AF16-5E76-A5A6-40B3-4325EA5A06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2AD7D5-5E6F-86D0-75BF-D459D0668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F0113A-D371-7104-E7BE-7762544F1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6079D-9B38-4932-A72F-D92F5A7782D8}"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3A62EC7D-D1B0-0F88-5A1F-2299C86ACB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B036E75-2C83-2E5D-7326-B724216C39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EE2D8-AF47-4E70-866A-39C747275907}" type="slidenum">
              <a:rPr kumimoji="1" lang="ja-JP" altLang="en-US" smtClean="0"/>
              <a:t>‹#›</a:t>
            </a:fld>
            <a:endParaRPr kumimoji="1" lang="ja-JP" altLang="en-US"/>
          </a:p>
        </p:txBody>
      </p:sp>
    </p:spTree>
    <p:extLst>
      <p:ext uri="{BB962C8B-B14F-4D97-AF65-F5344CB8AC3E}">
        <p14:creationId xmlns:p14="http://schemas.microsoft.com/office/powerpoint/2010/main" val="2986994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6173025-08BA-69CD-F584-1B2E9A6CE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40EDEA-0543-5C13-9B86-7C7322BB8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DE1475-925E-48C5-9831-38C8B26CB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93178-67EA-4104-96CC-27530BFB0F9F}" type="datetime1">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F69CFA24-645B-3522-C7AF-F1CE63FC4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5CDAE00F-00BE-EC66-884A-B6D2201E3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837331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4D6A5-E61A-2B2F-8462-6A3CA59EB3B9}"/>
              </a:ext>
            </a:extLst>
          </p:cNvPr>
          <p:cNvSpPr>
            <a:spLocks noGrp="1"/>
          </p:cNvSpPr>
          <p:nvPr>
            <p:ph type="title"/>
          </p:nvPr>
        </p:nvSpPr>
        <p:spPr>
          <a:xfrm>
            <a:off x="130629" y="646237"/>
            <a:ext cx="11930742" cy="591455"/>
          </a:xfrm>
        </p:spPr>
        <p:txBody>
          <a:bodyPr>
            <a:noAutofit/>
          </a:bodyPr>
          <a:lstStyle/>
          <a:p>
            <a:r>
              <a:rPr kumimoji="1" lang="en-US" altLang="ja-JP" sz="2000" b="1" u="sng" dirty="0">
                <a:latin typeface="+mn-lt"/>
              </a:rPr>
              <a:t>A new p-y model for soil-pile interaction analyses in cohesionless soil under monotonic loading</a:t>
            </a:r>
            <a:endParaRPr kumimoji="1" lang="ja-JP" altLang="en-US" sz="2000" b="1" u="sng" dirty="0">
              <a:latin typeface="+mn-lt"/>
            </a:endParaRPr>
          </a:p>
        </p:txBody>
      </p:sp>
      <p:sp>
        <p:nvSpPr>
          <p:cNvPr id="4" name="テキスト ボックス 3">
            <a:extLst>
              <a:ext uri="{FF2B5EF4-FFF2-40B4-BE49-F238E27FC236}">
                <a16:creationId xmlns:a16="http://schemas.microsoft.com/office/drawing/2014/main" id="{48126498-A685-D2FF-9ECF-DA4BF6067C36}"/>
              </a:ext>
            </a:extLst>
          </p:cNvPr>
          <p:cNvSpPr txBox="1"/>
          <p:nvPr/>
        </p:nvSpPr>
        <p:spPr>
          <a:xfrm>
            <a:off x="130629" y="12376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Ozna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Alver</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E.Ece</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Eseller</a:t>
            </a:r>
            <a:r>
              <a:rPr kumimoji="1" lang="en-US" altLang="ja-JP" sz="1600" b="0" i="0" u="none" strike="noStrike" kern="1200" cap="none" spc="0" normalizeH="0" baseline="0" noProof="0">
                <a:ln>
                  <a:noFill/>
                </a:ln>
                <a:solidFill>
                  <a:prstClr val="black"/>
                </a:solidFill>
                <a:effectLst/>
                <a:uLnTx/>
                <a:uFillTx/>
                <a:latin typeface="Times New Roman"/>
                <a:ea typeface="ＭＳ ゴシック"/>
                <a:cs typeface="+mn-cs"/>
              </a:rPr>
              <a:t>-Bayat</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5" name="フッター プレースホルダー 4">
            <a:extLst>
              <a:ext uri="{FF2B5EF4-FFF2-40B4-BE49-F238E27FC236}">
                <a16:creationId xmlns:a16="http://schemas.microsoft.com/office/drawing/2014/main" id="{D41939E3-1B17-C42D-A0FC-9E41293892B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スライド番号プレースホルダー 5">
            <a:extLst>
              <a:ext uri="{FF2B5EF4-FFF2-40B4-BE49-F238E27FC236}">
                <a16:creationId xmlns:a16="http://schemas.microsoft.com/office/drawing/2014/main" id="{538EDD53-29DE-2EF3-1215-E1112CAC0B6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7" name="テキスト ボックス 6">
            <a:extLst>
              <a:ext uri="{FF2B5EF4-FFF2-40B4-BE49-F238E27FC236}">
                <a16:creationId xmlns:a16="http://schemas.microsoft.com/office/drawing/2014/main" id="{329A7C74-B700-87C6-CDD7-AE19B491D6F4}"/>
              </a:ext>
            </a:extLst>
          </p:cNvPr>
          <p:cNvSpPr txBox="1"/>
          <p:nvPr/>
        </p:nvSpPr>
        <p:spPr>
          <a:xfrm>
            <a:off x="130629" y="276906"/>
            <a:ext cx="119307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8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https://doi.org/10.1016/j.sandf.2024.101441</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8" name="テキスト ボックス 7">
            <a:extLst>
              <a:ext uri="{FF2B5EF4-FFF2-40B4-BE49-F238E27FC236}">
                <a16:creationId xmlns:a16="http://schemas.microsoft.com/office/drawing/2014/main" id="{4FF37D46-7E0C-C40B-36B2-66FC9ADA3382}"/>
              </a:ext>
            </a:extLst>
          </p:cNvPr>
          <p:cNvSpPr txBox="1"/>
          <p:nvPr/>
        </p:nvSpPr>
        <p:spPr>
          <a:xfrm>
            <a:off x="10680048" y="-3010"/>
            <a:ext cx="1511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8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8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2" name="コンテンツ プレースホルダー 2">
            <a:extLst>
              <a:ext uri="{FF2B5EF4-FFF2-40B4-BE49-F238E27FC236}">
                <a16:creationId xmlns:a16="http://schemas.microsoft.com/office/drawing/2014/main" id="{20A86124-BDE5-C9A8-3247-B3B35C3215D2}"/>
              </a:ext>
            </a:extLst>
          </p:cNvPr>
          <p:cNvSpPr txBox="1">
            <a:spLocks/>
          </p:cNvSpPr>
          <p:nvPr/>
        </p:nvSpPr>
        <p:spPr>
          <a:xfrm>
            <a:off x="6409592" y="4651131"/>
            <a:ext cx="5782408" cy="1891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20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提案されたモデルは，強調した条件を見ても全体の挙動を合理的な精度で捉えていた．</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提案されたモデルと現場試験及び遠心実験の結果を比較していたため，妥当性がわかる．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20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20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3" name="コンテンツ プレースホルダー 2">
            <a:extLst>
              <a:ext uri="{FF2B5EF4-FFF2-40B4-BE49-F238E27FC236}">
                <a16:creationId xmlns:a16="http://schemas.microsoft.com/office/drawing/2014/main" id="{286E02EB-0074-0DBA-42C3-4B68FCEBF46B}"/>
              </a:ext>
            </a:extLst>
          </p:cNvPr>
          <p:cNvSpPr>
            <a:spLocks noGrp="1"/>
          </p:cNvSpPr>
          <p:nvPr>
            <p:ph idx="1"/>
          </p:nvPr>
        </p:nvSpPr>
        <p:spPr>
          <a:xfrm>
            <a:off x="130630" y="1576251"/>
            <a:ext cx="5965370" cy="5281748"/>
          </a:xfrm>
        </p:spPr>
        <p:txBody>
          <a:bodyPr>
            <a:normAutofit fontScale="92500" lnSpcReduction="10000"/>
          </a:bodyPr>
          <a:lstStyle/>
          <a:p>
            <a:pPr marL="0" indent="0">
              <a:buNone/>
            </a:pPr>
            <a:r>
              <a:rPr kumimoji="1" lang="ja-JP" altLang="en-US" sz="2000" b="1" dirty="0"/>
              <a:t>概要</a:t>
            </a:r>
            <a:endParaRPr kumimoji="1" lang="en-US" altLang="ja-JP" sz="2000" b="1" dirty="0"/>
          </a:p>
          <a:p>
            <a:r>
              <a:rPr lang="en-US" altLang="ja-JP" sz="1700" dirty="0"/>
              <a:t>p-y</a:t>
            </a:r>
            <a:r>
              <a:rPr lang="ja-JP" altLang="en-US" sz="1700" dirty="0"/>
              <a:t>曲線の非線形式の提案はあるが，土の非線形性の寄与に関する研究は十分ではなかった．</a:t>
            </a:r>
            <a:endParaRPr lang="en-US" altLang="ja-JP" sz="1700" dirty="0"/>
          </a:p>
          <a:p>
            <a:r>
              <a:rPr lang="ja-JP" altLang="en-US" sz="1700" dirty="0"/>
              <a:t>数値解析により，単調載荷時の杭の挙動に対する新たな</a:t>
            </a:r>
            <a:r>
              <a:rPr lang="en-US" altLang="ja-JP" sz="1700" dirty="0"/>
              <a:t>p-y</a:t>
            </a:r>
            <a:r>
              <a:rPr lang="ja-JP" altLang="en-US" sz="1700" dirty="0"/>
              <a:t>モデルが提案されている．</a:t>
            </a:r>
            <a:endParaRPr lang="en-US" altLang="ja-JP" sz="1700" dirty="0"/>
          </a:p>
          <a:p>
            <a:r>
              <a:rPr lang="ja-JP" altLang="en-US" sz="1700" dirty="0"/>
              <a:t>モデルの妥当性は遠心実験と原位置試験により妥当性が検討されている．</a:t>
            </a:r>
            <a:endParaRPr lang="en-US" altLang="ja-JP" sz="1700" dirty="0"/>
          </a:p>
          <a:p>
            <a:r>
              <a:rPr lang="ja-JP" altLang="en-US" sz="1700" dirty="0"/>
              <a:t>新たに提案されたモデルは，土の非線形性を正確に考慮し，横方向の変位の推定を大幅に改善することができる</a:t>
            </a:r>
            <a:r>
              <a:rPr lang="ja-JP" altLang="en-US" sz="1600" dirty="0"/>
              <a:t>．</a:t>
            </a:r>
            <a:endParaRPr lang="en-US" altLang="ja-JP" sz="1600" dirty="0"/>
          </a:p>
          <a:p>
            <a:pPr marL="0" indent="0">
              <a:buNone/>
            </a:pPr>
            <a:r>
              <a:rPr lang="ja-JP" altLang="en-US" sz="2000" b="1" dirty="0"/>
              <a:t>手法・結果</a:t>
            </a:r>
            <a:endParaRPr lang="en-US" altLang="ja-JP" sz="2000" b="1" dirty="0"/>
          </a:p>
          <a:p>
            <a:r>
              <a:rPr kumimoji="1" lang="en-US" altLang="ja-JP" sz="1700" dirty="0"/>
              <a:t>FLAC</a:t>
            </a:r>
            <a:r>
              <a:rPr kumimoji="1" lang="en-US" altLang="ja-JP" sz="1700" baseline="30000" dirty="0"/>
              <a:t>3D</a:t>
            </a:r>
            <a:r>
              <a:rPr kumimoji="1" lang="en-US" altLang="ja-JP" sz="1700" dirty="0"/>
              <a:t>(Itasca Consulting Group, 2019)</a:t>
            </a:r>
            <a:r>
              <a:rPr kumimoji="1" lang="ja-JP" altLang="en-US" sz="1700" dirty="0"/>
              <a:t>での数値解析を実施</a:t>
            </a:r>
            <a:endParaRPr kumimoji="1" lang="en-US" altLang="ja-JP" sz="1700" dirty="0"/>
          </a:p>
          <a:p>
            <a:r>
              <a:rPr kumimoji="1" lang="en-US" altLang="ja-JP" sz="1700" dirty="0"/>
              <a:t>HS-Small</a:t>
            </a:r>
            <a:r>
              <a:rPr kumimoji="1" lang="ja-JP" altLang="en-US" sz="1700" dirty="0"/>
              <a:t>モデルを用い土の非線形性を表現した</a:t>
            </a:r>
            <a:endParaRPr kumimoji="1" lang="en-US" altLang="ja-JP" sz="1700" dirty="0"/>
          </a:p>
          <a:p>
            <a:r>
              <a:rPr kumimoji="1" lang="ja-JP" altLang="en-US" sz="1700" dirty="0"/>
              <a:t>パラメータは実験室及び現場試験によって決定する．</a:t>
            </a:r>
            <a:endParaRPr kumimoji="1" lang="en-US" altLang="ja-JP" sz="1700" dirty="0"/>
          </a:p>
          <a:p>
            <a:r>
              <a:rPr kumimoji="1" lang="ja-JP" altLang="en-US" sz="1700" dirty="0"/>
              <a:t>荷重</a:t>
            </a:r>
            <a:r>
              <a:rPr kumimoji="1" lang="en-US" altLang="ja-JP" sz="1700" dirty="0"/>
              <a:t>-</a:t>
            </a:r>
            <a:r>
              <a:rPr kumimoji="1" lang="ja-JP" altLang="en-US" sz="1700" dirty="0"/>
              <a:t>変位挙動が試験結果と一致した．</a:t>
            </a:r>
            <a:endParaRPr kumimoji="1" lang="en-US" altLang="ja-JP" sz="1700" dirty="0"/>
          </a:p>
          <a:p>
            <a:r>
              <a:rPr lang="ja-JP" altLang="en-US" sz="1700" dirty="0"/>
              <a:t>杭の直径，土の相対密度は</a:t>
            </a:r>
            <a:r>
              <a:rPr lang="en-US" altLang="ja-JP" sz="1700" dirty="0" err="1"/>
              <a:t>p</a:t>
            </a:r>
            <a:r>
              <a:rPr lang="en-US" altLang="ja-JP" sz="1700" baseline="-25000" dirty="0" err="1"/>
              <a:t>u</a:t>
            </a:r>
            <a:r>
              <a:rPr lang="ja-JP" altLang="en-US" sz="1700" dirty="0"/>
              <a:t>値の増加に影響を与えたが，縦横比はあまり影響を与えなかった．</a:t>
            </a:r>
            <a:endParaRPr kumimoji="1" lang="en-US" altLang="ja-JP" sz="1700" dirty="0"/>
          </a:p>
          <a:p>
            <a:r>
              <a:rPr kumimoji="1" lang="en-US" altLang="ja-JP" sz="1700" dirty="0"/>
              <a:t>Winkler </a:t>
            </a:r>
            <a:r>
              <a:rPr kumimoji="1" lang="ja-JP" altLang="en-US" sz="1700" dirty="0"/>
              <a:t>ばね法の効率を向上させ，大きな土の非線形性を確認できる．</a:t>
            </a:r>
            <a:endParaRPr kumimoji="1" lang="en-US" altLang="ja-JP" sz="1700" dirty="0"/>
          </a:p>
          <a:p>
            <a:endParaRPr kumimoji="1" lang="ja-JP" altLang="en-US" sz="1600" dirty="0"/>
          </a:p>
        </p:txBody>
      </p:sp>
      <p:pic>
        <p:nvPicPr>
          <p:cNvPr id="15" name="図 14">
            <a:extLst>
              <a:ext uri="{FF2B5EF4-FFF2-40B4-BE49-F238E27FC236}">
                <a16:creationId xmlns:a16="http://schemas.microsoft.com/office/drawing/2014/main" id="{CEC5042D-41F2-A603-22C6-D72A54DAE88F}"/>
              </a:ext>
            </a:extLst>
          </p:cNvPr>
          <p:cNvPicPr>
            <a:picLocks noChangeAspect="1"/>
          </p:cNvPicPr>
          <p:nvPr/>
        </p:nvPicPr>
        <p:blipFill>
          <a:blip r:embed="rId3"/>
          <a:stretch>
            <a:fillRect/>
          </a:stretch>
        </p:blipFill>
        <p:spPr>
          <a:xfrm>
            <a:off x="6096000" y="1324082"/>
            <a:ext cx="6096000" cy="3166182"/>
          </a:xfrm>
          <a:prstGeom prst="rect">
            <a:avLst/>
          </a:prstGeom>
        </p:spPr>
      </p:pic>
    </p:spTree>
    <p:extLst>
      <p:ext uri="{BB962C8B-B14F-4D97-AF65-F5344CB8AC3E}">
        <p14:creationId xmlns:p14="http://schemas.microsoft.com/office/powerpoint/2010/main" val="23546831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ＭＳ ゴシック"/>
        <a:ea typeface="ＭＳ ゴシック"/>
        <a:cs typeface=""/>
      </a:majorFont>
      <a:minorFont>
        <a:latin typeface="Times New Roman"/>
        <a:ea typeface="ＭＳ 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689</Words>
  <Application>Microsoft Office PowerPoint</Application>
  <PresentationFormat>ワイド画面</PresentationFormat>
  <Paragraphs>41</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vt:i4>
      </vt:variant>
    </vt:vector>
  </HeadingPairs>
  <TitlesOfParts>
    <vt:vector size="8" baseType="lpstr">
      <vt:lpstr>ＭＳ ゴシック</vt:lpstr>
      <vt:lpstr>游ゴシック</vt:lpstr>
      <vt:lpstr>游ゴシック Light</vt:lpstr>
      <vt:lpstr>Arial</vt:lpstr>
      <vt:lpstr>Times New Roman</vt:lpstr>
      <vt:lpstr>Office テーマ</vt:lpstr>
      <vt:lpstr>1_Office テーマ</vt:lpstr>
      <vt:lpstr>A new p-y model for soil-pile interaction analyses in cohesionless soil under monotonic loading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p-y model for soil-pile interaction analyses in cohesionless soil under monotonic loading</dc:title>
  <dc:creator>ITAKI Kenshiro</dc:creator>
  <cp:lastModifiedBy>ITAKI Kenshiro</cp:lastModifiedBy>
  <cp:revision>6</cp:revision>
  <dcterms:created xsi:type="dcterms:W3CDTF">2024-04-10T01:25:12Z</dcterms:created>
  <dcterms:modified xsi:type="dcterms:W3CDTF">2024-04-10T03:39:30Z</dcterms:modified>
</cp:coreProperties>
</file>