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2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969" y="230581"/>
            <a:ext cx="1049406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929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723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967" y="149478"/>
            <a:ext cx="9910064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140" y="1897761"/>
            <a:ext cx="11113719" cy="154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29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02975" y="6071478"/>
            <a:ext cx="302259" cy="29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C7C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gatama/SpaceX-Falcon-9-1st-stage-Success-Landing-Prediction/blob/main/3.%20Space-X%20Data%20Wrangling%20spacex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atama/SpaceX-Falcon-9-1st-stage-Success-Landing-Prediction/blob/main/5.%20Space-X%20EDA%20DataViz%20Using%20Pandas%20and%20Matplotlib%20-%20SpaceX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gatama/SpaceX-Falcon-9-1st-stage-Success-Landing-Prediction/blob/main/4.%20Space-X%20EDA%20Using%20SQL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atama/SpaceX-Falcon-9-1st-stage-Success-Landing-Prediction/blob/main/6.Space-X%20Launch%20Sites%20Locations%20Analysis%20with%20Folium-Interactive%20Visual%20Analytic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atama/SpaceX-Falcon-9-1st-stage-Success-Landing-Prediction/blob/main/7.%20Build%20an%20Interactive%20Dashboard%20with%20Ploty%20Dash%20-%20spacex_dash_app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Falcon_9_and_Falcon_Heavy_launch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cgatama/SpaceX-Falcon-9-1st-stage-Success-Landing-Prediction/blob/main/2.%20Space-X%20Web%20scraping%20Falcon%209%20and%20Falcon%20Heavy%20Launches%20Records%20from%20Wikipedia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zamiento de SpaceX y la NASA: 3 gráficos que explican la histórica  misión rumbo a la Estación Espacial Internacional - BBC News Mundo">
            <a:extLst>
              <a:ext uri="{FF2B5EF4-FFF2-40B4-BE49-F238E27FC236}">
                <a16:creationId xmlns:a16="http://schemas.microsoft.com/office/drawing/2014/main" id="{D151B864-D259-7270-FF24-FCBA257C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967536" y="4593158"/>
            <a:ext cx="42902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E7E6E6"/>
                </a:solidFill>
                <a:latin typeface="Arial MT"/>
                <a:cs typeface="Arial MT"/>
              </a:rPr>
              <a:t>Daniel Leonardo Robelto Bayona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E7E6E6"/>
                </a:solidFill>
                <a:latin typeface="Arial MT"/>
                <a:cs typeface="Arial MT"/>
              </a:rPr>
              <a:t>2</a:t>
            </a:r>
            <a:r>
              <a:rPr lang="en-US" sz="1800" spc="-5" dirty="0">
                <a:solidFill>
                  <a:srgbClr val="E7E6E6"/>
                </a:solidFill>
                <a:latin typeface="Arial MT"/>
                <a:cs typeface="Arial MT"/>
              </a:rPr>
              <a:t>3</a:t>
            </a:r>
            <a:r>
              <a:rPr sz="1800" spc="-35" dirty="0">
                <a:solidFill>
                  <a:srgbClr val="E7E6E6"/>
                </a:solidFill>
                <a:latin typeface="Arial MT"/>
                <a:cs typeface="Arial MT"/>
              </a:rPr>
              <a:t> </a:t>
            </a:r>
            <a:r>
              <a:rPr lang="en-US" sz="1800" spc="-35" dirty="0">
                <a:solidFill>
                  <a:srgbClr val="E7E6E6"/>
                </a:solidFill>
                <a:latin typeface="Arial MT"/>
                <a:cs typeface="Arial MT"/>
              </a:rPr>
              <a:t>April</a:t>
            </a:r>
            <a:r>
              <a:rPr sz="1800" dirty="0">
                <a:solidFill>
                  <a:srgbClr val="E7E6E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Arial MT"/>
                <a:cs typeface="Arial MT"/>
              </a:rPr>
              <a:t>202</a:t>
            </a:r>
            <a:r>
              <a:rPr lang="en-US" sz="1800" spc="-10" dirty="0">
                <a:solidFill>
                  <a:srgbClr val="E7E6E6"/>
                </a:solidFill>
                <a:latin typeface="Arial MT"/>
                <a:cs typeface="Arial MT"/>
              </a:rPr>
              <a:t>3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676655"/>
            <a:ext cx="2104644" cy="629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61947"/>
            <a:ext cx="5531485" cy="41509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665" marR="5080" indent="-228600">
              <a:lnSpc>
                <a:spcPct val="881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After obtaining and creating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Pandas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DF from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collected data, data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was filtered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using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100" b="1" i="1" spc="-175" dirty="0">
                <a:solidFill>
                  <a:srgbClr val="292929"/>
                </a:solidFill>
                <a:latin typeface="Arial"/>
                <a:cs typeface="Arial"/>
              </a:rPr>
              <a:t>B</a:t>
            </a:r>
            <a:r>
              <a:rPr sz="2100" b="1" i="1" spc="-16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2100" b="1" i="1" spc="-18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2100" b="1" i="1" spc="-155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2100" b="1" i="1" spc="-145" dirty="0">
                <a:solidFill>
                  <a:srgbClr val="292929"/>
                </a:solidFill>
                <a:latin typeface="Arial"/>
                <a:cs typeface="Arial"/>
              </a:rPr>
              <a:t>t</a:t>
            </a:r>
            <a:r>
              <a:rPr sz="2100" b="1" i="1" spc="-85" dirty="0">
                <a:solidFill>
                  <a:srgbClr val="292929"/>
                </a:solidFill>
                <a:latin typeface="Arial"/>
                <a:cs typeface="Arial"/>
              </a:rPr>
              <a:t>er</a:t>
            </a:r>
            <a:r>
              <a:rPr sz="2100" b="1" i="1" spc="-130" dirty="0">
                <a:solidFill>
                  <a:srgbClr val="292929"/>
                </a:solidFill>
                <a:latin typeface="Arial"/>
                <a:cs typeface="Arial"/>
              </a:rPr>
              <a:t>V</a:t>
            </a:r>
            <a:r>
              <a:rPr sz="2100" b="1" i="1" spc="-140" dirty="0">
                <a:solidFill>
                  <a:srgbClr val="292929"/>
                </a:solidFill>
                <a:latin typeface="Arial"/>
                <a:cs typeface="Arial"/>
              </a:rPr>
              <a:t>ersio</a:t>
            </a:r>
            <a:r>
              <a:rPr sz="2100" b="1" i="1" spc="-175" dirty="0">
                <a:solidFill>
                  <a:srgbClr val="292929"/>
                </a:solidFill>
                <a:latin typeface="Arial"/>
                <a:cs typeface="Arial"/>
              </a:rPr>
              <a:t>n</a:t>
            </a:r>
            <a:r>
              <a:rPr sz="2100" b="1" i="1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lum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onl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k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 Falcon 9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launches,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then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dealt with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missing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lue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t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100" b="1" i="1" spc="-160" dirty="0">
                <a:solidFill>
                  <a:srgbClr val="292929"/>
                </a:solidFill>
                <a:latin typeface="Arial"/>
                <a:cs typeface="Arial"/>
              </a:rPr>
              <a:t>L</a:t>
            </a:r>
            <a:r>
              <a:rPr sz="2100" b="1" i="1" spc="-45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100" b="1" i="1" spc="-165" dirty="0">
                <a:solidFill>
                  <a:srgbClr val="292929"/>
                </a:solidFill>
                <a:latin typeface="Arial"/>
                <a:cs typeface="Arial"/>
              </a:rPr>
              <a:t>ndin</a:t>
            </a:r>
            <a:r>
              <a:rPr sz="2100" b="1" i="1" spc="-185" dirty="0">
                <a:solidFill>
                  <a:srgbClr val="292929"/>
                </a:solidFill>
                <a:latin typeface="Arial"/>
                <a:cs typeface="Arial"/>
              </a:rPr>
              <a:t>g</a:t>
            </a:r>
            <a:r>
              <a:rPr sz="2100" b="1" i="1" spc="-100" dirty="0">
                <a:solidFill>
                  <a:srgbClr val="292929"/>
                </a:solidFill>
                <a:latin typeface="Arial"/>
                <a:cs typeface="Arial"/>
              </a:rPr>
              <a:t>Pad</a:t>
            </a:r>
            <a:r>
              <a:rPr sz="2100" b="1" i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  </a:t>
            </a:r>
            <a:r>
              <a:rPr sz="2100" b="1" i="1" spc="-120" dirty="0">
                <a:solidFill>
                  <a:srgbClr val="292929"/>
                </a:solidFill>
                <a:latin typeface="Arial"/>
                <a:cs typeface="Arial"/>
              </a:rPr>
              <a:t>PayloadMass</a:t>
            </a:r>
            <a:r>
              <a:rPr sz="2100" b="1" i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columns.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100" b="1" i="1" spc="-120" dirty="0">
                <a:solidFill>
                  <a:srgbClr val="292929"/>
                </a:solidFill>
                <a:latin typeface="Arial"/>
                <a:cs typeface="Arial"/>
              </a:rPr>
              <a:t>PayloadMass</a:t>
            </a:r>
            <a:r>
              <a:rPr sz="2100" b="1" i="1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,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missing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values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replaced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mean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value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column.</a:t>
            </a:r>
            <a:endParaRPr sz="2000">
              <a:latin typeface="Arial MT"/>
              <a:cs typeface="Arial MT"/>
            </a:endParaRPr>
          </a:p>
          <a:p>
            <a:pPr marL="241300" marR="6985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Also performed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some Exploratory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Analysis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(EDA) to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find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some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patterns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 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 and determine what would be the label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training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supervised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  <a:p>
            <a:pPr marL="241300" marR="104775" indent="-228600">
              <a:lnSpc>
                <a:spcPts val="2160"/>
              </a:lnSpc>
              <a:spcBef>
                <a:spcPts val="1025"/>
              </a:spcBef>
              <a:buClr>
                <a:srgbClr val="292929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000" spc="-25" dirty="0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GitHub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URL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wrangling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related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notebooks.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32600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Data</a:t>
            </a:r>
            <a:r>
              <a:rPr sz="3700" spc="-70" dirty="0"/>
              <a:t> </a:t>
            </a:r>
            <a:r>
              <a:rPr sz="3700" spc="-5" dirty="0"/>
              <a:t>Wrangling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1319" y="1370075"/>
            <a:ext cx="4369308" cy="4655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03731"/>
            <a:ext cx="9556750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Performed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Feature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Engineering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using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Pandas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Matplotlib.i.e.</a:t>
            </a:r>
            <a:endParaRPr sz="2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Preparing Data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Feature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Engineering</a:t>
            </a:r>
            <a:endParaRPr sz="1600">
              <a:latin typeface="Arial MT"/>
              <a:cs typeface="Arial MT"/>
            </a:endParaRPr>
          </a:p>
          <a:p>
            <a:pPr marL="241300" marR="22225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Used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scatter plots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 Visualize the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relationship between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Flight Number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Site,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Payload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Site,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FlightNumber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Orbit type, Payload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Orbit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type.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Bar</a:t>
            </a:r>
            <a:r>
              <a:rPr sz="20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chart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Visualize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relationship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Line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plot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Visualize 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yearly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trend.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000" spc="-15" dirty="0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GitHub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URL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your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EDA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visualization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notebook,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https://github.com/cgatama/SpaceX-Falcon-9-1st-stage-Success-Landing-Prediction/blob/main/5.%20Space-</a:t>
            </a:r>
            <a:endParaRPr sz="125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X%20EDA%20DataViz%20Using%20Pandas%20and%20Matplotlib%20-%20SpaceX.ipynb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58445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EDA</a:t>
            </a:r>
            <a:r>
              <a:rPr sz="3700" spc="-20" dirty="0"/>
              <a:t> </a:t>
            </a:r>
            <a:r>
              <a:rPr sz="3700" spc="-10" dirty="0"/>
              <a:t>with</a:t>
            </a:r>
            <a:r>
              <a:rPr sz="3700" spc="-20" dirty="0"/>
              <a:t> </a:t>
            </a:r>
            <a:r>
              <a:rPr sz="3700" spc="-10" dirty="0"/>
              <a:t>Data</a:t>
            </a:r>
            <a:r>
              <a:rPr sz="3700" spc="10" dirty="0"/>
              <a:t> </a:t>
            </a:r>
            <a:r>
              <a:rPr sz="3700" spc="-5" dirty="0"/>
              <a:t>Visualization</a:t>
            </a:r>
            <a:endParaRPr sz="3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90627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EDA </a:t>
            </a:r>
            <a:r>
              <a:rPr sz="3700" spc="-10" dirty="0"/>
              <a:t>with</a:t>
            </a:r>
            <a:r>
              <a:rPr sz="3700" spc="-5" dirty="0"/>
              <a:t> </a:t>
            </a:r>
            <a:r>
              <a:rPr sz="3700" spc="-10" dirty="0"/>
              <a:t>Data</a:t>
            </a:r>
            <a:r>
              <a:rPr sz="3700" spc="45" dirty="0"/>
              <a:t> </a:t>
            </a:r>
            <a:r>
              <a:rPr sz="3700" spc="-5" dirty="0"/>
              <a:t>Visualization</a:t>
            </a:r>
            <a:r>
              <a:rPr sz="3700" spc="40" dirty="0"/>
              <a:t> </a:t>
            </a:r>
            <a:r>
              <a:rPr sz="3700" spc="-10" dirty="0"/>
              <a:t>(Plots</a:t>
            </a:r>
            <a:r>
              <a:rPr sz="3700" spc="20" dirty="0"/>
              <a:t> </a:t>
            </a:r>
            <a:r>
              <a:rPr sz="3700" spc="-10" dirty="0"/>
              <a:t>Cont….)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1394460"/>
            <a:ext cx="4325112" cy="5283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5516" y="1394460"/>
            <a:ext cx="4302252" cy="53035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632661"/>
            <a:ext cx="8495665" cy="352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following SQL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queries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performed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EDA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1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Display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names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 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unique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in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•"/>
            </a:pPr>
            <a:endParaRPr sz="19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Display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5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records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begin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string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'CCA‘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19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Arial MT"/>
                <a:cs typeface="Arial MT"/>
              </a:rPr>
              <a:t>Display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 payload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mass </a:t>
            </a:r>
            <a:r>
              <a:rPr sz="1800" spc="-5" dirty="0">
                <a:latin typeface="Arial MT"/>
                <a:cs typeface="Arial MT"/>
              </a:rPr>
              <a:t>carried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boosters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launched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NASA</a:t>
            </a:r>
            <a:r>
              <a:rPr sz="1800" dirty="0">
                <a:latin typeface="Arial MT"/>
                <a:cs typeface="Arial MT"/>
              </a:rPr>
              <a:t> (CRS)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Display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carried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30270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EDA</a:t>
            </a:r>
            <a:r>
              <a:rPr sz="3700" spc="-40" dirty="0"/>
              <a:t> </a:t>
            </a:r>
            <a:r>
              <a:rPr sz="3700" spc="-10" dirty="0"/>
              <a:t>with</a:t>
            </a:r>
            <a:r>
              <a:rPr sz="3700" spc="-15" dirty="0"/>
              <a:t> </a:t>
            </a:r>
            <a:r>
              <a:rPr sz="3700" spc="-5" dirty="0"/>
              <a:t>SQL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503" y="2458211"/>
            <a:ext cx="7815072" cy="580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503" y="3444240"/>
            <a:ext cx="8115300" cy="521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503" y="4346447"/>
            <a:ext cx="9919716" cy="4846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503" y="5212079"/>
            <a:ext cx="9919716" cy="4114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194" y="1462862"/>
            <a:ext cx="8698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date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when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ground</a:t>
            </a:r>
            <a:r>
              <a:rPr sz="18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pad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achieved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194" y="2367153"/>
            <a:ext cx="8829040" cy="145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0665" marR="5080" indent="-228600">
              <a:lnSpc>
                <a:spcPct val="98400"/>
              </a:lnSpc>
              <a:spcBef>
                <a:spcPts val="135"/>
              </a:spcBef>
              <a:buChar char="•"/>
              <a:tabLst>
                <a:tab pos="240665" algn="l"/>
                <a:tab pos="241300" algn="l"/>
                <a:tab pos="2724150" algn="l"/>
                <a:tab pos="8319770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names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boosters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 drone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ship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payload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greater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4000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but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less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6000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(%sql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SELECT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DISTINCT</a:t>
            </a:r>
            <a:r>
              <a:rPr sz="1450" i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Booster_Version,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450" i="1" spc="-3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 SP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AC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EX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T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BL</a:t>
            </a:r>
            <a:r>
              <a:rPr sz="1450" i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292929"/>
                </a:solidFill>
                <a:latin typeface="Arial"/>
                <a:cs typeface="Arial"/>
              </a:rPr>
              <a:t>WH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R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1450" i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"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n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ding</a:t>
            </a:r>
            <a:r>
              <a:rPr sz="1450" i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105" dirty="0">
                <a:solidFill>
                  <a:srgbClr val="292929"/>
                </a:solidFill>
                <a:latin typeface="Arial"/>
                <a:cs typeface="Arial"/>
              </a:rPr>
              <a:t>_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Outc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1450" i="1" spc="-50" dirty="0">
                <a:solidFill>
                  <a:srgbClr val="292929"/>
                </a:solidFill>
                <a:latin typeface="Arial"/>
                <a:cs typeface="Arial"/>
              </a:rPr>
              <a:t>me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"</a:t>
            </a:r>
            <a:r>
              <a:rPr sz="1450" i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=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 "Succ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es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450" i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(dr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1450" i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ship)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"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N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D</a:t>
            </a:r>
            <a:r>
              <a:rPr sz="1450" i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PA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Y</a:t>
            </a:r>
            <a:r>
              <a:rPr sz="1450" i="1" spc="-35" dirty="0">
                <a:solidFill>
                  <a:srgbClr val="292929"/>
                </a:solidFill>
                <a:latin typeface="Arial"/>
                <a:cs typeface="Arial"/>
              </a:rPr>
              <a:t>LO</a:t>
            </a:r>
            <a:r>
              <a:rPr sz="1450" i="1" spc="-45" dirty="0">
                <a:solidFill>
                  <a:srgbClr val="292929"/>
                </a:solidFill>
                <a:latin typeface="Arial"/>
                <a:cs typeface="Arial"/>
              </a:rPr>
              <a:t>AD</a:t>
            </a:r>
            <a:r>
              <a:rPr sz="1450" i="1" spc="-105" dirty="0">
                <a:solidFill>
                  <a:srgbClr val="292929"/>
                </a:solidFill>
                <a:latin typeface="Arial"/>
                <a:cs typeface="Arial"/>
              </a:rPr>
              <a:t>_</a:t>
            </a:r>
            <a:r>
              <a:rPr sz="1450" i="1" spc="-50" dirty="0">
                <a:solidFill>
                  <a:srgbClr val="292929"/>
                </a:solidFill>
                <a:latin typeface="Arial"/>
                <a:cs typeface="Arial"/>
              </a:rPr>
              <a:t>M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450" i="1" u="sng" spc="-1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 </a:t>
            </a:r>
            <a:r>
              <a:rPr sz="1450" i="1" u="sng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	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K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G</a:t>
            </a:r>
            <a:r>
              <a:rPr sz="1450" i="1" spc="-105" dirty="0">
                <a:solidFill>
                  <a:srgbClr val="292929"/>
                </a:solidFill>
                <a:latin typeface="Arial"/>
                <a:cs typeface="Arial"/>
              </a:rPr>
              <a:t>_</a:t>
            </a:r>
            <a:r>
              <a:rPr sz="1450" i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292929"/>
                </a:solidFill>
                <a:latin typeface="Arial"/>
                <a:cs typeface="Arial"/>
              </a:rPr>
              <a:t>&gt; 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4000 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45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PAYLOAD_MASS</a:t>
            </a:r>
            <a:r>
              <a:rPr sz="1450" i="1" u="sng" spc="-40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	</a:t>
            </a:r>
            <a:r>
              <a:rPr sz="1450" i="1" spc="-60" dirty="0">
                <a:solidFill>
                  <a:srgbClr val="292929"/>
                </a:solidFill>
                <a:latin typeface="Arial"/>
                <a:cs typeface="Arial"/>
              </a:rPr>
              <a:t>KG_</a:t>
            </a:r>
            <a:r>
              <a:rPr sz="1450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292929"/>
                </a:solidFill>
                <a:latin typeface="Arial"/>
                <a:cs typeface="Arial"/>
              </a:rPr>
              <a:t>&lt; </a:t>
            </a:r>
            <a:r>
              <a:rPr sz="1450" i="1" spc="-25" dirty="0">
                <a:solidFill>
                  <a:srgbClr val="292929"/>
                </a:solidFill>
                <a:latin typeface="Arial"/>
                <a:cs typeface="Arial"/>
              </a:rPr>
              <a:t>6000;)</a:t>
            </a:r>
            <a:endParaRPr sz="14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total number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successful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outcomes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4423105"/>
            <a:ext cx="86607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2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GitHub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URL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your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EDA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SQL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notebook.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https://github.com/cgatama/SpaceX-Falcon-9-1st-stage-Success-Landing-Prediction/blob/main/4.%20Space-</a:t>
            </a:r>
            <a:endParaRPr sz="125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X%20EDA%20Using%20SQL.ipynb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50615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EDA</a:t>
            </a:r>
            <a:r>
              <a:rPr sz="3700" spc="-20" dirty="0"/>
              <a:t> </a:t>
            </a:r>
            <a:r>
              <a:rPr sz="3700" spc="-10" dirty="0"/>
              <a:t>with</a:t>
            </a:r>
            <a:r>
              <a:rPr sz="3700" dirty="0"/>
              <a:t> </a:t>
            </a:r>
            <a:r>
              <a:rPr sz="3700" spc="-5" dirty="0"/>
              <a:t>SQL</a:t>
            </a:r>
            <a:r>
              <a:rPr sz="3700" spc="-20" dirty="0"/>
              <a:t> </a:t>
            </a:r>
            <a:r>
              <a:rPr sz="3700" spc="-5" dirty="0"/>
              <a:t>(Cont.…)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511" y="1732788"/>
            <a:ext cx="9627108" cy="411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511" y="3854196"/>
            <a:ext cx="9627108" cy="3078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97761"/>
            <a:ext cx="10356850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6835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folium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map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marked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sites,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map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objects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such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markers,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circles, lines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mark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each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site.</a:t>
            </a:r>
            <a:endParaRPr sz="22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39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(failure=0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success=1).</a:t>
            </a:r>
            <a:endParaRPr sz="22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Clr>
                <a:srgbClr val="292929"/>
              </a:buClr>
              <a:buChar char="•"/>
              <a:tabLst>
                <a:tab pos="241300" algn="l"/>
                <a:tab pos="241935" algn="l"/>
              </a:tabLst>
            </a:pPr>
            <a:r>
              <a:rPr sz="2200" u="heavy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200" u="heavy" spc="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is</a:t>
            </a:r>
            <a:r>
              <a:rPr sz="2200" u="heavy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the</a:t>
            </a:r>
            <a:r>
              <a:rPr sz="2200" u="heavy" spc="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GitHub</a:t>
            </a:r>
            <a:r>
              <a:rPr sz="2200" u="heavy" spc="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URL</a:t>
            </a:r>
            <a:r>
              <a:rPr sz="2200" u="heavy" spc="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map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Folium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map,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2630"/>
              </a:lnSpc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external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reference</a:t>
            </a:r>
            <a:r>
              <a:rPr sz="2200" spc="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peer-review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purpose</a:t>
            </a:r>
            <a:r>
              <a:rPr sz="22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</a:t>
            </a:r>
            <a:endParaRPr sz="1650">
              <a:latin typeface="Arial"/>
              <a:cs typeface="Arial"/>
            </a:endParaRPr>
          </a:p>
          <a:p>
            <a:pPr marL="241300" marR="5080">
              <a:lnSpc>
                <a:spcPct val="98700"/>
              </a:lnSpc>
              <a:spcBef>
                <a:spcPts val="10"/>
              </a:spcBef>
            </a:pP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stage-Success-Landing-Prediction/blob/main/6.Space- </a:t>
            </a:r>
            <a:r>
              <a:rPr sz="1650" i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X%20Launch%20Sites%20Locations%20Analysis%20with%20Folium-Interactive%20Visual%20Analytics.ipynb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5736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Build</a:t>
            </a:r>
            <a:r>
              <a:rPr sz="3700" spc="15" dirty="0"/>
              <a:t> </a:t>
            </a:r>
            <a:r>
              <a:rPr sz="3700" spc="-5" dirty="0"/>
              <a:t>an</a:t>
            </a:r>
            <a:r>
              <a:rPr sz="3700" spc="-10" dirty="0"/>
              <a:t> </a:t>
            </a:r>
            <a:r>
              <a:rPr sz="3700" spc="-5" dirty="0"/>
              <a:t>Interactive</a:t>
            </a:r>
            <a:r>
              <a:rPr sz="3700" spc="15" dirty="0"/>
              <a:t> </a:t>
            </a:r>
            <a:r>
              <a:rPr sz="3700" spc="-10" dirty="0"/>
              <a:t>Map</a:t>
            </a:r>
            <a:r>
              <a:rPr sz="3700" spc="20" dirty="0"/>
              <a:t> </a:t>
            </a:r>
            <a:r>
              <a:rPr sz="3700" spc="-10" dirty="0"/>
              <a:t>with </a:t>
            </a:r>
            <a:r>
              <a:rPr sz="3700" spc="-5" dirty="0"/>
              <a:t>Folium</a:t>
            </a:r>
            <a:endParaRPr sz="3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48357"/>
            <a:ext cx="95281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Built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dashboard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application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Plotly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dash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by: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1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Adding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a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Launch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Drop-down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Input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Component</a:t>
            </a:r>
            <a:endParaRPr sz="1800">
              <a:latin typeface="Arial MT"/>
              <a:cs typeface="Arial MT"/>
            </a:endParaRPr>
          </a:p>
          <a:p>
            <a:pPr marL="698500" marR="996950" lvl="1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Adding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callback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function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render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success-pie-chart</a:t>
            </a:r>
            <a:r>
              <a:rPr sz="18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based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on selected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dropdown</a:t>
            </a:r>
            <a:endParaRPr sz="1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Adding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Range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Slider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to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Select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endParaRPr sz="1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39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Addeng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callback</a:t>
            </a:r>
            <a:r>
              <a:rPr sz="18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function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render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success-payload-scatter-chart</a:t>
            </a:r>
            <a:r>
              <a:rPr sz="18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scatter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plot</a:t>
            </a:r>
            <a:endParaRPr sz="1800">
              <a:latin typeface="Arial MT"/>
              <a:cs typeface="Arial MT"/>
            </a:endParaRPr>
          </a:p>
          <a:p>
            <a:pPr marL="241300" marR="2098040" indent="-228600">
              <a:lnSpc>
                <a:spcPct val="100000"/>
              </a:lnSpc>
              <a:spcBef>
                <a:spcPts val="1390"/>
              </a:spcBef>
              <a:buClr>
                <a:srgbClr val="292929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2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is the</a:t>
            </a:r>
            <a:r>
              <a:rPr sz="22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GitHub</a:t>
            </a:r>
            <a:r>
              <a:rPr sz="22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URL</a:t>
            </a:r>
            <a:r>
              <a:rPr sz="22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your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Plotly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Dash lab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https://github.com/cgatama/SpaceX-Falcon-9-1st-stage-Success-Landing-</a:t>
            </a:r>
            <a:endParaRPr sz="1650">
              <a:latin typeface="Arial"/>
              <a:cs typeface="Arial"/>
            </a:endParaRPr>
          </a:p>
          <a:p>
            <a:pPr marL="240665">
              <a:lnSpc>
                <a:spcPts val="1920"/>
              </a:lnSpc>
            </a:pPr>
            <a:r>
              <a:rPr sz="1650" i="1" spc="-35" dirty="0">
                <a:solidFill>
                  <a:srgbClr val="292929"/>
                </a:solidFill>
                <a:latin typeface="Arial"/>
                <a:cs typeface="Arial"/>
              </a:rPr>
              <a:t>Prediction/blob/main/7.%20Build%20an%20Interactive%20Dashboard%20with%20Ploty%20Dash%20-</a:t>
            </a:r>
            <a:endParaRPr sz="1650">
              <a:latin typeface="Arial"/>
              <a:cs typeface="Arial"/>
            </a:endParaRPr>
          </a:p>
          <a:p>
            <a:pPr marL="240665">
              <a:lnSpc>
                <a:spcPts val="2605"/>
              </a:lnSpc>
            </a:pPr>
            <a:r>
              <a:rPr sz="1650" i="1" spc="-40" dirty="0">
                <a:solidFill>
                  <a:srgbClr val="292929"/>
                </a:solidFill>
                <a:latin typeface="Arial"/>
                <a:cs typeface="Arial"/>
              </a:rPr>
              <a:t>%20spacex_dash_app.py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3704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Build</a:t>
            </a:r>
            <a:r>
              <a:rPr sz="3700" spc="20" dirty="0"/>
              <a:t> </a:t>
            </a:r>
            <a:r>
              <a:rPr sz="3700" spc="-5" dirty="0"/>
              <a:t>a </a:t>
            </a:r>
            <a:r>
              <a:rPr sz="3700" spc="-10" dirty="0"/>
              <a:t>Dashboard</a:t>
            </a:r>
            <a:r>
              <a:rPr sz="3700" spc="40" dirty="0"/>
              <a:t> </a:t>
            </a:r>
            <a:r>
              <a:rPr sz="3700" spc="-10" dirty="0"/>
              <a:t>with</a:t>
            </a:r>
            <a:r>
              <a:rPr sz="3700" spc="25" dirty="0"/>
              <a:t> </a:t>
            </a:r>
            <a:r>
              <a:rPr sz="3700" spc="-5" dirty="0"/>
              <a:t>Plotly</a:t>
            </a:r>
            <a:r>
              <a:rPr sz="3700" spc="20" dirty="0"/>
              <a:t> </a:t>
            </a:r>
            <a:r>
              <a:rPr sz="3700" spc="-10" dirty="0"/>
              <a:t>Dash</a:t>
            </a:r>
            <a:endParaRPr sz="3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6003" y="444246"/>
            <a:ext cx="38652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SpaceX</a:t>
            </a:r>
            <a:r>
              <a:rPr sz="3700" spc="-15" dirty="0"/>
              <a:t> </a:t>
            </a:r>
            <a:r>
              <a:rPr sz="3700" spc="-10" dirty="0"/>
              <a:t>Dash</a:t>
            </a:r>
            <a:r>
              <a:rPr sz="3700" spc="-25" dirty="0"/>
              <a:t> </a:t>
            </a:r>
            <a:r>
              <a:rPr sz="3700" spc="-5" dirty="0"/>
              <a:t>App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769619" y="1088136"/>
            <a:ext cx="10058400" cy="5524500"/>
            <a:chOff x="769619" y="1088136"/>
            <a:chExt cx="10058400" cy="5524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1088136"/>
              <a:ext cx="10058400" cy="29855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9" y="3959352"/>
              <a:ext cx="10058400" cy="26532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48357"/>
            <a:ext cx="9157335" cy="3999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92075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how I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built,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evaluated,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improved,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found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best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performing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classification model</a:t>
            </a:r>
            <a:endParaRPr sz="2200">
              <a:latin typeface="Arial MT"/>
              <a:cs typeface="Arial MT"/>
            </a:endParaRPr>
          </a:p>
          <a:p>
            <a:pPr marL="241300" marR="728345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After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loading 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 as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Pandas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Dataframe,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22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determine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Training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Labels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by;</a:t>
            </a:r>
            <a:endParaRPr sz="2200">
              <a:latin typeface="Arial MT"/>
              <a:cs typeface="Arial MT"/>
            </a:endParaRPr>
          </a:p>
          <a:p>
            <a:pPr marL="698500" marR="476884" lvl="1" indent="-228600">
              <a:lnSpc>
                <a:spcPct val="100000"/>
              </a:lnSpc>
              <a:spcBef>
                <a:spcPts val="142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creating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NumPy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array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column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Class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 data,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applying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method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to_numpy()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assigned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 variable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Y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variable.</a:t>
            </a:r>
            <a:endParaRPr sz="1800">
              <a:latin typeface="Arial MT"/>
              <a:cs typeface="Arial MT"/>
            </a:endParaRPr>
          </a:p>
          <a:p>
            <a:pPr marL="698500" marR="1835785" lvl="1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 standardized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feature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dataset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(x)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transforming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it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using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preprocessing.StandardScaler()</a:t>
            </a:r>
            <a:r>
              <a:rPr sz="18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function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Sklearn.</a:t>
            </a:r>
            <a:endParaRPr sz="1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697865" algn="l"/>
                <a:tab pos="699135" algn="l"/>
                <a:tab pos="857313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data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split into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training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testing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sets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function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train_test_split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sklearn.model_selection</a:t>
            </a:r>
            <a:r>
              <a:rPr sz="18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test_size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parameter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set	to</a:t>
            </a:r>
            <a:r>
              <a:rPr sz="1800" spc="-1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0.2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random_state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2.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1799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Predictive</a:t>
            </a:r>
            <a:r>
              <a:rPr sz="3700" spc="30" dirty="0"/>
              <a:t> </a:t>
            </a:r>
            <a:r>
              <a:rPr sz="3700" spc="-10" dirty="0"/>
              <a:t>Analysis</a:t>
            </a:r>
            <a:r>
              <a:rPr sz="3700" spc="30" dirty="0"/>
              <a:t> </a:t>
            </a:r>
            <a:r>
              <a:rPr sz="3700" spc="-5" dirty="0"/>
              <a:t>(Classification)</a:t>
            </a:r>
            <a:endParaRPr sz="3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14829"/>
            <a:ext cx="9448800" cy="4220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8100" indent="-228600" algn="just">
              <a:lnSpc>
                <a:spcPts val="238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 order to find the best ML model/ method that would performs best using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 test data between SVM, Classification Trees, k nearest neighbors and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Logistic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Regression;</a:t>
            </a:r>
            <a:endParaRPr sz="2200">
              <a:latin typeface="Arial MT"/>
              <a:cs typeface="Arial MT"/>
            </a:endParaRPr>
          </a:p>
          <a:p>
            <a:pPr marL="698500" marR="107314" lvl="1" indent="-228600">
              <a:lnSpc>
                <a:spcPts val="1939"/>
              </a:lnSpc>
              <a:spcBef>
                <a:spcPts val="140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object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algorithms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created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GridSearchCV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object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assigned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them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parameters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698500" marR="271780" lvl="1" indent="-228600">
              <a:lnSpc>
                <a:spcPts val="1939"/>
              </a:lnSpc>
              <a:spcBef>
                <a:spcPts val="141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under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evaluation,</a:t>
            </a:r>
            <a:r>
              <a:rPr sz="18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GridsearchCV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object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with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cv=10,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fit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training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into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GridSearch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object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Find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best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Hyperparameter.</a:t>
            </a:r>
            <a:endParaRPr sz="1800">
              <a:latin typeface="Arial MT"/>
              <a:cs typeface="Arial MT"/>
            </a:endParaRPr>
          </a:p>
          <a:p>
            <a:pPr marL="698500" marR="375920" lvl="1" indent="-228600">
              <a:lnSpc>
                <a:spcPts val="1939"/>
              </a:lnSpc>
              <a:spcBef>
                <a:spcPts val="142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fitting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training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set,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output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GridSearchCV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object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 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models,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displayed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best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parameters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attribute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best_params_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the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validation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data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attribute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best_score_.</a:t>
            </a:r>
            <a:endParaRPr sz="1800">
              <a:latin typeface="Arial MT"/>
              <a:cs typeface="Arial MT"/>
            </a:endParaRPr>
          </a:p>
          <a:p>
            <a:pPr marL="698500" lvl="1" indent="-229235">
              <a:lnSpc>
                <a:spcPts val="1985"/>
              </a:lnSpc>
              <a:spcBef>
                <a:spcPts val="1155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Finally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method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score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calculate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accuracy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test data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698500">
              <a:lnSpc>
                <a:spcPts val="2705"/>
              </a:lnSpc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plotted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confussion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matrix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for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predicted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1799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Predictive</a:t>
            </a:r>
            <a:r>
              <a:rPr sz="3700" spc="30" dirty="0"/>
              <a:t> </a:t>
            </a:r>
            <a:r>
              <a:rPr sz="3700" spc="-10" dirty="0"/>
              <a:t>Analysis</a:t>
            </a:r>
            <a:r>
              <a:rPr sz="3700" spc="30" dirty="0"/>
              <a:t> </a:t>
            </a:r>
            <a:r>
              <a:rPr sz="3700" spc="-5" dirty="0"/>
              <a:t>(Classification)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1151" y="60854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640" y="1958746"/>
            <a:ext cx="2734945" cy="310324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Executive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Introduction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Methodology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4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Conclusion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Appendix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15132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Outline</a:t>
            </a:r>
            <a:endParaRPr sz="3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394205"/>
            <a:ext cx="95688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table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below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shows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score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each of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methods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comparing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them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show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performed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SVM,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Classification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Trees,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k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nearest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neighbors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Logistic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Regression;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5479491"/>
            <a:ext cx="7751445" cy="102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4803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GitHub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URL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analysis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lab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https://github.com/cgatama/SpaceX-Falcon-9-1st-stage-Success-Landing-</a:t>
            </a:r>
            <a:endParaRPr sz="1650">
              <a:latin typeface="Arial"/>
              <a:cs typeface="Arial"/>
            </a:endParaRPr>
          </a:p>
          <a:p>
            <a:pPr marL="240665">
              <a:lnSpc>
                <a:spcPts val="2590"/>
              </a:lnSpc>
            </a:pPr>
            <a:r>
              <a:rPr sz="1650" i="1" spc="-30" dirty="0">
                <a:solidFill>
                  <a:srgbClr val="292929"/>
                </a:solidFill>
                <a:latin typeface="Arial"/>
                <a:cs typeface="Arial"/>
              </a:rPr>
              <a:t>Prediction/blob/main/8.%20SpaceX%20Machine%20Learning%20Prediction.ipynb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1799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Predictive</a:t>
            </a:r>
            <a:r>
              <a:rPr sz="3700" spc="30" dirty="0"/>
              <a:t> </a:t>
            </a:r>
            <a:r>
              <a:rPr sz="3700" spc="-10" dirty="0"/>
              <a:t>Analysis</a:t>
            </a:r>
            <a:r>
              <a:rPr sz="3700" spc="30" dirty="0"/>
              <a:t> </a:t>
            </a:r>
            <a:r>
              <a:rPr sz="3700" spc="-5" dirty="0"/>
              <a:t>(Classification)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840" y="2409444"/>
            <a:ext cx="4710684" cy="26822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1652676"/>
            <a:ext cx="5364480" cy="156400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Exploratory data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Interactive analytics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demo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screenshots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8375" y="6071478"/>
            <a:ext cx="25146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21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15887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Results</a:t>
            </a:r>
            <a:endParaRPr sz="3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ploratory data analysis: Impact on Data Science | QuestionPro">
            <a:extLst>
              <a:ext uri="{FF2B5EF4-FFF2-40B4-BE49-F238E27FC236}">
                <a16:creationId xmlns:a16="http://schemas.microsoft.com/office/drawing/2014/main" id="{E568D8EB-4AD2-F02F-00BC-7B187C657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3579" r="-641" b="-3579"/>
          <a:stretch/>
        </p:blipFill>
        <p:spPr bwMode="auto">
          <a:xfrm>
            <a:off x="152400" y="152400"/>
            <a:ext cx="11887200" cy="711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8305800" y="1295400"/>
            <a:ext cx="152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Section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151" y="1575561"/>
            <a:ext cx="5793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scatter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Flight Number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vs.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444246"/>
            <a:ext cx="63265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Flight</a:t>
            </a:r>
            <a:r>
              <a:rPr sz="3700" spc="3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Number</a:t>
            </a:r>
            <a:r>
              <a:rPr sz="3700" spc="2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vs.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 Launch</a:t>
            </a:r>
            <a:r>
              <a:rPr sz="3700" spc="5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Site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596" y="2089404"/>
            <a:ext cx="8314944" cy="4372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444246"/>
            <a:ext cx="100577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Flight</a:t>
            </a:r>
            <a:r>
              <a:rPr sz="3700" spc="4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Number</a:t>
            </a:r>
            <a:r>
              <a:rPr sz="3700" spc="3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vs.</a:t>
            </a:r>
            <a:r>
              <a:rPr sz="370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Launch</a:t>
            </a:r>
            <a:r>
              <a:rPr sz="3700" spc="6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Site</a:t>
            </a:r>
            <a:r>
              <a:rPr sz="370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with</a:t>
            </a:r>
            <a:r>
              <a:rPr sz="3700" spc="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explanations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1391411"/>
            <a:ext cx="10076688" cy="53324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50973" y="1315034"/>
            <a:ext cx="7705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scatter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with explanations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Flight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vs.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63" y="1355852"/>
            <a:ext cx="5045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scatter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vs.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088" y="244602"/>
            <a:ext cx="50692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Payload</a:t>
            </a:r>
            <a:r>
              <a:rPr sz="3700" spc="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vs.</a:t>
            </a:r>
            <a:r>
              <a:rPr sz="3700" spc="-1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Launch</a:t>
            </a:r>
            <a:r>
              <a:rPr sz="3700" spc="3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Site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" y="1767839"/>
            <a:ext cx="10044684" cy="4876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1075" y="6084178"/>
            <a:ext cx="113030" cy="271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230581"/>
            <a:ext cx="88030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Payload</a:t>
            </a:r>
            <a:r>
              <a:rPr sz="3700" spc="4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vs.</a:t>
            </a:r>
            <a:r>
              <a:rPr sz="3700" spc="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Launch</a:t>
            </a:r>
            <a:r>
              <a:rPr sz="3700" spc="4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Arial MT"/>
                <a:cs typeface="Arial MT"/>
              </a:rPr>
              <a:t>Site</a:t>
            </a:r>
            <a:r>
              <a:rPr sz="3700" spc="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with</a:t>
            </a:r>
            <a:r>
              <a:rPr sz="3700" spc="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3700" spc="-10" dirty="0">
                <a:solidFill>
                  <a:srgbClr val="0A48CA"/>
                </a:solidFill>
                <a:latin typeface="Arial MT"/>
                <a:cs typeface="Arial MT"/>
              </a:rPr>
              <a:t>explanations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1488947"/>
            <a:ext cx="10233660" cy="5103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6598" y="1254633"/>
            <a:ext cx="5041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scatter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 Payload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vs.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 Site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1151" y="6071478"/>
            <a:ext cx="13843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63725"/>
            <a:ext cx="71126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Show a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bar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chart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type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59785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Success</a:t>
            </a:r>
            <a:r>
              <a:rPr sz="3700" spc="10" dirty="0"/>
              <a:t> </a:t>
            </a:r>
            <a:r>
              <a:rPr sz="3700" spc="-10" dirty="0"/>
              <a:t>Rate</a:t>
            </a:r>
            <a:r>
              <a:rPr sz="3700" spc="5" dirty="0"/>
              <a:t> </a:t>
            </a:r>
            <a:r>
              <a:rPr sz="3700" spc="-5" dirty="0"/>
              <a:t>vs.</a:t>
            </a:r>
            <a:r>
              <a:rPr sz="3700" spc="-10" dirty="0"/>
              <a:t> </a:t>
            </a:r>
            <a:r>
              <a:rPr sz="3700" spc="-5" dirty="0"/>
              <a:t>Orbit</a:t>
            </a:r>
            <a:r>
              <a:rPr sz="3700" spc="-10" dirty="0"/>
              <a:t> </a:t>
            </a:r>
            <a:r>
              <a:rPr sz="3700" spc="-5" dirty="0"/>
              <a:t>Type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955" y="1844039"/>
            <a:ext cx="6342888" cy="4593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63725"/>
            <a:ext cx="70427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Show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screenshot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bar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chart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explanations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97142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Success</a:t>
            </a:r>
            <a:r>
              <a:rPr sz="3700" spc="30" dirty="0"/>
              <a:t> </a:t>
            </a:r>
            <a:r>
              <a:rPr sz="3700" spc="-10" dirty="0"/>
              <a:t>Rate</a:t>
            </a:r>
            <a:r>
              <a:rPr sz="3700" spc="20" dirty="0"/>
              <a:t> </a:t>
            </a:r>
            <a:r>
              <a:rPr sz="3700" spc="-5" dirty="0"/>
              <a:t>vs.</a:t>
            </a:r>
            <a:r>
              <a:rPr sz="3700" spc="10" dirty="0"/>
              <a:t> </a:t>
            </a:r>
            <a:r>
              <a:rPr sz="3700" spc="-5" dirty="0"/>
              <a:t>Orbit</a:t>
            </a:r>
            <a:r>
              <a:rPr sz="3700" spc="10" dirty="0"/>
              <a:t> </a:t>
            </a:r>
            <a:r>
              <a:rPr sz="3700" spc="-5" dirty="0"/>
              <a:t>Type</a:t>
            </a:r>
            <a:r>
              <a:rPr sz="3700" spc="20" dirty="0"/>
              <a:t> </a:t>
            </a:r>
            <a:r>
              <a:rPr sz="3700" spc="-10" dirty="0"/>
              <a:t>with</a:t>
            </a:r>
            <a:r>
              <a:rPr sz="3700" dirty="0"/>
              <a:t> </a:t>
            </a:r>
            <a:r>
              <a:rPr sz="3700" spc="-10" dirty="0"/>
              <a:t>explanations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844039"/>
            <a:ext cx="10515600" cy="4658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619504"/>
            <a:ext cx="23996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scatter point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Flight number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vs. </a:t>
            </a:r>
            <a:r>
              <a:rPr sz="2200" spc="-60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type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60331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Flight</a:t>
            </a:r>
            <a:r>
              <a:rPr sz="3700" spc="30" dirty="0"/>
              <a:t> </a:t>
            </a:r>
            <a:r>
              <a:rPr sz="3700" spc="-10" dirty="0"/>
              <a:t>Number</a:t>
            </a:r>
            <a:r>
              <a:rPr sz="3700" spc="25" dirty="0"/>
              <a:t> </a:t>
            </a:r>
            <a:r>
              <a:rPr sz="3700" spc="-5" dirty="0"/>
              <a:t>vs.</a:t>
            </a:r>
            <a:r>
              <a:rPr sz="3700" spc="-10" dirty="0"/>
              <a:t> </a:t>
            </a:r>
            <a:r>
              <a:rPr sz="3700" spc="-5" dirty="0"/>
              <a:t>Orbit Type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755" y="1376172"/>
            <a:ext cx="8267700" cy="5199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1151" y="60854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524" y="1348486"/>
            <a:ext cx="8531860" cy="376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r>
              <a:rPr sz="2000" spc="-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methodologies</a:t>
            </a:r>
            <a:endParaRPr sz="20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405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Collection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410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Collection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with Web Scraping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Wrangling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395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SQL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Space-X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EDA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DataViz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Python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Pandas and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Matplotlib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410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Space-X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with Folium-Interactive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Visual Analytics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Ploty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Dash</a:t>
            </a:r>
            <a:endParaRPr sz="16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1390"/>
              </a:spcBef>
              <a:buChar char="-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Machine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Prediction</a:t>
            </a:r>
            <a:endParaRPr sz="16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r>
              <a:rPr sz="2000" spc="-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673" y="5269229"/>
            <a:ext cx="4214495" cy="111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EDA</a:t>
            </a:r>
            <a:r>
              <a:rPr sz="16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Visual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Analytics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6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Dashboards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Analysis(Classification)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2030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Executive</a:t>
            </a:r>
            <a:r>
              <a:rPr sz="3700" spc="-35" dirty="0"/>
              <a:t> </a:t>
            </a:r>
            <a:r>
              <a:rPr sz="3700" spc="-5" dirty="0"/>
              <a:t>Summary</a:t>
            </a:r>
            <a:endParaRPr sz="3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96393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Flight</a:t>
            </a:r>
            <a:r>
              <a:rPr sz="3700" spc="40" dirty="0"/>
              <a:t> </a:t>
            </a:r>
            <a:r>
              <a:rPr sz="3700" spc="-10" dirty="0"/>
              <a:t>Number</a:t>
            </a:r>
            <a:r>
              <a:rPr sz="3700" spc="40" dirty="0"/>
              <a:t> </a:t>
            </a:r>
            <a:r>
              <a:rPr sz="3700" spc="-5" dirty="0"/>
              <a:t>vs.</a:t>
            </a:r>
            <a:r>
              <a:rPr sz="3700" spc="20" dirty="0"/>
              <a:t> </a:t>
            </a:r>
            <a:r>
              <a:rPr sz="3700" spc="-5" dirty="0"/>
              <a:t>Orbit</a:t>
            </a:r>
            <a:r>
              <a:rPr sz="3700" spc="15" dirty="0"/>
              <a:t> </a:t>
            </a:r>
            <a:r>
              <a:rPr sz="3700" spc="-10" dirty="0"/>
              <a:t>Typewith</a:t>
            </a:r>
            <a:r>
              <a:rPr sz="3700" spc="50" dirty="0"/>
              <a:t> </a:t>
            </a:r>
            <a:r>
              <a:rPr sz="3700" spc="-10" dirty="0"/>
              <a:t>explanations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39" y="1339596"/>
            <a:ext cx="9634728" cy="5340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1531366"/>
            <a:ext cx="2541270" cy="377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heavy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payloads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successful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landing</a:t>
            </a:r>
            <a:endParaRPr sz="2200">
              <a:latin typeface="Calibri"/>
              <a:cs typeface="Calibri"/>
            </a:endParaRPr>
          </a:p>
          <a:p>
            <a:pPr marL="241300" marR="281305">
              <a:lnSpc>
                <a:spcPct val="70000"/>
              </a:lnSpc>
              <a:spcBef>
                <a:spcPts val="395"/>
              </a:spcBef>
            </a:pPr>
            <a:r>
              <a:rPr sz="2200" spc="-30" dirty="0">
                <a:latin typeface="Calibri"/>
                <a:cs typeface="Calibri"/>
              </a:rPr>
              <a:t>rate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more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Polar,LEO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However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35" dirty="0">
                <a:latin typeface="Calibri"/>
                <a:cs typeface="Calibri"/>
              </a:rPr>
              <a:t>GTO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cannot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distinguish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landing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5" dirty="0">
                <a:latin typeface="Calibri"/>
                <a:cs typeface="Calibri"/>
              </a:rPr>
              <a:t>negative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landing(unsuccessfu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mission)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latin typeface="Calibri"/>
                <a:cs typeface="Calibri"/>
              </a:rPr>
              <a:t>near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77901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Payload</a:t>
            </a:r>
            <a:r>
              <a:rPr sz="3700" spc="20" dirty="0"/>
              <a:t> </a:t>
            </a:r>
            <a:r>
              <a:rPr sz="3700" spc="-5" dirty="0"/>
              <a:t>vs.</a:t>
            </a:r>
            <a:r>
              <a:rPr sz="3700" spc="-15" dirty="0"/>
              <a:t> </a:t>
            </a:r>
            <a:r>
              <a:rPr sz="3700" spc="-5" dirty="0"/>
              <a:t>Orbit Type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1304544"/>
            <a:ext cx="8218931" cy="51922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1075" y="6084178"/>
            <a:ext cx="226060" cy="271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62960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Launch</a:t>
            </a:r>
            <a:r>
              <a:rPr sz="3700" spc="25" dirty="0"/>
              <a:t> </a:t>
            </a:r>
            <a:r>
              <a:rPr sz="3700" spc="-5" dirty="0"/>
              <a:t>Success</a:t>
            </a:r>
            <a:r>
              <a:rPr sz="3700" spc="10" dirty="0"/>
              <a:t> </a:t>
            </a:r>
            <a:r>
              <a:rPr sz="3700" spc="-10" dirty="0"/>
              <a:t>Yearly</a:t>
            </a:r>
            <a:r>
              <a:rPr sz="3700" spc="15" dirty="0"/>
              <a:t> </a:t>
            </a:r>
            <a:r>
              <a:rPr sz="3700" spc="-5" dirty="0"/>
              <a:t>Trend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586483"/>
            <a:ext cx="8278368" cy="5029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969" y="1215643"/>
            <a:ext cx="8391525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3405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line chart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yearly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average success rate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ts val="2375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Since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2013,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241300" marR="6465570">
              <a:lnSpc>
                <a:spcPct val="100000"/>
              </a:lnSpc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 rate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kept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going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up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till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2020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848357"/>
            <a:ext cx="2667000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86080" indent="-2286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20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unique launch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20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Used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‘SELECT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DISTINCT’</a:t>
            </a:r>
            <a:r>
              <a:rPr sz="2000" spc="-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statement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 return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only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unique launch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from 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‘LAUNCH_SITE’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column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SPACEXTBL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7777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All</a:t>
            </a:r>
            <a:r>
              <a:rPr sz="3700" spc="-20" dirty="0"/>
              <a:t> </a:t>
            </a:r>
            <a:r>
              <a:rPr sz="3700" spc="-10" dirty="0"/>
              <a:t>Launch</a:t>
            </a:r>
            <a:r>
              <a:rPr sz="3700" spc="20" dirty="0"/>
              <a:t> </a:t>
            </a:r>
            <a:r>
              <a:rPr sz="3700" spc="-5" dirty="0"/>
              <a:t>Site</a:t>
            </a:r>
            <a:r>
              <a:rPr sz="3700" spc="-15" dirty="0"/>
              <a:t> </a:t>
            </a:r>
            <a:r>
              <a:rPr sz="3700" spc="-10" dirty="0"/>
              <a:t>Names</a:t>
            </a:r>
            <a:endParaRPr sz="3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332" y="1447800"/>
            <a:ext cx="8093963" cy="472897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1354327"/>
            <a:ext cx="6042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Find 5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begin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`CCA`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7285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Launch</a:t>
            </a:r>
            <a:r>
              <a:rPr sz="3700" spc="35" dirty="0"/>
              <a:t> </a:t>
            </a:r>
            <a:r>
              <a:rPr sz="3700" spc="-5" dirty="0"/>
              <a:t>Site</a:t>
            </a:r>
            <a:r>
              <a:rPr sz="3700" spc="-10" dirty="0"/>
              <a:t> Names</a:t>
            </a:r>
            <a:r>
              <a:rPr sz="3700" spc="25" dirty="0"/>
              <a:t> </a:t>
            </a:r>
            <a:r>
              <a:rPr sz="3700" spc="-10" dirty="0"/>
              <a:t>Begin</a:t>
            </a:r>
            <a:r>
              <a:rPr sz="3700" spc="20" dirty="0"/>
              <a:t> </a:t>
            </a:r>
            <a:r>
              <a:rPr sz="3700" spc="-10" dirty="0"/>
              <a:t>with</a:t>
            </a:r>
            <a:r>
              <a:rPr sz="3700" spc="15" dirty="0"/>
              <a:t> </a:t>
            </a:r>
            <a:r>
              <a:rPr sz="3700" spc="-5" dirty="0"/>
              <a:t>'CCA'</a:t>
            </a:r>
            <a:endParaRPr sz="3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856231"/>
            <a:ext cx="10515600" cy="39273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8969" y="5947664"/>
            <a:ext cx="9907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‘LIKE’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command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‘%’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wildcard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‘WHERE’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clause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select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dispay a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table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all records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where </a:t>
            </a:r>
            <a:r>
              <a:rPr sz="1600" spc="-4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b="1" spc="-75" dirty="0">
                <a:latin typeface="Arial"/>
                <a:cs typeface="Arial"/>
              </a:rPr>
              <a:t>launch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sites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begin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with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the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string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'CCA'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494" y="1299717"/>
            <a:ext cx="902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Calculate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Display the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 payload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6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NASA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1541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Total </a:t>
            </a:r>
            <a:r>
              <a:rPr sz="3700" spc="-10" dirty="0"/>
              <a:t>Payload</a:t>
            </a:r>
            <a:r>
              <a:rPr sz="3700" spc="10" dirty="0"/>
              <a:t> </a:t>
            </a:r>
            <a:r>
              <a:rPr sz="3700" spc="-5" dirty="0"/>
              <a:t>Mass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1233932" y="5088763"/>
            <a:ext cx="8042909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Used 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‘SUM()’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function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dispaly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sum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Arial MT"/>
                <a:cs typeface="Arial MT"/>
              </a:rPr>
              <a:t>‘</a:t>
            </a:r>
            <a:r>
              <a:rPr sz="2200" b="1" spc="-55" dirty="0">
                <a:solidFill>
                  <a:srgbClr val="292929"/>
                </a:solidFill>
                <a:latin typeface="Arial"/>
                <a:cs typeface="Arial"/>
              </a:rPr>
              <a:t>PAYLOAD_MASS_KG</a:t>
            </a:r>
            <a:r>
              <a:rPr sz="2200" spc="-55" dirty="0">
                <a:solidFill>
                  <a:srgbClr val="292929"/>
                </a:solidFill>
                <a:latin typeface="Arial MT"/>
                <a:cs typeface="Arial MT"/>
              </a:rPr>
              <a:t>’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column for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Customer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‘</a:t>
            </a:r>
            <a:r>
              <a:rPr sz="2200" b="1" spc="-25" dirty="0">
                <a:solidFill>
                  <a:srgbClr val="292929"/>
                </a:solidFill>
                <a:latin typeface="Arial"/>
                <a:cs typeface="Arial"/>
              </a:rPr>
              <a:t>NASA(CRS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’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1853183"/>
            <a:ext cx="11097768" cy="30220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61693"/>
            <a:ext cx="9087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Calculate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version F9</a:t>
            </a:r>
            <a:r>
              <a:rPr sz="2200" spc="8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18565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Average</a:t>
            </a:r>
            <a:r>
              <a:rPr sz="3700" spc="20" dirty="0"/>
              <a:t> </a:t>
            </a:r>
            <a:r>
              <a:rPr sz="3700" spc="-10" dirty="0"/>
              <a:t>Payload</a:t>
            </a:r>
            <a:r>
              <a:rPr sz="3700" spc="30" dirty="0"/>
              <a:t> </a:t>
            </a:r>
            <a:r>
              <a:rPr sz="3700" spc="-10" dirty="0"/>
              <a:t>Mass</a:t>
            </a:r>
            <a:r>
              <a:rPr sz="3700" spc="10" dirty="0"/>
              <a:t> </a:t>
            </a:r>
            <a:r>
              <a:rPr sz="3700" spc="-5" dirty="0"/>
              <a:t>by</a:t>
            </a:r>
            <a:r>
              <a:rPr sz="3700" dirty="0"/>
              <a:t> </a:t>
            </a:r>
            <a:r>
              <a:rPr sz="3700" spc="-5" dirty="0"/>
              <a:t>F9</a:t>
            </a:r>
            <a:r>
              <a:rPr sz="3700" spc="5" dirty="0"/>
              <a:t> </a:t>
            </a:r>
            <a:r>
              <a:rPr sz="3700" spc="-5" dirty="0"/>
              <a:t>v1.1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1233932" y="5273421"/>
            <a:ext cx="9371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Used 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‘AVG()’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function to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dispaly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version F9 v1.1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869948"/>
            <a:ext cx="11803380" cy="31501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269949"/>
            <a:ext cx="8729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dates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97305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First Successful</a:t>
            </a:r>
            <a:r>
              <a:rPr sz="3700" spc="40" dirty="0"/>
              <a:t> </a:t>
            </a:r>
            <a:r>
              <a:rPr sz="3700" spc="-5" dirty="0"/>
              <a:t>Ground</a:t>
            </a:r>
            <a:r>
              <a:rPr sz="3700" spc="15" dirty="0"/>
              <a:t> </a:t>
            </a:r>
            <a:r>
              <a:rPr sz="3700" spc="-10" dirty="0"/>
              <a:t>Landing</a:t>
            </a:r>
            <a:r>
              <a:rPr sz="3700" spc="60" dirty="0"/>
              <a:t> </a:t>
            </a:r>
            <a:r>
              <a:rPr sz="3700" spc="-10" dirty="0"/>
              <a:t>Date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848969" y="5692851"/>
            <a:ext cx="8956040" cy="6343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1300" marR="5080" indent="-228600">
              <a:lnSpc>
                <a:spcPts val="2360"/>
              </a:lnSpc>
              <a:spcBef>
                <a:spcPts val="21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‘MIN()’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function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dispaly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(oldest)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when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first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landing outcome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pad </a:t>
            </a:r>
            <a:r>
              <a:rPr sz="2000" spc="-120" dirty="0">
                <a:solidFill>
                  <a:srgbClr val="292929"/>
                </a:solidFill>
                <a:latin typeface="Arial MT"/>
                <a:cs typeface="Arial MT"/>
              </a:rPr>
              <a:t>‘</a:t>
            </a:r>
            <a:r>
              <a:rPr sz="2100" b="1" i="1" spc="-12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100" b="1" i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00" b="1" i="1" spc="-150" dirty="0">
                <a:solidFill>
                  <a:srgbClr val="292929"/>
                </a:solidFill>
                <a:latin typeface="Arial"/>
                <a:cs typeface="Arial"/>
              </a:rPr>
              <a:t>(ground</a:t>
            </a:r>
            <a:r>
              <a:rPr sz="2100" b="1" i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00" b="1" i="1" spc="-35" dirty="0">
                <a:solidFill>
                  <a:srgbClr val="292929"/>
                </a:solidFill>
                <a:latin typeface="Arial"/>
                <a:cs typeface="Arial"/>
              </a:rPr>
              <a:t>pad)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’happened.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1732788"/>
            <a:ext cx="10520171" cy="39364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275410"/>
            <a:ext cx="10074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successfully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landed on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ship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greater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than 4000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but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less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6000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549910"/>
            <a:ext cx="9825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Successful Drone</a:t>
            </a:r>
            <a:r>
              <a:rPr sz="2500" dirty="0"/>
              <a:t> </a:t>
            </a:r>
            <a:r>
              <a:rPr sz="2500" spc="-5" dirty="0"/>
              <a:t>Ship</a:t>
            </a:r>
            <a:r>
              <a:rPr sz="2500" dirty="0"/>
              <a:t> </a:t>
            </a:r>
            <a:r>
              <a:rPr sz="2500" spc="-5" dirty="0"/>
              <a:t>Landing</a:t>
            </a:r>
            <a:r>
              <a:rPr sz="2500" spc="-25" dirty="0"/>
              <a:t> </a:t>
            </a:r>
            <a:r>
              <a:rPr sz="2500" spc="-10" dirty="0"/>
              <a:t>with</a:t>
            </a:r>
            <a:r>
              <a:rPr sz="2500" spc="15" dirty="0"/>
              <a:t> </a:t>
            </a:r>
            <a:r>
              <a:rPr sz="2500" spc="-5" dirty="0"/>
              <a:t>Payload</a:t>
            </a:r>
            <a:r>
              <a:rPr sz="2500" spc="-15" dirty="0"/>
              <a:t> </a:t>
            </a:r>
            <a:r>
              <a:rPr sz="2500" spc="-5" dirty="0"/>
              <a:t>between</a:t>
            </a:r>
            <a:r>
              <a:rPr sz="2500" dirty="0"/>
              <a:t> </a:t>
            </a:r>
            <a:r>
              <a:rPr sz="2500" spc="-10" dirty="0"/>
              <a:t>4000</a:t>
            </a:r>
            <a:r>
              <a:rPr sz="2500" dirty="0"/>
              <a:t> </a:t>
            </a:r>
            <a:r>
              <a:rPr sz="2500" spc="-5" dirty="0"/>
              <a:t>and </a:t>
            </a:r>
            <a:r>
              <a:rPr sz="2500" spc="-10" dirty="0"/>
              <a:t>6000</a:t>
            </a:r>
            <a:endParaRPr sz="25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2069592"/>
            <a:ext cx="10357104" cy="33375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6972" y="5590743"/>
            <a:ext cx="9365615" cy="77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19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‘Select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Distinct’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statement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9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‘unique’</a:t>
            </a:r>
            <a:r>
              <a:rPr sz="19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19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endParaRPr sz="1900">
              <a:latin typeface="Arial MT"/>
              <a:cs typeface="Arial MT"/>
            </a:endParaRPr>
          </a:p>
          <a:p>
            <a:pPr marL="241300">
              <a:lnSpc>
                <a:spcPts val="1825"/>
              </a:lnSpc>
            </a:pP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operators</a:t>
            </a:r>
            <a:r>
              <a:rPr sz="19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&gt;4000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&lt;6000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only</a:t>
            </a:r>
            <a:r>
              <a:rPr sz="19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payloads</a:t>
            </a:r>
            <a:r>
              <a:rPr sz="19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btween</a:t>
            </a:r>
            <a:r>
              <a:rPr sz="19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4000-6000</a:t>
            </a:r>
            <a:r>
              <a:rPr sz="19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endParaRPr sz="1900">
              <a:latin typeface="Arial MT"/>
              <a:cs typeface="Arial MT"/>
            </a:endParaRPr>
          </a:p>
          <a:p>
            <a:pPr marL="241300">
              <a:lnSpc>
                <a:spcPts val="2055"/>
              </a:lnSpc>
            </a:pP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‘Success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(drone</a:t>
            </a:r>
            <a:r>
              <a:rPr sz="19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ship)’.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39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795" y="1351534"/>
            <a:ext cx="8911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Calculate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22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90473"/>
            <a:ext cx="102889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Total </a:t>
            </a:r>
            <a:r>
              <a:rPr sz="3100" spc="-10" dirty="0"/>
              <a:t>Number</a:t>
            </a:r>
            <a:r>
              <a:rPr sz="3100" spc="45" dirty="0"/>
              <a:t> </a:t>
            </a:r>
            <a:r>
              <a:rPr sz="3100" spc="-5" dirty="0"/>
              <a:t>of Successful</a:t>
            </a:r>
            <a:r>
              <a:rPr sz="3100" spc="30" dirty="0"/>
              <a:t> </a:t>
            </a:r>
            <a:r>
              <a:rPr sz="3100" spc="-10" dirty="0"/>
              <a:t>and</a:t>
            </a:r>
            <a:r>
              <a:rPr sz="3100" spc="15" dirty="0"/>
              <a:t> </a:t>
            </a:r>
            <a:r>
              <a:rPr sz="3100" spc="-5" dirty="0"/>
              <a:t>Failure</a:t>
            </a:r>
            <a:r>
              <a:rPr sz="3100" spc="25" dirty="0"/>
              <a:t> </a:t>
            </a:r>
            <a:r>
              <a:rPr sz="3100" spc="-5" dirty="0"/>
              <a:t>Mission</a:t>
            </a:r>
            <a:r>
              <a:rPr sz="3100" spc="25" dirty="0"/>
              <a:t> </a:t>
            </a:r>
            <a:r>
              <a:rPr sz="3100" spc="-5" dirty="0"/>
              <a:t>Outcomes</a:t>
            </a:r>
            <a:endParaRPr sz="3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787651"/>
            <a:ext cx="10515600" cy="36362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3795" y="5665723"/>
            <a:ext cx="8996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Used 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‘COUNT()’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together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‘GROUP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BY’ statement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return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missions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1151" y="60854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81" y="444246"/>
            <a:ext cx="24777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Introduction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5981827" y="1612214"/>
            <a:ext cx="5462270" cy="3556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Project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background</a:t>
            </a:r>
            <a:r>
              <a:rPr sz="2000" spc="-6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context</a:t>
            </a:r>
            <a:endParaRPr sz="2000">
              <a:latin typeface="Arial MT"/>
              <a:cs typeface="Arial MT"/>
            </a:endParaRPr>
          </a:p>
          <a:p>
            <a:pPr marL="469900" marR="19050">
              <a:lnSpc>
                <a:spcPts val="1730"/>
              </a:lnSpc>
              <a:spcBef>
                <a:spcPts val="1435"/>
              </a:spcBef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 advertises Falcon 9 rocket launches on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its 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website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cost of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62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million</a:t>
            </a:r>
            <a:r>
              <a:rPr sz="16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dollars; other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providers </a:t>
            </a:r>
            <a:r>
              <a:rPr sz="1600" spc="-4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cost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upward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165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million</a:t>
            </a:r>
            <a:r>
              <a:rPr sz="16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dollars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each,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much of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savings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because SpaceX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can reuse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 first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stage.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ts val="1600"/>
              </a:lnSpc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Therefore</a:t>
            </a:r>
            <a:r>
              <a:rPr sz="16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if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determine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if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6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stage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will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land,</a:t>
            </a:r>
            <a:endParaRPr sz="1600">
              <a:latin typeface="Arial MT"/>
              <a:cs typeface="Arial MT"/>
            </a:endParaRPr>
          </a:p>
          <a:p>
            <a:pPr marL="469900" marR="5080">
              <a:lnSpc>
                <a:spcPct val="901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can determine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cost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 launch.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This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information </a:t>
            </a:r>
            <a:r>
              <a:rPr sz="1600" spc="-4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can be used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if an alternate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company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wants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bid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against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 rocket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000" spc="-5" dirty="0">
                <a:solidFill>
                  <a:srgbClr val="292929"/>
                </a:solidFill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Problems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you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want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answers</a:t>
            </a:r>
            <a:endParaRPr sz="2000">
              <a:latin typeface="Arial MT"/>
              <a:cs typeface="Arial MT"/>
            </a:endParaRPr>
          </a:p>
          <a:p>
            <a:pPr marL="469900" marR="265430">
              <a:lnSpc>
                <a:spcPct val="90100"/>
              </a:lnSpc>
              <a:spcBef>
                <a:spcPts val="1420"/>
              </a:spcBef>
            </a:pP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capstone,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will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predict if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Falcon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9 first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stage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will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land</a:t>
            </a:r>
            <a:r>
              <a:rPr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successfully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6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6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Falcon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9 </a:t>
            </a:r>
            <a:r>
              <a:rPr sz="1600" spc="-4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rocket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advertised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its</a:t>
            </a:r>
            <a:r>
              <a:rPr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 MT"/>
                <a:cs typeface="Arial MT"/>
              </a:rPr>
              <a:t>website.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1620011"/>
            <a:ext cx="5373624" cy="36225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75520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Boosters</a:t>
            </a:r>
            <a:r>
              <a:rPr sz="3700" spc="20" dirty="0"/>
              <a:t> </a:t>
            </a:r>
            <a:r>
              <a:rPr sz="3700" spc="-10" dirty="0"/>
              <a:t>Carried</a:t>
            </a:r>
            <a:r>
              <a:rPr sz="3700" spc="30" dirty="0"/>
              <a:t> </a:t>
            </a:r>
            <a:r>
              <a:rPr sz="3700" spc="-5" dirty="0"/>
              <a:t>Maximum</a:t>
            </a:r>
            <a:r>
              <a:rPr sz="3700" spc="50" dirty="0"/>
              <a:t> </a:t>
            </a:r>
            <a:r>
              <a:rPr sz="3700" spc="-10" dirty="0"/>
              <a:t>Payload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584960"/>
            <a:ext cx="10515600" cy="4152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969" y="5879084"/>
            <a:ext cx="88411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Subquerry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pass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Max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Max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15600kgs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969" y="1266824"/>
            <a:ext cx="8587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List of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which have carried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maximum</a:t>
            </a:r>
            <a:r>
              <a:rPr sz="22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80922"/>
            <a:ext cx="9178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  <a:tab pos="3195955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List of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ship,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their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versions,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names	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6253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2015</a:t>
            </a:r>
            <a:r>
              <a:rPr sz="3700" spc="-5" dirty="0"/>
              <a:t> </a:t>
            </a:r>
            <a:r>
              <a:rPr sz="3700" spc="-10" dirty="0"/>
              <a:t>Launch</a:t>
            </a:r>
            <a:r>
              <a:rPr sz="3700" spc="20" dirty="0"/>
              <a:t> </a:t>
            </a:r>
            <a:r>
              <a:rPr sz="3700" spc="-10" dirty="0"/>
              <a:t>Records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375208" y="5548376"/>
            <a:ext cx="114141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304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‘subsrt()’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select statement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get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month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column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substr(Date,7,4)='2015'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Landing_outcome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‘Failure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(drone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25" dirty="0">
                <a:solidFill>
                  <a:srgbClr val="292929"/>
                </a:solidFill>
                <a:latin typeface="Arial MT"/>
                <a:cs typeface="Arial MT"/>
              </a:rPr>
              <a:t>ship</a:t>
            </a:r>
            <a:r>
              <a:rPr sz="2400" spc="-337" baseline="-34722" dirty="0">
                <a:solidFill>
                  <a:srgbClr val="1C7CDB"/>
                </a:solidFill>
                <a:latin typeface="Arial MT"/>
                <a:cs typeface="Arial MT"/>
              </a:rPr>
              <a:t>41</a:t>
            </a:r>
            <a:r>
              <a:rPr sz="2200" spc="-225" dirty="0">
                <a:solidFill>
                  <a:srgbClr val="292929"/>
                </a:solidFill>
                <a:latin typeface="Arial MT"/>
                <a:cs typeface="Arial MT"/>
              </a:rPr>
              <a:t>’) </a:t>
            </a:r>
            <a:r>
              <a:rPr sz="2200" spc="-2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return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nmatching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filter.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3" y="1981200"/>
            <a:ext cx="11535156" cy="353263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519760"/>
            <a:ext cx="9970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Rank</a:t>
            </a:r>
            <a:r>
              <a:rPr sz="2800" spc="5" dirty="0"/>
              <a:t> </a:t>
            </a:r>
            <a:r>
              <a:rPr sz="2800" spc="-5" dirty="0"/>
              <a:t>Landing</a:t>
            </a:r>
            <a:r>
              <a:rPr sz="2800" spc="15" dirty="0"/>
              <a:t> </a:t>
            </a:r>
            <a:r>
              <a:rPr sz="2800" spc="-5" dirty="0"/>
              <a:t>Outcomes</a:t>
            </a:r>
            <a:r>
              <a:rPr sz="2800" spc="15" dirty="0"/>
              <a:t> </a:t>
            </a:r>
            <a:r>
              <a:rPr sz="2800" spc="-5" dirty="0"/>
              <a:t>Between</a:t>
            </a:r>
            <a:r>
              <a:rPr sz="2800" spc="10" dirty="0"/>
              <a:t> </a:t>
            </a:r>
            <a:r>
              <a:rPr sz="2800" dirty="0"/>
              <a:t>2010-06-04</a:t>
            </a:r>
            <a:r>
              <a:rPr sz="2800" spc="30" dirty="0"/>
              <a:t> </a:t>
            </a:r>
            <a:r>
              <a:rPr sz="2800" spc="-5" dirty="0"/>
              <a:t>and</a:t>
            </a:r>
            <a:r>
              <a:rPr sz="2800" spc="5" dirty="0"/>
              <a:t> </a:t>
            </a:r>
            <a:r>
              <a:rPr sz="2800" dirty="0"/>
              <a:t>2017-03-20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888" y="2199132"/>
            <a:ext cx="9276588" cy="4227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969" y="1275968"/>
            <a:ext cx="103511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Rank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count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(such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(drone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ship)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(ground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pad))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2010-06-04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2017-03-20,</a:t>
            </a:r>
            <a:r>
              <a:rPr sz="22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descending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order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8375" y="6071478"/>
            <a:ext cx="25146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42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ow destinations are using geolocation data to manage tourism growth |  PhocusWire">
            <a:extLst>
              <a:ext uri="{FF2B5EF4-FFF2-40B4-BE49-F238E27FC236}">
                <a16:creationId xmlns:a16="http://schemas.microsoft.com/office/drawing/2014/main" id="{03217334-1BEB-A025-A3DA-4C1F6A98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" y="0"/>
            <a:ext cx="12191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76200" y="5289708"/>
            <a:ext cx="137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Calibri"/>
                <a:cs typeface="Calibri"/>
              </a:rPr>
              <a:t>Section 3</a:t>
            </a:r>
            <a:endParaRPr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524D7-1B02-585D-A94B-06E2F6280EF0}"/>
              </a:ext>
            </a:extLst>
          </p:cNvPr>
          <p:cNvSpPr txBox="1"/>
          <p:nvPr/>
        </p:nvSpPr>
        <p:spPr>
          <a:xfrm>
            <a:off x="0" y="5791200"/>
            <a:ext cx="272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Launch Sites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Proximities Analysis</a:t>
            </a:r>
            <a:endParaRPr lang="es-MX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85502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Markers</a:t>
            </a:r>
            <a:r>
              <a:rPr sz="3700" spc="25" dirty="0"/>
              <a:t> </a:t>
            </a:r>
            <a:r>
              <a:rPr sz="3700" spc="-5" dirty="0"/>
              <a:t>of</a:t>
            </a:r>
            <a:r>
              <a:rPr sz="3700" spc="5" dirty="0"/>
              <a:t> </a:t>
            </a:r>
            <a:r>
              <a:rPr sz="3700" spc="-5" dirty="0"/>
              <a:t>all</a:t>
            </a:r>
            <a:r>
              <a:rPr sz="3700" spc="5" dirty="0"/>
              <a:t> </a:t>
            </a:r>
            <a:r>
              <a:rPr sz="3700" spc="-10" dirty="0"/>
              <a:t>launch</a:t>
            </a:r>
            <a:r>
              <a:rPr sz="3700" spc="30" dirty="0"/>
              <a:t> </a:t>
            </a:r>
            <a:r>
              <a:rPr sz="3700" spc="-5" dirty="0"/>
              <a:t>sites</a:t>
            </a:r>
            <a:r>
              <a:rPr sz="3700" spc="5" dirty="0"/>
              <a:t> </a:t>
            </a:r>
            <a:r>
              <a:rPr sz="3700" spc="-5" dirty="0"/>
              <a:t>on</a:t>
            </a:r>
            <a:r>
              <a:rPr sz="3700" spc="15" dirty="0"/>
              <a:t> </a:t>
            </a:r>
            <a:r>
              <a:rPr sz="3700" spc="-10" dirty="0"/>
              <a:t>global</a:t>
            </a:r>
            <a:r>
              <a:rPr sz="3700" spc="55" dirty="0"/>
              <a:t> </a:t>
            </a:r>
            <a:r>
              <a:rPr sz="3700" spc="-5" dirty="0"/>
              <a:t>map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088136"/>
            <a:ext cx="10155936" cy="45826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969" y="5486196"/>
            <a:ext cx="98266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All launch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proximity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Equator,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(located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southwards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US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map).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Also all 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laumch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very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close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proximity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coast.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5351779"/>
            <a:ext cx="95142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Eastern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coast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(Florida)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KSC</a:t>
            </a:r>
            <a:r>
              <a:rPr sz="2000" dirty="0">
                <a:latin typeface="Arial MT"/>
                <a:cs typeface="Arial MT"/>
              </a:rPr>
              <a:t> LC-39A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relatively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high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rates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CCAFS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SLC-40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CCAFS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LC-40.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2466" y="133210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A48CA"/>
                </a:solidFill>
                <a:latin typeface="Arial MT"/>
                <a:cs typeface="Arial MT"/>
              </a:rPr>
              <a:t>Florida</a:t>
            </a:r>
            <a:r>
              <a:rPr sz="2800" spc="-3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A48CA"/>
                </a:solidFill>
                <a:latin typeface="Arial MT"/>
                <a:cs typeface="Arial MT"/>
              </a:rPr>
              <a:t>Sites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8952" y="1808987"/>
            <a:ext cx="3704844" cy="3253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16" y="1808987"/>
            <a:ext cx="3691128" cy="32537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2771" y="1808987"/>
            <a:ext cx="3276600" cy="32537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323715" marR="5080" indent="-4103370">
              <a:lnSpc>
                <a:spcPts val="3460"/>
              </a:lnSpc>
              <a:spcBef>
                <a:spcPts val="535"/>
              </a:spcBef>
            </a:pPr>
            <a:r>
              <a:rPr spc="-5" dirty="0"/>
              <a:t>Launch</a:t>
            </a:r>
            <a:r>
              <a:rPr spc="-25" dirty="0"/>
              <a:t> </a:t>
            </a:r>
            <a:r>
              <a:rPr spc="-5" dirty="0"/>
              <a:t>outcomes</a:t>
            </a:r>
            <a:r>
              <a:rPr spc="-2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5" dirty="0"/>
              <a:t>each</a:t>
            </a:r>
            <a:r>
              <a:rPr spc="-15" dirty="0"/>
              <a:t> </a:t>
            </a:r>
            <a:r>
              <a:rPr dirty="0"/>
              <a:t>site</a:t>
            </a:r>
            <a:r>
              <a:rPr spc="-5" dirty="0"/>
              <a:t> </a:t>
            </a:r>
            <a:r>
              <a:rPr spc="-10" dirty="0"/>
              <a:t>on</a:t>
            </a:r>
            <a:r>
              <a:rPr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map</a:t>
            </a:r>
            <a:r>
              <a:rPr spc="-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Color </a:t>
            </a:r>
            <a:r>
              <a:rPr spc="-875" dirty="0"/>
              <a:t> </a:t>
            </a:r>
            <a:r>
              <a:rPr dirty="0"/>
              <a:t>Markers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466" y="1146449"/>
            <a:ext cx="9845040" cy="408940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spc="-5" dirty="0">
                <a:solidFill>
                  <a:srgbClr val="0A48CA"/>
                </a:solidFill>
                <a:latin typeface="Arial MT"/>
                <a:cs typeface="Arial MT"/>
              </a:rPr>
              <a:t>West</a:t>
            </a:r>
            <a:r>
              <a:rPr sz="2800" spc="-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A48CA"/>
                </a:solidFill>
                <a:latin typeface="Arial MT"/>
                <a:cs typeface="Arial MT"/>
              </a:rPr>
              <a:t>Coast/</a:t>
            </a:r>
            <a:r>
              <a:rPr sz="2800" spc="-2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A48CA"/>
                </a:solidFill>
                <a:latin typeface="Arial MT"/>
                <a:cs typeface="Arial MT"/>
              </a:rPr>
              <a:t>Carlifonia</a:t>
            </a:r>
            <a:endParaRPr sz="2800">
              <a:latin typeface="Arial MT"/>
              <a:cs typeface="Arial MT"/>
            </a:endParaRPr>
          </a:p>
          <a:p>
            <a:pPr marL="6850380" marR="5080" indent="-228600">
              <a:lnSpc>
                <a:spcPct val="100000"/>
              </a:lnSpc>
              <a:spcBef>
                <a:spcPts val="1255"/>
              </a:spcBef>
              <a:buChar char="•"/>
              <a:tabLst>
                <a:tab pos="6851015" algn="l"/>
              </a:tabLst>
            </a:pPr>
            <a:r>
              <a:rPr sz="2400" dirty="0">
                <a:solidFill>
                  <a:srgbClr val="292929"/>
                </a:solidFill>
                <a:latin typeface="Arial MT"/>
                <a:cs typeface="Arial MT"/>
              </a:rPr>
              <a:t>In the West </a:t>
            </a:r>
            <a:r>
              <a:rPr sz="2400" spc="-10" dirty="0">
                <a:solidFill>
                  <a:srgbClr val="292929"/>
                </a:solidFill>
                <a:latin typeface="Arial MT"/>
                <a:cs typeface="Arial MT"/>
              </a:rPr>
              <a:t>Coast </a:t>
            </a:r>
            <a:r>
              <a:rPr sz="2400" spc="-5" dirty="0">
                <a:solidFill>
                  <a:srgbClr val="292929"/>
                </a:solidFill>
                <a:latin typeface="Arial MT"/>
                <a:cs typeface="Arial MT"/>
              </a:rPr>
              <a:t> (Californai)</a:t>
            </a:r>
            <a:r>
              <a:rPr sz="24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2400" dirty="0">
                <a:solidFill>
                  <a:srgbClr val="292929"/>
                </a:solidFill>
                <a:latin typeface="Arial MT"/>
                <a:cs typeface="Arial MT"/>
              </a:rPr>
              <a:t> site </a:t>
            </a:r>
            <a:r>
              <a:rPr sz="2400" spc="-30" dirty="0">
                <a:latin typeface="Calibri"/>
                <a:cs typeface="Calibri"/>
              </a:rPr>
              <a:t>VAFB </a:t>
            </a:r>
            <a:r>
              <a:rPr sz="2400" spc="-10" dirty="0">
                <a:latin typeface="Calibri"/>
                <a:cs typeface="Calibri"/>
              </a:rPr>
              <a:t>SLC-4E </a:t>
            </a:r>
            <a:r>
              <a:rPr sz="2400" spc="-5" dirty="0">
                <a:latin typeface="Arial MT"/>
                <a:cs typeface="Arial MT"/>
              </a:rPr>
              <a:t>has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relatively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lower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 rates </a:t>
            </a:r>
            <a:r>
              <a:rPr sz="2400" spc="-5" dirty="0">
                <a:latin typeface="Arial MT"/>
                <a:cs typeface="Arial MT"/>
              </a:rPr>
              <a:t>4/10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KSC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LC-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39A launch </a:t>
            </a:r>
            <a:r>
              <a:rPr sz="2400" dirty="0">
                <a:latin typeface="Arial MT"/>
                <a:cs typeface="Arial MT"/>
              </a:rPr>
              <a:t>site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Eastern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Coast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Florida.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323715" marR="5080" indent="-4103370">
              <a:lnSpc>
                <a:spcPts val="3460"/>
              </a:lnSpc>
              <a:spcBef>
                <a:spcPts val="535"/>
              </a:spcBef>
            </a:pPr>
            <a:r>
              <a:rPr spc="-5" dirty="0"/>
              <a:t>Launch</a:t>
            </a:r>
            <a:r>
              <a:rPr spc="-25" dirty="0"/>
              <a:t> </a:t>
            </a:r>
            <a:r>
              <a:rPr spc="-5" dirty="0"/>
              <a:t>outcomes</a:t>
            </a:r>
            <a:r>
              <a:rPr spc="-2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5" dirty="0"/>
              <a:t>each</a:t>
            </a:r>
            <a:r>
              <a:rPr spc="-15" dirty="0"/>
              <a:t> </a:t>
            </a:r>
            <a:r>
              <a:rPr dirty="0"/>
              <a:t>site</a:t>
            </a:r>
            <a:r>
              <a:rPr spc="-5" dirty="0"/>
              <a:t> </a:t>
            </a:r>
            <a:r>
              <a:rPr spc="-10" dirty="0"/>
              <a:t>on</a:t>
            </a:r>
            <a:r>
              <a:rPr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map</a:t>
            </a:r>
            <a:r>
              <a:rPr spc="-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Color </a:t>
            </a:r>
            <a:r>
              <a:rPr spc="-875" dirty="0"/>
              <a:t> </a:t>
            </a:r>
            <a:r>
              <a:rPr dirty="0"/>
              <a:t>Markers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868423"/>
            <a:ext cx="6053328" cy="46817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5652617"/>
            <a:ext cx="788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 site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CCAFS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SLC-40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proximity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coastline is 0.86km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102660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Distances</a:t>
            </a:r>
            <a:r>
              <a:rPr sz="3700" spc="55" dirty="0"/>
              <a:t> </a:t>
            </a:r>
            <a:r>
              <a:rPr sz="3700" spc="-10" dirty="0"/>
              <a:t>between</a:t>
            </a:r>
            <a:r>
              <a:rPr sz="3700" spc="40" dirty="0"/>
              <a:t> </a:t>
            </a:r>
            <a:r>
              <a:rPr sz="3700" spc="-5" dirty="0"/>
              <a:t>a </a:t>
            </a:r>
            <a:r>
              <a:rPr sz="3700" spc="-10" dirty="0"/>
              <a:t>launch</a:t>
            </a:r>
            <a:r>
              <a:rPr sz="3700" spc="45" dirty="0"/>
              <a:t> </a:t>
            </a:r>
            <a:r>
              <a:rPr sz="3700" spc="-5" dirty="0"/>
              <a:t>site</a:t>
            </a:r>
            <a:r>
              <a:rPr sz="3700" spc="10" dirty="0"/>
              <a:t> </a:t>
            </a:r>
            <a:r>
              <a:rPr sz="3700" spc="-5" dirty="0"/>
              <a:t>to</a:t>
            </a:r>
            <a:r>
              <a:rPr sz="3700" dirty="0"/>
              <a:t> </a:t>
            </a:r>
            <a:r>
              <a:rPr sz="3700" spc="-5" dirty="0"/>
              <a:t>its</a:t>
            </a:r>
            <a:r>
              <a:rPr sz="3700" dirty="0"/>
              <a:t> </a:t>
            </a:r>
            <a:r>
              <a:rPr sz="3700" spc="-10" dirty="0"/>
              <a:t>proximities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559052"/>
            <a:ext cx="8278368" cy="3675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48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5652617"/>
            <a:ext cx="7927975" cy="7289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8600">
              <a:lnSpc>
                <a:spcPct val="100699"/>
              </a:lnSpc>
              <a:spcBef>
                <a:spcPts val="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 site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CCAFS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SLC-40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closest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highway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(Washington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Avenue)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23.19km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102660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Distances</a:t>
            </a:r>
            <a:r>
              <a:rPr sz="3700" spc="55" dirty="0"/>
              <a:t> </a:t>
            </a:r>
            <a:r>
              <a:rPr sz="3700" spc="-10" dirty="0"/>
              <a:t>between</a:t>
            </a:r>
            <a:r>
              <a:rPr sz="3700" spc="40" dirty="0"/>
              <a:t> </a:t>
            </a:r>
            <a:r>
              <a:rPr sz="3700" spc="-5" dirty="0"/>
              <a:t>a </a:t>
            </a:r>
            <a:r>
              <a:rPr sz="3700" spc="-10" dirty="0"/>
              <a:t>launch</a:t>
            </a:r>
            <a:r>
              <a:rPr sz="3700" spc="45" dirty="0"/>
              <a:t> </a:t>
            </a:r>
            <a:r>
              <a:rPr sz="3700" spc="-5" dirty="0"/>
              <a:t>site</a:t>
            </a:r>
            <a:r>
              <a:rPr sz="3700" spc="10" dirty="0"/>
              <a:t> </a:t>
            </a:r>
            <a:r>
              <a:rPr sz="3700" spc="-5" dirty="0"/>
              <a:t>to</a:t>
            </a:r>
            <a:r>
              <a:rPr sz="3700" dirty="0"/>
              <a:t> </a:t>
            </a:r>
            <a:r>
              <a:rPr sz="3700" spc="-5" dirty="0"/>
              <a:t>its</a:t>
            </a:r>
            <a:r>
              <a:rPr sz="3700" dirty="0"/>
              <a:t> </a:t>
            </a:r>
            <a:r>
              <a:rPr sz="3700" spc="-10" dirty="0"/>
              <a:t>proximities</a:t>
            </a:r>
            <a:endParaRPr sz="3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389888"/>
            <a:ext cx="8848344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otly - Home | Facebook">
            <a:extLst>
              <a:ext uri="{FF2B5EF4-FFF2-40B4-BE49-F238E27FC236}">
                <a16:creationId xmlns:a16="http://schemas.microsoft.com/office/drawing/2014/main" id="{47EBDBCD-8DB8-AD35-42C3-9D068D80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" y="-43650"/>
            <a:ext cx="12324373" cy="69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152400" y="153880"/>
            <a:ext cx="13169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Section 4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9E9F8-CB33-781E-BF21-B5D9FD22C302}"/>
              </a:ext>
            </a:extLst>
          </p:cNvPr>
          <p:cNvSpPr txBox="1"/>
          <p:nvPr/>
        </p:nvSpPr>
        <p:spPr>
          <a:xfrm>
            <a:off x="23200" y="53455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Building a dashboard with </a:t>
            </a:r>
            <a:r>
              <a:rPr lang="en-US" sz="2400" b="1" dirty="0" err="1">
                <a:solidFill>
                  <a:schemeClr val="bg1"/>
                </a:solidFill>
              </a:rPr>
              <a:t>Plotly</a:t>
            </a:r>
            <a:endParaRPr lang="es-MX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ok Up Aim High: Research Methodology in the Field of Special Education  through ICT">
            <a:extLst>
              <a:ext uri="{FF2B5EF4-FFF2-40B4-BE49-F238E27FC236}">
                <a16:creationId xmlns:a16="http://schemas.microsoft.com/office/drawing/2014/main" id="{481644FD-DE1D-2C20-25D5-8F44F315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629"/>
            <a:ext cx="929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975083" y="639754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5176773"/>
            <a:ext cx="10530840" cy="11772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marR="587375" indent="-228600" algn="just">
              <a:lnSpc>
                <a:spcPct val="80100"/>
              </a:lnSpc>
              <a:spcBef>
                <a:spcPts val="550"/>
              </a:spcBef>
              <a:buChar char="•"/>
              <a:tabLst>
                <a:tab pos="241300" algn="l"/>
              </a:tabLst>
            </a:pP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Launch site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KSC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LC-39A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has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 highest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success rate at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42%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followed by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CCAFS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 LC-40 at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29%,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VAFB SLC-4E at 17%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and lastly launch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site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CCAFS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SLC-40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with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 success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of 13%</a:t>
            </a:r>
            <a:endParaRPr sz="1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96983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Pie-Chart</a:t>
            </a:r>
            <a:r>
              <a:rPr sz="3700" spc="45" dirty="0"/>
              <a:t> </a:t>
            </a:r>
            <a:r>
              <a:rPr sz="3700" spc="-5" dirty="0"/>
              <a:t>for</a:t>
            </a:r>
            <a:r>
              <a:rPr sz="3700" spc="5" dirty="0"/>
              <a:t> </a:t>
            </a:r>
            <a:r>
              <a:rPr sz="3700" spc="-10" dirty="0"/>
              <a:t>launch</a:t>
            </a:r>
            <a:r>
              <a:rPr sz="3700" spc="50" dirty="0"/>
              <a:t> </a:t>
            </a:r>
            <a:r>
              <a:rPr sz="3700" spc="-5" dirty="0"/>
              <a:t>success</a:t>
            </a:r>
            <a:r>
              <a:rPr sz="3700" spc="40" dirty="0"/>
              <a:t> </a:t>
            </a:r>
            <a:r>
              <a:rPr sz="3700" spc="-5" dirty="0"/>
              <a:t>count</a:t>
            </a:r>
            <a:r>
              <a:rPr sz="3700" spc="30" dirty="0"/>
              <a:t> </a:t>
            </a:r>
            <a:r>
              <a:rPr sz="3700" spc="-5" dirty="0"/>
              <a:t>for</a:t>
            </a:r>
            <a:r>
              <a:rPr sz="3700" spc="15" dirty="0"/>
              <a:t> </a:t>
            </a:r>
            <a:r>
              <a:rPr sz="3700" spc="-5" dirty="0"/>
              <a:t>all sites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1453895"/>
            <a:ext cx="11157204" cy="361797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51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416" y="5523687"/>
            <a:ext cx="9771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304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 site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CCAFS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LC-40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had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2</a:t>
            </a:r>
            <a:r>
              <a:rPr sz="2175" spc="7" baseline="24904" dirty="0">
                <a:solidFill>
                  <a:srgbClr val="292929"/>
                </a:solidFill>
                <a:latin typeface="Arial MT"/>
                <a:cs typeface="Arial MT"/>
              </a:rPr>
              <a:t>nd</a:t>
            </a:r>
            <a:r>
              <a:rPr sz="2175" spc="15" baseline="2490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highest success ratio of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73%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against 27%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failed launches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3569" y="434086"/>
            <a:ext cx="10253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Pie</a:t>
            </a:r>
            <a:r>
              <a:rPr sz="2800" dirty="0"/>
              <a:t> </a:t>
            </a:r>
            <a:r>
              <a:rPr sz="2800" spc="-5" dirty="0"/>
              <a:t>chart</a:t>
            </a:r>
            <a:r>
              <a:rPr sz="2800" spc="10" dirty="0"/>
              <a:t> </a:t>
            </a:r>
            <a:r>
              <a:rPr sz="2800" spc="-5" dirty="0"/>
              <a:t>for</a:t>
            </a:r>
            <a:r>
              <a:rPr sz="2800" spc="20" dirty="0"/>
              <a:t> </a:t>
            </a: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5" dirty="0"/>
              <a:t>launch</a:t>
            </a:r>
            <a:r>
              <a:rPr sz="2800" dirty="0"/>
              <a:t> </a:t>
            </a:r>
            <a:r>
              <a:rPr sz="2800" spc="-5" dirty="0"/>
              <a:t>site</a:t>
            </a:r>
            <a:r>
              <a:rPr sz="2800" spc="5" dirty="0"/>
              <a:t> </a:t>
            </a:r>
            <a:r>
              <a:rPr sz="2800" spc="-10" dirty="0"/>
              <a:t>with</a:t>
            </a:r>
            <a:r>
              <a:rPr sz="2800" spc="40" dirty="0"/>
              <a:t> </a:t>
            </a:r>
            <a:r>
              <a:rPr sz="2800" spc="10" dirty="0"/>
              <a:t>2</a:t>
            </a:r>
            <a:r>
              <a:rPr sz="2775" spc="15" baseline="25525" dirty="0"/>
              <a:t>nd</a:t>
            </a:r>
            <a:r>
              <a:rPr sz="2775" spc="397" baseline="25525" dirty="0"/>
              <a:t> </a:t>
            </a:r>
            <a:r>
              <a:rPr sz="2800" spc="-5" dirty="0"/>
              <a:t>highest</a:t>
            </a:r>
            <a:r>
              <a:rPr sz="2800" spc="25" dirty="0"/>
              <a:t> </a:t>
            </a:r>
            <a:r>
              <a:rPr sz="2800" spc="-5" dirty="0"/>
              <a:t>launch</a:t>
            </a:r>
            <a:r>
              <a:rPr sz="2800" spc="10" dirty="0"/>
              <a:t> </a:t>
            </a:r>
            <a:r>
              <a:rPr sz="2800" spc="-5" dirty="0"/>
              <a:t>success ratio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1370075"/>
            <a:ext cx="11593068" cy="397459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375" y="60854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52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5574588"/>
            <a:ext cx="9924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CCAFS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LC-40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largest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 mass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&gt;2000kg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73202"/>
            <a:ext cx="10081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Payload vs.</a:t>
            </a:r>
            <a:r>
              <a:rPr sz="3400" spc="5" dirty="0"/>
              <a:t> </a:t>
            </a:r>
            <a:r>
              <a:rPr sz="3400" spc="-10" dirty="0"/>
              <a:t>Launch</a:t>
            </a:r>
            <a:r>
              <a:rPr sz="3400" spc="10" dirty="0"/>
              <a:t> </a:t>
            </a:r>
            <a:r>
              <a:rPr sz="3400" spc="-5" dirty="0"/>
              <a:t>Outcome</a:t>
            </a:r>
            <a:r>
              <a:rPr sz="3400" spc="25" dirty="0"/>
              <a:t> </a:t>
            </a:r>
            <a:r>
              <a:rPr sz="3400" spc="-5" dirty="0"/>
              <a:t>scatter</a:t>
            </a:r>
            <a:r>
              <a:rPr sz="3400" spc="5" dirty="0"/>
              <a:t> </a:t>
            </a:r>
            <a:r>
              <a:rPr sz="3400" spc="-10" dirty="0"/>
              <a:t>plot</a:t>
            </a:r>
            <a:r>
              <a:rPr sz="3400" spc="5" dirty="0"/>
              <a:t> </a:t>
            </a:r>
            <a:r>
              <a:rPr sz="3400" spc="-5" dirty="0"/>
              <a:t>for</a:t>
            </a:r>
            <a:r>
              <a:rPr sz="3400" spc="10" dirty="0"/>
              <a:t> </a:t>
            </a:r>
            <a:r>
              <a:rPr sz="3400" spc="-5" dirty="0"/>
              <a:t>all</a:t>
            </a:r>
            <a:r>
              <a:rPr sz="3400" dirty="0"/>
              <a:t> sites</a:t>
            </a:r>
            <a:endParaRPr sz="3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1434083"/>
            <a:ext cx="11745468" cy="378409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é es Machine Learning? Y ¿Para qué usarlo? - Niuoffice">
            <a:extLst>
              <a:ext uri="{FF2B5EF4-FFF2-40B4-BE49-F238E27FC236}">
                <a16:creationId xmlns:a16="http://schemas.microsoft.com/office/drawing/2014/main" id="{28B71C1B-7D07-0717-5BF5-0B29BBCB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228600" y="0"/>
            <a:ext cx="1409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Section</a:t>
            </a:r>
            <a:r>
              <a:rPr sz="2400" b="1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b="1" spc="-7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3364-6D55-E675-8BBD-27F59293C0CA}"/>
              </a:ext>
            </a:extLst>
          </p:cNvPr>
          <p:cNvSpPr txBox="1"/>
          <p:nvPr/>
        </p:nvSpPr>
        <p:spPr>
          <a:xfrm>
            <a:off x="152400" y="382156"/>
            <a:ext cx="561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Predictive Analysis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(Machine Learning Classification Methods)</a:t>
            </a:r>
            <a:endParaRPr lang="es-MX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65055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Classification</a:t>
            </a:r>
            <a:r>
              <a:rPr sz="3700" spc="35" dirty="0"/>
              <a:t> </a:t>
            </a:r>
            <a:r>
              <a:rPr sz="3700" spc="-10" dirty="0"/>
              <a:t>Models</a:t>
            </a:r>
            <a:r>
              <a:rPr sz="3700" spc="15" dirty="0"/>
              <a:t> </a:t>
            </a:r>
            <a:r>
              <a:rPr sz="3700" spc="-5" dirty="0"/>
              <a:t>Accuracy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385316"/>
            <a:ext cx="1078992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257" y="1614373"/>
            <a:ext cx="242951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All the 4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classification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 the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same confusion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matrixes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able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equally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distinguish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different classes.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major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problem is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false 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positives for all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models.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35528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Confusion</a:t>
            </a:r>
            <a:r>
              <a:rPr sz="3700" spc="-15" dirty="0"/>
              <a:t> </a:t>
            </a:r>
            <a:r>
              <a:rPr sz="3700" spc="-5" dirty="0"/>
              <a:t>Matrix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0984" y="1452372"/>
            <a:ext cx="6979919" cy="4974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67281"/>
            <a:ext cx="10986770" cy="4059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rates.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CCAFS LC-40,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a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of 60 %,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while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LC-39A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VAFB SLC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4E has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77%.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ts val="2160"/>
              </a:lnSpc>
              <a:spcBef>
                <a:spcPts val="14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We can deduce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that, as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flight number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increases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in each of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3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launcg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sites, so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does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 rate. For instance, the success rate for the VAFB SLC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4E launch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is 100% after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Flight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number 50. Both KSC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LC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39A 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CCAFS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SLC 40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have a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100%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 rates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after 80th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flight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11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If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you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observe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Vs.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scatter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point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chart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you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will</a:t>
            </a:r>
            <a:r>
              <a:rPr sz="20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VAFB-SLC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launchsite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no</a:t>
            </a:r>
            <a:r>
              <a:rPr sz="20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rockets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launched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heavypayload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mass(greater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10000).</a:t>
            </a:r>
            <a:endParaRPr sz="2000">
              <a:latin typeface="Arial MT"/>
              <a:cs typeface="Arial MT"/>
            </a:endParaRPr>
          </a:p>
          <a:p>
            <a:pPr marL="241300" marR="81280" indent="-228600">
              <a:lnSpc>
                <a:spcPts val="2160"/>
              </a:lnSpc>
              <a:spcBef>
                <a:spcPts val="14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Orbits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ES-L1,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GEO,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HEO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&amp;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SSO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have the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highest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 rates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at 100%, with SO orbit having </a:t>
            </a:r>
            <a:r>
              <a:rPr sz="2000" spc="-5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lowest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~50%.</a:t>
            </a:r>
            <a:r>
              <a:rPr sz="20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0%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1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LEO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appears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related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 the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flights;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other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hand,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no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relationship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flight number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when in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GTO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25812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Conclusions</a:t>
            </a:r>
            <a:endParaRPr sz="37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550545" algn="l"/>
                <a:tab pos="551180" algn="l"/>
              </a:tabLst>
            </a:pP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heavy</a:t>
            </a:r>
            <a:r>
              <a:rPr dirty="0"/>
              <a:t> </a:t>
            </a:r>
            <a:r>
              <a:rPr spc="-10" dirty="0"/>
              <a:t>payloads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successful</a:t>
            </a:r>
            <a:r>
              <a:rPr spc="-15" dirty="0"/>
              <a:t> </a:t>
            </a:r>
            <a:r>
              <a:rPr spc="-5" dirty="0"/>
              <a:t>landing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positive landing</a:t>
            </a:r>
            <a:r>
              <a:rPr dirty="0"/>
              <a:t> </a:t>
            </a:r>
            <a:r>
              <a:rPr spc="-5" dirty="0"/>
              <a:t>rate</a:t>
            </a:r>
            <a:r>
              <a:rPr spc="15" dirty="0"/>
              <a:t> </a:t>
            </a:r>
            <a:r>
              <a:rPr spc="-10" dirty="0"/>
              <a:t>are</a:t>
            </a:r>
            <a:r>
              <a:rPr spc="15" dirty="0"/>
              <a:t> </a:t>
            </a:r>
            <a:r>
              <a:rPr spc="-5" dirty="0"/>
              <a:t>more</a:t>
            </a:r>
            <a:r>
              <a:rPr spc="15" dirty="0"/>
              <a:t> </a:t>
            </a:r>
            <a:r>
              <a:rPr spc="-5" dirty="0"/>
              <a:t>for </a:t>
            </a:r>
            <a:r>
              <a:rPr dirty="0"/>
              <a:t> </a:t>
            </a:r>
            <a:r>
              <a:rPr spc="-5" dirty="0"/>
              <a:t>Polar,LEO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ISS.</a:t>
            </a:r>
            <a:r>
              <a:rPr spc="5" dirty="0"/>
              <a:t> </a:t>
            </a:r>
            <a:r>
              <a:rPr spc="-5" dirty="0"/>
              <a:t>However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GTO</a:t>
            </a:r>
            <a:r>
              <a:rPr spc="20" dirty="0"/>
              <a:t> </a:t>
            </a:r>
            <a:r>
              <a:rPr spc="-5" dirty="0"/>
              <a:t>we</a:t>
            </a:r>
            <a:r>
              <a:rPr dirty="0"/>
              <a:t> </a:t>
            </a:r>
            <a:r>
              <a:rPr spc="-5" dirty="0"/>
              <a:t>cannot</a:t>
            </a:r>
            <a:r>
              <a:rPr spc="5" dirty="0"/>
              <a:t> </a:t>
            </a:r>
            <a:r>
              <a:rPr spc="-5" dirty="0"/>
              <a:t>distinguish this</a:t>
            </a:r>
            <a:r>
              <a:rPr spc="5" dirty="0"/>
              <a:t> </a:t>
            </a:r>
            <a:r>
              <a:rPr spc="-5" dirty="0"/>
              <a:t>well</a:t>
            </a:r>
            <a:r>
              <a:rPr spc="5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5" dirty="0"/>
              <a:t>both</a:t>
            </a:r>
            <a:r>
              <a:rPr spc="5" dirty="0"/>
              <a:t> </a:t>
            </a:r>
            <a:r>
              <a:rPr spc="-5" dirty="0"/>
              <a:t>positive </a:t>
            </a:r>
            <a:r>
              <a:rPr spc="-595" dirty="0"/>
              <a:t> </a:t>
            </a:r>
            <a:r>
              <a:rPr spc="-5" dirty="0"/>
              <a:t>landing</a:t>
            </a:r>
            <a:r>
              <a:rPr dirty="0"/>
              <a:t> </a:t>
            </a:r>
            <a:r>
              <a:rPr spc="-5" dirty="0"/>
              <a:t>rate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negative</a:t>
            </a:r>
            <a:r>
              <a:rPr spc="5" dirty="0"/>
              <a:t> </a:t>
            </a:r>
            <a:r>
              <a:rPr spc="-5" dirty="0"/>
              <a:t>landing(unsuccessful</a:t>
            </a:r>
            <a:r>
              <a:rPr spc="-20" dirty="0"/>
              <a:t> </a:t>
            </a:r>
            <a:r>
              <a:rPr spc="-5" dirty="0"/>
              <a:t>mission)</a:t>
            </a:r>
            <a:r>
              <a:rPr dirty="0"/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5" dirty="0"/>
              <a:t>both there</a:t>
            </a:r>
            <a:r>
              <a:rPr spc="90" dirty="0"/>
              <a:t> </a:t>
            </a:r>
            <a:r>
              <a:rPr spc="-5" dirty="0"/>
              <a:t>here</a:t>
            </a:r>
          </a:p>
          <a:p>
            <a:pPr marL="550545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550545" algn="l"/>
                <a:tab pos="551180" algn="l"/>
              </a:tabLst>
            </a:pPr>
            <a:r>
              <a:rPr spc="-5" dirty="0"/>
              <a:t>Anf finally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sucess</a:t>
            </a:r>
            <a:r>
              <a:rPr dirty="0"/>
              <a:t> </a:t>
            </a:r>
            <a:r>
              <a:rPr spc="-5" dirty="0"/>
              <a:t>rate</a:t>
            </a:r>
            <a:r>
              <a:rPr spc="15" dirty="0"/>
              <a:t> </a:t>
            </a:r>
            <a:r>
              <a:rPr spc="-5" dirty="0"/>
              <a:t>since</a:t>
            </a:r>
            <a:r>
              <a:rPr spc="-10" dirty="0"/>
              <a:t> </a:t>
            </a:r>
            <a:r>
              <a:rPr spc="-5" dirty="0"/>
              <a:t>2013</a:t>
            </a:r>
            <a:r>
              <a:rPr dirty="0"/>
              <a:t> </a:t>
            </a:r>
            <a:r>
              <a:rPr spc="-5" dirty="0"/>
              <a:t>kept</a:t>
            </a:r>
            <a:r>
              <a:rPr spc="5" dirty="0"/>
              <a:t> </a:t>
            </a:r>
            <a:r>
              <a:rPr spc="-5" dirty="0"/>
              <a:t>increasing</a:t>
            </a:r>
            <a:r>
              <a:rPr dirty="0"/>
              <a:t> </a:t>
            </a:r>
            <a:r>
              <a:rPr spc="-5" dirty="0"/>
              <a:t>till</a:t>
            </a:r>
            <a:r>
              <a:rPr spc="55" dirty="0"/>
              <a:t> </a:t>
            </a:r>
            <a:r>
              <a:rPr spc="-5" dirty="0"/>
              <a:t>2020.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43097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Conclusions</a:t>
            </a:r>
            <a:r>
              <a:rPr sz="3700" spc="15" dirty="0"/>
              <a:t> </a:t>
            </a:r>
            <a:r>
              <a:rPr sz="3700" spc="-10" dirty="0"/>
              <a:t>Cont….</a:t>
            </a:r>
            <a:endParaRPr sz="3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ace birthday thank you cards with matching envelopes – A Bash In A Box">
            <a:extLst>
              <a:ext uri="{FF2B5EF4-FFF2-40B4-BE49-F238E27FC236}">
                <a16:creationId xmlns:a16="http://schemas.microsoft.com/office/drawing/2014/main" id="{DD5F6D8F-FE9F-1357-3B4F-2D959114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26235"/>
            <a:ext cx="8787130" cy="450659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spc="-5" dirty="0">
                <a:solidFill>
                  <a:srgbClr val="0A48CA"/>
                </a:solidFill>
                <a:latin typeface="Arial MT"/>
                <a:cs typeface="Arial MT"/>
              </a:rPr>
              <a:t>Executive</a:t>
            </a:r>
            <a:r>
              <a:rPr sz="2200" spc="-2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A48CA"/>
                </a:solidFill>
                <a:latin typeface="Arial MT"/>
                <a:cs typeface="Arial MT"/>
              </a:rPr>
              <a:t>Summary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collection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methodology: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Describes</a:t>
            </a:r>
            <a:r>
              <a:rPr sz="1900" spc="4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how</a:t>
            </a:r>
            <a:r>
              <a:rPr sz="1900" spc="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1900" spc="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sets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were</a:t>
            </a:r>
            <a:r>
              <a:rPr sz="1900" spc="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collected</a:t>
            </a: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wrangling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Describes</a:t>
            </a:r>
            <a:r>
              <a:rPr sz="1900" spc="4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how</a:t>
            </a:r>
            <a:r>
              <a:rPr sz="1900" spc="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1900" spc="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were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processed</a:t>
            </a: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 analysis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(EDA)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visualization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SQL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visual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analytics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Folium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Plotly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Dash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classification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How</a:t>
            </a:r>
            <a:r>
              <a:rPr sz="1900" spc="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to build,</a:t>
            </a:r>
            <a:r>
              <a:rPr sz="1900" spc="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tune,</a:t>
            </a:r>
            <a:r>
              <a:rPr sz="1900" spc="1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evaluate</a:t>
            </a:r>
            <a:r>
              <a:rPr sz="1900" spc="3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767070"/>
                </a:solidFill>
                <a:latin typeface="Arial MT"/>
                <a:cs typeface="Arial MT"/>
              </a:rPr>
              <a:t>classification</a:t>
            </a:r>
            <a:r>
              <a:rPr sz="1900" spc="5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models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5751" y="6071478"/>
            <a:ext cx="18923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6</a:t>
            </a:fld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27139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Methodology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528317"/>
            <a:ext cx="10339070" cy="391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  <a:tab pos="2106295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Description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	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how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SpaceX Falcon9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collected.</a:t>
            </a:r>
            <a:endParaRPr sz="22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1410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 was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first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collected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RESTful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API)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 making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get request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API. This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done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defining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series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helper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functions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would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use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extract information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identification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numbers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 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requesting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rocket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from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SpaceX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url.</a:t>
            </a:r>
            <a:endParaRPr sz="1800">
              <a:latin typeface="Arial MT"/>
              <a:cs typeface="Arial MT"/>
            </a:endParaRPr>
          </a:p>
          <a:p>
            <a:pPr marL="698500" marR="474345" lvl="1" indent="-228600" algn="just">
              <a:lnSpc>
                <a:spcPct val="100000"/>
              </a:lnSpc>
              <a:spcBef>
                <a:spcPts val="1405"/>
              </a:spcBef>
              <a:buChar char="•"/>
              <a:tabLst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Finally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make 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requested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JSON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results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more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consistent,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SpaceX launch data was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requested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parsed using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GET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request and then decoded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response content as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Json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result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 converted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into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Pandas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frame.</a:t>
            </a:r>
            <a:endParaRPr sz="1800">
              <a:latin typeface="Arial MT"/>
              <a:cs typeface="Arial MT"/>
            </a:endParaRPr>
          </a:p>
          <a:p>
            <a:pPr marL="698500" marR="246379" lvl="1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  <a:tab pos="69913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performed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web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scraping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collect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Falcon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9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historical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Wikipedia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page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titled</a:t>
            </a:r>
            <a:r>
              <a:rPr sz="1800" spc="-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List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of</a:t>
            </a:r>
            <a:r>
              <a:rPr sz="18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Falcon</a:t>
            </a:r>
            <a:r>
              <a:rPr sz="18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9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and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Falcon</a:t>
            </a:r>
            <a:r>
              <a:rPr sz="180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Heavy</a:t>
            </a:r>
            <a:r>
              <a:rPr sz="1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launches</a:t>
            </a:r>
            <a:r>
              <a:rPr sz="1800" spc="10" dirty="0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of the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stored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HTML.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BeautifulSoup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request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Libraries,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extract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Falcon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9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HTML table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Wikipedia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page,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Parsed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table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converted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it into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Pandas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frame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5751" y="6071478"/>
            <a:ext cx="18923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7</a:t>
            </a:fld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32086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Data</a:t>
            </a:r>
            <a:r>
              <a:rPr sz="3700" spc="-40" dirty="0"/>
              <a:t> </a:t>
            </a:r>
            <a:r>
              <a:rPr sz="3700" spc="-10" dirty="0"/>
              <a:t>Collection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0071" y="1792223"/>
            <a:ext cx="5461000" cy="4206240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92075" marR="314960">
              <a:lnSpc>
                <a:spcPts val="2340"/>
              </a:lnSpc>
              <a:spcBef>
                <a:spcPts val="5"/>
              </a:spcBef>
            </a:pP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Place your flowchart of SpaceX API calls </a:t>
            </a:r>
            <a:r>
              <a:rPr sz="2200" spc="-600" dirty="0">
                <a:solidFill>
                  <a:srgbClr val="1C7CD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here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566" y="1766697"/>
            <a:ext cx="4378960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collected</a:t>
            </a:r>
            <a:r>
              <a:rPr sz="19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 (a</a:t>
            </a:r>
            <a:endParaRPr sz="1900">
              <a:latin typeface="Arial MT"/>
              <a:cs typeface="Arial MT"/>
            </a:endParaRPr>
          </a:p>
          <a:p>
            <a:pPr marL="241300">
              <a:lnSpc>
                <a:spcPts val="1825"/>
              </a:lnSpc>
            </a:pP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RESTful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API)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making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 get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request</a:t>
            </a:r>
            <a:endParaRPr sz="1900">
              <a:latin typeface="Arial MT"/>
              <a:cs typeface="Arial MT"/>
            </a:endParaRPr>
          </a:p>
          <a:p>
            <a:pPr marL="241300" marR="5080">
              <a:lnSpc>
                <a:spcPct val="80000"/>
              </a:lnSpc>
              <a:spcBef>
                <a:spcPts val="225"/>
              </a:spcBef>
            </a:pP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API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requested</a:t>
            </a:r>
            <a:r>
              <a:rPr sz="19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900" spc="-509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parsed</a:t>
            </a:r>
            <a:r>
              <a:rPr sz="19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9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using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GET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request</a:t>
            </a:r>
            <a:r>
              <a:rPr sz="19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decoded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response</a:t>
            </a:r>
            <a:r>
              <a:rPr sz="19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content</a:t>
            </a:r>
            <a:r>
              <a:rPr sz="19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as a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Json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result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converted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into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Pandas</a:t>
            </a:r>
            <a:r>
              <a:rPr sz="19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frame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266" y="4207002"/>
            <a:ext cx="4439920" cy="1473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7965" marR="112395" indent="-227965">
              <a:lnSpc>
                <a:spcPts val="1820"/>
              </a:lnSpc>
              <a:spcBef>
                <a:spcPts val="540"/>
              </a:spcBef>
              <a:buChar char="•"/>
              <a:tabLst>
                <a:tab pos="227965" algn="l"/>
                <a:tab pos="228600" algn="l"/>
              </a:tabLst>
            </a:pP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Here</a:t>
            </a:r>
            <a:r>
              <a:rPr sz="19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is the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GitHub</a:t>
            </a:r>
            <a:r>
              <a:rPr sz="19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URL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of the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completed</a:t>
            </a:r>
            <a:r>
              <a:rPr sz="19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9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API </a:t>
            </a:r>
            <a:r>
              <a:rPr sz="1900" spc="-5" dirty="0">
                <a:solidFill>
                  <a:srgbClr val="292929"/>
                </a:solidFill>
                <a:latin typeface="Arial MT"/>
                <a:cs typeface="Arial MT"/>
              </a:rPr>
              <a:t>calls</a:t>
            </a:r>
            <a:r>
              <a:rPr sz="19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notebook</a:t>
            </a:r>
            <a:endParaRPr sz="1900">
              <a:latin typeface="Arial MT"/>
              <a:cs typeface="Arial MT"/>
            </a:endParaRPr>
          </a:p>
          <a:p>
            <a:pPr marL="228600">
              <a:lnSpc>
                <a:spcPts val="1614"/>
              </a:lnSpc>
            </a:pPr>
            <a:r>
              <a:rPr sz="1900" spc="-5" dirty="0">
                <a:solidFill>
                  <a:srgbClr val="1C7CDB"/>
                </a:solidFill>
                <a:latin typeface="Arial MT"/>
                <a:cs typeface="Arial MT"/>
              </a:rPr>
              <a:t>(https://github.com/cgatama/SpaceX-</a:t>
            </a:r>
            <a:endParaRPr sz="1900">
              <a:latin typeface="Arial MT"/>
              <a:cs typeface="Arial MT"/>
            </a:endParaRPr>
          </a:p>
          <a:p>
            <a:pPr marL="228600">
              <a:lnSpc>
                <a:spcPts val="1825"/>
              </a:lnSpc>
            </a:pPr>
            <a:r>
              <a:rPr sz="1900" spc="-5" dirty="0">
                <a:solidFill>
                  <a:srgbClr val="1C7CDB"/>
                </a:solidFill>
                <a:latin typeface="Arial MT"/>
                <a:cs typeface="Arial MT"/>
              </a:rPr>
              <a:t>Falcon-9-1st-stage-Success-Landing-</a:t>
            </a:r>
            <a:endParaRPr sz="1900">
              <a:latin typeface="Arial MT"/>
              <a:cs typeface="Arial MT"/>
            </a:endParaRPr>
          </a:p>
          <a:p>
            <a:pPr marL="228600">
              <a:lnSpc>
                <a:spcPts val="1820"/>
              </a:lnSpc>
              <a:spcBef>
                <a:spcPts val="215"/>
              </a:spcBef>
            </a:pPr>
            <a:r>
              <a:rPr sz="1900" spc="-5" dirty="0">
                <a:solidFill>
                  <a:srgbClr val="1C7CDB"/>
                </a:solidFill>
                <a:latin typeface="Arial MT"/>
                <a:cs typeface="Arial MT"/>
              </a:rPr>
              <a:t>Prediction/blob/main/1.%20Space- </a:t>
            </a:r>
            <a:r>
              <a:rPr sz="1900" dirty="0">
                <a:solidFill>
                  <a:srgbClr val="1C7CDB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C7CDB"/>
                </a:solidFill>
                <a:latin typeface="Arial MT"/>
                <a:cs typeface="Arial MT"/>
              </a:rPr>
              <a:t>X%20Data%20Collection%20API.ipynb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866" y="5597144"/>
            <a:ext cx="80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1C7CDB"/>
                </a:solidFill>
                <a:latin typeface="Arial MT"/>
                <a:cs typeface="Arial MT"/>
              </a:rPr>
              <a:t>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69" y="444246"/>
            <a:ext cx="62439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Data</a:t>
            </a:r>
            <a:r>
              <a:rPr sz="3700" spc="-15" dirty="0"/>
              <a:t> </a:t>
            </a:r>
            <a:r>
              <a:rPr sz="3700" spc="-10" dirty="0"/>
              <a:t>Collection</a:t>
            </a:r>
            <a:r>
              <a:rPr sz="3700" spc="55" dirty="0"/>
              <a:t> </a:t>
            </a:r>
            <a:r>
              <a:rPr sz="3700" spc="-210" dirty="0"/>
              <a:t>–</a:t>
            </a:r>
            <a:r>
              <a:rPr sz="3700" spc="-5" dirty="0"/>
              <a:t> SpaceX</a:t>
            </a:r>
            <a:r>
              <a:rPr sz="3700" dirty="0"/>
              <a:t> </a:t>
            </a:r>
            <a:r>
              <a:rPr sz="3700" spc="-5" dirty="0"/>
              <a:t>API</a:t>
            </a:r>
            <a:endParaRPr sz="37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0071" y="1819655"/>
            <a:ext cx="5590032" cy="34991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15751" y="6071478"/>
            <a:ext cx="18923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8</a:t>
            </a:fld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1151" y="60854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299" y="1399413"/>
            <a:ext cx="3774440" cy="495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572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Performed web scraping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collect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Falcon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9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historical launch records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Wikipedia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using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BeautifulSoup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request,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to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extract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Falcon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9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records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HTML table of the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Wikipedia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page,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created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frame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by parsing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launch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HTML.</a:t>
            </a:r>
            <a:endParaRPr sz="1800">
              <a:latin typeface="Arial MT"/>
              <a:cs typeface="Arial MT"/>
            </a:endParaRPr>
          </a:p>
          <a:p>
            <a:pPr marL="241300" marR="488315" indent="-22860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Here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is the GitHub URL of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completed web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scraping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notebook.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ts val="2145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https://github.com/cgatama/SpaceX-Falcon-9-1st-</a:t>
            </a:r>
            <a:endParaRPr sz="1250">
              <a:latin typeface="Arial"/>
              <a:cs typeface="Arial"/>
            </a:endParaRPr>
          </a:p>
          <a:p>
            <a:pPr marL="241300" marR="5080">
              <a:lnSpc>
                <a:spcPct val="96800"/>
              </a:lnSpc>
              <a:spcBef>
                <a:spcPts val="35"/>
              </a:spcBef>
            </a:pP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stage-Success-Landing- </a:t>
            </a:r>
            <a:r>
              <a:rPr sz="1250" i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Prediction/blob/main/2.%20Space- </a:t>
            </a:r>
            <a:r>
              <a:rPr sz="1250" i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X%2</a:t>
            </a:r>
            <a:r>
              <a:rPr sz="1250" i="1" spc="-40" dirty="0">
                <a:solidFill>
                  <a:srgbClr val="292929"/>
                </a:solidFill>
                <a:latin typeface="Arial"/>
                <a:cs typeface="Arial"/>
              </a:rPr>
              <a:t>0Web</a:t>
            </a:r>
            <a:r>
              <a:rPr sz="1250" i="1" spc="-55" dirty="0">
                <a:solidFill>
                  <a:srgbClr val="292929"/>
                </a:solidFill>
                <a:latin typeface="Arial"/>
                <a:cs typeface="Arial"/>
              </a:rPr>
              <a:t>%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20</a:t>
            </a:r>
            <a:r>
              <a:rPr sz="1250" i="1" spc="-25" dirty="0">
                <a:solidFill>
                  <a:srgbClr val="292929"/>
                </a:solidFill>
                <a:latin typeface="Arial"/>
                <a:cs typeface="Arial"/>
              </a:rPr>
              <a:t>sc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rap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i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ng</a:t>
            </a:r>
            <a:r>
              <a:rPr sz="1250" i="1" spc="-60" dirty="0">
                <a:solidFill>
                  <a:srgbClr val="292929"/>
                </a:solidFill>
                <a:latin typeface="Arial"/>
                <a:cs typeface="Arial"/>
              </a:rPr>
              <a:t>%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20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F</a:t>
            </a:r>
            <a:r>
              <a:rPr sz="1250" i="1" spc="-45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lcon</a:t>
            </a:r>
            <a:r>
              <a:rPr sz="1250" i="1" spc="-60" dirty="0">
                <a:solidFill>
                  <a:srgbClr val="292929"/>
                </a:solidFill>
                <a:latin typeface="Arial"/>
                <a:cs typeface="Arial"/>
              </a:rPr>
              <a:t>%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20</a:t>
            </a:r>
            <a:r>
              <a:rPr sz="1250" i="1" spc="-40" dirty="0">
                <a:solidFill>
                  <a:srgbClr val="292929"/>
                </a:solidFill>
                <a:latin typeface="Arial"/>
                <a:cs typeface="Arial"/>
              </a:rPr>
              <a:t>9</a:t>
            </a:r>
            <a:r>
              <a:rPr sz="1250" i="1" spc="-60" dirty="0">
                <a:solidFill>
                  <a:srgbClr val="292929"/>
                </a:solidFill>
                <a:latin typeface="Arial"/>
                <a:cs typeface="Arial"/>
              </a:rPr>
              <a:t>%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20</a:t>
            </a:r>
            <a:r>
              <a:rPr sz="1250" i="1" spc="-40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d</a:t>
            </a:r>
            <a:r>
              <a:rPr sz="1250" i="1" spc="-55" dirty="0">
                <a:solidFill>
                  <a:srgbClr val="292929"/>
                </a:solidFill>
                <a:latin typeface="Arial"/>
                <a:cs typeface="Arial"/>
              </a:rPr>
              <a:t>%</a:t>
            </a:r>
            <a:r>
              <a:rPr sz="1250" i="1" spc="-20" dirty="0">
                <a:solidFill>
                  <a:srgbClr val="292929"/>
                </a:solidFill>
                <a:latin typeface="Arial"/>
                <a:cs typeface="Arial"/>
              </a:rPr>
              <a:t>2  </a:t>
            </a:r>
            <a:r>
              <a:rPr sz="1250" i="1" spc="-35" dirty="0">
                <a:solidFill>
                  <a:srgbClr val="292929"/>
                </a:solidFill>
                <a:latin typeface="Arial"/>
                <a:cs typeface="Arial"/>
              </a:rPr>
              <a:t>0Falcon%20Heavy%20Launches%20Records%20fr </a:t>
            </a:r>
            <a:r>
              <a:rPr sz="1250" i="1" spc="-3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i="1" spc="-30" dirty="0">
                <a:solidFill>
                  <a:srgbClr val="292929"/>
                </a:solidFill>
                <a:latin typeface="Arial"/>
                <a:cs typeface="Arial"/>
              </a:rPr>
              <a:t>om%20Wikipedia.ipynb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369" y="596646"/>
            <a:ext cx="6450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Data</a:t>
            </a:r>
            <a:r>
              <a:rPr sz="3700" spc="-15" dirty="0"/>
              <a:t> </a:t>
            </a:r>
            <a:r>
              <a:rPr sz="3700" spc="-10" dirty="0"/>
              <a:t>Collection</a:t>
            </a:r>
            <a:r>
              <a:rPr sz="3700" spc="50" dirty="0"/>
              <a:t> </a:t>
            </a:r>
            <a:r>
              <a:rPr sz="3700" spc="-5" dirty="0"/>
              <a:t>-</a:t>
            </a:r>
            <a:r>
              <a:rPr sz="3700" dirty="0"/>
              <a:t> </a:t>
            </a:r>
            <a:r>
              <a:rPr sz="3700" spc="-5" dirty="0"/>
              <a:t>WebScraping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5910071" y="1792223"/>
            <a:ext cx="5461000" cy="4206240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Place</a:t>
            </a:r>
            <a:r>
              <a:rPr sz="2200" spc="-15" dirty="0">
                <a:solidFill>
                  <a:srgbClr val="1C7CD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your</a:t>
            </a:r>
            <a:r>
              <a:rPr sz="2200" spc="10" dirty="0">
                <a:solidFill>
                  <a:srgbClr val="1C7CD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flowchart of web</a:t>
            </a:r>
            <a:r>
              <a:rPr sz="2200" spc="10" dirty="0">
                <a:solidFill>
                  <a:srgbClr val="1C7CD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C7CDB"/>
                </a:solidFill>
                <a:latin typeface="Arial MT"/>
                <a:cs typeface="Arial MT"/>
              </a:rPr>
              <a:t>scraping</a:t>
            </a:r>
            <a:r>
              <a:rPr sz="2200" spc="-10" dirty="0">
                <a:solidFill>
                  <a:srgbClr val="1C7CDB"/>
                </a:solidFill>
                <a:latin typeface="Arial MT"/>
                <a:cs typeface="Arial MT"/>
              </a:rPr>
              <a:t> here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5879" y="1348739"/>
            <a:ext cx="6321552" cy="4568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3017</Words>
  <Application>Microsoft Office PowerPoint</Application>
  <PresentationFormat>Widescreen</PresentationFormat>
  <Paragraphs>302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MT</vt:lpstr>
      <vt:lpstr>Calibri</vt:lpstr>
      <vt:lpstr>Times New Roman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WebScraping</vt:lpstr>
      <vt:lpstr>Data Wrangling</vt:lpstr>
      <vt:lpstr>EDA with Data Visualization</vt:lpstr>
      <vt:lpstr>EDA with Data Visualization (Plots Cont….)</vt:lpstr>
      <vt:lpstr>EDA with SQL</vt:lpstr>
      <vt:lpstr>EDA with SQL (Cont.…)</vt:lpstr>
      <vt:lpstr>Build an Interactive Map with Folium</vt:lpstr>
      <vt:lpstr>Build a Dashboard with Plotly Dash</vt:lpstr>
      <vt:lpstr>SpaceX Dash App</vt:lpstr>
      <vt:lpstr>Predictive Analysis (Classification)</vt:lpstr>
      <vt:lpstr>Predictive Analysis (Classification)</vt:lpstr>
      <vt:lpstr>Predictive Analysis (Classification)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 Rate vs. Orbit Type</vt:lpstr>
      <vt:lpstr>Success Rate vs. Orbit Type with explanations</vt:lpstr>
      <vt:lpstr>Flight Number vs. Orbit Type</vt:lpstr>
      <vt:lpstr>Flight Number vs. Orbit Typewith explanations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Markers of all launch sites on global map</vt:lpstr>
      <vt:lpstr>Launch outcomes for each site on the map With Color  Markers</vt:lpstr>
      <vt:lpstr>Launch outcomes for each site on the map With Color  Markers</vt:lpstr>
      <vt:lpstr>Distances between a launch site to its proximities</vt:lpstr>
      <vt:lpstr>Distances between a launch site to its proximities</vt:lpstr>
      <vt:lpstr>PowerPoint Presentation</vt:lpstr>
      <vt:lpstr>Pie-Chart for launch success count for all sites</vt:lpstr>
      <vt:lpstr>Pie chart for the launch site with 2nd highest launch success ratio</vt:lpstr>
      <vt:lpstr>Payload vs. Launch Outcome scatter plot for all sites</vt:lpstr>
      <vt:lpstr>PowerPoint Presentation</vt:lpstr>
      <vt:lpstr>Classification Models Accuracy</vt:lpstr>
      <vt:lpstr>Confusion Matrix</vt:lpstr>
      <vt:lpstr>Conclusions</vt:lpstr>
      <vt:lpstr>Conclusions Cont….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Daniel Leonardo Robelto Bayona</cp:lastModifiedBy>
  <cp:revision>3</cp:revision>
  <dcterms:created xsi:type="dcterms:W3CDTF">2023-04-24T01:18:18Z</dcterms:created>
  <dcterms:modified xsi:type="dcterms:W3CDTF">2023-04-24T01:35:52Z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2023-04-24T00:00:00Z</vt:filetime>
  </property>
</Properties>
</file>