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sldIdLst>
    <p:sldId id="258" r:id="rId2"/>
    <p:sldId id="259" r:id="rId3"/>
    <p:sldId id="260" r:id="rId4"/>
    <p:sldId id="264" r:id="rId5"/>
    <p:sldId id="292" r:id="rId6"/>
    <p:sldId id="281" r:id="rId7"/>
    <p:sldId id="275" r:id="rId8"/>
    <p:sldId id="294" r:id="rId9"/>
    <p:sldId id="295" r:id="rId10"/>
    <p:sldId id="296" r:id="rId11"/>
    <p:sldId id="284" r:id="rId12"/>
    <p:sldId id="297" r:id="rId13"/>
    <p:sldId id="278" r:id="rId14"/>
    <p:sldId id="276" r:id="rId15"/>
    <p:sldId id="287" r:id="rId16"/>
    <p:sldId id="285" r:id="rId17"/>
    <p:sldId id="286" r:id="rId18"/>
    <p:sldId id="298" r:id="rId19"/>
    <p:sldId id="299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5"/>
    <a:srgbClr val="FFD600"/>
    <a:srgbClr val="C3A600"/>
    <a:srgbClr val="F65400"/>
    <a:srgbClr val="424A53"/>
    <a:srgbClr val="FFE459"/>
    <a:srgbClr val="FFDA00"/>
    <a:srgbClr val="515151"/>
    <a:srgbClr val="FF00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29"/>
  </p:normalViewPr>
  <p:slideViewPr>
    <p:cSldViewPr snapToGrid="0" snapToObjects="1">
      <p:cViewPr>
        <p:scale>
          <a:sx n="75" d="100"/>
          <a:sy n="75" d="100"/>
        </p:scale>
        <p:origin x="5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/>
              <a:t>Coverage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 dirty="0">
                <a:solidFill>
                  <a:srgbClr val="515151"/>
                </a:solidFill>
              </a:rPr>
              <a:t>Line coverage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2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20171557230853732"/>
                  <c:y val="-0.1862966459453677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layout>
                <c:manualLayout>
                  <c:x val="0.15010662841064679"/>
                  <c:y val="9.75339875426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0.96699999999999997</c:v>
                </c:pt>
                <c:pt idx="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67951" y="185553"/>
            <a:ext cx="589694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3200" b="1" dirty="0">
                <a:solidFill>
                  <a:schemeClr val="accent1">
                    <a:lumMod val="75000"/>
                  </a:schemeClr>
                </a:solidFill>
              </a:rPr>
              <a:t>Revisione di Accettazione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Il Team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172146" y="2912809"/>
            <a:ext cx="97862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200000"/>
              </a:lnSpc>
            </a:pPr>
            <a:r>
              <a:rPr lang="it-IT" sz="2800" dirty="0"/>
              <a:t>Il team ha sempre lavorato al meglio</a:t>
            </a:r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saputo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gestire gli imprevisti </a:t>
            </a:r>
            <a:endParaRPr lang="it-IT" sz="2800" dirty="0"/>
          </a:p>
          <a:p>
            <a:pPr algn="ctr" defTabSz="609630">
              <a:lnSpc>
                <a:spcPct val="200000"/>
              </a:lnSpc>
            </a:pPr>
            <a:r>
              <a:rPr lang="it-IT" sz="2800" dirty="0"/>
              <a:t>Ha sempre rispettato le scadenze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nei termini previsti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3026913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D6F2BE2-A291-4E26-8F00-1A3732D7B6D8}"/>
              </a:ext>
            </a:extLst>
          </p:cNvPr>
          <p:cNvSpPr txBox="1"/>
          <p:nvPr/>
        </p:nvSpPr>
        <p:spPr>
          <a:xfrm>
            <a:off x="2728124" y="1970512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Dimostrazione </a:t>
            </a: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installazione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prova pratica</a:t>
            </a: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289968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13/19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Lines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coverege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non è totale a causa di alcuni test delle componenti derivate da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lang="it-IT" sz="2800" b="1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31" y="5428129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Freccia a inversione 24">
            <a:extLst>
              <a:ext uri="{FF2B5EF4-FFF2-40B4-BE49-F238E27FC236}">
                <a16:creationId xmlns:a16="http://schemas.microsoft.com/office/drawing/2014/main" id="{C1D9E55E-6605-43C1-9040-242A85E7A5B0}"/>
              </a:ext>
            </a:extLst>
          </p:cNvPr>
          <p:cNvSpPr/>
          <p:nvPr/>
        </p:nvSpPr>
        <p:spPr>
          <a:xfrm rot="5400000">
            <a:off x="2047366" y="5000688"/>
            <a:ext cx="1808405" cy="469870"/>
          </a:xfrm>
          <a:prstGeom prst="uturnArrow">
            <a:avLst>
              <a:gd name="adj1" fmla="val 28972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collaudo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5143499" y="1432283"/>
            <a:ext cx="196606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52014" y="1517472"/>
            <a:ext cx="1957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Copertura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14/19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978479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985132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Collaudo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15/19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8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16/19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validazione e collaudo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3957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 (+2)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300,00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 (+3)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220,00 (+60,00)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18 (+4)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396,00 (+88,00)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29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75 (-6)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1125,00 (-90,00)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-4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924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2501,00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17887,00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17/19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654351" y="1175263"/>
            <a:ext cx="653764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654352" y="1224641"/>
            <a:ext cx="653764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senza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18/19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1707"/>
              </p:ext>
            </p:extLst>
          </p:nvPr>
        </p:nvGraphicFramePr>
        <p:xfrm>
          <a:off x="969919" y="2137492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13 (+1)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22 (-2)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28 (+2)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 (-3)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(+3)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 (-2)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 (+2)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Cristiano 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 (+1)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 (-1)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103 (+1)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 (-2)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 (-4)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222 (+6)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721 (+7)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23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5952931" y="1137941"/>
            <a:ext cx="6239067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952932" y="1187319"/>
            <a:ext cx="623906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Ore rendicontate con investimento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19/19</a:t>
            </a:r>
            <a:endParaRPr lang="it-IT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7B307AF-B50C-49C1-B367-18AD8314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312"/>
              </p:ext>
            </p:extLst>
          </p:nvPr>
        </p:nvGraphicFramePr>
        <p:xfrm>
          <a:off x="969919" y="1988206"/>
          <a:ext cx="9530371" cy="4219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4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881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Am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Pt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Focchiatti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Manfredi 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Tessarolo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105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251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154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277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912</a:t>
                      </a:r>
                    </a:p>
                  </a:txBody>
                  <a:tcPr anchor="ctr">
                    <a:solidFill>
                      <a:srgbClr val="F7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0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1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285249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7488" y="226785"/>
            <a:ext cx="6436476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Introduzione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La richiesta</a:t>
            </a: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57250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3726456" y="349655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7052" y="3729968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681246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914655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2/19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94514" y="3435424"/>
            <a:ext cx="6467914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Installazione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sz="2400" dirty="0">
                <a:solidFill>
                  <a:srgbClr val="1E2327"/>
                </a:solidFill>
                <a:ea typeface="微软雅黑" charset="0"/>
              </a:rPr>
              <a:t>Dimostrazione pratica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87488" y="6000997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29" name="文本框 24"/>
          <p:cNvSpPr txBox="1"/>
          <p:nvPr/>
        </p:nvSpPr>
        <p:spPr>
          <a:xfrm>
            <a:off x="3726456" y="567905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91246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4" name="文本框 18">
            <a:extLst>
              <a:ext uri="{FF2B5EF4-FFF2-40B4-BE49-F238E27FC236}">
                <a16:creationId xmlns:a16="http://schemas.microsoft.com/office/drawing/2014/main" id="{3113211E-57D8-49A0-BD51-69EA5EC9AF17}"/>
              </a:ext>
            </a:extLst>
          </p:cNvPr>
          <p:cNvSpPr txBox="1"/>
          <p:nvPr/>
        </p:nvSpPr>
        <p:spPr>
          <a:xfrm>
            <a:off x="3726456" y="201687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8" name="直线连接符 19">
            <a:extLst>
              <a:ext uri="{FF2B5EF4-FFF2-40B4-BE49-F238E27FC236}">
                <a16:creationId xmlns:a16="http://schemas.microsoft.com/office/drawing/2014/main" id="{7060D992-1216-4233-AF91-54F94CCE8C74}"/>
              </a:ext>
            </a:extLst>
          </p:cNvPr>
          <p:cNvCxnSpPr/>
          <p:nvPr/>
        </p:nvCxnSpPr>
        <p:spPr>
          <a:xfrm>
            <a:off x="4907052" y="2250280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31" name="文本框 20">
            <a:extLst>
              <a:ext uri="{FF2B5EF4-FFF2-40B4-BE49-F238E27FC236}">
                <a16:creationId xmlns:a16="http://schemas.microsoft.com/office/drawing/2014/main" id="{EDBCE2C7-3125-42EE-8A82-9D22B30D16C7}"/>
              </a:ext>
            </a:extLst>
          </p:cNvPr>
          <p:cNvSpPr txBox="1"/>
          <p:nvPr/>
        </p:nvSpPr>
        <p:spPr>
          <a:xfrm>
            <a:off x="5094514" y="1680009"/>
            <a:ext cx="6467914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altLang="zh-CN" sz="2400" b="1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Caratteristiche più significative</a:t>
            </a: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 err="1">
                <a:solidFill>
                  <a:srgbClr val="1E2327"/>
                </a:solidFill>
                <a:ea typeface="微软雅黑" charset="0"/>
              </a:rPr>
              <a:t>Vanatggi</a:t>
            </a:r>
            <a:endParaRPr kumimoji="1" lang="it-IT" altLang="zh-CN" sz="2400" dirty="0">
              <a:solidFill>
                <a:srgbClr val="1E2327"/>
              </a:solidFill>
              <a:ea typeface="微软雅黑" charset="0"/>
            </a:endParaRPr>
          </a:p>
          <a:p>
            <a:pPr marL="800089" lvl="1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dirty="0">
                <a:solidFill>
                  <a:srgbClr val="1E2327"/>
                </a:solidFill>
                <a:ea typeface="微软雅黑" charset="0"/>
              </a:rPr>
              <a:t>Il team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AA73E8-D75B-45D6-9989-3567C66361E1}"/>
              </a:ext>
            </a:extLst>
          </p:cNvPr>
          <p:cNvSpPr/>
          <p:nvPr/>
        </p:nvSpPr>
        <p:spPr>
          <a:xfrm>
            <a:off x="5187488" y="5033461"/>
            <a:ext cx="6467914" cy="464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Risultati collaudo</a:t>
            </a: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970511"/>
            <a:ext cx="8479226" cy="18528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introduzione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476388" y="2202158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800" dirty="0"/>
              <a:t>Libreria </a:t>
            </a:r>
            <a:r>
              <a:rPr lang="it-IT" sz="2800" dirty="0" err="1"/>
              <a:t>opensource</a:t>
            </a:r>
            <a:r>
              <a:rPr lang="it-IT" sz="2800" dirty="0"/>
              <a:t> per lo sviluppo di un sistema di sintesi vocale multilingua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02AF6CF-69FA-47BC-92A8-B5BF45AFCC65}"/>
              </a:ext>
            </a:extLst>
          </p:cNvPr>
          <p:cNvSpPr/>
          <p:nvPr/>
        </p:nvSpPr>
        <p:spPr>
          <a:xfrm>
            <a:off x="1476388" y="3618000"/>
            <a:ext cx="10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Sistema scritto in C</a:t>
            </a:r>
            <a:r>
              <a:rPr lang="zh-CN" altLang="en-US" sz="2800" dirty="0"/>
              <a:t>， </a:t>
            </a:r>
            <a:r>
              <a:rPr lang="it-IT" sz="2800" dirty="0"/>
              <a:t>progettato cercando di consentire la massima portabilità su differenti piattaforme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FC4F5DED-0A2C-4E6F-8EF4-8EE33FB0CCB1}"/>
              </a:ext>
            </a:extLst>
          </p:cNvPr>
          <p:cNvSpPr/>
          <p:nvPr/>
        </p:nvSpPr>
        <p:spPr>
          <a:xfrm>
            <a:off x="1501044" y="5033842"/>
            <a:ext cx="10122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Sviluppata in Sud Africa, presso il CSIR </a:t>
            </a:r>
            <a:r>
              <a:rPr lang="it-IT" sz="2800" dirty="0" err="1"/>
              <a:t>Meraka</a:t>
            </a:r>
            <a:r>
              <a:rPr lang="it-IT" sz="2800" dirty="0"/>
              <a:t> </a:t>
            </a:r>
            <a:r>
              <a:rPr lang="it-IT" sz="2800" dirty="0" err="1"/>
              <a:t>Institute</a:t>
            </a:r>
            <a:endParaRPr lang="it-IT" sz="2800" dirty="0"/>
          </a:p>
        </p:txBody>
      </p:sp>
      <p:sp>
        <p:nvSpPr>
          <p:cNvPr id="12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9120737" y="456846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9120737" y="525514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Introduzione</a:t>
            </a: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>
            <a:off x="606847" y="220215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auto">
          <a:xfrm flipH="1">
            <a:off x="606847" y="3559363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flipH="1">
            <a:off x="606847" y="4916568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A09C17-AF13-4A5C-AF2E-10FB77611C1D}"/>
              </a:ext>
            </a:extLst>
          </p:cNvPr>
          <p:cNvSpPr/>
          <p:nvPr/>
        </p:nvSpPr>
        <p:spPr>
          <a:xfrm>
            <a:off x="1678746" y="3118032"/>
            <a:ext cx="80245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800" dirty="0"/>
              <a:t>Realizzazione di un’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interfaccia grafica </a:t>
            </a:r>
            <a:endParaRPr lang="it-IT" sz="2800" dirty="0"/>
          </a:p>
          <a:p>
            <a:pPr algn="ctr" defTabSz="609630">
              <a:lnSpc>
                <a:spcPct val="150000"/>
              </a:lnSpc>
            </a:pPr>
            <a:r>
              <a:rPr lang="it-IT" sz="2800" dirty="0"/>
              <a:t>per </a:t>
            </a:r>
            <a:r>
              <a:rPr lang="it-IT" sz="2800" dirty="0" err="1"/>
              <a:t>Speect</a:t>
            </a:r>
            <a:r>
              <a:rPr lang="it-IT" sz="2800" dirty="0"/>
              <a:t> che visualizzi i risultati delle componenti di analisi linguistica</a:t>
            </a:r>
          </a:p>
        </p:txBody>
      </p:sp>
      <p:sp>
        <p:nvSpPr>
          <p:cNvPr id="7" name="五边形 21">
            <a:extLst>
              <a:ext uri="{FF2B5EF4-FFF2-40B4-BE49-F238E27FC236}">
                <a16:creationId xmlns:a16="http://schemas.microsoft.com/office/drawing/2014/main" id="{D2C2A29A-3B79-43DF-81A3-51067268E9DE}"/>
              </a:ext>
            </a:extLst>
          </p:cNvPr>
          <p:cNvSpPr/>
          <p:nvPr/>
        </p:nvSpPr>
        <p:spPr>
          <a:xfrm>
            <a:off x="4451755" y="1909552"/>
            <a:ext cx="247857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98E5013A-B7D5-457C-87BF-E63F1E92FBED}"/>
              </a:ext>
            </a:extLst>
          </p:cNvPr>
          <p:cNvSpPr/>
          <p:nvPr/>
        </p:nvSpPr>
        <p:spPr>
          <a:xfrm>
            <a:off x="4451755" y="1994742"/>
            <a:ext cx="247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La richiesta</a:t>
            </a:r>
          </a:p>
        </p:txBody>
      </p:sp>
    </p:spTree>
    <p:extLst>
      <p:ext uri="{BB962C8B-B14F-4D97-AF65-F5344CB8AC3E}">
        <p14:creationId xmlns:p14="http://schemas.microsoft.com/office/powerpoint/2010/main" val="10242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6/19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0EFD5E4C-55E6-4C5C-B055-6F20111B919B}"/>
              </a:ext>
            </a:extLst>
          </p:cNvPr>
          <p:cNvSpPr txBox="1"/>
          <p:nvPr/>
        </p:nvSpPr>
        <p:spPr>
          <a:xfrm>
            <a:off x="2728124" y="1699669"/>
            <a:ext cx="8479226" cy="23945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40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-122"/>
              </a:rPr>
              <a:t>caratteristiche più significative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iI</a:t>
            </a: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7/19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5306DA2-3D57-4D2E-A154-3A7BEB6C5E10}"/>
              </a:ext>
            </a:extLst>
          </p:cNvPr>
          <p:cNvSpPr/>
          <p:nvPr/>
        </p:nvSpPr>
        <p:spPr>
          <a:xfrm>
            <a:off x="724619" y="2498109"/>
            <a:ext cx="10874689" cy="2477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3600" dirty="0"/>
              <a:t>Si rivolge a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sviluppatori di componenti</a:t>
            </a:r>
            <a:r>
              <a:rPr lang="it-IT" sz="3600" dirty="0"/>
              <a:t> </a:t>
            </a:r>
          </a:p>
          <a:p>
            <a:pPr algn="ctr" defTabSz="609630">
              <a:lnSpc>
                <a:spcPct val="150000"/>
              </a:lnSpc>
            </a:pPr>
            <a:r>
              <a:rPr lang="it-IT" sz="3600" dirty="0"/>
              <a:t>per </a:t>
            </a:r>
            <a:r>
              <a:rPr lang="it-IT" sz="3600" dirty="0" err="1"/>
              <a:t>speect</a:t>
            </a:r>
            <a:endParaRPr lang="it-IT" sz="3600" dirty="0"/>
          </a:p>
        </p:txBody>
      </p:sp>
      <p:grpSp>
        <p:nvGrpSpPr>
          <p:cNvPr id="6" name="组 23"/>
          <p:cNvGrpSpPr>
            <a:grpSpLocks noChangeAspect="1"/>
          </p:cNvGrpSpPr>
          <p:nvPr/>
        </p:nvGrpSpPr>
        <p:grpSpPr>
          <a:xfrm>
            <a:off x="5525266" y="1716090"/>
            <a:ext cx="1080000" cy="782019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Caratteristiche più significative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1003083" y="2332523"/>
            <a:ext cx="10124365" cy="366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Rappresentazione mediante </a:t>
            </a:r>
            <a:r>
              <a:rPr lang="it-IT" sz="2400" dirty="0" err="1"/>
              <a:t>DeSpeect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en-US" altLang="zh-TW" sz="2400" dirty="0"/>
              <a:t>P</a:t>
            </a:r>
            <a:r>
              <a:rPr lang="it-IT" sz="2400" dirty="0" err="1"/>
              <a:t>ossibilità</a:t>
            </a:r>
            <a:r>
              <a:rPr lang="it-IT" sz="2400" dirty="0"/>
              <a:t> di scegliere quali </a:t>
            </a:r>
            <a:r>
              <a:rPr lang="it-IT" sz="2400" dirty="0" err="1"/>
              <a:t>utterance</a:t>
            </a:r>
            <a:r>
              <a:rPr lang="it-IT" sz="2400" dirty="0"/>
              <a:t> processor eseguire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vedere le proprietà dei nodi</a:t>
            </a:r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Ricercare un nodo da un </a:t>
            </a:r>
            <a:r>
              <a:rPr lang="it-IT" sz="2400" dirty="0" err="1"/>
              <a:t>path</a:t>
            </a:r>
            <a:endParaRPr lang="it-IT" sz="2400" dirty="0"/>
          </a:p>
          <a:p>
            <a:pPr marL="342900" indent="-342900" defTabSz="609630">
              <a:lnSpc>
                <a:spcPct val="200000"/>
              </a:lnSpc>
              <a:buClr>
                <a:srgbClr val="FFD600"/>
              </a:buClr>
              <a:buFont typeface="Wingdings" charset="2"/>
              <a:buChar char="v"/>
            </a:pPr>
            <a:r>
              <a:rPr lang="it-IT" sz="2400" dirty="0"/>
              <a:t>Possibilità di visualizzare le informazioni di esecuzione (</a:t>
            </a:r>
            <a:r>
              <a:rPr lang="it-IT" sz="2400" dirty="0" err="1"/>
              <a:t>Error</a:t>
            </a:r>
            <a:r>
              <a:rPr lang="it-IT" sz="2400" dirty="0"/>
              <a:t> Log)</a:t>
            </a:r>
          </a:p>
        </p:txBody>
      </p:sp>
    </p:spTree>
    <p:extLst>
      <p:ext uri="{BB962C8B-B14F-4D97-AF65-F5344CB8AC3E}">
        <p14:creationId xmlns:p14="http://schemas.microsoft.com/office/powerpoint/2010/main" val="16284518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 err="1">
                <a:latin typeface="Microsoft YaHei" charset="0"/>
                <a:ea typeface="Microsoft YaHei" charset="0"/>
                <a:cs typeface="Microsoft YaHei" charset="0"/>
              </a:rPr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3097764" y="1437262"/>
            <a:ext cx="517051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97764" y="1505930"/>
            <a:ext cx="517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Vantaggi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9/19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6600AD0-447E-4F9E-BF88-CEC2DCD13E9E}"/>
              </a:ext>
            </a:extLst>
          </p:cNvPr>
          <p:cNvSpPr/>
          <p:nvPr/>
        </p:nvSpPr>
        <p:spPr>
          <a:xfrm>
            <a:off x="816987" y="2649651"/>
            <a:ext cx="105570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it-IT" sz="2400" dirty="0"/>
              <a:t>Grazie al nostro software ora lo sviluppo di 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i="1" dirty="0" err="1"/>
              <a:t>speect</a:t>
            </a:r>
            <a:r>
              <a:rPr lang="it-IT" sz="2400" dirty="0"/>
              <a:t> e </a:t>
            </a:r>
            <a:r>
              <a:rPr lang="it-IT" sz="2400" i="1" dirty="0"/>
              <a:t>plug</a:t>
            </a:r>
            <a:r>
              <a:rPr lang="it-IT" sz="2400" dirty="0"/>
              <a:t> in è più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semplice</a:t>
            </a:r>
          </a:p>
          <a:p>
            <a:pPr algn="ctr" defTabSz="609630">
              <a:lnSpc>
                <a:spcPct val="150000"/>
              </a:lnSpc>
            </a:pPr>
            <a:endParaRPr lang="it-IT" sz="2400" dirty="0"/>
          </a:p>
          <a:p>
            <a:pPr algn="ctr" defTabSz="609630">
              <a:lnSpc>
                <a:spcPct val="150000"/>
              </a:lnSpc>
            </a:pPr>
            <a:r>
              <a:rPr lang="en-US" sz="2400" dirty="0" err="1"/>
              <a:t>È</a:t>
            </a:r>
            <a:r>
              <a:rPr lang="en-US" sz="2400" dirty="0"/>
              <a:t> </a:t>
            </a:r>
            <a:r>
              <a:rPr lang="it-IT" sz="2400" dirty="0"/>
              <a:t>possibile analizzare il risultato del proprio lavoro</a:t>
            </a:r>
          </a:p>
          <a:p>
            <a:pPr algn="ctr" defTabSz="609630">
              <a:lnSpc>
                <a:spcPct val="150000"/>
              </a:lnSpc>
            </a:pPr>
            <a:r>
              <a:rPr lang="it-IT" sz="2400" dirty="0"/>
              <a:t>in modo semplice e </a:t>
            </a:r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intuitivo</a:t>
            </a:r>
            <a:endParaRPr lang="it-IT" sz="2400" b="1" dirty="0"/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765399" y="3450812"/>
            <a:ext cx="1230981" cy="1260000"/>
            <a:chOff x="804047" y="2912915"/>
            <a:chExt cx="422049" cy="432002"/>
          </a:xfrm>
        </p:grpSpPr>
        <p:sp>
          <p:nvSpPr>
            <p:cNvPr id="12" name="Freeform 131"/>
            <p:cNvSpPr>
              <a:spLocks/>
            </p:cNvSpPr>
            <p:nvPr/>
          </p:nvSpPr>
          <p:spPr bwMode="auto">
            <a:xfrm>
              <a:off x="804047" y="3220749"/>
              <a:ext cx="123836" cy="124168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0"/>
            <p:cNvSpPr>
              <a:spLocks noChangeAspect="1" noEditPoints="1"/>
            </p:cNvSpPr>
            <p:nvPr/>
          </p:nvSpPr>
          <p:spPr bwMode="auto">
            <a:xfrm>
              <a:off x="821734" y="2912915"/>
              <a:ext cx="404362" cy="413892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3A6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4719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751</Words>
  <Application>Microsoft Office PowerPoint</Application>
  <PresentationFormat>Widescreen</PresentationFormat>
  <Paragraphs>332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微软雅黑</vt:lpstr>
      <vt:lpstr>微软雅黑</vt:lpstr>
      <vt:lpstr>新細明體</vt:lpstr>
      <vt:lpstr>黑体</vt:lpstr>
      <vt:lpstr>宋体</vt:lpstr>
      <vt:lpstr>Arial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132</cp:revision>
  <dcterms:created xsi:type="dcterms:W3CDTF">2015-08-18T02:51:41Z</dcterms:created>
  <dcterms:modified xsi:type="dcterms:W3CDTF">2018-05-12T21:56:47Z</dcterms:modified>
  <cp:category/>
</cp:coreProperties>
</file>