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8" r:id="rId2"/>
    <p:sldId id="269" r:id="rId3"/>
    <p:sldId id="270" r:id="rId4"/>
    <p:sldId id="282" r:id="rId5"/>
    <p:sldId id="271" r:id="rId6"/>
    <p:sldId id="272" r:id="rId7"/>
    <p:sldId id="273" r:id="rId8"/>
    <p:sldId id="274" r:id="rId9"/>
    <p:sldId id="275" r:id="rId10"/>
    <p:sldId id="283" r:id="rId11"/>
    <p:sldId id="276" r:id="rId12"/>
    <p:sldId id="277" r:id="rId13"/>
    <p:sldId id="278" r:id="rId14"/>
    <p:sldId id="279" r:id="rId15"/>
    <p:sldId id="280" r:id="rId16"/>
    <p:sldId id="281" r:id="rId17"/>
    <p:sldId id="290" r:id="rId18"/>
    <p:sldId id="291" r:id="rId19"/>
    <p:sldId id="288" r:id="rId20"/>
    <p:sldId id="292" r:id="rId21"/>
    <p:sldId id="293" r:id="rId2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834D"/>
    <a:srgbClr val="A884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63" d="100"/>
          <a:sy n="63" d="100"/>
        </p:scale>
        <p:origin x="2011"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o tessarolo" userId="c36b394d4ec160dc" providerId="LiveId" clId="{FB21597F-9A3B-4AA3-9580-EB6E34AF2121}"/>
    <pc:docChg chg="custSel modSld">
      <pc:chgData name="cristiano tessarolo" userId="c36b394d4ec160dc" providerId="LiveId" clId="{FB21597F-9A3B-4AA3-9580-EB6E34AF2121}" dt="2018-03-11T20:36:40.319" v="58" actId="313"/>
      <pc:docMkLst>
        <pc:docMk/>
      </pc:docMkLst>
      <pc:sldChg chg="modSp">
        <pc:chgData name="cristiano tessarolo" userId="c36b394d4ec160dc" providerId="LiveId" clId="{FB21597F-9A3B-4AA3-9580-EB6E34AF2121}" dt="2018-03-11T20:23:24.952" v="5" actId="20577"/>
        <pc:sldMkLst>
          <pc:docMk/>
          <pc:sldMk cId="42859897" sldId="271"/>
        </pc:sldMkLst>
        <pc:spChg chg="mod">
          <ac:chgData name="cristiano tessarolo" userId="c36b394d4ec160dc" providerId="LiveId" clId="{FB21597F-9A3B-4AA3-9580-EB6E34AF2121}" dt="2018-03-11T20:23:24.952" v="5" actId="20577"/>
          <ac:spMkLst>
            <pc:docMk/>
            <pc:sldMk cId="42859897" sldId="271"/>
            <ac:spMk id="2" creationId="{00000000-0000-0000-0000-000000000000}"/>
          </ac:spMkLst>
        </pc:spChg>
      </pc:sldChg>
      <pc:sldChg chg="modSp">
        <pc:chgData name="cristiano tessarolo" userId="c36b394d4ec160dc" providerId="LiveId" clId="{FB21597F-9A3B-4AA3-9580-EB6E34AF2121}" dt="2018-03-11T20:25:23.438" v="11" actId="20577"/>
        <pc:sldMkLst>
          <pc:docMk/>
          <pc:sldMk cId="1010574560" sldId="272"/>
        </pc:sldMkLst>
        <pc:spChg chg="mod">
          <ac:chgData name="cristiano tessarolo" userId="c36b394d4ec160dc" providerId="LiveId" clId="{FB21597F-9A3B-4AA3-9580-EB6E34AF2121}" dt="2018-03-11T20:25:23.438" v="11" actId="20577"/>
          <ac:spMkLst>
            <pc:docMk/>
            <pc:sldMk cId="1010574560" sldId="272"/>
            <ac:spMk id="2" creationId="{00000000-0000-0000-0000-000000000000}"/>
          </ac:spMkLst>
        </pc:spChg>
      </pc:sldChg>
      <pc:sldChg chg="modSp">
        <pc:chgData name="cristiano tessarolo" userId="c36b394d4ec160dc" providerId="LiveId" clId="{FB21597F-9A3B-4AA3-9580-EB6E34AF2121}" dt="2018-03-11T20:27:11.501" v="23" actId="20577"/>
        <pc:sldMkLst>
          <pc:docMk/>
          <pc:sldMk cId="1652994312" sldId="273"/>
        </pc:sldMkLst>
        <pc:spChg chg="mod">
          <ac:chgData name="cristiano tessarolo" userId="c36b394d4ec160dc" providerId="LiveId" clId="{FB21597F-9A3B-4AA3-9580-EB6E34AF2121}" dt="2018-03-11T20:27:11.501" v="23" actId="20577"/>
          <ac:spMkLst>
            <pc:docMk/>
            <pc:sldMk cId="1652994312" sldId="273"/>
            <ac:spMk id="2" creationId="{00000000-0000-0000-0000-000000000000}"/>
          </ac:spMkLst>
        </pc:spChg>
      </pc:sldChg>
      <pc:sldChg chg="modSp">
        <pc:chgData name="cristiano tessarolo" userId="c36b394d4ec160dc" providerId="LiveId" clId="{FB21597F-9A3B-4AA3-9580-EB6E34AF2121}" dt="2018-03-11T20:31:53.958" v="35" actId="20577"/>
        <pc:sldMkLst>
          <pc:docMk/>
          <pc:sldMk cId="1185408001" sldId="277"/>
        </pc:sldMkLst>
        <pc:spChg chg="mod">
          <ac:chgData name="cristiano tessarolo" userId="c36b394d4ec160dc" providerId="LiveId" clId="{FB21597F-9A3B-4AA3-9580-EB6E34AF2121}" dt="2018-03-11T20:31:53.958" v="35" actId="20577"/>
          <ac:spMkLst>
            <pc:docMk/>
            <pc:sldMk cId="1185408001" sldId="277"/>
            <ac:spMk id="2" creationId="{00000000-0000-0000-0000-000000000000}"/>
          </ac:spMkLst>
        </pc:spChg>
      </pc:sldChg>
      <pc:sldChg chg="modSp">
        <pc:chgData name="cristiano tessarolo" userId="c36b394d4ec160dc" providerId="LiveId" clId="{FB21597F-9A3B-4AA3-9580-EB6E34AF2121}" dt="2018-03-11T20:32:14.946" v="36" actId="313"/>
        <pc:sldMkLst>
          <pc:docMk/>
          <pc:sldMk cId="1891035155" sldId="278"/>
        </pc:sldMkLst>
        <pc:spChg chg="mod">
          <ac:chgData name="cristiano tessarolo" userId="c36b394d4ec160dc" providerId="LiveId" clId="{FB21597F-9A3B-4AA3-9580-EB6E34AF2121}" dt="2018-03-11T20:32:14.946" v="36" actId="313"/>
          <ac:spMkLst>
            <pc:docMk/>
            <pc:sldMk cId="1891035155" sldId="278"/>
            <ac:spMk id="2" creationId="{00000000-0000-0000-0000-000000000000}"/>
          </ac:spMkLst>
        </pc:spChg>
      </pc:sldChg>
      <pc:sldChg chg="modSp">
        <pc:chgData name="cristiano tessarolo" userId="c36b394d4ec160dc" providerId="LiveId" clId="{FB21597F-9A3B-4AA3-9580-EB6E34AF2121}" dt="2018-03-11T20:33:45.717" v="57" actId="20577"/>
        <pc:sldMkLst>
          <pc:docMk/>
          <pc:sldMk cId="1173187007" sldId="279"/>
        </pc:sldMkLst>
        <pc:spChg chg="mod">
          <ac:chgData name="cristiano tessarolo" userId="c36b394d4ec160dc" providerId="LiveId" clId="{FB21597F-9A3B-4AA3-9580-EB6E34AF2121}" dt="2018-03-11T20:33:45.717" v="57" actId="20577"/>
          <ac:spMkLst>
            <pc:docMk/>
            <pc:sldMk cId="1173187007" sldId="279"/>
            <ac:spMk id="2" creationId="{00000000-0000-0000-0000-000000000000}"/>
          </ac:spMkLst>
        </pc:spChg>
      </pc:sldChg>
      <pc:sldChg chg="modSp">
        <pc:chgData name="cristiano tessarolo" userId="c36b394d4ec160dc" providerId="LiveId" clId="{FB21597F-9A3B-4AA3-9580-EB6E34AF2121}" dt="2018-03-11T20:36:40.319" v="58" actId="313"/>
        <pc:sldMkLst>
          <pc:docMk/>
          <pc:sldMk cId="704870328" sldId="290"/>
        </pc:sldMkLst>
        <pc:spChg chg="mod">
          <ac:chgData name="cristiano tessarolo" userId="c36b394d4ec160dc" providerId="LiveId" clId="{FB21597F-9A3B-4AA3-9580-EB6E34AF2121}" dt="2018-03-11T20:36:40.319" v="58" actId="313"/>
          <ac:spMkLst>
            <pc:docMk/>
            <pc:sldMk cId="704870328" sldId="2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0803B-BD1C-054E-8672-6BF489F426EF}" type="datetimeFigureOut">
              <a:rPr lang="it-IT" smtClean="0"/>
              <a:t>11/03/2018</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515BD-F5A5-EC43-BA36-EDF9126B3A5D}" type="slidenum">
              <a:rPr lang="it-IT" smtClean="0"/>
              <a:t>‹N›</a:t>
            </a:fld>
            <a:endParaRPr lang="it-IT"/>
          </a:p>
        </p:txBody>
      </p:sp>
    </p:spTree>
    <p:extLst>
      <p:ext uri="{BB962C8B-B14F-4D97-AF65-F5344CB8AC3E}">
        <p14:creationId xmlns:p14="http://schemas.microsoft.com/office/powerpoint/2010/main" val="173925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9C7A2F-661A-4E4C-BA2C-CAD72BD50432}"/>
              </a:ext>
            </a:extLst>
          </p:cNvPr>
          <p:cNvSpPr>
            <a:spLocks noGrp="1"/>
          </p:cNvSpPr>
          <p:nvPr>
            <p:ph type="ctrTitle"/>
          </p:nvPr>
        </p:nvSpPr>
        <p:spPr>
          <a:xfrm>
            <a:off x="1143000" y="1122363"/>
            <a:ext cx="6858000" cy="2387600"/>
          </a:xfrm>
        </p:spPr>
        <p:txBody>
          <a:bodyPr anchor="b"/>
          <a:lstStyle>
            <a:lvl1pPr algn="ctr">
              <a:defRPr sz="3375"/>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230DB36-0139-4784-A20A-6F3487E12121}"/>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AB4F72A-C6C4-4BD4-9201-2FA961C3FBF4}"/>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5" name="Segnaposto piè di pagina 4">
            <a:extLst>
              <a:ext uri="{FF2B5EF4-FFF2-40B4-BE49-F238E27FC236}">
                <a16:creationId xmlns:a16="http://schemas.microsoft.com/office/drawing/2014/main" id="{ECC44107-3E1E-40FB-B322-85A820048B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716FA9-CF91-4DFE-A860-651871E4C02E}"/>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51884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62ED4-85F4-46BC-B67F-D79F0D226E6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F07311E-49EE-42EB-9259-76C03735C89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CB94918-177E-44C3-A488-7D4E219C90AB}"/>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5" name="Segnaposto piè di pagina 4">
            <a:extLst>
              <a:ext uri="{FF2B5EF4-FFF2-40B4-BE49-F238E27FC236}">
                <a16:creationId xmlns:a16="http://schemas.microsoft.com/office/drawing/2014/main" id="{7988F85A-6C16-4941-995F-7C35BDE113C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695228-DBC6-4D5E-9488-DA8BD4B990B7}"/>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375319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C512458-E612-4706-9930-630A1600355E}"/>
              </a:ext>
            </a:extLst>
          </p:cNvPr>
          <p:cNvSpPr>
            <a:spLocks noGrp="1"/>
          </p:cNvSpPr>
          <p:nvPr>
            <p:ph type="title" orient="vert"/>
          </p:nvPr>
        </p:nvSpPr>
        <p:spPr>
          <a:xfrm>
            <a:off x="6543676" y="365125"/>
            <a:ext cx="1971675"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8B3AB6C-2879-4759-A268-1E8305F9B2DB}"/>
              </a:ext>
            </a:extLst>
          </p:cNvPr>
          <p:cNvSpPr>
            <a:spLocks noGrp="1"/>
          </p:cNvSpPr>
          <p:nvPr>
            <p:ph type="body" orient="vert" idx="1"/>
          </p:nvPr>
        </p:nvSpPr>
        <p:spPr>
          <a:xfrm>
            <a:off x="628651"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98EFC3-A578-469B-B3A7-469FD8A4617C}"/>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5" name="Segnaposto piè di pagina 4">
            <a:extLst>
              <a:ext uri="{FF2B5EF4-FFF2-40B4-BE49-F238E27FC236}">
                <a16:creationId xmlns:a16="http://schemas.microsoft.com/office/drawing/2014/main" id="{66F0D85C-1B78-488C-AA83-EE454DF193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B21FE0-3FD4-4486-9223-D471E8243E57}"/>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1974262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pic>
        <p:nvPicPr>
          <p:cNvPr id="2" name="图片 1" descr="模糊IMG_2247 cop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
        <p:nvSpPr>
          <p:cNvPr id="3" name="矩形 2"/>
          <p:cNvSpPr/>
          <p:nvPr userDrawn="1"/>
        </p:nvSpPr>
        <p:spPr>
          <a:xfrm>
            <a:off x="0" y="7"/>
            <a:ext cx="9144000" cy="126989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solidFill>
                <a:prstClr val="white"/>
              </a:solidFill>
              <a:latin typeface="Calibri"/>
              <a:ea typeface="宋体"/>
            </a:endParaRPr>
          </a:p>
        </p:txBody>
      </p:sp>
      <p:sp>
        <p:nvSpPr>
          <p:cNvPr id="4" name="文本占位符 7"/>
          <p:cNvSpPr>
            <a:spLocks noGrp="1"/>
          </p:cNvSpPr>
          <p:nvPr>
            <p:ph type="body" sz="quarter" idx="11" hasCustomPrompt="1"/>
          </p:nvPr>
        </p:nvSpPr>
        <p:spPr>
          <a:xfrm>
            <a:off x="2821786" y="215852"/>
            <a:ext cx="3500437" cy="622355"/>
          </a:xfrm>
          <a:prstGeom prst="rect">
            <a:avLst/>
          </a:prstGeom>
        </p:spPr>
        <p:txBody>
          <a:bodyPr anchor="ctr"/>
          <a:lstStyle>
            <a:lvl1pPr marL="0" indent="0" algn="ctr">
              <a:buNone/>
              <a:defRPr sz="2000"/>
            </a:lvl1pPr>
          </a:lstStyle>
          <a:p>
            <a:pPr lvl="0"/>
            <a:r>
              <a:rPr kumimoji="1" lang="en-US" altLang="zh-CN" dirty="0"/>
              <a:t>YOUR</a:t>
            </a:r>
            <a:r>
              <a:rPr kumimoji="1" lang="zh-CN" altLang="en-US" dirty="0"/>
              <a:t> </a:t>
            </a:r>
            <a:r>
              <a:rPr kumimoji="1" lang="en-US" altLang="zh-CN" dirty="0"/>
              <a:t>TEXT</a:t>
            </a:r>
            <a:r>
              <a:rPr kumimoji="1" lang="zh-CN" altLang="en-US" dirty="0"/>
              <a:t> </a:t>
            </a:r>
            <a:r>
              <a:rPr kumimoji="1" lang="en-US" altLang="zh-CN" dirty="0"/>
              <a:t>HERE</a:t>
            </a:r>
            <a:endParaRPr kumimoji="1" lang="zh-CN" altLang="en-US" dirty="0"/>
          </a:p>
        </p:txBody>
      </p:sp>
      <p:sp>
        <p:nvSpPr>
          <p:cNvPr id="5" name="文本占位符 7"/>
          <p:cNvSpPr>
            <a:spLocks noGrp="1"/>
          </p:cNvSpPr>
          <p:nvPr>
            <p:ph type="body" sz="quarter" idx="12" hasCustomPrompt="1"/>
          </p:nvPr>
        </p:nvSpPr>
        <p:spPr>
          <a:xfrm>
            <a:off x="2821786" y="776322"/>
            <a:ext cx="3500437" cy="421829"/>
          </a:xfrm>
          <a:prstGeom prst="rect">
            <a:avLst/>
          </a:prstGeom>
        </p:spPr>
        <p:txBody>
          <a:bodyPr anchor="ctr"/>
          <a:lstStyle>
            <a:lvl1pPr marL="0" indent="0" algn="ctr">
              <a:buNone/>
              <a:defRPr sz="1200"/>
            </a:lvl1pPr>
          </a:lstStyle>
          <a:p>
            <a:pPr lvl="0"/>
            <a:r>
              <a:rPr kumimoji="1" lang="zh-CN" altLang="en-US" dirty="0"/>
              <a:t>点击此处添加文本信息</a:t>
            </a:r>
          </a:p>
        </p:txBody>
      </p:sp>
    </p:spTree>
    <p:extLst>
      <p:ext uri="{BB962C8B-B14F-4D97-AF65-F5344CB8AC3E}">
        <p14:creationId xmlns:p14="http://schemas.microsoft.com/office/powerpoint/2010/main" val="90132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3C846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326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5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95D86D-B093-4495-8BD2-781C44255D1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D0B64C-B06C-4ECA-81D9-F340560B6821}"/>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DBCC5A-4D6B-42D8-A677-0FAE054CA231}"/>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5" name="Segnaposto piè di pagina 4">
            <a:extLst>
              <a:ext uri="{FF2B5EF4-FFF2-40B4-BE49-F238E27FC236}">
                <a16:creationId xmlns:a16="http://schemas.microsoft.com/office/drawing/2014/main" id="{1FFFD457-8CDC-46D3-91D0-4156B21AC39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8D6D61-7CD0-4630-BB90-A1F4339A7FEA}"/>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411296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9D200-8A45-4633-AA30-ED2860BE35F3}"/>
              </a:ext>
            </a:extLst>
          </p:cNvPr>
          <p:cNvSpPr>
            <a:spLocks noGrp="1"/>
          </p:cNvSpPr>
          <p:nvPr>
            <p:ph type="title"/>
          </p:nvPr>
        </p:nvSpPr>
        <p:spPr>
          <a:xfrm>
            <a:off x="623888" y="1709741"/>
            <a:ext cx="7886700" cy="2852737"/>
          </a:xfrm>
        </p:spPr>
        <p:txBody>
          <a:bodyPr anchor="b"/>
          <a:lstStyle>
            <a:lvl1pPr>
              <a:defRPr sz="3375"/>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C0A208E-EAF4-4B1F-9090-FC15BED3A00F}"/>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05E9CC46-B6C5-4F56-A015-05E751887D95}"/>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5" name="Segnaposto piè di pagina 4">
            <a:extLst>
              <a:ext uri="{FF2B5EF4-FFF2-40B4-BE49-F238E27FC236}">
                <a16:creationId xmlns:a16="http://schemas.microsoft.com/office/drawing/2014/main" id="{C1BD738D-A9EA-46C3-833D-83DF7DAB94C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807FE4-03DA-4269-B0E5-D4A0F666B324}"/>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20283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2BC6A-17BD-43EE-9A58-85C9E05D7D4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F2AA5D0-4507-4436-93BA-8A58B8495038}"/>
              </a:ext>
            </a:extLst>
          </p:cNvPr>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0B5107A-B6CE-4FB4-89AA-7B8520A7E5D7}"/>
              </a:ext>
            </a:extLst>
          </p:cNvPr>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099FD1D-2149-4FD0-948F-9144F0B1721D}"/>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6" name="Segnaposto piè di pagina 5">
            <a:extLst>
              <a:ext uri="{FF2B5EF4-FFF2-40B4-BE49-F238E27FC236}">
                <a16:creationId xmlns:a16="http://schemas.microsoft.com/office/drawing/2014/main" id="{375B9C98-CAE5-4D0B-BE9B-6E104A17508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62D5792-4963-48E8-8865-275928C1DF2F}"/>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100377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A6F7B1-678C-4C3D-8EF8-84FA25921ED8}"/>
              </a:ext>
            </a:extLst>
          </p:cNvPr>
          <p:cNvSpPr>
            <a:spLocks noGrp="1"/>
          </p:cNvSpPr>
          <p:nvPr>
            <p:ph type="title"/>
          </p:nvPr>
        </p:nvSpPr>
        <p:spPr>
          <a:xfrm>
            <a:off x="629841" y="365128"/>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FF90927-5634-49CB-A990-2311AA2B47C8}"/>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8B384563-2EDD-47D3-8FC9-D2E8CB5011C7}"/>
              </a:ext>
            </a:extLst>
          </p:cNvPr>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F7E0C82-7DD5-4BC2-81F9-80453F7CCA73}"/>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41D1E920-E65F-465E-91CF-B7F18D02F502}"/>
              </a:ext>
            </a:extLst>
          </p:cNvPr>
          <p:cNvSpPr>
            <a:spLocks noGrp="1"/>
          </p:cNvSpPr>
          <p:nvPr>
            <p:ph sz="quarter" idx="4"/>
          </p:nvPr>
        </p:nvSpPr>
        <p:spPr>
          <a:xfrm>
            <a:off x="4629151"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E5370A3-9486-45F7-8550-A398A489E595}"/>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8" name="Segnaposto piè di pagina 7">
            <a:extLst>
              <a:ext uri="{FF2B5EF4-FFF2-40B4-BE49-F238E27FC236}">
                <a16:creationId xmlns:a16="http://schemas.microsoft.com/office/drawing/2014/main" id="{97DC8C0F-A69A-4C85-81FE-253F0A424D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57EFEAC-4643-47B9-9CD2-9210E866D19D}"/>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215425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FAF28-A97E-492A-80F8-2661C84F588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76BB961-A50D-4EBE-B17E-CF3E035F4938}"/>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4" name="Segnaposto piè di pagina 3">
            <a:extLst>
              <a:ext uri="{FF2B5EF4-FFF2-40B4-BE49-F238E27FC236}">
                <a16:creationId xmlns:a16="http://schemas.microsoft.com/office/drawing/2014/main" id="{C2806109-3736-44BB-AEE3-F38D669178F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467E5E5-3502-490F-84A0-D2C030CAB11D}"/>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363588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F5EFE9-32A0-47A3-A728-ED85099A7CB2}"/>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3" name="Segnaposto piè di pagina 2">
            <a:extLst>
              <a:ext uri="{FF2B5EF4-FFF2-40B4-BE49-F238E27FC236}">
                <a16:creationId xmlns:a16="http://schemas.microsoft.com/office/drawing/2014/main" id="{0EBF7B3F-4E3C-4652-ADCD-546CF0092B9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68BAC52-7989-4472-B01D-87FADFA156F8}"/>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322602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84066A-5FB9-4402-8EFB-B5A4BBA3425C}"/>
              </a:ext>
            </a:extLst>
          </p:cNvPr>
          <p:cNvSpPr>
            <a:spLocks noGrp="1"/>
          </p:cNvSpPr>
          <p:nvPr>
            <p:ph type="title"/>
          </p:nvPr>
        </p:nvSpPr>
        <p:spPr>
          <a:xfrm>
            <a:off x="629841" y="457200"/>
            <a:ext cx="2949178" cy="1600200"/>
          </a:xfrm>
        </p:spPr>
        <p:txBody>
          <a:bodyPr anchor="b"/>
          <a:lstStyle>
            <a:lvl1pPr>
              <a:defRPr sz="18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6ABF36-CD07-4385-A034-DD0A707AEA2D}"/>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CAE6AF4-9456-48F3-8229-DE37740815B0}"/>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it-IT"/>
              <a:t>Modifica gli stili del testo dello schema</a:t>
            </a:r>
          </a:p>
        </p:txBody>
      </p:sp>
      <p:sp>
        <p:nvSpPr>
          <p:cNvPr id="5" name="Segnaposto data 4">
            <a:extLst>
              <a:ext uri="{FF2B5EF4-FFF2-40B4-BE49-F238E27FC236}">
                <a16:creationId xmlns:a16="http://schemas.microsoft.com/office/drawing/2014/main" id="{5C76E548-7997-4CD3-91D9-E3BB3090ADBD}"/>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6" name="Segnaposto piè di pagina 5">
            <a:extLst>
              <a:ext uri="{FF2B5EF4-FFF2-40B4-BE49-F238E27FC236}">
                <a16:creationId xmlns:a16="http://schemas.microsoft.com/office/drawing/2014/main" id="{D28C54FF-FE60-4332-9011-7B31FDFD12A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00E15FD-88C0-42F5-9DEA-A31FE7FDC872}"/>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312032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6F7056-7CD3-490E-B7EF-79249A77345F}"/>
              </a:ext>
            </a:extLst>
          </p:cNvPr>
          <p:cNvSpPr>
            <a:spLocks noGrp="1"/>
          </p:cNvSpPr>
          <p:nvPr>
            <p:ph type="title"/>
          </p:nvPr>
        </p:nvSpPr>
        <p:spPr>
          <a:xfrm>
            <a:off x="629841" y="457200"/>
            <a:ext cx="2949178" cy="1600200"/>
          </a:xfrm>
        </p:spPr>
        <p:txBody>
          <a:bodyPr anchor="b"/>
          <a:lstStyle>
            <a:lvl1pPr>
              <a:defRPr sz="18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AEA6942-AAE2-47C0-A84E-28EA2EC530A3}"/>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it-IT"/>
          </a:p>
        </p:txBody>
      </p:sp>
      <p:sp>
        <p:nvSpPr>
          <p:cNvPr id="4" name="Segnaposto testo 3">
            <a:extLst>
              <a:ext uri="{FF2B5EF4-FFF2-40B4-BE49-F238E27FC236}">
                <a16:creationId xmlns:a16="http://schemas.microsoft.com/office/drawing/2014/main" id="{2128085A-7925-402B-BC3A-9B625D693257}"/>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it-IT"/>
              <a:t>Modifica gli stili del testo dello schema</a:t>
            </a:r>
          </a:p>
        </p:txBody>
      </p:sp>
      <p:sp>
        <p:nvSpPr>
          <p:cNvPr id="5" name="Segnaposto data 4">
            <a:extLst>
              <a:ext uri="{FF2B5EF4-FFF2-40B4-BE49-F238E27FC236}">
                <a16:creationId xmlns:a16="http://schemas.microsoft.com/office/drawing/2014/main" id="{FAF3BC9D-0CDA-4D7E-BE3B-97A84A0F3549}"/>
              </a:ext>
            </a:extLst>
          </p:cNvPr>
          <p:cNvSpPr>
            <a:spLocks noGrp="1"/>
          </p:cNvSpPr>
          <p:nvPr>
            <p:ph type="dt" sz="half" idx="10"/>
          </p:nvPr>
        </p:nvSpPr>
        <p:spPr/>
        <p:txBody>
          <a:bodyPr/>
          <a:lstStyle/>
          <a:p>
            <a:fld id="{B5901EAE-4A38-4A0D-8D8A-6BF10802CB9B}" type="datetimeFigureOut">
              <a:rPr lang="it-IT" smtClean="0"/>
              <a:t>11/03/2018</a:t>
            </a:fld>
            <a:endParaRPr lang="it-IT"/>
          </a:p>
        </p:txBody>
      </p:sp>
      <p:sp>
        <p:nvSpPr>
          <p:cNvPr id="6" name="Segnaposto piè di pagina 5">
            <a:extLst>
              <a:ext uri="{FF2B5EF4-FFF2-40B4-BE49-F238E27FC236}">
                <a16:creationId xmlns:a16="http://schemas.microsoft.com/office/drawing/2014/main" id="{A6680F66-26A3-47A5-9E22-6CA5797FFF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91E260-D0A4-4189-8B65-2F6B26BCD7A1}"/>
              </a:ext>
            </a:extLst>
          </p:cNvPr>
          <p:cNvSpPr>
            <a:spLocks noGrp="1"/>
          </p:cNvSpPr>
          <p:nvPr>
            <p:ph type="sldNum" sz="quarter" idx="12"/>
          </p:nvPr>
        </p:nvSpPr>
        <p:spPr/>
        <p:txBody>
          <a:bodyPr/>
          <a:lstStyle/>
          <a:p>
            <a:fld id="{DAC9FD46-F0AF-4DBC-8164-D16962AA845B}" type="slidenum">
              <a:rPr lang="it-IT" smtClean="0"/>
              <a:t>‹N›</a:t>
            </a:fld>
            <a:endParaRPr lang="it-IT"/>
          </a:p>
        </p:txBody>
      </p:sp>
    </p:spTree>
    <p:extLst>
      <p:ext uri="{BB962C8B-B14F-4D97-AF65-F5344CB8AC3E}">
        <p14:creationId xmlns:p14="http://schemas.microsoft.com/office/powerpoint/2010/main" val="359776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4FFC709-8B60-4F37-BB19-DE469BD6D6B5}"/>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E2DDC97-C57F-4B3A-8F74-FDEEC1CDCA5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370908-17BF-4D7C-9992-A9647E8B8546}"/>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B5901EAE-4A38-4A0D-8D8A-6BF10802CB9B}" type="datetimeFigureOut">
              <a:rPr lang="it-IT" smtClean="0"/>
              <a:t>11/03/2018</a:t>
            </a:fld>
            <a:endParaRPr lang="it-IT"/>
          </a:p>
        </p:txBody>
      </p:sp>
      <p:sp>
        <p:nvSpPr>
          <p:cNvPr id="5" name="Segnaposto piè di pagina 4">
            <a:extLst>
              <a:ext uri="{FF2B5EF4-FFF2-40B4-BE49-F238E27FC236}">
                <a16:creationId xmlns:a16="http://schemas.microsoft.com/office/drawing/2014/main" id="{84B8330F-A20F-44E4-8B4C-0B4D1D34222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5FF9B2C-6073-4A76-B976-323E09050E6B}"/>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DAC9FD46-F0AF-4DBC-8164-D16962AA845B}" type="slidenum">
              <a:rPr lang="it-IT" smtClean="0"/>
              <a:t>‹N›</a:t>
            </a:fld>
            <a:endParaRPr lang="it-IT"/>
          </a:p>
        </p:txBody>
      </p:sp>
    </p:spTree>
    <p:extLst>
      <p:ext uri="{BB962C8B-B14F-4D97-AF65-F5344CB8AC3E}">
        <p14:creationId xmlns:p14="http://schemas.microsoft.com/office/powerpoint/2010/main" val="267097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it-IT"/>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1499" y="1025628"/>
            <a:ext cx="10811972" cy="608713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3876371" y="-59430"/>
            <a:ext cx="14474867" cy="5785201"/>
            <a:chOff x="-5574891" y="-109720"/>
            <a:chExt cx="19299822" cy="7714223"/>
          </a:xfrm>
        </p:grpSpPr>
        <p:sp>
          <p:nvSpPr>
            <p:cNvPr id="8" name="矩形 7"/>
            <p:cNvSpPr/>
            <p:nvPr/>
          </p:nvSpPr>
          <p:spPr>
            <a:xfrm rot="19843571">
              <a:off x="-125030" y="3568581"/>
              <a:ext cx="13849961" cy="90519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等腰三角形 3"/>
            <p:cNvSpPr/>
            <p:nvPr/>
          </p:nvSpPr>
          <p:spPr>
            <a:xfrm rot="19799140">
              <a:off x="-374716" y="3019892"/>
              <a:ext cx="1311704" cy="1147741"/>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梯形 4"/>
            <p:cNvSpPr/>
            <p:nvPr/>
          </p:nvSpPr>
          <p:spPr>
            <a:xfrm rot="19825405">
              <a:off x="-939685" y="3920153"/>
              <a:ext cx="4226887" cy="2546814"/>
            </a:xfrm>
            <a:prstGeom prst="trapezoid">
              <a:avLst>
                <a:gd name="adj" fmla="val 5636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梯形 5"/>
            <p:cNvSpPr/>
            <p:nvPr/>
          </p:nvSpPr>
          <p:spPr>
            <a:xfrm rot="19825405">
              <a:off x="-151304" y="6116394"/>
              <a:ext cx="4785222" cy="924199"/>
            </a:xfrm>
            <a:prstGeom prst="trapezoid">
              <a:avLst>
                <a:gd name="adj" fmla="val 5636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等腰三角形 6"/>
            <p:cNvSpPr/>
            <p:nvPr/>
          </p:nvSpPr>
          <p:spPr>
            <a:xfrm>
              <a:off x="1331797" y="5794753"/>
              <a:ext cx="3203929" cy="1809750"/>
            </a:xfrm>
            <a:prstGeom prst="triangle">
              <a:avLst>
                <a:gd name="adj"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等腰三角形 8"/>
            <p:cNvSpPr/>
            <p:nvPr/>
          </p:nvSpPr>
          <p:spPr>
            <a:xfrm rot="10800000">
              <a:off x="-5574891" y="-109720"/>
              <a:ext cx="18776540" cy="5446311"/>
            </a:xfrm>
            <a:prstGeom prst="triangle">
              <a:avLst>
                <a:gd name="adj" fmla="val 505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4" name="Rectangle 11"/>
          <p:cNvSpPr/>
          <p:nvPr/>
        </p:nvSpPr>
        <p:spPr>
          <a:xfrm>
            <a:off x="896002" y="1985095"/>
            <a:ext cx="2771175" cy="789445"/>
          </a:xfrm>
          <a:prstGeom prst="rect">
            <a:avLst/>
          </a:prstGeom>
        </p:spPr>
        <p:txBody>
          <a:bodyPr wrap="square" lIns="68577" tIns="34289" rIns="68577" bIns="34289">
            <a:spAutoFit/>
          </a:bodyPr>
          <a:lstStyle/>
          <a:p>
            <a:pPr algn="r">
              <a:lnSpc>
                <a:spcPct val="130000"/>
              </a:lnSpc>
            </a:pPr>
            <a:r>
              <a:rPr lang="it-IT" sz="1200" dirty="0"/>
              <a:t>M. </a:t>
            </a:r>
            <a:r>
              <a:rPr lang="it-IT" sz="1200" dirty="0" err="1"/>
              <a:t>Focchiatti</a:t>
            </a:r>
            <a:r>
              <a:rPr lang="it-IT" sz="1200" dirty="0"/>
              <a:t>  ·  S. Modena   </a:t>
            </a:r>
          </a:p>
          <a:p>
            <a:pPr algn="r">
              <a:lnSpc>
                <a:spcPct val="130000"/>
              </a:lnSpc>
            </a:pPr>
            <a:r>
              <a:rPr lang="it-IT" sz="1200" dirty="0"/>
              <a:t>M. Rizzo ·  G. Rossetti  ·  K. Silvestri   M. </a:t>
            </a:r>
            <a:r>
              <a:rPr lang="it-IT" sz="1200" dirty="0" err="1"/>
              <a:t>Smaniotto</a:t>
            </a:r>
            <a:r>
              <a:rPr lang="it-IT" sz="1200" dirty="0"/>
              <a:t>  ·   C. </a:t>
            </a:r>
            <a:r>
              <a:rPr lang="it-IT" sz="1200" dirty="0" err="1"/>
              <a:t>Tessarolo</a:t>
            </a:r>
            <a:endParaRPr lang="it-IT" sz="1200" dirty="0"/>
          </a:p>
        </p:txBody>
      </p:sp>
      <p:sp>
        <p:nvSpPr>
          <p:cNvPr id="15" name="文本框 14"/>
          <p:cNvSpPr txBox="1"/>
          <p:nvPr/>
        </p:nvSpPr>
        <p:spPr>
          <a:xfrm>
            <a:off x="304799" y="1565202"/>
            <a:ext cx="3418791" cy="284691"/>
          </a:xfrm>
          <a:prstGeom prst="rect">
            <a:avLst/>
          </a:prstGeom>
          <a:solidFill>
            <a:schemeClr val="accent1"/>
          </a:solidFill>
        </p:spPr>
        <p:txBody>
          <a:bodyPr wrap="square" lIns="68577" tIns="34289" rIns="68577" bIns="34289" rtlCol="0">
            <a:spAutoFit/>
          </a:bodyPr>
          <a:lstStyle/>
          <a:p>
            <a:pPr algn="ctr"/>
            <a:r>
              <a:rPr kumimoji="1" lang="en-US" altLang="zh-CN" sz="1400" b="1" dirty="0">
                <a:solidFill>
                  <a:schemeClr val="bg1"/>
                </a:solidFill>
              </a:rPr>
              <a:t>PRESENTED</a:t>
            </a:r>
            <a:r>
              <a:rPr kumimoji="1" lang="zh-CN" altLang="en-US" sz="1400" b="1" dirty="0">
                <a:solidFill>
                  <a:schemeClr val="bg1"/>
                </a:solidFill>
              </a:rPr>
              <a:t> </a:t>
            </a:r>
            <a:r>
              <a:rPr kumimoji="1" lang="en-US" altLang="zh-CN" sz="1400" b="1" dirty="0">
                <a:solidFill>
                  <a:schemeClr val="bg1"/>
                </a:solidFill>
              </a:rPr>
              <a:t>BY Graphite</a:t>
            </a:r>
            <a:endParaRPr kumimoji="1" lang="zh-CN" altLang="en-US" sz="1400" b="1" dirty="0">
              <a:solidFill>
                <a:schemeClr val="bg1"/>
              </a:solidFill>
            </a:endParaRPr>
          </a:p>
        </p:txBody>
      </p:sp>
      <p:sp>
        <p:nvSpPr>
          <p:cNvPr id="13" name="文本框 6"/>
          <p:cNvSpPr txBox="1"/>
          <p:nvPr/>
        </p:nvSpPr>
        <p:spPr>
          <a:xfrm>
            <a:off x="304799" y="227469"/>
            <a:ext cx="4198585" cy="1107996"/>
          </a:xfrm>
          <a:prstGeom prst="rect">
            <a:avLst/>
          </a:prstGeom>
          <a:noFill/>
        </p:spPr>
        <p:txBody>
          <a:bodyPr wrap="none" rtlCol="0">
            <a:spAutoFit/>
          </a:bodyPr>
          <a:lstStyle/>
          <a:p>
            <a:r>
              <a:rPr kumimoji="1" lang="it-IT" sz="6600" b="1" dirty="0" err="1">
                <a:effectLst>
                  <a:outerShdw blurRad="38100" dist="38100" dir="2700000" algn="tl">
                    <a:srgbClr val="000000">
                      <a:alpha val="43137"/>
                    </a:srgbClr>
                  </a:outerShdw>
                </a:effectLst>
              </a:rPr>
              <a:t>DeSpeect</a:t>
            </a:r>
            <a:endParaRPr kumimoji="1" lang="en-US" altLang="zh-CN" sz="6600" b="1" dirty="0">
              <a:effectLst>
                <a:outerShdw blurRad="38100" dist="38100" dir="2700000" algn="tl">
                  <a:srgbClr val="000000">
                    <a:alpha val="43137"/>
                  </a:srgbClr>
                </a:outerShdw>
              </a:effectLst>
            </a:endParaRPr>
          </a:p>
        </p:txBody>
      </p:sp>
      <p:cxnSp>
        <p:nvCxnSpPr>
          <p:cNvPr id="3" name="Connettore 1 2"/>
          <p:cNvCxnSpPr/>
          <p:nvPr/>
        </p:nvCxnSpPr>
        <p:spPr>
          <a:xfrm flipH="1">
            <a:off x="3703037" y="1664006"/>
            <a:ext cx="14067" cy="4052515"/>
          </a:xfrm>
          <a:prstGeom prst="line">
            <a:avLst/>
          </a:prstGeom>
          <a:ln w="3175"/>
        </p:spPr>
        <p:style>
          <a:lnRef idx="2">
            <a:schemeClr val="accent1"/>
          </a:lnRef>
          <a:fillRef idx="0">
            <a:schemeClr val="accent1"/>
          </a:fillRef>
          <a:effectRef idx="1">
            <a:schemeClr val="accent1"/>
          </a:effectRef>
          <a:fontRef idx="minor">
            <a:schemeClr val="tx1"/>
          </a:fontRef>
        </p:style>
      </p:cxnSp>
      <p:pic>
        <p:nvPicPr>
          <p:cNvPr id="19" name="Immagine 18">
            <a:extLst>
              <a:ext uri="{FF2B5EF4-FFF2-40B4-BE49-F238E27FC236}">
                <a16:creationId xmlns:a16="http://schemas.microsoft.com/office/drawing/2014/main" id="{12BC7076-0C68-48FE-87B1-2BFAAFC26863}"/>
              </a:ext>
            </a:extLst>
          </p:cNvPr>
          <p:cNvPicPr>
            <a:picLocks noChangeAspect="1"/>
          </p:cNvPicPr>
          <p:nvPr/>
        </p:nvPicPr>
        <p:blipFill>
          <a:blip r:embed="rId3">
            <a:grayscl/>
            <a:alphaModFix amt="50000"/>
            <a:extLst>
              <a:ext uri="{BEBA8EAE-BF5A-486C-A8C5-ECC9F3942E4B}">
                <a14:imgProps xmlns:a14="http://schemas.microsoft.com/office/drawing/2010/main">
                  <a14:imgLayer r:embed="rId4">
                    <a14:imgEffect>
                      <a14:artisticCrisscrossEtching/>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172044" y="2587882"/>
            <a:ext cx="504000" cy="523185"/>
          </a:xfrm>
          <a:prstGeom prst="rect">
            <a:avLst/>
          </a:prstGeom>
        </p:spPr>
      </p:pic>
      <p:sp>
        <p:nvSpPr>
          <p:cNvPr id="18"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0" name="Segnaposto numero diapositiva 10">
            <a:extLst>
              <a:ext uri="{FF2B5EF4-FFF2-40B4-BE49-F238E27FC236}">
                <a16:creationId xmlns:a16="http://schemas.microsoft.com/office/drawing/2014/main" id="{70D85DDB-88B2-499A-BE1B-42AC54A2B3EB}"/>
              </a:ext>
            </a:extLst>
          </p:cNvPr>
          <p:cNvSpPr>
            <a:spLocks noGrp="1"/>
          </p:cNvSpPr>
          <p:nvPr>
            <p:ph type="sldNum" sz="quarter" idx="12"/>
          </p:nvPr>
        </p:nvSpPr>
        <p:spPr>
          <a:xfrm>
            <a:off x="8193386" y="6391960"/>
            <a:ext cx="888046" cy="365125"/>
          </a:xfrm>
        </p:spPr>
        <p:txBody>
          <a:bodyPr/>
          <a:lstStyle/>
          <a:p>
            <a:pPr algn="r"/>
            <a:fld id="{D02B8B2F-F691-4135-AF04-E5B2EA4DBD49}" type="slidenum">
              <a:rPr lang="zh-CN" altLang="en-US" sz="2000" smtClean="0">
                <a:solidFill>
                  <a:schemeClr val="bg1"/>
                </a:solidFill>
              </a:rPr>
              <a:pPr algn="r"/>
              <a:t>1</a:t>
            </a:fld>
            <a:r>
              <a:rPr lang="it-IT" altLang="zh-CN" sz="2000" dirty="0">
                <a:solidFill>
                  <a:schemeClr val="bg1"/>
                </a:solidFill>
              </a:rPr>
              <a:t>/20</a:t>
            </a:r>
            <a:endParaRPr lang="zh-CN" altLang="en-US" sz="2000" dirty="0">
              <a:solidFill>
                <a:schemeClr val="bg1"/>
              </a:solidFill>
            </a:endParaRPr>
          </a:p>
        </p:txBody>
      </p:sp>
    </p:spTree>
    <p:extLst>
      <p:ext uri="{BB962C8B-B14F-4D97-AF65-F5344CB8AC3E}">
        <p14:creationId xmlns:p14="http://schemas.microsoft.com/office/powerpoint/2010/main" val="13610808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834D"/>
        </a:solidFill>
        <a:effectLst/>
      </p:bgPr>
    </p:bg>
    <p:spTree>
      <p:nvGrpSpPr>
        <p:cNvPr id="1" name=""/>
        <p:cNvGrpSpPr/>
        <p:nvPr/>
      </p:nvGrpSpPr>
      <p:grpSpPr>
        <a:xfrm>
          <a:off x="0" y="0"/>
          <a:ext cx="0" cy="0"/>
          <a:chOff x="0" y="0"/>
          <a:chExt cx="0" cy="0"/>
        </a:xfrm>
      </p:grpSpPr>
      <p:pic>
        <p:nvPicPr>
          <p:cNvPr id="2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428" r="7248"/>
          <a:stretch/>
        </p:blipFill>
        <p:spPr bwMode="auto">
          <a:xfrm>
            <a:off x="0" y="1888422"/>
            <a:ext cx="6825343" cy="4969578"/>
          </a:xfrm>
          <a:prstGeom prst="rtTriangle">
            <a:avLst/>
          </a:prstGeom>
          <a:noFill/>
          <a:extLst>
            <a:ext uri="{909E8E84-426E-40DD-AFC4-6F175D3DCCD1}">
              <a14:hiddenFill xmlns:a14="http://schemas.microsoft.com/office/drawing/2010/main">
                <a:solidFill>
                  <a:srgbClr val="FFFFFF"/>
                </a:solidFill>
              </a14:hiddenFill>
            </a:ext>
          </a:extLst>
        </p:spPr>
      </p:pic>
      <p:sp>
        <p:nvSpPr>
          <p:cNvPr id="16" name="文本框 2"/>
          <p:cNvSpPr txBox="1"/>
          <p:nvPr/>
        </p:nvSpPr>
        <p:spPr>
          <a:xfrm>
            <a:off x="479534" y="109067"/>
            <a:ext cx="5050409" cy="1938992"/>
          </a:xfrm>
          <a:prstGeom prst="rect">
            <a:avLst/>
          </a:prstGeom>
          <a:noFill/>
        </p:spPr>
        <p:txBody>
          <a:bodyPr wrap="square" rtlCol="0">
            <a:spAutoFit/>
          </a:bodyPr>
          <a:lstStyle/>
          <a:p>
            <a:r>
              <a:rPr kumimoji="1" lang="it-IT" sz="6000" b="1" dirty="0">
                <a:solidFill>
                  <a:schemeClr val="bg1"/>
                </a:solidFill>
                <a:effectLst>
                  <a:outerShdw blurRad="38100" dist="38100" dir="2700000" algn="tl">
                    <a:srgbClr val="000000">
                      <a:alpha val="43137"/>
                    </a:srgbClr>
                  </a:outerShdw>
                </a:effectLst>
              </a:rPr>
              <a:t>Tecnologie </a:t>
            </a:r>
          </a:p>
          <a:p>
            <a:r>
              <a:rPr kumimoji="1" lang="it-IT" sz="6000" b="1" dirty="0">
                <a:solidFill>
                  <a:schemeClr val="bg1"/>
                </a:solidFill>
                <a:effectLst>
                  <a:outerShdw blurRad="38100" dist="38100" dir="2700000" algn="tl">
                    <a:srgbClr val="000000">
                      <a:alpha val="43137"/>
                    </a:srgbClr>
                  </a:outerShdw>
                </a:effectLst>
              </a:rPr>
              <a:t>di supporto</a:t>
            </a:r>
          </a:p>
        </p:txBody>
      </p:sp>
      <p:sp>
        <p:nvSpPr>
          <p:cNvPr id="19" name="矩形 7"/>
          <p:cNvSpPr/>
          <p:nvPr/>
        </p:nvSpPr>
        <p:spPr>
          <a:xfrm rot="2190172" flipV="1">
            <a:off x="-1007982" y="4349987"/>
            <a:ext cx="8838566" cy="457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endParaRPr>
          </a:p>
        </p:txBody>
      </p:sp>
      <p:sp>
        <p:nvSpPr>
          <p:cNvPr id="22" name="CasellaDiTesto 21">
            <a:extLst>
              <a:ext uri="{FF2B5EF4-FFF2-40B4-BE49-F238E27FC236}">
                <a16:creationId xmlns:a16="http://schemas.microsoft.com/office/drawing/2014/main" id="{5A34E0A1-D021-4B61-BFA2-24329E99D334}"/>
              </a:ext>
            </a:extLst>
          </p:cNvPr>
          <p:cNvSpPr txBox="1"/>
          <p:nvPr/>
        </p:nvSpPr>
        <p:spPr>
          <a:xfrm>
            <a:off x="1426029" y="2846424"/>
            <a:ext cx="6491454" cy="3801041"/>
          </a:xfrm>
          <a:prstGeom prst="rect">
            <a:avLst/>
          </a:prstGeom>
          <a:noFill/>
        </p:spPr>
        <p:txBody>
          <a:bodyPr wrap="square" rtlCol="0">
            <a:spAutoFit/>
          </a:bodyPr>
          <a:lstStyle>
            <a:defPPr>
              <a:defRPr lang="it-IT"/>
            </a:defPPr>
            <a:lvl1pPr algn="ctr">
              <a:defRPr kumimoji="1" sz="2800" b="1">
                <a:solidFill>
                  <a:schemeClr val="bg1"/>
                </a:solidFill>
                <a:effectLst>
                  <a:outerShdw blurRad="38100" dist="38100" dir="2700000" algn="tl">
                    <a:srgbClr val="000000">
                      <a:alpha val="43137"/>
                    </a:srgbClr>
                  </a:outerShdw>
                </a:effectLst>
              </a:defRPr>
            </a:lvl1pPr>
          </a:lstStyle>
          <a:p>
            <a:pPr lvl="1">
              <a:lnSpc>
                <a:spcPct val="150000"/>
              </a:lnSpc>
              <a:spcAft>
                <a:spcPts val="600"/>
              </a:spcAft>
              <a:buClr>
                <a:srgbClr val="FFC000"/>
              </a:buClr>
            </a:pPr>
            <a:r>
              <a:rPr lang="it-IT" sz="2400">
                <a:solidFill>
                  <a:schemeClr val="bg1"/>
                </a:solidFill>
              </a:rPr>
              <a:t>	Google </a:t>
            </a:r>
            <a:r>
              <a:rPr lang="it-IT" sz="2400" dirty="0">
                <a:solidFill>
                  <a:schemeClr val="bg1"/>
                </a:solidFill>
              </a:rPr>
              <a:t>Drive</a:t>
            </a:r>
          </a:p>
          <a:p>
            <a:pPr lvl="3">
              <a:lnSpc>
                <a:spcPct val="150000"/>
              </a:lnSpc>
              <a:spcAft>
                <a:spcPts val="600"/>
              </a:spcAft>
              <a:buClr>
                <a:srgbClr val="FFC000"/>
              </a:buClr>
            </a:pPr>
            <a:r>
              <a:rPr lang="it-IT" sz="2400" dirty="0">
                <a:solidFill>
                  <a:schemeClr val="bg1"/>
                </a:solidFill>
              </a:rPr>
              <a:t>	</a:t>
            </a:r>
            <a:r>
              <a:rPr lang="it-IT" sz="2400" dirty="0" err="1">
                <a:solidFill>
                  <a:schemeClr val="bg1"/>
                </a:solidFill>
              </a:rPr>
              <a:t>Hangouts</a:t>
            </a:r>
            <a:endParaRPr lang="it-IT" sz="2400" dirty="0">
              <a:solidFill>
                <a:schemeClr val="bg1"/>
              </a:solidFill>
            </a:endParaRPr>
          </a:p>
          <a:p>
            <a:pPr lvl="3">
              <a:lnSpc>
                <a:spcPct val="150000"/>
              </a:lnSpc>
              <a:spcAft>
                <a:spcPts val="600"/>
              </a:spcAft>
              <a:buClr>
                <a:srgbClr val="FFC000"/>
              </a:buClr>
            </a:pPr>
            <a:r>
              <a:rPr lang="it-IT" sz="2400" dirty="0">
                <a:solidFill>
                  <a:schemeClr val="bg1"/>
                </a:solidFill>
              </a:rPr>
              <a:t>		</a:t>
            </a:r>
            <a:r>
              <a:rPr lang="it-IT" sz="2400" dirty="0" err="1">
                <a:solidFill>
                  <a:schemeClr val="bg1"/>
                </a:solidFill>
              </a:rPr>
              <a:t>Slack</a:t>
            </a:r>
            <a:endParaRPr lang="it-IT" sz="2400" dirty="0">
              <a:solidFill>
                <a:schemeClr val="bg1"/>
              </a:solidFill>
            </a:endParaRPr>
          </a:p>
          <a:p>
            <a:pPr lvl="3">
              <a:lnSpc>
                <a:spcPct val="150000"/>
              </a:lnSpc>
              <a:spcAft>
                <a:spcPts val="600"/>
              </a:spcAft>
              <a:buClr>
                <a:srgbClr val="FFC000"/>
              </a:buClr>
            </a:pPr>
            <a:r>
              <a:rPr lang="it-IT" sz="2400" dirty="0">
                <a:solidFill>
                  <a:schemeClr val="bg1"/>
                </a:solidFill>
              </a:rPr>
              <a:t>			</a:t>
            </a:r>
            <a:r>
              <a:rPr lang="it-IT" sz="2400" dirty="0" err="1">
                <a:solidFill>
                  <a:schemeClr val="bg1"/>
                </a:solidFill>
              </a:rPr>
              <a:t>Wrike</a:t>
            </a:r>
            <a:endParaRPr lang="it-IT" sz="2400" dirty="0">
              <a:solidFill>
                <a:schemeClr val="bg1"/>
              </a:solidFill>
            </a:endParaRPr>
          </a:p>
          <a:p>
            <a:pPr lvl="3">
              <a:lnSpc>
                <a:spcPct val="150000"/>
              </a:lnSpc>
              <a:spcAft>
                <a:spcPts val="600"/>
              </a:spcAft>
              <a:buClr>
                <a:srgbClr val="FFC000"/>
              </a:buClr>
            </a:pPr>
            <a:r>
              <a:rPr lang="it-IT" sz="2400" dirty="0">
                <a:solidFill>
                  <a:schemeClr val="bg1"/>
                </a:solidFill>
              </a:rPr>
              <a:t>				</a:t>
            </a:r>
            <a:r>
              <a:rPr lang="it-IT" sz="2400" dirty="0" err="1">
                <a:solidFill>
                  <a:schemeClr val="bg1"/>
                </a:solidFill>
              </a:rPr>
              <a:t>LaTex</a:t>
            </a:r>
            <a:endParaRPr lang="it-IT" sz="2400" dirty="0">
              <a:solidFill>
                <a:schemeClr val="bg1"/>
              </a:solidFill>
            </a:endParaRPr>
          </a:p>
          <a:p>
            <a:pPr lvl="3">
              <a:lnSpc>
                <a:spcPct val="150000"/>
              </a:lnSpc>
              <a:spcAft>
                <a:spcPts val="600"/>
              </a:spcAft>
              <a:buClr>
                <a:srgbClr val="FFC000"/>
              </a:buClr>
            </a:pPr>
            <a:r>
              <a:rPr lang="it-IT" sz="2400" dirty="0">
                <a:solidFill>
                  <a:schemeClr val="bg1"/>
                </a:solidFill>
              </a:rPr>
              <a:t>					</a:t>
            </a:r>
            <a:r>
              <a:rPr lang="it-IT" sz="2400" dirty="0" err="1">
                <a:solidFill>
                  <a:schemeClr val="bg1"/>
                </a:solidFill>
              </a:rPr>
              <a:t>Git</a:t>
            </a:r>
            <a:endParaRPr lang="it-IT" sz="2400" dirty="0">
              <a:solidFill>
                <a:schemeClr val="bg1"/>
              </a:solidFill>
            </a:endParaRPr>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10/20</a:t>
            </a:r>
            <a:endParaRPr lang="zh-CN" altLang="en-US" sz="2000" dirty="0">
              <a:solidFill>
                <a:schemeClr val="bg1"/>
              </a:solidFill>
            </a:endParaRPr>
          </a:p>
        </p:txBody>
      </p:sp>
    </p:spTree>
    <p:extLst>
      <p:ext uri="{BB962C8B-B14F-4D97-AF65-F5344CB8AC3E}">
        <p14:creationId xmlns:p14="http://schemas.microsoft.com/office/powerpoint/2010/main" val="17194241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082511"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supporto</a:t>
            </a:r>
          </a:p>
        </p:txBody>
      </p:sp>
      <p:sp>
        <p:nvSpPr>
          <p:cNvPr id="2" name="Rettangolo 1"/>
          <p:cNvSpPr/>
          <p:nvPr/>
        </p:nvSpPr>
        <p:spPr>
          <a:xfrm>
            <a:off x="112063" y="1410877"/>
            <a:ext cx="8814221" cy="5293757"/>
          </a:xfrm>
          <a:prstGeom prst="rect">
            <a:avLst/>
          </a:prstGeom>
          <a:noFill/>
        </p:spPr>
        <p:txBody>
          <a:bodyPr wrap="square" rtlCol="0">
            <a:spAutoFit/>
          </a:bodyPr>
          <a:lstStyle/>
          <a:p>
            <a:pPr marL="342900" lvl="1" indent="-342900" algn="just">
              <a:spcAft>
                <a:spcPts val="600"/>
              </a:spcAft>
              <a:buClr>
                <a:schemeClr val="accent2"/>
              </a:buClr>
              <a:buFont typeface="Wingdings" charset="2"/>
              <a:buChar char="ü"/>
            </a:pPr>
            <a:r>
              <a:rPr kumimoji="1" lang="it-IT" sz="1700" dirty="0">
                <a:solidFill>
                  <a:schemeClr val="bg1"/>
                </a:solidFill>
                <a:effectLst>
                  <a:outerShdw blurRad="38100" dist="38100" dir="2700000" algn="tl">
                    <a:srgbClr val="000000">
                      <a:alpha val="43137"/>
                    </a:srgbClr>
                  </a:outerShdw>
                </a:effectLst>
              </a:rPr>
              <a:t>Google Drive è un servizio di memorizzazione e sincronizzazione online introdotto da Google. Il servizio comprende il file hosting, il file </a:t>
            </a:r>
            <a:r>
              <a:rPr kumimoji="1" lang="it-IT" sz="1700" dirty="0" err="1">
                <a:solidFill>
                  <a:schemeClr val="bg1"/>
                </a:solidFill>
                <a:effectLst>
                  <a:outerShdw blurRad="38100" dist="38100" dir="2700000" algn="tl">
                    <a:srgbClr val="000000">
                      <a:alpha val="43137"/>
                    </a:srgbClr>
                  </a:outerShdw>
                </a:effectLst>
              </a:rPr>
              <a:t>sharing</a:t>
            </a:r>
            <a:r>
              <a:rPr kumimoji="1" lang="it-IT" sz="1700" dirty="0">
                <a:solidFill>
                  <a:schemeClr val="bg1"/>
                </a:solidFill>
                <a:effectLst>
                  <a:outerShdw blurRad="38100" dist="38100" dir="2700000" algn="tl">
                    <a:srgbClr val="000000">
                      <a:alpha val="43137"/>
                    </a:srgbClr>
                  </a:outerShdw>
                </a:effectLst>
              </a:rPr>
              <a:t> e la modifica collaborativa di documenti fino a 15 GB gratuiti ed è perfettamente integrato con altri servizi Google quali </a:t>
            </a:r>
            <a:r>
              <a:rPr kumimoji="1" lang="it-IT" sz="1700" dirty="0" err="1">
                <a:solidFill>
                  <a:schemeClr val="bg1"/>
                </a:solidFill>
                <a:effectLst>
                  <a:outerShdw blurRad="38100" dist="38100" dir="2700000" algn="tl">
                    <a:srgbClr val="000000">
                      <a:alpha val="43137"/>
                    </a:srgbClr>
                  </a:outerShdw>
                </a:effectLst>
              </a:rPr>
              <a:t>Gmail</a:t>
            </a:r>
            <a:r>
              <a:rPr kumimoji="1" lang="it-IT" sz="1700" dirty="0">
                <a:solidFill>
                  <a:schemeClr val="bg1"/>
                </a:solidFill>
                <a:effectLst>
                  <a:outerShdw blurRad="38100" dist="38100" dir="2700000" algn="tl">
                    <a:srgbClr val="000000">
                      <a:alpha val="43137"/>
                    </a:srgbClr>
                  </a:outerShdw>
                </a:effectLst>
              </a:rPr>
              <a:t>, </a:t>
            </a:r>
            <a:r>
              <a:rPr kumimoji="1" lang="it-IT" sz="1700" dirty="0" err="1">
                <a:solidFill>
                  <a:schemeClr val="bg1"/>
                </a:solidFill>
                <a:effectLst>
                  <a:outerShdw blurRad="38100" dist="38100" dir="2700000" algn="tl">
                    <a:srgbClr val="000000">
                      <a:alpha val="43137"/>
                    </a:srgbClr>
                  </a:outerShdw>
                </a:effectLst>
              </a:rPr>
              <a:t>Docs</a:t>
            </a:r>
            <a:r>
              <a:rPr kumimoji="1" lang="it-IT" sz="1700" dirty="0">
                <a:solidFill>
                  <a:schemeClr val="bg1"/>
                </a:solidFill>
                <a:effectLst>
                  <a:outerShdw blurRad="38100" dist="38100" dir="2700000" algn="tl">
                    <a:srgbClr val="000000">
                      <a:alpha val="43137"/>
                    </a:srgbClr>
                  </a:outerShdw>
                </a:effectLst>
              </a:rPr>
              <a:t>, </a:t>
            </a:r>
            <a:r>
              <a:rPr kumimoji="1" lang="it-IT" sz="1700" dirty="0" err="1">
                <a:solidFill>
                  <a:schemeClr val="bg1"/>
                </a:solidFill>
                <a:effectLst>
                  <a:outerShdw blurRad="38100" dist="38100" dir="2700000" algn="tl">
                    <a:srgbClr val="000000">
                      <a:alpha val="43137"/>
                    </a:srgbClr>
                  </a:outerShdw>
                </a:effectLst>
              </a:rPr>
              <a:t>Sheets</a:t>
            </a:r>
            <a:r>
              <a:rPr kumimoji="1" lang="it-IT" sz="1700" dirty="0">
                <a:solidFill>
                  <a:schemeClr val="bg1"/>
                </a:solidFill>
                <a:effectLst>
                  <a:outerShdw blurRad="38100" dist="38100" dir="2700000" algn="tl">
                    <a:srgbClr val="000000">
                      <a:alpha val="43137"/>
                    </a:srgbClr>
                  </a:outerShdw>
                </a:effectLst>
              </a:rPr>
              <a:t>, </a:t>
            </a:r>
            <a:r>
              <a:rPr kumimoji="1" lang="it-IT" sz="1700" dirty="0" err="1">
                <a:solidFill>
                  <a:schemeClr val="bg1"/>
                </a:solidFill>
                <a:effectLst>
                  <a:outerShdw blurRad="38100" dist="38100" dir="2700000" algn="tl">
                    <a:srgbClr val="000000">
                      <a:alpha val="43137"/>
                    </a:srgbClr>
                  </a:outerShdw>
                </a:effectLst>
              </a:rPr>
              <a:t>Slides</a:t>
            </a:r>
            <a:r>
              <a:rPr kumimoji="1" lang="it-IT" sz="1700" dirty="0">
                <a:solidFill>
                  <a:schemeClr val="bg1"/>
                </a:solidFill>
                <a:effectLst>
                  <a:outerShdw blurRad="38100" dist="38100" dir="2700000" algn="tl">
                    <a:srgbClr val="000000">
                      <a:alpha val="43137"/>
                    </a:srgbClr>
                  </a:outerShdw>
                </a:effectLst>
              </a:rPr>
              <a:t> e Forms. Il gruppo intende utilizzare Drive per il rilascio della documentazione prevista per le revisioni di progetto e per il salvataggio di materiale informale che possa necessitare di elaborazione collaborativa. </a:t>
            </a:r>
          </a:p>
          <a:p>
            <a:pPr marL="342900" lvl="1" indent="-342900" algn="just">
              <a:spcAft>
                <a:spcPts val="600"/>
              </a:spcAft>
              <a:buClr>
                <a:schemeClr val="accent2"/>
              </a:buClr>
              <a:buFont typeface="Wingdings" charset="2"/>
              <a:buChar char="ü"/>
            </a:pPr>
            <a:r>
              <a:rPr kumimoji="1" lang="it-IT" sz="1700" dirty="0">
                <a:solidFill>
                  <a:schemeClr val="bg1"/>
                </a:solidFill>
                <a:effectLst>
                  <a:outerShdw blurRad="38100" dist="38100" dir="2700000" algn="tl">
                    <a:srgbClr val="000000">
                      <a:alpha val="43137"/>
                    </a:srgbClr>
                  </a:outerShdw>
                </a:effectLst>
              </a:rPr>
              <a:t>Si è deciso di utilizzare questa tecnologia perché perfettamente integrata con l'ecosistema Google, che con i suoi numerosi software per la produttività ben si adatta alle necessità di elaborazione collaborativa di documenti informali e file </a:t>
            </a:r>
            <a:r>
              <a:rPr kumimoji="1" lang="it-IT" sz="1700" dirty="0" err="1">
                <a:solidFill>
                  <a:schemeClr val="bg1"/>
                </a:solidFill>
                <a:effectLst>
                  <a:outerShdw blurRad="38100" dist="38100" dir="2700000" algn="tl">
                    <a:srgbClr val="000000">
                      <a:alpha val="43137"/>
                    </a:srgbClr>
                  </a:outerShdw>
                </a:effectLst>
              </a:rPr>
              <a:t>sharing</a:t>
            </a:r>
            <a:r>
              <a:rPr kumimoji="1" lang="it-IT" sz="1700" dirty="0">
                <a:solidFill>
                  <a:schemeClr val="bg1"/>
                </a:solidFill>
                <a:effectLst>
                  <a:outerShdw blurRad="38100" dist="38100" dir="2700000" algn="tl">
                    <a:srgbClr val="000000">
                      <a:alpha val="43137"/>
                    </a:srgbClr>
                  </a:outerShdw>
                </a:effectLst>
              </a:rPr>
              <a:t>, e già associata alla mail del gruppo (</a:t>
            </a:r>
            <a:r>
              <a:rPr kumimoji="1" lang="it-IT" sz="1700" dirty="0" err="1">
                <a:solidFill>
                  <a:schemeClr val="bg1"/>
                </a:solidFill>
                <a:effectLst>
                  <a:outerShdw blurRad="38100" dist="38100" dir="2700000" algn="tl">
                    <a:srgbClr val="000000">
                      <a:alpha val="43137"/>
                    </a:srgbClr>
                  </a:outerShdw>
                </a:effectLst>
              </a:rPr>
              <a:t>graphite.swe@gmail.com</a:t>
            </a:r>
            <a:r>
              <a:rPr kumimoji="1" lang="it-IT" sz="1700" dirty="0">
                <a:solidFill>
                  <a:schemeClr val="bg1"/>
                </a:solidFill>
                <a:effectLst>
                  <a:outerShdw blurRad="38100" dist="38100" dir="2700000" algn="tl">
                    <a:srgbClr val="000000">
                      <a:alpha val="43137"/>
                    </a:srgbClr>
                  </a:outerShdw>
                </a:effectLst>
              </a:rPr>
              <a:t>). Tecnologie concorrenti: </a:t>
            </a:r>
            <a:r>
              <a:rPr kumimoji="1" lang="it-IT" sz="1700" dirty="0" err="1">
                <a:solidFill>
                  <a:schemeClr val="bg1"/>
                </a:solidFill>
                <a:effectLst>
                  <a:outerShdw blurRad="38100" dist="38100" dir="2700000" algn="tl">
                    <a:srgbClr val="000000">
                      <a:alpha val="43137"/>
                    </a:srgbClr>
                  </a:outerShdw>
                </a:effectLst>
              </a:rPr>
              <a:t>Dropbox</a:t>
            </a:r>
            <a:r>
              <a:rPr kumimoji="1" lang="it-IT" sz="1700" dirty="0">
                <a:solidFill>
                  <a:schemeClr val="bg1"/>
                </a:solidFill>
                <a:effectLst>
                  <a:outerShdw blurRad="38100" dist="38100" dir="2700000" algn="tl">
                    <a:srgbClr val="000000">
                      <a:alpha val="43137"/>
                    </a:srgbClr>
                  </a:outerShdw>
                </a:effectLst>
              </a:rPr>
              <a:t>, Mega.</a:t>
            </a:r>
          </a:p>
          <a:p>
            <a:pPr marL="342900" lvl="1" indent="-342900" algn="just">
              <a:spcAft>
                <a:spcPts val="600"/>
              </a:spcAft>
              <a:buClr>
                <a:schemeClr val="accent2"/>
              </a:buClr>
              <a:buFont typeface="Wingdings" charset="2"/>
              <a:buChar char="ü"/>
            </a:pPr>
            <a:r>
              <a:rPr kumimoji="1" lang="it-IT" sz="1700" dirty="0">
                <a:solidFill>
                  <a:schemeClr val="bg1"/>
                </a:solidFill>
                <a:effectLst>
                  <a:outerShdw blurRad="38100" dist="38100" dir="2700000" algn="tl">
                    <a:srgbClr val="000000">
                      <a:alpha val="43137"/>
                    </a:srgbClr>
                  </a:outerShdw>
                </a:effectLst>
              </a:rPr>
              <a:t>Drive risponde alle esigenze del gruppo di un servizio </a:t>
            </a:r>
            <a:r>
              <a:rPr kumimoji="1" lang="it-IT" sz="1700" dirty="0" err="1">
                <a:solidFill>
                  <a:schemeClr val="bg1"/>
                </a:solidFill>
                <a:effectLst>
                  <a:outerShdw blurRad="38100" dist="38100" dir="2700000" algn="tl">
                    <a:srgbClr val="000000">
                      <a:alpha val="43137"/>
                    </a:srgbClr>
                  </a:outerShdw>
                </a:effectLst>
              </a:rPr>
              <a:t>cloud</a:t>
            </a:r>
            <a:r>
              <a:rPr kumimoji="1" lang="it-IT" sz="1700" dirty="0">
                <a:solidFill>
                  <a:schemeClr val="bg1"/>
                </a:solidFill>
                <a:effectLst>
                  <a:outerShdw blurRad="38100" dist="38100" dir="2700000" algn="tl">
                    <a:srgbClr val="000000">
                      <a:alpha val="43137"/>
                    </a:srgbClr>
                  </a:outerShdw>
                </a:effectLst>
              </a:rPr>
              <a:t> per il file </a:t>
            </a:r>
            <a:r>
              <a:rPr kumimoji="1" lang="it-IT" sz="1700" dirty="0" err="1">
                <a:solidFill>
                  <a:schemeClr val="bg1"/>
                </a:solidFill>
                <a:effectLst>
                  <a:outerShdw blurRad="38100" dist="38100" dir="2700000" algn="tl">
                    <a:srgbClr val="000000">
                      <a:alpha val="43137"/>
                    </a:srgbClr>
                  </a:outerShdw>
                </a:effectLst>
              </a:rPr>
              <a:t>sharing</a:t>
            </a:r>
            <a:r>
              <a:rPr kumimoji="1" lang="it-IT" sz="1700" dirty="0">
                <a:solidFill>
                  <a:schemeClr val="bg1"/>
                </a:solidFill>
                <a:effectLst>
                  <a:outerShdw blurRad="38100" dist="38100" dir="2700000" algn="tl">
                    <a:srgbClr val="000000">
                      <a:alpha val="43137"/>
                    </a:srgbClr>
                  </a:outerShdw>
                </a:effectLst>
              </a:rPr>
              <a:t> che garantisca facilità di rilascio della documentazione prodotta, e che sia ben integrato con servizi per la produttività affiliati. La sua semplicità d'uso e gratuità (nei confini degli obiettivi di progetto) lo fanno spiccare rispetto a prodotti concorrenti, e la presenza di applicazioni mobile e desktop multipiattaforma associate ne permettono l'utilizzo su pressoché qualsiasi dispositivo.</a:t>
            </a:r>
          </a:p>
          <a:p>
            <a:pPr marL="342900" lvl="1" indent="-342900" algn="just">
              <a:spcAft>
                <a:spcPts val="600"/>
              </a:spcAft>
              <a:buClr>
                <a:schemeClr val="accent2"/>
              </a:buClr>
              <a:buFont typeface="Wingdings" charset="2"/>
              <a:buChar char="ü"/>
            </a:pPr>
            <a:r>
              <a:rPr kumimoji="1" lang="it-IT" sz="1700" dirty="0">
                <a:solidFill>
                  <a:schemeClr val="bg1"/>
                </a:solidFill>
                <a:effectLst>
                  <a:outerShdw blurRad="38100" dist="38100" dir="2700000" algn="tl">
                    <a:srgbClr val="000000">
                      <a:alpha val="43137"/>
                    </a:srgbClr>
                  </a:outerShdw>
                </a:effectLst>
              </a:rPr>
              <a:t>Il servizio offre uno spazio di archiviazione gratuito pari a 15GB, quota non elevatissima ma adeguata ai fini del progetto. Il limite più grande di un servizio </a:t>
            </a:r>
            <a:r>
              <a:rPr kumimoji="1" lang="it-IT" sz="1700" dirty="0" err="1">
                <a:solidFill>
                  <a:schemeClr val="bg1"/>
                </a:solidFill>
                <a:effectLst>
                  <a:outerShdw blurRad="38100" dist="38100" dir="2700000" algn="tl">
                    <a:srgbClr val="000000">
                      <a:alpha val="43137"/>
                    </a:srgbClr>
                  </a:outerShdw>
                </a:effectLst>
              </a:rPr>
              <a:t>cloud</a:t>
            </a:r>
            <a:r>
              <a:rPr kumimoji="1" lang="it-IT" sz="1700" dirty="0">
                <a:solidFill>
                  <a:schemeClr val="bg1"/>
                </a:solidFill>
                <a:effectLst>
                  <a:outerShdw blurRad="38100" dist="38100" dir="2700000" algn="tl">
                    <a:srgbClr val="000000">
                      <a:alpha val="43137"/>
                    </a:srgbClr>
                  </a:outerShdw>
                </a:effectLst>
              </a:rPr>
              <a:t> è la costante necessità di una connessione internet per il reperimento dei dati </a:t>
            </a:r>
            <a:r>
              <a:rPr kumimoji="1" lang="it-IT" sz="1700" dirty="0" err="1">
                <a:solidFill>
                  <a:schemeClr val="bg1"/>
                </a:solidFill>
                <a:effectLst>
                  <a:outerShdw blurRad="38100" dist="38100" dir="2700000" algn="tl">
                    <a:srgbClr val="000000">
                      <a:alpha val="43137"/>
                    </a:srgbClr>
                  </a:outerShdw>
                </a:effectLst>
              </a:rPr>
              <a:t>versionati</a:t>
            </a:r>
            <a:r>
              <a:rPr kumimoji="1" lang="it-IT" sz="1700" dirty="0">
                <a:solidFill>
                  <a:schemeClr val="bg1"/>
                </a:solidFill>
                <a:effectLst>
                  <a:outerShdw blurRad="38100" dist="38100" dir="2700000" algn="tl">
                    <a:srgbClr val="000000">
                      <a:alpha val="43137"/>
                    </a:srgbClr>
                  </a:outerShdw>
                </a:effectLst>
              </a:rPr>
              <a:t>, cosa che può essere mitigata dai backup tramite client ma che in situazioni critiche rimane un problema aperto.</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2887522" cy="707886"/>
          </a:xfrm>
          <a:prstGeom prst="rect">
            <a:avLst/>
          </a:prstGeom>
        </p:spPr>
        <p:txBody>
          <a:bodyPr wrap="none">
            <a:spAutoFit/>
          </a:bodyPr>
          <a:lstStyle/>
          <a:p>
            <a:r>
              <a:rPr kumimoji="1" lang="it-IT" altLang="zh-CN" sz="4000" b="1" dirty="0">
                <a:effectLst>
                  <a:outerShdw blurRad="38100" dist="38100" dir="2700000" algn="tl">
                    <a:srgbClr val="000000">
                      <a:alpha val="43137"/>
                    </a:srgbClr>
                  </a:outerShdw>
                </a:effectLst>
              </a:rPr>
              <a:t>Google drive</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11/20</a:t>
            </a:r>
            <a:endParaRPr lang="zh-CN" altLang="en-US" sz="2000" dirty="0">
              <a:solidFill>
                <a:schemeClr val="bg1"/>
              </a:solidFill>
            </a:endParaRPr>
          </a:p>
        </p:txBody>
      </p:sp>
    </p:spTree>
    <p:extLst>
      <p:ext uri="{BB962C8B-B14F-4D97-AF65-F5344CB8AC3E}">
        <p14:creationId xmlns:p14="http://schemas.microsoft.com/office/powerpoint/2010/main" val="912594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082511"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supporto</a:t>
            </a:r>
          </a:p>
        </p:txBody>
      </p:sp>
      <p:sp>
        <p:nvSpPr>
          <p:cNvPr id="2" name="Rettangolo 1"/>
          <p:cNvSpPr/>
          <p:nvPr/>
        </p:nvSpPr>
        <p:spPr>
          <a:xfrm>
            <a:off x="79406" y="1427719"/>
            <a:ext cx="8825107" cy="5309146"/>
          </a:xfrm>
          <a:prstGeom prst="rect">
            <a:avLst/>
          </a:prstGeom>
          <a:noFill/>
        </p:spPr>
        <p:txBody>
          <a:bodyPr wrap="square" rtlCol="0">
            <a:spAutoFit/>
          </a:bodyPr>
          <a:lstStyle/>
          <a:p>
            <a:pPr marL="342900" lvl="1" indent="-342900" algn="just">
              <a:spcAft>
                <a:spcPts val="600"/>
              </a:spcAft>
              <a:buClr>
                <a:schemeClr val="accent2"/>
              </a:buClr>
              <a:buFont typeface="Wingdings" charset="2"/>
              <a:buChar char="ü"/>
            </a:pPr>
            <a:r>
              <a:rPr kumimoji="1" lang="it-IT" dirty="0" err="1">
                <a:solidFill>
                  <a:schemeClr val="bg1"/>
                </a:solidFill>
                <a:effectLst>
                  <a:outerShdw blurRad="38100" dist="38100" dir="2700000" algn="tl">
                    <a:srgbClr val="000000">
                      <a:alpha val="43137"/>
                    </a:srgbClr>
                  </a:outerShdw>
                </a:effectLst>
              </a:rPr>
              <a:t>Hangouts</a:t>
            </a:r>
            <a:r>
              <a:rPr kumimoji="1" lang="it-IT" dirty="0">
                <a:solidFill>
                  <a:schemeClr val="bg1"/>
                </a:solidFill>
                <a:effectLst>
                  <a:outerShdw blurRad="38100" dist="38100" dir="2700000" algn="tl">
                    <a:srgbClr val="000000">
                      <a:alpha val="43137"/>
                    </a:srgbClr>
                  </a:outerShdw>
                </a:effectLst>
              </a:rPr>
              <a:t> è un software di messaggistica istantanea e di VoIP sviluppato da Google. È disponibile per le maggiori piattaforme mobili e come estensione per il browser web Google </a:t>
            </a:r>
            <a:r>
              <a:rPr kumimoji="1" lang="it-IT" dirty="0" err="1">
                <a:solidFill>
                  <a:schemeClr val="bg1"/>
                </a:solidFill>
                <a:effectLst>
                  <a:outerShdw blurRad="38100" dist="38100" dir="2700000" algn="tl">
                    <a:srgbClr val="000000">
                      <a:alpha val="43137"/>
                    </a:srgbClr>
                  </a:outerShdw>
                </a:effectLst>
              </a:rPr>
              <a:t>Chrome</a:t>
            </a:r>
            <a:r>
              <a:rPr kumimoji="1" lang="it-IT" dirty="0">
                <a:solidFill>
                  <a:schemeClr val="bg1"/>
                </a:solidFill>
                <a:effectLst>
                  <a:outerShdw blurRad="38100" dist="38100" dir="2700000" algn="tl">
                    <a:srgbClr val="000000">
                      <a:alpha val="43137"/>
                    </a:srgbClr>
                  </a:outerShdw>
                </a:effectLst>
              </a:rPr>
              <a:t>, e si integra perfettamente con l'ecosistema di prodottoti Google. Il gruppo intende utilizzare tale tecnologia per effettuare videochiamate tra i membri e/o con la Proponente (caso in cui il contatto in remoto si è rivelato indispensabile a causa degli obblighi logistici della stessa) nel contesto di riunioni e confronti. </a:t>
            </a:r>
          </a:p>
          <a:p>
            <a:pPr marL="342900" lvl="1" indent="-342900" algn="just">
              <a:spcAft>
                <a:spcPts val="600"/>
              </a:spcAft>
              <a:buClr>
                <a:schemeClr val="accent2"/>
              </a:buClr>
              <a:buFont typeface="Wingdings" charset="2"/>
              <a:buChar char="ü"/>
            </a:pPr>
            <a:r>
              <a:rPr kumimoji="1" lang="it-IT" dirty="0" err="1">
                <a:solidFill>
                  <a:schemeClr val="bg1"/>
                </a:solidFill>
                <a:effectLst>
                  <a:outerShdw blurRad="38100" dist="38100" dir="2700000" algn="tl">
                    <a:srgbClr val="000000">
                      <a:alpha val="43137"/>
                    </a:srgbClr>
                  </a:outerShdw>
                </a:effectLst>
              </a:rPr>
              <a:t>Hangouts</a:t>
            </a:r>
            <a:r>
              <a:rPr kumimoji="1" lang="it-IT" dirty="0">
                <a:solidFill>
                  <a:schemeClr val="bg1"/>
                </a:solidFill>
                <a:effectLst>
                  <a:outerShdw blurRad="38100" dist="38100" dir="2700000" algn="tl">
                    <a:srgbClr val="000000">
                      <a:alpha val="43137"/>
                    </a:srgbClr>
                  </a:outerShdw>
                </a:effectLst>
              </a:rPr>
              <a:t> è stato selezionato in virtù della sua gratuità, integrazione con l'ecosistema Google e compatibilità totale con i maggiori sistemi operativi tramite l'utilizzo del browser web Google </a:t>
            </a:r>
            <a:r>
              <a:rPr kumimoji="1" lang="it-IT" dirty="0" err="1">
                <a:solidFill>
                  <a:schemeClr val="bg1"/>
                </a:solidFill>
                <a:effectLst>
                  <a:outerShdw blurRad="38100" dist="38100" dir="2700000" algn="tl">
                    <a:srgbClr val="000000">
                      <a:alpha val="43137"/>
                    </a:srgbClr>
                  </a:outerShdw>
                </a:effectLst>
              </a:rPr>
              <a:t>Chrome</a:t>
            </a:r>
            <a:r>
              <a:rPr kumimoji="1" lang="it-IT" dirty="0">
                <a:solidFill>
                  <a:schemeClr val="bg1"/>
                </a:solidFill>
                <a:effectLst>
                  <a:outerShdw blurRad="38100" dist="38100" dir="2700000" algn="tl">
                    <a:srgbClr val="000000">
                      <a:alpha val="43137"/>
                    </a:srgbClr>
                  </a:outerShdw>
                </a:effectLst>
              </a:rPr>
              <a:t>. Il sistema offre inoltre una comoda funzionalità di screen sharing pienamente sfruttata nello svolgimento di task collaborativi o per l'illustrazione di materiale alla Proponente. Tecnologie concorrenti: Skype.</a:t>
            </a:r>
          </a:p>
          <a:p>
            <a:pPr marL="342900" lvl="1" indent="-342900" algn="just">
              <a:spcAft>
                <a:spcPts val="600"/>
              </a:spcAft>
              <a:buClr>
                <a:schemeClr val="accent2"/>
              </a:buClr>
              <a:buFont typeface="Wingdings" charset="2"/>
              <a:buChar char="ü"/>
            </a:pPr>
            <a:r>
              <a:rPr kumimoji="1" lang="it-IT" dirty="0">
                <a:solidFill>
                  <a:schemeClr val="bg1"/>
                </a:solidFill>
                <a:effectLst>
                  <a:outerShdw blurRad="38100" dist="38100" dir="2700000" algn="tl">
                    <a:srgbClr val="000000">
                      <a:alpha val="43137"/>
                    </a:srgbClr>
                  </a:outerShdw>
                </a:effectLst>
              </a:rPr>
              <a:t> La distanza geografica dei membri del gruppo e l'incompatibilità degli impegni individuali rendono indispensabile l'utilizzo delle videochiamate per confronti diretti e/o riepilogativi. </a:t>
            </a:r>
            <a:r>
              <a:rPr kumimoji="1" lang="it-IT" dirty="0" err="1">
                <a:solidFill>
                  <a:schemeClr val="bg1"/>
                </a:solidFill>
                <a:effectLst>
                  <a:outerShdw blurRad="38100" dist="38100" dir="2700000" algn="tl">
                    <a:srgbClr val="000000">
                      <a:alpha val="43137"/>
                    </a:srgbClr>
                  </a:outerShdw>
                </a:effectLst>
              </a:rPr>
              <a:t>Hangouts</a:t>
            </a:r>
            <a:r>
              <a:rPr kumimoji="1" lang="it-IT" dirty="0">
                <a:solidFill>
                  <a:schemeClr val="bg1"/>
                </a:solidFill>
                <a:effectLst>
                  <a:outerShdw blurRad="38100" dist="38100" dir="2700000" algn="tl">
                    <a:srgbClr val="000000">
                      <a:alpha val="43137"/>
                    </a:srgbClr>
                  </a:outerShdw>
                </a:effectLst>
              </a:rPr>
              <a:t> fornisce una soluzione integrata con altre tecnologie selezionate unita ad una buona compatibilità e immediatezza d'uso .</a:t>
            </a:r>
          </a:p>
          <a:p>
            <a:pPr marL="342900" lvl="1" indent="-342900" algn="just">
              <a:spcAft>
                <a:spcPts val="600"/>
              </a:spcAft>
              <a:buClr>
                <a:schemeClr val="accent2"/>
              </a:buClr>
              <a:buFont typeface="Wingdings" charset="2"/>
              <a:buChar char="ü"/>
            </a:pPr>
            <a:r>
              <a:rPr kumimoji="1" lang="it-IT" dirty="0" err="1">
                <a:solidFill>
                  <a:schemeClr val="bg1"/>
                </a:solidFill>
                <a:effectLst>
                  <a:outerShdw blurRad="38100" dist="38100" dir="2700000" algn="tl">
                    <a:srgbClr val="000000">
                      <a:alpha val="43137"/>
                    </a:srgbClr>
                  </a:outerShdw>
                </a:effectLst>
              </a:rPr>
              <a:t>Hangouts</a:t>
            </a:r>
            <a:r>
              <a:rPr kumimoji="1" lang="it-IT" dirty="0">
                <a:solidFill>
                  <a:schemeClr val="bg1"/>
                </a:solidFill>
                <a:effectLst>
                  <a:outerShdw blurRad="38100" dist="38100" dir="2700000" algn="tl">
                    <a:srgbClr val="000000">
                      <a:alpha val="43137"/>
                    </a:srgbClr>
                  </a:outerShdw>
                </a:effectLst>
              </a:rPr>
              <a:t> paga la sua immediatezza d'uso e grande compatibilità con il vincolo d'uso del browser web Google Chrome dettato dall'assenza di un client desktop. </a:t>
            </a:r>
            <a:r>
              <a:rPr kumimoji="1" lang="it-IT" dirty="0" err="1">
                <a:solidFill>
                  <a:schemeClr val="bg1"/>
                </a:solidFill>
                <a:effectLst>
                  <a:outerShdw blurRad="38100" dist="38100" dir="2700000" algn="tl">
                    <a:srgbClr val="000000">
                      <a:alpha val="43137"/>
                    </a:srgbClr>
                  </a:outerShdw>
                </a:effectLst>
              </a:rPr>
              <a:t>Cio</a:t>
            </a:r>
            <a:r>
              <a:rPr kumimoji="1" lang="it-IT" dirty="0">
                <a:solidFill>
                  <a:schemeClr val="bg1"/>
                </a:solidFill>
                <a:effectLst>
                  <a:outerShdw blurRad="38100" dist="38100" dir="2700000" algn="tl">
                    <a:srgbClr val="000000">
                      <a:alpha val="43137"/>
                    </a:srgbClr>
                  </a:outerShdw>
                </a:effectLst>
              </a:rPr>
              <a:t> nonostante questo aspetto non appare significativamente rilevante per il gruppo.</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2211055"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Hangouts</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12/20</a:t>
            </a:r>
            <a:endParaRPr lang="zh-CN" altLang="en-US" sz="2000" dirty="0">
              <a:solidFill>
                <a:schemeClr val="bg1"/>
              </a:solidFill>
            </a:endParaRPr>
          </a:p>
        </p:txBody>
      </p:sp>
    </p:spTree>
    <p:extLst>
      <p:ext uri="{BB962C8B-B14F-4D97-AF65-F5344CB8AC3E}">
        <p14:creationId xmlns:p14="http://schemas.microsoft.com/office/powerpoint/2010/main" val="1185408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082511"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supporto</a:t>
            </a:r>
          </a:p>
        </p:txBody>
      </p:sp>
      <p:sp>
        <p:nvSpPr>
          <p:cNvPr id="2" name="Rettangolo 1"/>
          <p:cNvSpPr/>
          <p:nvPr/>
        </p:nvSpPr>
        <p:spPr>
          <a:xfrm>
            <a:off x="101179" y="1421763"/>
            <a:ext cx="8846878" cy="5293757"/>
          </a:xfrm>
          <a:prstGeom prst="rect">
            <a:avLst/>
          </a:prstGeom>
          <a:noFill/>
        </p:spPr>
        <p:txBody>
          <a:bodyPr wrap="square" rtlCol="0">
            <a:spAutoFit/>
          </a:bodyPr>
          <a:lstStyle/>
          <a:p>
            <a:pPr marL="342900" lvl="1" indent="-342900" algn="just">
              <a:spcAft>
                <a:spcPts val="600"/>
              </a:spcAft>
              <a:buClr>
                <a:schemeClr val="accent2"/>
              </a:buClr>
              <a:buFont typeface="Wingdings" charset="2"/>
              <a:buChar char="ü"/>
            </a:pPr>
            <a:r>
              <a:rPr kumimoji="1" lang="it-IT" sz="1900" dirty="0" err="1">
                <a:solidFill>
                  <a:schemeClr val="bg1"/>
                </a:solidFill>
                <a:effectLst>
                  <a:outerShdw blurRad="38100" dist="38100" dir="2700000" algn="tl">
                    <a:srgbClr val="000000">
                      <a:alpha val="43137"/>
                    </a:srgbClr>
                  </a:outerShdw>
                </a:effectLst>
              </a:rPr>
              <a:t>Slack</a:t>
            </a:r>
            <a:r>
              <a:rPr kumimoji="1" lang="it-IT" sz="1900" dirty="0">
                <a:solidFill>
                  <a:schemeClr val="bg1"/>
                </a:solidFill>
                <a:effectLst>
                  <a:outerShdw blurRad="38100" dist="38100" dir="2700000" algn="tl">
                    <a:srgbClr val="000000">
                      <a:alpha val="43137"/>
                    </a:srgbClr>
                  </a:outerShdw>
                </a:effectLst>
              </a:rPr>
              <a:t> è un software per la collaborazione aziendale utilizzato per inviare messaggi in modo istantaneo ai membri del team. Il gruppo intende utilizzare tale tecnologia per la messaggistica istantanea tra i membri e/o con la Proponente (caso in cui il contatto in remoto si è rivelato indispensabile a causa degli obblighi logistici della stessa). </a:t>
            </a:r>
          </a:p>
          <a:p>
            <a:pPr marL="342900" lvl="1" indent="-342900" algn="just">
              <a:spcAft>
                <a:spcPts val="600"/>
              </a:spcAft>
              <a:buClr>
                <a:schemeClr val="accent2"/>
              </a:buClr>
              <a:buFont typeface="Wingdings" charset="2"/>
              <a:buChar char="ü"/>
            </a:pPr>
            <a:r>
              <a:rPr kumimoji="1" lang="it-IT" sz="1900" dirty="0" err="1">
                <a:solidFill>
                  <a:schemeClr val="bg1"/>
                </a:solidFill>
                <a:effectLst>
                  <a:outerShdw blurRad="38100" dist="38100" dir="2700000" algn="tl">
                    <a:srgbClr val="000000">
                      <a:alpha val="43137"/>
                    </a:srgbClr>
                  </a:outerShdw>
                </a:effectLst>
              </a:rPr>
              <a:t>Slack</a:t>
            </a:r>
            <a:r>
              <a:rPr kumimoji="1" lang="it-IT" sz="1900" dirty="0">
                <a:solidFill>
                  <a:schemeClr val="bg1"/>
                </a:solidFill>
                <a:effectLst>
                  <a:outerShdw blurRad="38100" dist="38100" dir="2700000" algn="tl">
                    <a:srgbClr val="000000">
                      <a:alpha val="43137"/>
                    </a:srgbClr>
                  </a:outerShdw>
                </a:effectLst>
              </a:rPr>
              <a:t> è stato selezionato in virtù della sua gratuità, integrazione con un gran numero delle altre tecnologie usate dal gruppo e compatibilità con i maggiori sistemi operativi (mobile e non). La tecnologia offre inoltre la possibilità di dividere gli argomenti in canali dedicati (privati o meno) e potenti funzionalità di file </a:t>
            </a:r>
            <a:r>
              <a:rPr kumimoji="1" lang="it-IT" sz="1900" dirty="0" err="1">
                <a:solidFill>
                  <a:schemeClr val="bg1"/>
                </a:solidFill>
                <a:effectLst>
                  <a:outerShdw blurRad="38100" dist="38100" dir="2700000" algn="tl">
                    <a:srgbClr val="000000">
                      <a:alpha val="43137"/>
                    </a:srgbClr>
                  </a:outerShdw>
                </a:effectLst>
              </a:rPr>
              <a:t>sharing</a:t>
            </a:r>
            <a:r>
              <a:rPr kumimoji="1" lang="it-IT" sz="1900" dirty="0">
                <a:solidFill>
                  <a:schemeClr val="bg1"/>
                </a:solidFill>
                <a:effectLst>
                  <a:outerShdw blurRad="38100" dist="38100" dir="2700000" algn="tl">
                    <a:srgbClr val="000000">
                      <a:alpha val="43137"/>
                    </a:srgbClr>
                  </a:outerShdw>
                </a:effectLst>
              </a:rPr>
              <a:t>, tra cui quella dedicata al codice. Tecnologie concorrenti: </a:t>
            </a:r>
            <a:r>
              <a:rPr kumimoji="1" lang="it-IT" sz="1900" dirty="0" err="1">
                <a:solidFill>
                  <a:schemeClr val="bg1"/>
                </a:solidFill>
                <a:effectLst>
                  <a:outerShdw blurRad="38100" dist="38100" dir="2700000" algn="tl">
                    <a:srgbClr val="000000">
                      <a:alpha val="43137"/>
                    </a:srgbClr>
                  </a:outerShdw>
                </a:effectLst>
              </a:rPr>
              <a:t>Azendoo</a:t>
            </a:r>
            <a:r>
              <a:rPr kumimoji="1" lang="it-IT" sz="1900" dirty="0">
                <a:solidFill>
                  <a:schemeClr val="bg1"/>
                </a:solidFill>
                <a:effectLst>
                  <a:outerShdw blurRad="38100" dist="38100" dir="2700000" algn="tl">
                    <a:srgbClr val="000000">
                      <a:alpha val="43137"/>
                    </a:srgbClr>
                  </a:outerShdw>
                </a:effectLst>
              </a:rPr>
              <a:t>, </a:t>
            </a:r>
            <a:r>
              <a:rPr kumimoji="1" lang="it-IT" sz="1900" dirty="0" err="1">
                <a:solidFill>
                  <a:schemeClr val="bg1"/>
                </a:solidFill>
                <a:effectLst>
                  <a:outerShdw blurRad="38100" dist="38100" dir="2700000" algn="tl">
                    <a:srgbClr val="000000">
                      <a:alpha val="43137"/>
                    </a:srgbClr>
                  </a:outerShdw>
                </a:effectLst>
              </a:rPr>
              <a:t>eXo</a:t>
            </a:r>
            <a:r>
              <a:rPr kumimoji="1" lang="it-IT" sz="1900" dirty="0">
                <a:solidFill>
                  <a:schemeClr val="bg1"/>
                </a:solidFill>
                <a:effectLst>
                  <a:outerShdw blurRad="38100" dist="38100" dir="2700000" algn="tl">
                    <a:srgbClr val="000000">
                      <a:alpha val="43137"/>
                    </a:srgbClr>
                  </a:outerShdw>
                </a:effectLst>
              </a:rPr>
              <a:t> Platform.</a:t>
            </a:r>
          </a:p>
          <a:p>
            <a:pPr marL="342900" lvl="1" indent="-342900" algn="just">
              <a:spcAft>
                <a:spcPts val="600"/>
              </a:spcAft>
              <a:buClr>
                <a:schemeClr val="accent2"/>
              </a:buClr>
              <a:buFont typeface="Wingdings" charset="2"/>
              <a:buChar char="ü"/>
            </a:pPr>
            <a:r>
              <a:rPr kumimoji="1" lang="it-IT" sz="1900" dirty="0">
                <a:solidFill>
                  <a:schemeClr val="bg1"/>
                </a:solidFill>
                <a:effectLst>
                  <a:outerShdw blurRad="38100" dist="38100" dir="2700000" algn="tl">
                    <a:srgbClr val="000000">
                      <a:alpha val="43137"/>
                    </a:srgbClr>
                  </a:outerShdw>
                </a:effectLst>
              </a:rPr>
              <a:t>La distanza geografica dei membri del gruppo e l'incompatibilità degli impegni individuali rendono indispensabile l'utilizzo della messaggistica istantanea per confronti diretti e/o riepilogativi. </a:t>
            </a:r>
            <a:r>
              <a:rPr kumimoji="1" lang="it-IT" sz="1900" dirty="0" err="1">
                <a:solidFill>
                  <a:schemeClr val="bg1"/>
                </a:solidFill>
                <a:effectLst>
                  <a:outerShdw blurRad="38100" dist="38100" dir="2700000" algn="tl">
                    <a:srgbClr val="000000">
                      <a:alpha val="43137"/>
                    </a:srgbClr>
                  </a:outerShdw>
                </a:effectLst>
              </a:rPr>
              <a:t>Slack</a:t>
            </a:r>
            <a:r>
              <a:rPr kumimoji="1" lang="it-IT" sz="1900" dirty="0">
                <a:solidFill>
                  <a:schemeClr val="bg1"/>
                </a:solidFill>
                <a:effectLst>
                  <a:outerShdw blurRad="38100" dist="38100" dir="2700000" algn="tl">
                    <a:srgbClr val="000000">
                      <a:alpha val="43137"/>
                    </a:srgbClr>
                  </a:outerShdw>
                </a:effectLst>
              </a:rPr>
              <a:t> fornisce una soluzione perfettamente integrata con le altre tecnologie selezionate unita ad una buona compatibilità e immediatezza d’uso.</a:t>
            </a:r>
          </a:p>
          <a:p>
            <a:pPr marL="342900" lvl="1" indent="-342900" algn="just">
              <a:spcAft>
                <a:spcPts val="600"/>
              </a:spcAft>
              <a:buClr>
                <a:schemeClr val="accent2"/>
              </a:buClr>
              <a:buFont typeface="Wingdings" charset="2"/>
              <a:buChar char="ü"/>
            </a:pPr>
            <a:r>
              <a:rPr kumimoji="1" lang="it-IT" sz="1900" dirty="0" err="1">
                <a:solidFill>
                  <a:schemeClr val="bg1"/>
                </a:solidFill>
                <a:effectLst>
                  <a:outerShdw blurRad="38100" dist="38100" dir="2700000" algn="tl">
                    <a:srgbClr val="000000">
                      <a:alpha val="43137"/>
                    </a:srgbClr>
                  </a:outerShdw>
                </a:effectLst>
              </a:rPr>
              <a:t>Slack</a:t>
            </a:r>
            <a:r>
              <a:rPr kumimoji="1" lang="it-IT" sz="1900" dirty="0">
                <a:solidFill>
                  <a:schemeClr val="bg1"/>
                </a:solidFill>
                <a:effectLst>
                  <a:outerShdw blurRad="38100" dist="38100" dir="2700000" algn="tl">
                    <a:srgbClr val="000000">
                      <a:alpha val="43137"/>
                    </a:srgbClr>
                  </a:outerShdw>
                </a:effectLst>
              </a:rPr>
              <a:t> non presenta particolari aspetti negativi rispetto agli obiettivi del gruppo di progetto.</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268296"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Slack</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13/20</a:t>
            </a:r>
            <a:endParaRPr lang="zh-CN" altLang="en-US" sz="2000" dirty="0">
              <a:solidFill>
                <a:schemeClr val="bg1"/>
              </a:solidFill>
            </a:endParaRPr>
          </a:p>
        </p:txBody>
      </p:sp>
    </p:spTree>
    <p:extLst>
      <p:ext uri="{BB962C8B-B14F-4D97-AF65-F5344CB8AC3E}">
        <p14:creationId xmlns:p14="http://schemas.microsoft.com/office/powerpoint/2010/main" val="1891035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082511"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supporto</a:t>
            </a:r>
          </a:p>
        </p:txBody>
      </p:sp>
      <p:sp>
        <p:nvSpPr>
          <p:cNvPr id="2" name="Rettangolo 1"/>
          <p:cNvSpPr/>
          <p:nvPr/>
        </p:nvSpPr>
        <p:spPr>
          <a:xfrm>
            <a:off x="101177" y="1503920"/>
            <a:ext cx="8835994" cy="5147563"/>
          </a:xfrm>
          <a:prstGeom prst="rect">
            <a:avLst/>
          </a:prstGeom>
          <a:noFill/>
        </p:spPr>
        <p:txBody>
          <a:bodyPr wrap="square" rtlCol="0">
            <a:spAutoFit/>
          </a:bodyPr>
          <a:lstStyle/>
          <a:p>
            <a:pPr marL="342900" lvl="1" indent="-342900" algn="just">
              <a:spcAft>
                <a:spcPts val="600"/>
              </a:spcAft>
              <a:buClr>
                <a:schemeClr val="accent2"/>
              </a:buClr>
              <a:buFont typeface="Wingdings" charset="2"/>
              <a:buChar char="ü"/>
            </a:pPr>
            <a:r>
              <a:rPr kumimoji="1" lang="it-IT" sz="1650" dirty="0" err="1">
                <a:solidFill>
                  <a:schemeClr val="bg1"/>
                </a:solidFill>
                <a:effectLst>
                  <a:outerShdw blurRad="38100" dist="38100" dir="2700000" algn="tl">
                    <a:srgbClr val="000000">
                      <a:alpha val="43137"/>
                    </a:srgbClr>
                  </a:outerShdw>
                </a:effectLst>
              </a:rPr>
              <a:t>Wrike</a:t>
            </a:r>
            <a:r>
              <a:rPr kumimoji="1" lang="it-IT" sz="1650" dirty="0">
                <a:solidFill>
                  <a:schemeClr val="bg1"/>
                </a:solidFill>
                <a:effectLst>
                  <a:outerShdw blurRad="38100" dist="38100" dir="2700000" algn="tl">
                    <a:srgbClr val="000000">
                      <a:alpha val="43137"/>
                    </a:srgbClr>
                  </a:outerShdw>
                </a:effectLst>
              </a:rPr>
              <a:t> è un'applicazione commerciale per il </a:t>
            </a:r>
            <a:r>
              <a:rPr kumimoji="1" lang="it-IT" sz="1650" dirty="0" err="1">
                <a:solidFill>
                  <a:schemeClr val="bg1"/>
                </a:solidFill>
                <a:effectLst>
                  <a:outerShdw blurRad="38100" dist="38100" dir="2700000" algn="tl">
                    <a:srgbClr val="000000">
                      <a:alpha val="43137"/>
                    </a:srgbClr>
                  </a:outerShdw>
                </a:effectLst>
              </a:rPr>
              <a:t>project</a:t>
            </a:r>
            <a:r>
              <a:rPr kumimoji="1" lang="it-IT" sz="1650" dirty="0">
                <a:solidFill>
                  <a:schemeClr val="bg1"/>
                </a:solidFill>
                <a:effectLst>
                  <a:outerShdw blurRad="38100" dist="38100" dir="2700000" algn="tl">
                    <a:srgbClr val="000000">
                      <a:alpha val="43137"/>
                    </a:srgbClr>
                  </a:outerShdw>
                </a:effectLst>
              </a:rPr>
              <a:t> management che offre potenti funzionalità per l'organizzazione del lavoro come la creazione e distribuzione di task e la generazione di diagrammi di </a:t>
            </a:r>
            <a:r>
              <a:rPr kumimoji="1" lang="it-IT" sz="1650" dirty="0" err="1">
                <a:solidFill>
                  <a:schemeClr val="bg1"/>
                </a:solidFill>
                <a:effectLst>
                  <a:outerShdw blurRad="38100" dist="38100" dir="2700000" algn="tl">
                    <a:srgbClr val="000000">
                      <a:alpha val="43137"/>
                    </a:srgbClr>
                  </a:outerShdw>
                </a:effectLst>
              </a:rPr>
              <a:t>Gantt</a:t>
            </a:r>
            <a:r>
              <a:rPr kumimoji="1" lang="it-IT" sz="1650" dirty="0">
                <a:solidFill>
                  <a:schemeClr val="bg1"/>
                </a:solidFill>
                <a:effectLst>
                  <a:outerShdw blurRad="38100" dist="38100" dir="2700000" algn="tl">
                    <a:srgbClr val="000000">
                      <a:alpha val="43137"/>
                    </a:srgbClr>
                  </a:outerShdw>
                </a:effectLst>
              </a:rPr>
              <a:t> dinamici. Il gruppo intende fare di </a:t>
            </a:r>
            <a:r>
              <a:rPr kumimoji="1" lang="it-IT" sz="1650" dirty="0" err="1">
                <a:solidFill>
                  <a:schemeClr val="bg1"/>
                </a:solidFill>
                <a:effectLst>
                  <a:outerShdw blurRad="38100" dist="38100" dir="2700000" algn="tl">
                    <a:srgbClr val="000000">
                      <a:alpha val="43137"/>
                    </a:srgbClr>
                  </a:outerShdw>
                </a:effectLst>
              </a:rPr>
              <a:t>Wrike</a:t>
            </a:r>
            <a:r>
              <a:rPr kumimoji="1" lang="it-IT" sz="1650" dirty="0">
                <a:solidFill>
                  <a:schemeClr val="bg1"/>
                </a:solidFill>
                <a:effectLst>
                  <a:outerShdw blurRad="38100" dist="38100" dir="2700000" algn="tl">
                    <a:srgbClr val="000000">
                      <a:alpha val="43137"/>
                    </a:srgbClr>
                  </a:outerShdw>
                </a:effectLst>
              </a:rPr>
              <a:t> il principale strumento a supporto del </a:t>
            </a:r>
            <a:r>
              <a:rPr kumimoji="1" lang="it-IT" sz="1650" dirty="0" err="1">
                <a:solidFill>
                  <a:schemeClr val="bg1"/>
                </a:solidFill>
                <a:effectLst>
                  <a:outerShdw blurRad="38100" dist="38100" dir="2700000" algn="tl">
                    <a:srgbClr val="000000">
                      <a:alpha val="43137"/>
                    </a:srgbClr>
                  </a:outerShdw>
                </a:effectLst>
              </a:rPr>
              <a:t>project</a:t>
            </a:r>
            <a:r>
              <a:rPr kumimoji="1" lang="it-IT" sz="1650" dirty="0">
                <a:solidFill>
                  <a:schemeClr val="bg1"/>
                </a:solidFill>
                <a:effectLst>
                  <a:outerShdw blurRad="38100" dist="38100" dir="2700000" algn="tl">
                    <a:srgbClr val="000000">
                      <a:alpha val="43137"/>
                    </a:srgbClr>
                  </a:outerShdw>
                </a:effectLst>
              </a:rPr>
              <a:t> management e quindi utilizzarlo per la suddivisione e assegnazione del lavoro in task da parte del Responsabile, sfruttando nel contempo le altre sue funzionalità per documentare e monitorare la gestione di progetto. </a:t>
            </a:r>
          </a:p>
          <a:p>
            <a:pPr marL="342900" lvl="1" indent="-342900" algn="just">
              <a:spcAft>
                <a:spcPts val="600"/>
              </a:spcAft>
              <a:buClr>
                <a:schemeClr val="accent2"/>
              </a:buClr>
              <a:buFont typeface="Wingdings" charset="2"/>
              <a:buChar char="ü"/>
            </a:pPr>
            <a:r>
              <a:rPr kumimoji="1" lang="it-IT" sz="1650" dirty="0" err="1">
                <a:solidFill>
                  <a:schemeClr val="bg1"/>
                </a:solidFill>
                <a:effectLst>
                  <a:outerShdw blurRad="38100" dist="38100" dir="2700000" algn="tl">
                    <a:srgbClr val="000000">
                      <a:alpha val="43137"/>
                    </a:srgbClr>
                  </a:outerShdw>
                </a:effectLst>
              </a:rPr>
              <a:t>Wrike</a:t>
            </a:r>
            <a:r>
              <a:rPr kumimoji="1" lang="it-IT" sz="1650" dirty="0">
                <a:solidFill>
                  <a:schemeClr val="bg1"/>
                </a:solidFill>
                <a:effectLst>
                  <a:outerShdw blurRad="38100" dist="38100" dir="2700000" algn="tl">
                    <a:srgbClr val="000000">
                      <a:alpha val="43137"/>
                    </a:srgbClr>
                  </a:outerShdw>
                </a:effectLst>
              </a:rPr>
              <a:t> è un potente strumento per il </a:t>
            </a:r>
            <a:r>
              <a:rPr kumimoji="1" lang="it-IT" sz="1650" dirty="0" err="1">
                <a:solidFill>
                  <a:schemeClr val="bg1"/>
                </a:solidFill>
                <a:effectLst>
                  <a:outerShdw blurRad="38100" dist="38100" dir="2700000" algn="tl">
                    <a:srgbClr val="000000">
                      <a:alpha val="43137"/>
                    </a:srgbClr>
                  </a:outerShdw>
                </a:effectLst>
              </a:rPr>
              <a:t>project</a:t>
            </a:r>
            <a:r>
              <a:rPr kumimoji="1" lang="it-IT" sz="1650" dirty="0">
                <a:solidFill>
                  <a:schemeClr val="bg1"/>
                </a:solidFill>
                <a:effectLst>
                  <a:outerShdw blurRad="38100" dist="38100" dir="2700000" algn="tl">
                    <a:srgbClr val="000000">
                      <a:alpha val="43137"/>
                    </a:srgbClr>
                  </a:outerShdw>
                </a:effectLst>
              </a:rPr>
              <a:t> management che gode di ampia diffusione e supporto, nonché di compatibilità con le maggiori piattaforme mobile e non. Esso si integra inoltre con altri strumenti organizzativi utilizzati dal gruppo, come per esempio </a:t>
            </a:r>
            <a:r>
              <a:rPr kumimoji="1" lang="it-IT" sz="1650" dirty="0" err="1">
                <a:solidFill>
                  <a:schemeClr val="bg1"/>
                </a:solidFill>
                <a:effectLst>
                  <a:outerShdw blurRad="38100" dist="38100" dir="2700000" algn="tl">
                    <a:srgbClr val="000000">
                      <a:alpha val="43137"/>
                    </a:srgbClr>
                  </a:outerShdw>
                </a:effectLst>
              </a:rPr>
              <a:t>Slack</a:t>
            </a:r>
            <a:r>
              <a:rPr kumimoji="1" lang="it-IT" sz="1650" dirty="0">
                <a:solidFill>
                  <a:schemeClr val="bg1"/>
                </a:solidFill>
                <a:effectLst>
                  <a:outerShdw blurRad="38100" dist="38100" dir="2700000" algn="tl">
                    <a:srgbClr val="000000">
                      <a:alpha val="43137"/>
                    </a:srgbClr>
                  </a:outerShdw>
                </a:effectLst>
              </a:rPr>
              <a:t> e </a:t>
            </a:r>
            <a:r>
              <a:rPr kumimoji="1" lang="it-IT" sz="1650" dirty="0" err="1">
                <a:solidFill>
                  <a:schemeClr val="bg1"/>
                </a:solidFill>
                <a:effectLst>
                  <a:outerShdw blurRad="38100" dist="38100" dir="2700000" algn="tl">
                    <a:srgbClr val="000000">
                      <a:alpha val="43137"/>
                    </a:srgbClr>
                  </a:outerShdw>
                </a:effectLst>
              </a:rPr>
              <a:t>GitHub</a:t>
            </a:r>
            <a:r>
              <a:rPr kumimoji="1" lang="it-IT" sz="1650" dirty="0">
                <a:solidFill>
                  <a:schemeClr val="bg1"/>
                </a:solidFill>
                <a:effectLst>
                  <a:outerShdw blurRad="38100" dist="38100" dir="2700000" algn="tl">
                    <a:srgbClr val="000000">
                      <a:alpha val="43137"/>
                    </a:srgbClr>
                  </a:outerShdw>
                </a:effectLst>
              </a:rPr>
              <a:t>, e offre gratuitamente agli studenti funzionalità avanzate appannaggio delle versioni premium di strumenti analoghi. Tecnologie concorrenti: Asana, Bitrix24.</a:t>
            </a:r>
          </a:p>
          <a:p>
            <a:pPr marL="342900" lvl="1" indent="-342900" algn="just">
              <a:spcAft>
                <a:spcPts val="600"/>
              </a:spcAft>
              <a:buClr>
                <a:schemeClr val="accent2"/>
              </a:buClr>
              <a:buFont typeface="Wingdings" charset="2"/>
              <a:buChar char="ü"/>
            </a:pPr>
            <a:r>
              <a:rPr kumimoji="1" lang="it-IT" sz="1650" dirty="0" err="1">
                <a:solidFill>
                  <a:schemeClr val="bg1"/>
                </a:solidFill>
                <a:effectLst>
                  <a:outerShdw blurRad="38100" dist="38100" dir="2700000" algn="tl">
                    <a:srgbClr val="000000">
                      <a:alpha val="43137"/>
                    </a:srgbClr>
                  </a:outerShdw>
                </a:effectLst>
              </a:rPr>
              <a:t>Wrike</a:t>
            </a:r>
            <a:r>
              <a:rPr kumimoji="1" lang="it-IT" sz="1650" dirty="0">
                <a:solidFill>
                  <a:schemeClr val="bg1"/>
                </a:solidFill>
                <a:effectLst>
                  <a:outerShdw blurRad="38100" dist="38100" dir="2700000" algn="tl">
                    <a:srgbClr val="000000">
                      <a:alpha val="43137"/>
                    </a:srgbClr>
                  </a:outerShdw>
                </a:effectLst>
              </a:rPr>
              <a:t> risponde all'esigenza del gruppo di un potente software per il </a:t>
            </a:r>
            <a:r>
              <a:rPr kumimoji="1" lang="it-IT" sz="1650" dirty="0" err="1">
                <a:solidFill>
                  <a:schemeClr val="bg1"/>
                </a:solidFill>
                <a:effectLst>
                  <a:outerShdw blurRad="38100" dist="38100" dir="2700000" algn="tl">
                    <a:srgbClr val="000000">
                      <a:alpha val="43137"/>
                    </a:srgbClr>
                  </a:outerShdw>
                </a:effectLst>
              </a:rPr>
              <a:t>project</a:t>
            </a:r>
            <a:r>
              <a:rPr kumimoji="1" lang="it-IT" sz="1650" dirty="0">
                <a:solidFill>
                  <a:schemeClr val="bg1"/>
                </a:solidFill>
                <a:effectLst>
                  <a:outerShdw blurRad="38100" dist="38100" dir="2700000" algn="tl">
                    <a:srgbClr val="000000">
                      <a:alpha val="43137"/>
                    </a:srgbClr>
                  </a:outerShdw>
                </a:effectLst>
              </a:rPr>
              <a:t> management ben integrato con le altre tecnologie selezionate, compatibile con le maggiori piattaforme e in particolare in grado di generare automaticamente i diagrammi di </a:t>
            </a:r>
            <a:r>
              <a:rPr kumimoji="1" lang="it-IT" sz="1650" dirty="0" err="1">
                <a:solidFill>
                  <a:schemeClr val="bg1"/>
                </a:solidFill>
                <a:effectLst>
                  <a:outerShdw blurRad="38100" dist="38100" dir="2700000" algn="tl">
                    <a:srgbClr val="000000">
                      <a:alpha val="43137"/>
                    </a:srgbClr>
                  </a:outerShdw>
                </a:effectLst>
              </a:rPr>
              <a:t>Gantt</a:t>
            </a:r>
            <a:r>
              <a:rPr kumimoji="1" lang="it-IT" sz="1650" dirty="0">
                <a:solidFill>
                  <a:schemeClr val="bg1"/>
                </a:solidFill>
                <a:effectLst>
                  <a:outerShdw blurRad="38100" dist="38100" dir="2700000" algn="tl">
                    <a:srgbClr val="000000">
                      <a:alpha val="43137"/>
                    </a:srgbClr>
                  </a:outerShdw>
                </a:effectLst>
              </a:rPr>
              <a:t> a partire dallo schema dei task assegnati. Tramite </a:t>
            </a:r>
            <a:r>
              <a:rPr kumimoji="1" lang="it-IT" sz="1650" dirty="0" err="1">
                <a:solidFill>
                  <a:schemeClr val="bg1"/>
                </a:solidFill>
                <a:effectLst>
                  <a:outerShdw blurRad="38100" dist="38100" dir="2700000" algn="tl">
                    <a:srgbClr val="000000">
                      <a:alpha val="43137"/>
                    </a:srgbClr>
                  </a:outerShdw>
                </a:effectLst>
              </a:rPr>
              <a:t>Wrike</a:t>
            </a:r>
            <a:r>
              <a:rPr kumimoji="1" lang="it-IT" sz="1650" dirty="0">
                <a:solidFill>
                  <a:schemeClr val="bg1"/>
                </a:solidFill>
                <a:effectLst>
                  <a:outerShdw blurRad="38100" dist="38100" dir="2700000" algn="tl">
                    <a:srgbClr val="000000">
                      <a:alpha val="43137"/>
                    </a:srgbClr>
                  </a:outerShdw>
                </a:effectLst>
              </a:rPr>
              <a:t> è possibile ottimizzare e gestire collaborativamente il lavoro in termini di scadenze temporali, tenendolo costantemente monitorato.</a:t>
            </a:r>
          </a:p>
          <a:p>
            <a:pPr marL="342900" lvl="1" indent="-342900" algn="just">
              <a:spcAft>
                <a:spcPts val="600"/>
              </a:spcAft>
              <a:buClr>
                <a:schemeClr val="accent2"/>
              </a:buClr>
              <a:buFont typeface="Wingdings" charset="2"/>
              <a:buChar char="ü"/>
            </a:pPr>
            <a:r>
              <a:rPr kumimoji="1" lang="it-IT" sz="1650" dirty="0">
                <a:solidFill>
                  <a:schemeClr val="bg1"/>
                </a:solidFill>
                <a:effectLst>
                  <a:outerShdw blurRad="38100" dist="38100" dir="2700000" algn="tl">
                    <a:srgbClr val="000000">
                      <a:alpha val="43137"/>
                    </a:srgbClr>
                  </a:outerShdw>
                </a:effectLst>
              </a:rPr>
              <a:t>Anche in virtù della sua potenza, </a:t>
            </a:r>
            <a:r>
              <a:rPr kumimoji="1" lang="it-IT" sz="1650" dirty="0" err="1">
                <a:solidFill>
                  <a:schemeClr val="bg1"/>
                </a:solidFill>
                <a:effectLst>
                  <a:outerShdw blurRad="38100" dist="38100" dir="2700000" algn="tl">
                    <a:srgbClr val="000000">
                      <a:alpha val="43137"/>
                    </a:srgbClr>
                  </a:outerShdw>
                </a:effectLst>
              </a:rPr>
              <a:t>Wrike</a:t>
            </a:r>
            <a:r>
              <a:rPr kumimoji="1" lang="it-IT" sz="1650" dirty="0">
                <a:solidFill>
                  <a:schemeClr val="bg1"/>
                </a:solidFill>
                <a:effectLst>
                  <a:outerShdw blurRad="38100" dist="38100" dir="2700000" algn="tl">
                    <a:srgbClr val="000000">
                      <a:alpha val="43137"/>
                    </a:srgbClr>
                  </a:outerShdw>
                </a:effectLst>
              </a:rPr>
              <a:t> presenta una curva di apprendimento più ripida rispetto ed è in generale meno intuitivo di altre tecnologie concorrenti, ed il suo reperimento in quanto studenti richiede un iter macchinoso.</a:t>
            </a:r>
            <a:endParaRPr lang="it-IT" sz="1650" dirty="0"/>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436162"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Wrike</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14/20</a:t>
            </a:r>
            <a:endParaRPr lang="zh-CN" altLang="en-US" sz="2000" dirty="0">
              <a:solidFill>
                <a:schemeClr val="bg1"/>
              </a:solidFill>
            </a:endParaRPr>
          </a:p>
        </p:txBody>
      </p:sp>
    </p:spTree>
    <p:extLst>
      <p:ext uri="{BB962C8B-B14F-4D97-AF65-F5344CB8AC3E}">
        <p14:creationId xmlns:p14="http://schemas.microsoft.com/office/powerpoint/2010/main" val="1173187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082511"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supporto</a:t>
            </a:r>
          </a:p>
        </p:txBody>
      </p:sp>
      <p:sp>
        <p:nvSpPr>
          <p:cNvPr id="2" name="Rettangolo 1"/>
          <p:cNvSpPr/>
          <p:nvPr/>
        </p:nvSpPr>
        <p:spPr>
          <a:xfrm>
            <a:off x="112064" y="1334677"/>
            <a:ext cx="8868650" cy="5586145"/>
          </a:xfrm>
          <a:prstGeom prst="rect">
            <a:avLst/>
          </a:prstGeom>
          <a:noFill/>
        </p:spPr>
        <p:txBody>
          <a:bodyPr wrap="square" rtlCol="0">
            <a:spAutoFit/>
          </a:bodyPr>
          <a:lstStyle/>
          <a:p>
            <a:pPr marL="342900" lvl="1" indent="-342900" algn="just">
              <a:spcAft>
                <a:spcPts val="600"/>
              </a:spcAft>
              <a:buClr>
                <a:schemeClr val="accent2"/>
              </a:buClr>
              <a:buFont typeface="Wingdings" charset="2"/>
              <a:buChar char="ü"/>
            </a:pPr>
            <a:r>
              <a:rPr kumimoji="1" lang="it-IT" dirty="0" err="1">
                <a:solidFill>
                  <a:schemeClr val="bg1"/>
                </a:solidFill>
                <a:effectLst>
                  <a:outerShdw blurRad="38100" dist="38100" dir="2700000" algn="tl">
                    <a:srgbClr val="000000">
                      <a:alpha val="43137"/>
                    </a:srgbClr>
                  </a:outerShdw>
                </a:effectLst>
              </a:rPr>
              <a:t>LaTeX</a:t>
            </a:r>
            <a:r>
              <a:rPr kumimoji="1" lang="it-IT" dirty="0">
                <a:solidFill>
                  <a:schemeClr val="bg1"/>
                </a:solidFill>
                <a:effectLst>
                  <a:outerShdw blurRad="38100" dist="38100" dir="2700000" algn="tl">
                    <a:srgbClr val="000000">
                      <a:alpha val="43137"/>
                    </a:srgbClr>
                  </a:outerShdw>
                </a:effectLst>
              </a:rPr>
              <a:t> è un linguaggio di markup, usato per la preparazione di testi, basato sul programma di composizione tipografica TEX. Il gruppo intende utilizzare tale tecnologia per la produzione collaborativa della documentazione formale, in particolare attraverso lo strumento </a:t>
            </a:r>
            <a:r>
              <a:rPr kumimoji="1" lang="it-IT" dirty="0" err="1">
                <a:solidFill>
                  <a:schemeClr val="bg1"/>
                </a:solidFill>
                <a:effectLst>
                  <a:outerShdw blurRad="38100" dist="38100" dir="2700000" algn="tl">
                    <a:srgbClr val="000000">
                      <a:alpha val="43137"/>
                    </a:srgbClr>
                  </a:outerShdw>
                </a:effectLst>
              </a:rPr>
              <a:t>TeXstudio</a:t>
            </a:r>
            <a:r>
              <a:rPr kumimoji="1" lang="it-IT" dirty="0">
                <a:solidFill>
                  <a:schemeClr val="bg1"/>
                </a:solidFill>
                <a:effectLst>
                  <a:outerShdw blurRad="38100" dist="38100" dir="2700000" algn="tl">
                    <a:srgbClr val="000000">
                      <a:alpha val="43137"/>
                    </a:srgbClr>
                  </a:outerShdw>
                </a:effectLst>
              </a:rPr>
              <a:t>.</a:t>
            </a:r>
          </a:p>
          <a:p>
            <a:pPr marL="342900" lvl="1" indent="-342900" algn="just">
              <a:spcAft>
                <a:spcPts val="600"/>
              </a:spcAft>
              <a:buClr>
                <a:schemeClr val="accent2"/>
              </a:buClr>
              <a:buFont typeface="Wingdings" charset="2"/>
              <a:buChar char="ü"/>
            </a:pPr>
            <a:r>
              <a:rPr kumimoji="1" lang="it-IT" dirty="0" err="1">
                <a:solidFill>
                  <a:schemeClr val="bg1"/>
                </a:solidFill>
                <a:effectLst>
                  <a:outerShdw blurRad="38100" dist="38100" dir="2700000" algn="tl">
                    <a:srgbClr val="000000">
                      <a:alpha val="43137"/>
                    </a:srgbClr>
                  </a:outerShdw>
                </a:effectLst>
              </a:rPr>
              <a:t>LaTeX</a:t>
            </a:r>
            <a:r>
              <a:rPr kumimoji="1" lang="it-IT" dirty="0">
                <a:solidFill>
                  <a:schemeClr val="bg1"/>
                </a:solidFill>
                <a:effectLst>
                  <a:outerShdw blurRad="38100" dist="38100" dir="2700000" algn="tl">
                    <a:srgbClr val="000000">
                      <a:alpha val="43137"/>
                    </a:srgbClr>
                  </a:outerShdw>
                </a:effectLst>
              </a:rPr>
              <a:t> è stato selezionato in quanto permette di perseguire un'elevata qualità tipografica dei documenti e di distinguerne chiaramente contenuto e formattazione, producendo nel contempo materiale immediatamente </a:t>
            </a:r>
            <a:r>
              <a:rPr kumimoji="1" lang="it-IT" dirty="0" err="1">
                <a:solidFill>
                  <a:schemeClr val="bg1"/>
                </a:solidFill>
                <a:effectLst>
                  <a:outerShdw blurRad="38100" dist="38100" dir="2700000" algn="tl">
                    <a:srgbClr val="000000">
                      <a:alpha val="43137"/>
                    </a:srgbClr>
                  </a:outerShdw>
                </a:effectLst>
              </a:rPr>
              <a:t>versionabile</a:t>
            </a:r>
            <a:r>
              <a:rPr kumimoji="1" lang="it-IT" dirty="0">
                <a:solidFill>
                  <a:schemeClr val="bg1"/>
                </a:solidFill>
                <a:effectLst>
                  <a:outerShdw blurRad="38100" dist="38100" dir="2700000" algn="tl">
                    <a:srgbClr val="000000">
                      <a:alpha val="43137"/>
                    </a:srgbClr>
                  </a:outerShdw>
                </a:effectLst>
              </a:rPr>
              <a:t> tramite tecnologia </a:t>
            </a:r>
            <a:r>
              <a:rPr kumimoji="1" lang="it-IT" dirty="0" err="1">
                <a:solidFill>
                  <a:schemeClr val="bg1"/>
                </a:solidFill>
                <a:effectLst>
                  <a:outerShdw blurRad="38100" dist="38100" dir="2700000" algn="tl">
                    <a:srgbClr val="000000">
                      <a:alpha val="43137"/>
                    </a:srgbClr>
                  </a:outerShdw>
                </a:effectLst>
              </a:rPr>
              <a:t>Git</a:t>
            </a:r>
            <a:r>
              <a:rPr kumimoji="1" lang="it-IT" dirty="0">
                <a:solidFill>
                  <a:schemeClr val="bg1"/>
                </a:solidFill>
                <a:effectLst>
                  <a:outerShdw blurRad="38100" dist="38100" dir="2700000" algn="tl">
                    <a:srgbClr val="000000">
                      <a:alpha val="43137"/>
                    </a:srgbClr>
                  </a:outerShdw>
                </a:effectLst>
              </a:rPr>
              <a:t>. Queste e altre qualità, tra cui per esempio la potenza di manipolazione dei documenti offerta e la gratuità, hanno spinto il gruppo a prediligerlo rispetto ad altre tecnologie. Tecnologie concorrenti: </a:t>
            </a:r>
            <a:r>
              <a:rPr kumimoji="1" lang="it-IT" dirty="0" err="1">
                <a:solidFill>
                  <a:schemeClr val="bg1"/>
                </a:solidFill>
                <a:effectLst>
                  <a:outerShdw blurRad="38100" dist="38100" dir="2700000" algn="tl">
                    <a:srgbClr val="000000">
                      <a:alpha val="43137"/>
                    </a:srgbClr>
                  </a:outerShdw>
                </a:effectLst>
              </a:rPr>
              <a:t>Markdown</a:t>
            </a:r>
            <a:r>
              <a:rPr kumimoji="1" lang="it-IT" dirty="0">
                <a:solidFill>
                  <a:schemeClr val="bg1"/>
                </a:solidFill>
                <a:effectLst>
                  <a:outerShdw blurRad="38100" dist="38100" dir="2700000" algn="tl">
                    <a:srgbClr val="000000">
                      <a:alpha val="43137"/>
                    </a:srgbClr>
                  </a:outerShdw>
                </a:effectLst>
              </a:rPr>
              <a:t>, Microsoft Word.</a:t>
            </a:r>
          </a:p>
          <a:p>
            <a:pPr marL="342900" lvl="1" indent="-342900" algn="just">
              <a:spcAft>
                <a:spcPts val="600"/>
              </a:spcAft>
              <a:buClr>
                <a:schemeClr val="accent2"/>
              </a:buClr>
              <a:buFont typeface="Wingdings" charset="2"/>
              <a:buChar char="ü"/>
            </a:pPr>
            <a:r>
              <a:rPr kumimoji="1" lang="it-IT" dirty="0" err="1">
                <a:solidFill>
                  <a:schemeClr val="bg1"/>
                </a:solidFill>
                <a:effectLst>
                  <a:outerShdw blurRad="38100" dist="38100" dir="2700000" algn="tl">
                    <a:srgbClr val="000000">
                      <a:alpha val="43137"/>
                    </a:srgbClr>
                  </a:outerShdw>
                </a:effectLst>
              </a:rPr>
              <a:t>LaTeX</a:t>
            </a:r>
            <a:r>
              <a:rPr kumimoji="1" lang="it-IT" dirty="0">
                <a:solidFill>
                  <a:schemeClr val="bg1"/>
                </a:solidFill>
                <a:effectLst>
                  <a:outerShdw blurRad="38100" dist="38100" dir="2700000" algn="tl">
                    <a:srgbClr val="000000">
                      <a:alpha val="43137"/>
                    </a:srgbClr>
                  </a:outerShdw>
                </a:effectLst>
              </a:rPr>
              <a:t> è un potente strumento per la redazione di documenti che ben si sposa con la produzione collaborativa ed il </a:t>
            </a:r>
            <a:r>
              <a:rPr kumimoji="1" lang="it-IT" dirty="0" err="1">
                <a:solidFill>
                  <a:schemeClr val="bg1"/>
                </a:solidFill>
                <a:effectLst>
                  <a:outerShdw blurRad="38100" dist="38100" dir="2700000" algn="tl">
                    <a:srgbClr val="000000">
                      <a:alpha val="43137"/>
                    </a:srgbClr>
                  </a:outerShdw>
                </a:effectLst>
              </a:rPr>
              <a:t>versionamento</a:t>
            </a:r>
            <a:r>
              <a:rPr kumimoji="1" lang="it-IT" dirty="0">
                <a:solidFill>
                  <a:schemeClr val="bg1"/>
                </a:solidFill>
                <a:effectLst>
                  <a:outerShdw blurRad="38100" dist="38100" dir="2700000" algn="tl">
                    <a:srgbClr val="000000">
                      <a:alpha val="43137"/>
                    </a:srgbClr>
                  </a:outerShdw>
                </a:effectLst>
              </a:rPr>
              <a:t>. La possibilità di suddividere un documento in più file singolarmente editabili permette di massimizzare il numero di membri del gruppo che vi lavorano minimizzando nel contempo il rischio di sovrascritture o perdita di dati. </a:t>
            </a:r>
            <a:r>
              <a:rPr kumimoji="1" lang="it-IT" dirty="0" err="1">
                <a:solidFill>
                  <a:schemeClr val="bg1"/>
                </a:solidFill>
                <a:effectLst>
                  <a:outerShdw blurRad="38100" dist="38100" dir="2700000" algn="tl">
                    <a:srgbClr val="000000">
                      <a:alpha val="43137"/>
                    </a:srgbClr>
                  </a:outerShdw>
                </a:effectLst>
              </a:rPr>
              <a:t>LaTeX</a:t>
            </a:r>
            <a:r>
              <a:rPr kumimoji="1" lang="it-IT" dirty="0">
                <a:solidFill>
                  <a:schemeClr val="bg1"/>
                </a:solidFill>
                <a:effectLst>
                  <a:outerShdw blurRad="38100" dist="38100" dir="2700000" algn="tl">
                    <a:srgbClr val="000000">
                      <a:alpha val="43137"/>
                    </a:srgbClr>
                  </a:outerShdw>
                </a:effectLst>
              </a:rPr>
              <a:t> offre inoltre numerose automazioni utili ad accorciare i tempi di redazione di un documento ed è estremamente estendibile tramite il meccanismo dei package.</a:t>
            </a:r>
          </a:p>
          <a:p>
            <a:pPr marL="342900" lvl="1" indent="-342900" algn="just">
              <a:spcAft>
                <a:spcPts val="600"/>
              </a:spcAft>
              <a:buClr>
                <a:schemeClr val="accent2"/>
              </a:buClr>
              <a:buFont typeface="Wingdings" charset="2"/>
              <a:buChar char="ü"/>
            </a:pPr>
            <a:r>
              <a:rPr kumimoji="1" lang="it-IT" dirty="0">
                <a:solidFill>
                  <a:schemeClr val="bg1"/>
                </a:solidFill>
                <a:effectLst>
                  <a:outerShdw blurRad="38100" dist="38100" dir="2700000" algn="tl">
                    <a:srgbClr val="000000">
                      <a:alpha val="43137"/>
                    </a:srgbClr>
                  </a:outerShdw>
                </a:effectLst>
              </a:rPr>
              <a:t>Anche in virtù della sua potenza, </a:t>
            </a:r>
            <a:r>
              <a:rPr kumimoji="1" lang="it-IT" dirty="0" err="1">
                <a:solidFill>
                  <a:schemeClr val="bg1"/>
                </a:solidFill>
                <a:effectLst>
                  <a:outerShdw blurRad="38100" dist="38100" dir="2700000" algn="tl">
                    <a:srgbClr val="000000">
                      <a:alpha val="43137"/>
                    </a:srgbClr>
                  </a:outerShdw>
                </a:effectLst>
              </a:rPr>
              <a:t>LaTeX</a:t>
            </a:r>
            <a:r>
              <a:rPr kumimoji="1" lang="it-IT" dirty="0">
                <a:solidFill>
                  <a:schemeClr val="bg1"/>
                </a:solidFill>
                <a:effectLst>
                  <a:outerShdw blurRad="38100" dist="38100" dir="2700000" algn="tl">
                    <a:srgbClr val="000000">
                      <a:alpha val="43137"/>
                    </a:srgbClr>
                  </a:outerShdw>
                </a:effectLst>
              </a:rPr>
              <a:t> è una tecnologia meno intuitiva di altre concorrenti e necessita di uno studio discretamente approfondito per essere padroneggiata.</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403718"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LaTeX</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7384774" y="6470374"/>
            <a:ext cx="1763110" cy="37892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259838" y="6555697"/>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1400" dirty="0">
                <a:solidFill>
                  <a:schemeClr val="bg1"/>
                </a:solidFill>
              </a:rPr>
              <a:t>15/20</a:t>
            </a:r>
            <a:endParaRPr lang="zh-CN" altLang="en-US" sz="1400" dirty="0">
              <a:solidFill>
                <a:schemeClr val="bg1"/>
              </a:solidFill>
            </a:endParaRPr>
          </a:p>
        </p:txBody>
      </p:sp>
    </p:spTree>
    <p:extLst>
      <p:ext uri="{BB962C8B-B14F-4D97-AF65-F5344CB8AC3E}">
        <p14:creationId xmlns:p14="http://schemas.microsoft.com/office/powerpoint/2010/main" val="1453527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082511"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supporto</a:t>
            </a:r>
          </a:p>
        </p:txBody>
      </p:sp>
      <p:sp>
        <p:nvSpPr>
          <p:cNvPr id="2" name="Rettangolo 1"/>
          <p:cNvSpPr/>
          <p:nvPr/>
        </p:nvSpPr>
        <p:spPr>
          <a:xfrm>
            <a:off x="101178" y="1503920"/>
            <a:ext cx="8868650" cy="5293757"/>
          </a:xfrm>
          <a:prstGeom prst="rect">
            <a:avLst/>
          </a:prstGeom>
          <a:noFill/>
        </p:spPr>
        <p:txBody>
          <a:bodyPr wrap="square" rtlCol="0">
            <a:spAutoFit/>
          </a:bodyPr>
          <a:lstStyle/>
          <a:p>
            <a:pPr marL="342900" lvl="1" indent="-342900" algn="just">
              <a:spcAft>
                <a:spcPts val="600"/>
              </a:spcAft>
              <a:buClr>
                <a:schemeClr val="accent2"/>
              </a:buClr>
              <a:buFont typeface="Wingdings" charset="2"/>
              <a:buChar char="ü"/>
            </a:pPr>
            <a:r>
              <a:rPr kumimoji="1" lang="it-IT" sz="1900" dirty="0" err="1">
                <a:solidFill>
                  <a:schemeClr val="bg1"/>
                </a:solidFill>
                <a:effectLst>
                  <a:outerShdw blurRad="38100" dist="38100" dir="2700000" algn="tl">
                    <a:srgbClr val="000000">
                      <a:alpha val="43137"/>
                    </a:srgbClr>
                  </a:outerShdw>
                </a:effectLst>
              </a:rPr>
              <a:t>Git</a:t>
            </a:r>
            <a:r>
              <a:rPr kumimoji="1" lang="it-IT" sz="1900" dirty="0">
                <a:solidFill>
                  <a:schemeClr val="bg1"/>
                </a:solidFill>
                <a:effectLst>
                  <a:outerShdw blurRad="38100" dist="38100" dir="2700000" algn="tl">
                    <a:srgbClr val="000000">
                      <a:alpha val="43137"/>
                    </a:srgbClr>
                  </a:outerShdw>
                </a:effectLst>
              </a:rPr>
              <a:t> è un sistema di controllo delle versioni distribuito, gratuito e open source, progettato per gestire da progetti piccoli a molto grandi garantendo velocità ed efficienza. Il gruppo intende utilizzare tale tecnologia per il </a:t>
            </a:r>
            <a:r>
              <a:rPr kumimoji="1" lang="it-IT" sz="1900" dirty="0" err="1">
                <a:solidFill>
                  <a:schemeClr val="bg1"/>
                </a:solidFill>
                <a:effectLst>
                  <a:outerShdw blurRad="38100" dist="38100" dir="2700000" algn="tl">
                    <a:srgbClr val="000000">
                      <a:alpha val="43137"/>
                    </a:srgbClr>
                  </a:outerShdw>
                </a:effectLst>
              </a:rPr>
              <a:t>versionamento</a:t>
            </a:r>
            <a:r>
              <a:rPr kumimoji="1" lang="it-IT" sz="1900" dirty="0">
                <a:solidFill>
                  <a:schemeClr val="bg1"/>
                </a:solidFill>
                <a:effectLst>
                  <a:outerShdw blurRad="38100" dist="38100" dir="2700000" algn="tl">
                    <a:srgbClr val="000000">
                      <a:alpha val="43137"/>
                    </a:srgbClr>
                  </a:outerShdw>
                </a:effectLst>
              </a:rPr>
              <a:t> della documentazione e del codice prodotto, in particolare fruendola tramite le interfacce grafiche gratuite </a:t>
            </a:r>
            <a:r>
              <a:rPr kumimoji="1" lang="it-IT" sz="1900" dirty="0" err="1">
                <a:solidFill>
                  <a:schemeClr val="bg1"/>
                </a:solidFill>
                <a:effectLst>
                  <a:outerShdw blurRad="38100" dist="38100" dir="2700000" algn="tl">
                    <a:srgbClr val="000000">
                      <a:alpha val="43137"/>
                    </a:srgbClr>
                  </a:outerShdw>
                </a:effectLst>
              </a:rPr>
              <a:t>GitKraken</a:t>
            </a:r>
            <a:r>
              <a:rPr kumimoji="1" lang="it-IT" sz="1900" dirty="0">
                <a:solidFill>
                  <a:schemeClr val="bg1"/>
                </a:solidFill>
                <a:effectLst>
                  <a:outerShdw blurRad="38100" dist="38100" dir="2700000" algn="tl">
                    <a:srgbClr val="000000">
                      <a:alpha val="43137"/>
                    </a:srgbClr>
                  </a:outerShdw>
                </a:effectLst>
              </a:rPr>
              <a:t> e </a:t>
            </a:r>
            <a:r>
              <a:rPr kumimoji="1" lang="it-IT" sz="1900" dirty="0" err="1">
                <a:solidFill>
                  <a:schemeClr val="bg1"/>
                </a:solidFill>
                <a:effectLst>
                  <a:outerShdw blurRad="38100" dist="38100" dir="2700000" algn="tl">
                    <a:srgbClr val="000000">
                      <a:alpha val="43137"/>
                    </a:srgbClr>
                  </a:outerShdw>
                </a:effectLst>
              </a:rPr>
              <a:t>GitHub</a:t>
            </a:r>
            <a:r>
              <a:rPr kumimoji="1" lang="it-IT" sz="1900" dirty="0">
                <a:solidFill>
                  <a:schemeClr val="bg1"/>
                </a:solidFill>
                <a:effectLst>
                  <a:outerShdw blurRad="38100" dist="38100" dir="2700000" algn="tl">
                    <a:srgbClr val="000000">
                      <a:alpha val="43137"/>
                    </a:srgbClr>
                  </a:outerShdw>
                </a:effectLst>
              </a:rPr>
              <a:t>. </a:t>
            </a:r>
          </a:p>
          <a:p>
            <a:pPr marL="342900" lvl="1" indent="-342900" algn="just">
              <a:spcAft>
                <a:spcPts val="600"/>
              </a:spcAft>
              <a:buClr>
                <a:schemeClr val="accent2"/>
              </a:buClr>
              <a:buFont typeface="Wingdings" charset="2"/>
              <a:buChar char="ü"/>
            </a:pPr>
            <a:r>
              <a:rPr kumimoji="1" lang="it-IT" sz="1900" dirty="0">
                <a:solidFill>
                  <a:schemeClr val="bg1"/>
                </a:solidFill>
                <a:effectLst>
                  <a:outerShdw blurRad="38100" dist="38100" dir="2700000" algn="tl">
                    <a:srgbClr val="000000">
                      <a:alpha val="43137"/>
                    </a:srgbClr>
                  </a:outerShdw>
                </a:effectLst>
              </a:rPr>
              <a:t>Il sistema </a:t>
            </a:r>
            <a:r>
              <a:rPr kumimoji="1" lang="it-IT" sz="1900" dirty="0" err="1">
                <a:solidFill>
                  <a:schemeClr val="bg1"/>
                </a:solidFill>
                <a:effectLst>
                  <a:outerShdw blurRad="38100" dist="38100" dir="2700000" algn="tl">
                    <a:srgbClr val="000000">
                      <a:alpha val="43137"/>
                    </a:srgbClr>
                  </a:outerShdw>
                </a:effectLst>
              </a:rPr>
              <a:t>Git</a:t>
            </a:r>
            <a:r>
              <a:rPr kumimoji="1" lang="it-IT" sz="1900" dirty="0">
                <a:solidFill>
                  <a:schemeClr val="bg1"/>
                </a:solidFill>
                <a:effectLst>
                  <a:outerShdw blurRad="38100" dist="38100" dir="2700000" algn="tl">
                    <a:srgbClr val="000000">
                      <a:alpha val="43137"/>
                    </a:srgbClr>
                  </a:outerShdw>
                </a:effectLst>
              </a:rPr>
              <a:t> è stato scelto poiché permette, con la massima semplicità e il minimo ingombro di risorse, la fruizione di un sistema di </a:t>
            </a:r>
            <a:r>
              <a:rPr kumimoji="1" lang="it-IT" sz="1900" dirty="0" err="1">
                <a:solidFill>
                  <a:schemeClr val="bg1"/>
                </a:solidFill>
                <a:effectLst>
                  <a:outerShdw blurRad="38100" dist="38100" dir="2700000" algn="tl">
                    <a:srgbClr val="000000">
                      <a:alpha val="43137"/>
                    </a:srgbClr>
                  </a:outerShdw>
                </a:effectLst>
              </a:rPr>
              <a:t>versionamento</a:t>
            </a:r>
            <a:r>
              <a:rPr kumimoji="1" lang="it-IT" sz="1900" dirty="0">
                <a:solidFill>
                  <a:schemeClr val="bg1"/>
                </a:solidFill>
                <a:effectLst>
                  <a:outerShdw blurRad="38100" dist="38100" dir="2700000" algn="tl">
                    <a:srgbClr val="000000">
                      <a:alpha val="43137"/>
                    </a:srgbClr>
                  </a:outerShdw>
                </a:effectLst>
              </a:rPr>
              <a:t> sicuro e ben integrato con le altre tecnologie selezionate dal gruppo quali </a:t>
            </a:r>
            <a:r>
              <a:rPr kumimoji="1" lang="it-IT" sz="1900" dirty="0" err="1">
                <a:solidFill>
                  <a:schemeClr val="bg1"/>
                </a:solidFill>
                <a:effectLst>
                  <a:outerShdw blurRad="38100" dist="38100" dir="2700000" algn="tl">
                    <a:srgbClr val="000000">
                      <a:alpha val="43137"/>
                    </a:srgbClr>
                  </a:outerShdw>
                </a:effectLst>
              </a:rPr>
              <a:t>Travis</a:t>
            </a:r>
            <a:r>
              <a:rPr kumimoji="1" lang="it-IT" sz="1900" dirty="0">
                <a:solidFill>
                  <a:schemeClr val="bg1"/>
                </a:solidFill>
                <a:effectLst>
                  <a:outerShdw blurRad="38100" dist="38100" dir="2700000" algn="tl">
                    <a:srgbClr val="000000">
                      <a:alpha val="43137"/>
                    </a:srgbClr>
                  </a:outerShdw>
                </a:effectLst>
              </a:rPr>
              <a:t> CI o </a:t>
            </a:r>
            <a:r>
              <a:rPr kumimoji="1" lang="it-IT" sz="1900" dirty="0" err="1">
                <a:solidFill>
                  <a:schemeClr val="bg1"/>
                </a:solidFill>
                <a:effectLst>
                  <a:outerShdw blurRad="38100" dist="38100" dir="2700000" algn="tl">
                    <a:srgbClr val="000000">
                      <a:alpha val="43137"/>
                    </a:srgbClr>
                  </a:outerShdw>
                </a:effectLst>
              </a:rPr>
              <a:t>Wrike</a:t>
            </a:r>
            <a:r>
              <a:rPr kumimoji="1" lang="it-IT" sz="1900" dirty="0">
                <a:solidFill>
                  <a:schemeClr val="bg1"/>
                </a:solidFill>
                <a:effectLst>
                  <a:outerShdw blurRad="38100" dist="38100" dir="2700000" algn="tl">
                    <a:srgbClr val="000000">
                      <a:alpha val="43137"/>
                    </a:srgbClr>
                  </a:outerShdw>
                </a:effectLst>
              </a:rPr>
              <a:t> (entrambi via </a:t>
            </a:r>
            <a:r>
              <a:rPr kumimoji="1" lang="it-IT" sz="1900" dirty="0" err="1">
                <a:solidFill>
                  <a:schemeClr val="bg1"/>
                </a:solidFill>
                <a:effectLst>
                  <a:outerShdw blurRad="38100" dist="38100" dir="2700000" algn="tl">
                    <a:srgbClr val="000000">
                      <a:alpha val="43137"/>
                    </a:srgbClr>
                  </a:outerShdw>
                </a:effectLst>
              </a:rPr>
              <a:t>GitHub</a:t>
            </a:r>
            <a:r>
              <a:rPr kumimoji="1" lang="it-IT" sz="1900" dirty="0">
                <a:solidFill>
                  <a:schemeClr val="bg1"/>
                </a:solidFill>
                <a:effectLst>
                  <a:outerShdw blurRad="38100" dist="38100" dir="2700000" algn="tl">
                    <a:srgbClr val="000000">
                      <a:alpha val="43137"/>
                    </a:srgbClr>
                  </a:outerShdw>
                </a:effectLst>
              </a:rPr>
              <a:t>). Tecnologie concorrenti: </a:t>
            </a:r>
            <a:r>
              <a:rPr kumimoji="1" lang="it-IT" sz="1900" dirty="0" err="1">
                <a:solidFill>
                  <a:schemeClr val="bg1"/>
                </a:solidFill>
                <a:effectLst>
                  <a:outerShdw blurRad="38100" dist="38100" dir="2700000" algn="tl">
                    <a:srgbClr val="000000">
                      <a:alpha val="43137"/>
                    </a:srgbClr>
                  </a:outerShdw>
                </a:effectLst>
              </a:rPr>
              <a:t>Subversion</a:t>
            </a:r>
            <a:r>
              <a:rPr kumimoji="1" lang="it-IT" sz="1900" dirty="0">
                <a:solidFill>
                  <a:schemeClr val="bg1"/>
                </a:solidFill>
                <a:effectLst>
                  <a:outerShdw blurRad="38100" dist="38100" dir="2700000" algn="tl">
                    <a:srgbClr val="000000">
                      <a:alpha val="43137"/>
                    </a:srgbClr>
                  </a:outerShdw>
                </a:effectLst>
              </a:rPr>
              <a:t>.</a:t>
            </a:r>
          </a:p>
          <a:p>
            <a:pPr marL="342900" lvl="1" indent="-342900" algn="just">
              <a:spcAft>
                <a:spcPts val="600"/>
              </a:spcAft>
              <a:buClr>
                <a:schemeClr val="accent2"/>
              </a:buClr>
              <a:buFont typeface="Wingdings" charset="2"/>
              <a:buChar char="ü"/>
            </a:pPr>
            <a:r>
              <a:rPr kumimoji="1" lang="it-IT" sz="1900" dirty="0">
                <a:solidFill>
                  <a:schemeClr val="bg1"/>
                </a:solidFill>
                <a:effectLst>
                  <a:outerShdw blurRad="38100" dist="38100" dir="2700000" algn="tl">
                    <a:srgbClr val="000000">
                      <a:alpha val="43137"/>
                    </a:srgbClr>
                  </a:outerShdw>
                </a:effectLst>
              </a:rPr>
              <a:t>La tecnologia permette di </a:t>
            </a:r>
            <a:r>
              <a:rPr kumimoji="1" lang="it-IT" sz="1900" dirty="0" err="1">
                <a:solidFill>
                  <a:schemeClr val="bg1"/>
                </a:solidFill>
                <a:effectLst>
                  <a:outerShdw blurRad="38100" dist="38100" dir="2700000" algn="tl">
                    <a:srgbClr val="000000">
                      <a:alpha val="43137"/>
                    </a:srgbClr>
                  </a:outerShdw>
                </a:effectLst>
              </a:rPr>
              <a:t>versionare</a:t>
            </a:r>
            <a:r>
              <a:rPr kumimoji="1" lang="it-IT" sz="1900" dirty="0">
                <a:solidFill>
                  <a:schemeClr val="bg1"/>
                </a:solidFill>
                <a:effectLst>
                  <a:outerShdw blurRad="38100" dist="38100" dir="2700000" algn="tl">
                    <a:srgbClr val="000000">
                      <a:alpha val="43137"/>
                    </a:srgbClr>
                  </a:outerShdw>
                </a:effectLst>
              </a:rPr>
              <a:t> con semplicità software e documentazione prodotta via </a:t>
            </a:r>
            <a:r>
              <a:rPr kumimoji="1" lang="it-IT" sz="1900" dirty="0" err="1">
                <a:solidFill>
                  <a:schemeClr val="bg1"/>
                </a:solidFill>
                <a:effectLst>
                  <a:outerShdw blurRad="38100" dist="38100" dir="2700000" algn="tl">
                    <a:srgbClr val="000000">
                      <a:alpha val="43137"/>
                    </a:srgbClr>
                  </a:outerShdw>
                </a:effectLst>
              </a:rPr>
              <a:t>LaTeX</a:t>
            </a:r>
            <a:r>
              <a:rPr kumimoji="1" lang="it-IT" sz="1900" dirty="0">
                <a:solidFill>
                  <a:schemeClr val="bg1"/>
                </a:solidFill>
                <a:effectLst>
                  <a:outerShdw blurRad="38100" dist="38100" dir="2700000" algn="tl">
                    <a:srgbClr val="000000">
                      <a:alpha val="43137"/>
                    </a:srgbClr>
                  </a:outerShdw>
                </a:effectLst>
              </a:rPr>
              <a:t>, ed è facilmente integrabile con altri software per l'integrazione continua e relativa esecuzione automatica di test (come </a:t>
            </a:r>
            <a:r>
              <a:rPr kumimoji="1" lang="it-IT" sz="1900" dirty="0" err="1">
                <a:solidFill>
                  <a:schemeClr val="bg1"/>
                </a:solidFill>
                <a:effectLst>
                  <a:outerShdw blurRad="38100" dist="38100" dir="2700000" algn="tl">
                    <a:srgbClr val="000000">
                      <a:alpha val="43137"/>
                    </a:srgbClr>
                  </a:outerShdw>
                </a:effectLst>
              </a:rPr>
              <a:t>Travis</a:t>
            </a:r>
            <a:r>
              <a:rPr kumimoji="1" lang="it-IT" sz="1900" dirty="0">
                <a:solidFill>
                  <a:schemeClr val="bg1"/>
                </a:solidFill>
                <a:effectLst>
                  <a:outerShdw blurRad="38100" dist="38100" dir="2700000" algn="tl">
                    <a:srgbClr val="000000">
                      <a:alpha val="43137"/>
                    </a:srgbClr>
                  </a:outerShdw>
                </a:effectLst>
              </a:rPr>
              <a:t> CI) o per il </a:t>
            </a:r>
            <a:r>
              <a:rPr kumimoji="1" lang="it-IT" sz="1900" dirty="0" err="1">
                <a:solidFill>
                  <a:schemeClr val="bg1"/>
                </a:solidFill>
                <a:effectLst>
                  <a:outerShdw blurRad="38100" dist="38100" dir="2700000" algn="tl">
                    <a:srgbClr val="000000">
                      <a:alpha val="43137"/>
                    </a:srgbClr>
                  </a:outerShdw>
                </a:effectLst>
              </a:rPr>
              <a:t>project</a:t>
            </a:r>
            <a:r>
              <a:rPr kumimoji="1" lang="it-IT" sz="1900" dirty="0">
                <a:solidFill>
                  <a:schemeClr val="bg1"/>
                </a:solidFill>
                <a:effectLst>
                  <a:outerShdw blurRad="38100" dist="38100" dir="2700000" algn="tl">
                    <a:srgbClr val="000000">
                      <a:alpha val="43137"/>
                    </a:srgbClr>
                  </a:outerShdw>
                </a:effectLst>
              </a:rPr>
              <a:t> management e relativa associazione dei task (come </a:t>
            </a:r>
            <a:r>
              <a:rPr kumimoji="1" lang="it-IT" sz="1900" dirty="0" err="1">
                <a:solidFill>
                  <a:schemeClr val="bg1"/>
                </a:solidFill>
                <a:effectLst>
                  <a:outerShdw blurRad="38100" dist="38100" dir="2700000" algn="tl">
                    <a:srgbClr val="000000">
                      <a:alpha val="43137"/>
                    </a:srgbClr>
                  </a:outerShdw>
                </a:effectLst>
              </a:rPr>
              <a:t>Wrike</a:t>
            </a:r>
            <a:r>
              <a:rPr kumimoji="1" lang="it-IT" sz="1900" dirty="0">
                <a:solidFill>
                  <a:schemeClr val="bg1"/>
                </a:solidFill>
                <a:effectLst>
                  <a:outerShdw blurRad="38100" dist="38100" dir="2700000" algn="tl">
                    <a:srgbClr val="000000">
                      <a:alpha val="43137"/>
                    </a:srgbClr>
                  </a:outerShdw>
                </a:effectLst>
              </a:rPr>
              <a:t>), permettendo dunque di perseguire attivamente obiettivi di qualità di prodotto.</a:t>
            </a:r>
          </a:p>
          <a:p>
            <a:pPr marL="342900" lvl="1" indent="-342900" algn="just">
              <a:spcAft>
                <a:spcPts val="600"/>
              </a:spcAft>
              <a:buClr>
                <a:schemeClr val="accent2"/>
              </a:buClr>
              <a:buFont typeface="Wingdings" charset="2"/>
              <a:buChar char="ü"/>
            </a:pPr>
            <a:r>
              <a:rPr kumimoji="1" lang="it-IT" sz="1900" dirty="0">
                <a:solidFill>
                  <a:schemeClr val="bg1"/>
                </a:solidFill>
                <a:effectLst>
                  <a:outerShdw blurRad="38100" dist="38100" dir="2700000" algn="tl">
                    <a:srgbClr val="000000">
                      <a:alpha val="43137"/>
                    </a:srgbClr>
                  </a:outerShdw>
                </a:effectLst>
              </a:rPr>
              <a:t>Si ritiene che </a:t>
            </a:r>
            <a:r>
              <a:rPr kumimoji="1" lang="it-IT" sz="1900" dirty="0" err="1">
                <a:solidFill>
                  <a:schemeClr val="bg1"/>
                </a:solidFill>
                <a:effectLst>
                  <a:outerShdw blurRad="38100" dist="38100" dir="2700000" algn="tl">
                    <a:srgbClr val="000000">
                      <a:alpha val="43137"/>
                    </a:srgbClr>
                  </a:outerShdw>
                </a:effectLst>
              </a:rPr>
              <a:t>Git</a:t>
            </a:r>
            <a:r>
              <a:rPr kumimoji="1" lang="it-IT" sz="1900" dirty="0">
                <a:solidFill>
                  <a:schemeClr val="bg1"/>
                </a:solidFill>
                <a:effectLst>
                  <a:outerShdw blurRad="38100" dist="38100" dir="2700000" algn="tl">
                    <a:srgbClr val="000000">
                      <a:alpha val="43137"/>
                    </a:srgbClr>
                  </a:outerShdw>
                </a:effectLst>
              </a:rPr>
              <a:t> sia caratterizzata da un approccio iniziale meno intuitivo rispetto a tecnologie concorrenti come </a:t>
            </a:r>
            <a:r>
              <a:rPr kumimoji="1" lang="it-IT" sz="1900" dirty="0" err="1">
                <a:solidFill>
                  <a:schemeClr val="bg1"/>
                </a:solidFill>
                <a:effectLst>
                  <a:outerShdw blurRad="38100" dist="38100" dir="2700000" algn="tl">
                    <a:srgbClr val="000000">
                      <a:alpha val="43137"/>
                    </a:srgbClr>
                  </a:outerShdw>
                </a:effectLst>
              </a:rPr>
              <a:t>Subversion</a:t>
            </a:r>
            <a:r>
              <a:rPr kumimoji="1" lang="it-IT" sz="1900" dirty="0">
                <a:solidFill>
                  <a:schemeClr val="bg1"/>
                </a:solidFill>
                <a:effectLst>
                  <a:outerShdw blurRad="38100" dist="38100" dir="2700000" algn="tl">
                    <a:srgbClr val="000000">
                      <a:alpha val="43137"/>
                    </a:srgbClr>
                  </a:outerShdw>
                </a:effectLst>
              </a:rPr>
              <a:t>, problema comunque mitigato dall'ottima documentazione.</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816249"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Git</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16/20</a:t>
            </a:r>
            <a:endParaRPr lang="zh-CN" altLang="en-US" sz="2000" dirty="0">
              <a:solidFill>
                <a:schemeClr val="bg1"/>
              </a:solidFill>
            </a:endParaRPr>
          </a:p>
        </p:txBody>
      </p:sp>
    </p:spTree>
    <p:extLst>
      <p:ext uri="{BB962C8B-B14F-4D97-AF65-F5344CB8AC3E}">
        <p14:creationId xmlns:p14="http://schemas.microsoft.com/office/powerpoint/2010/main" val="1426912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33" name="Freccia curva 32"/>
          <p:cNvSpPr/>
          <p:nvPr/>
        </p:nvSpPr>
        <p:spPr>
          <a:xfrm flipV="1">
            <a:off x="690835" y="1280858"/>
            <a:ext cx="640150" cy="991017"/>
          </a:xfrm>
          <a:prstGeom prst="bentArrow">
            <a:avLst>
              <a:gd name="adj1" fmla="val 31942"/>
              <a:gd name="adj2" fmla="val 33229"/>
              <a:gd name="adj3" fmla="val 44944"/>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10" name="Rettangolo arrotondato 9"/>
          <p:cNvSpPr/>
          <p:nvPr/>
        </p:nvSpPr>
        <p:spPr>
          <a:xfrm>
            <a:off x="1407187" y="1541521"/>
            <a:ext cx="7602952" cy="1895862"/>
          </a:xfrm>
          <a:prstGeom prst="roundRect">
            <a:avLst/>
          </a:prstGeom>
          <a:solidFill>
            <a:schemeClr val="accent2">
              <a:lumMod val="40000"/>
              <a:lumOff val="6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ettangolo arrotondato 26"/>
          <p:cNvSpPr/>
          <p:nvPr/>
        </p:nvSpPr>
        <p:spPr>
          <a:xfrm>
            <a:off x="1396300" y="3608822"/>
            <a:ext cx="7592066" cy="2880304"/>
          </a:xfrm>
          <a:prstGeom prst="roundRect">
            <a:avLst/>
          </a:prstGeom>
          <a:solidFill>
            <a:schemeClr val="accent2">
              <a:lumMod val="40000"/>
              <a:lumOff val="6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 name="Rettangolo 2"/>
          <p:cNvSpPr/>
          <p:nvPr/>
        </p:nvSpPr>
        <p:spPr>
          <a:xfrm>
            <a:off x="1396300" y="3827262"/>
            <a:ext cx="7592066" cy="2539157"/>
          </a:xfrm>
          <a:prstGeom prst="rect">
            <a:avLst/>
          </a:prstGeom>
        </p:spPr>
        <p:txBody>
          <a:bodyPr wrap="square">
            <a:spAutoFit/>
          </a:bodyPr>
          <a:lstStyle/>
          <a:p>
            <a:pPr algn="ctr"/>
            <a:r>
              <a:rPr lang="it-IT" sz="2200" dirty="0">
                <a:solidFill>
                  <a:schemeClr val="bg1"/>
                </a:solidFill>
              </a:rPr>
              <a:t>Consiste di un'interfaccia grafica </a:t>
            </a:r>
          </a:p>
          <a:p>
            <a:pPr algn="ctr"/>
            <a:r>
              <a:rPr lang="it-IT" sz="2200" dirty="0">
                <a:solidFill>
                  <a:schemeClr val="bg1"/>
                </a:solidFill>
              </a:rPr>
              <a:t>realizzata tramite librerie </a:t>
            </a:r>
            <a:r>
              <a:rPr lang="it-IT" sz="2200" dirty="0" err="1">
                <a:solidFill>
                  <a:schemeClr val="bg1"/>
                </a:solidFill>
              </a:rPr>
              <a:t>Qt</a:t>
            </a:r>
            <a:r>
              <a:rPr lang="it-IT" sz="2200" dirty="0">
                <a:solidFill>
                  <a:schemeClr val="bg1"/>
                </a:solidFill>
              </a:rPr>
              <a:t> che, ricevuta una stringa in input, invoca un metodo della libreria </a:t>
            </a:r>
            <a:r>
              <a:rPr lang="it-IT" sz="2200" dirty="0" err="1">
                <a:solidFill>
                  <a:schemeClr val="bg1"/>
                </a:solidFill>
              </a:rPr>
              <a:t>Speect</a:t>
            </a:r>
            <a:r>
              <a:rPr lang="it-IT" sz="2200" dirty="0">
                <a:solidFill>
                  <a:schemeClr val="bg1"/>
                </a:solidFill>
              </a:rPr>
              <a:t> </a:t>
            </a:r>
          </a:p>
          <a:p>
            <a:pPr algn="ctr">
              <a:spcAft>
                <a:spcPts val="600"/>
              </a:spcAft>
            </a:pPr>
            <a:r>
              <a:rPr lang="it-IT" sz="2200" dirty="0">
                <a:solidFill>
                  <a:schemeClr val="bg1"/>
                </a:solidFill>
              </a:rPr>
              <a:t>per estrarre la relation token e la stampa sotto forma di grafo insieme all'input normalizzato in lettere minuscole. </a:t>
            </a:r>
          </a:p>
          <a:p>
            <a:pPr algn="ctr"/>
            <a:r>
              <a:rPr lang="it-IT" sz="2200" dirty="0">
                <a:solidFill>
                  <a:schemeClr val="bg1"/>
                </a:solidFill>
              </a:rPr>
              <a:t>La </a:t>
            </a:r>
            <a:r>
              <a:rPr lang="it-IT" sz="2200" dirty="0" err="1">
                <a:solidFill>
                  <a:schemeClr val="bg1"/>
                </a:solidFill>
              </a:rPr>
              <a:t>build</a:t>
            </a:r>
            <a:r>
              <a:rPr lang="it-IT" sz="2200" dirty="0">
                <a:solidFill>
                  <a:schemeClr val="bg1"/>
                </a:solidFill>
              </a:rPr>
              <a:t> del </a:t>
            </a:r>
            <a:r>
              <a:rPr lang="it-IT" sz="2200" dirty="0" err="1">
                <a:solidFill>
                  <a:schemeClr val="bg1"/>
                </a:solidFill>
              </a:rPr>
              <a:t>PoC</a:t>
            </a:r>
            <a:r>
              <a:rPr lang="it-IT" sz="2200" dirty="0">
                <a:solidFill>
                  <a:schemeClr val="bg1"/>
                </a:solidFill>
              </a:rPr>
              <a:t> sfrutta la tecnologia CMAKE </a:t>
            </a:r>
          </a:p>
          <a:p>
            <a:pPr algn="ctr"/>
            <a:r>
              <a:rPr lang="it-IT" sz="2200" dirty="0">
                <a:solidFill>
                  <a:schemeClr val="bg1"/>
                </a:solidFill>
              </a:rPr>
              <a:t>per la corretta compilazione di </a:t>
            </a:r>
            <a:r>
              <a:rPr lang="it-IT" sz="2200" dirty="0" err="1">
                <a:solidFill>
                  <a:schemeClr val="bg1"/>
                </a:solidFill>
              </a:rPr>
              <a:t>Speect</a:t>
            </a:r>
            <a:r>
              <a:rPr lang="it-IT" sz="2200" dirty="0">
                <a:solidFill>
                  <a:schemeClr val="bg1"/>
                </a:solidFill>
              </a:rPr>
              <a:t>.</a:t>
            </a:r>
          </a:p>
        </p:txBody>
      </p:sp>
      <p:sp>
        <p:nvSpPr>
          <p:cNvPr id="32" name="Rettangolo arrotondato 31"/>
          <p:cNvSpPr/>
          <p:nvPr/>
        </p:nvSpPr>
        <p:spPr>
          <a:xfrm>
            <a:off x="913965" y="302889"/>
            <a:ext cx="2874264" cy="876142"/>
          </a:xfrm>
          <a:prstGeom prst="roundRect">
            <a:avLst/>
          </a:prstGeom>
          <a:solidFill>
            <a:schemeClr val="accent2">
              <a:lumMod val="40000"/>
              <a:lumOff val="6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35" name="Gruppo 34"/>
          <p:cNvGrpSpPr/>
          <p:nvPr/>
        </p:nvGrpSpPr>
        <p:grpSpPr>
          <a:xfrm>
            <a:off x="285853" y="71566"/>
            <a:ext cx="1148267" cy="1303451"/>
            <a:chOff x="182788" y="1226090"/>
            <a:chExt cx="1064103" cy="1234359"/>
          </a:xfrm>
        </p:grpSpPr>
        <p:sp>
          <p:nvSpPr>
            <p:cNvPr id="36" name="六边形 43"/>
            <p:cNvSpPr/>
            <p:nvPr/>
          </p:nvSpPr>
          <p:spPr>
            <a:xfrm rot="3684182">
              <a:off x="97660" y="1311218"/>
              <a:ext cx="1234359" cy="1064103"/>
            </a:xfrm>
            <a:prstGeom prst="hexagon">
              <a:avLst>
                <a:gd name="adj" fmla="val 28663"/>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icrosoft YaHei" charset="0"/>
                <a:ea typeface="Microsoft YaHei" charset="0"/>
                <a:cs typeface="Microsoft YaHei" charset="0"/>
              </a:endParaRPr>
            </a:p>
          </p:txBody>
        </p:sp>
        <p:grpSp>
          <p:nvGrpSpPr>
            <p:cNvPr id="37" name="组合 95"/>
            <p:cNvGrpSpPr>
              <a:grpSpLocks noChangeAspect="1"/>
            </p:cNvGrpSpPr>
            <p:nvPr/>
          </p:nvGrpSpPr>
          <p:grpSpPr>
            <a:xfrm>
              <a:off x="495645" y="1669607"/>
              <a:ext cx="448697" cy="396000"/>
              <a:chOff x="3889375" y="3302000"/>
              <a:chExt cx="261938" cy="231776"/>
            </a:xfrm>
            <a:solidFill>
              <a:schemeClr val="bg1"/>
            </a:solidFill>
          </p:grpSpPr>
          <p:sp>
            <p:nvSpPr>
              <p:cNvPr id="38" name="Freeform 11"/>
              <p:cNvSpPr>
                <a:spLocks/>
              </p:cNvSpPr>
              <p:nvPr/>
            </p:nvSpPr>
            <p:spPr bwMode="auto">
              <a:xfrm>
                <a:off x="3956050" y="3354388"/>
                <a:ext cx="57150" cy="98425"/>
              </a:xfrm>
              <a:custGeom>
                <a:avLst/>
                <a:gdLst>
                  <a:gd name="T0" fmla="*/ 36 w 36"/>
                  <a:gd name="T1" fmla="*/ 62 h 62"/>
                  <a:gd name="T2" fmla="*/ 10 w 36"/>
                  <a:gd name="T3" fmla="*/ 62 h 62"/>
                  <a:gd name="T4" fmla="*/ 10 w 36"/>
                  <a:gd name="T5" fmla="*/ 52 h 62"/>
                  <a:gd name="T6" fmla="*/ 25 w 36"/>
                  <a:gd name="T7" fmla="*/ 52 h 62"/>
                  <a:gd name="T8" fmla="*/ 25 w 36"/>
                  <a:gd name="T9" fmla="*/ 10 h 62"/>
                  <a:gd name="T10" fmla="*/ 0 w 36"/>
                  <a:gd name="T11" fmla="*/ 10 h 62"/>
                  <a:gd name="T12" fmla="*/ 0 w 36"/>
                  <a:gd name="T13" fmla="*/ 0 h 62"/>
                  <a:gd name="T14" fmla="*/ 36 w 36"/>
                  <a:gd name="T15" fmla="*/ 0 h 62"/>
                  <a:gd name="T16" fmla="*/ 36 w 3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2">
                    <a:moveTo>
                      <a:pt x="36" y="62"/>
                    </a:moveTo>
                    <a:lnTo>
                      <a:pt x="10" y="62"/>
                    </a:lnTo>
                    <a:lnTo>
                      <a:pt x="10" y="52"/>
                    </a:lnTo>
                    <a:lnTo>
                      <a:pt x="25" y="52"/>
                    </a:lnTo>
                    <a:lnTo>
                      <a:pt x="25" y="10"/>
                    </a:lnTo>
                    <a:lnTo>
                      <a:pt x="0" y="10"/>
                    </a:lnTo>
                    <a:lnTo>
                      <a:pt x="0" y="0"/>
                    </a:lnTo>
                    <a:lnTo>
                      <a:pt x="36" y="0"/>
                    </a:lnTo>
                    <a:lnTo>
                      <a:pt x="36" y="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39" name="Freeform 12"/>
              <p:cNvSpPr>
                <a:spLocks/>
              </p:cNvSpPr>
              <p:nvPr/>
            </p:nvSpPr>
            <p:spPr bwMode="auto">
              <a:xfrm>
                <a:off x="4002088" y="3302000"/>
                <a:ext cx="149225" cy="203200"/>
              </a:xfrm>
              <a:custGeom>
                <a:avLst/>
                <a:gdLst>
                  <a:gd name="T0" fmla="*/ 94 w 94"/>
                  <a:gd name="T1" fmla="*/ 128 h 128"/>
                  <a:gd name="T2" fmla="*/ 0 w 94"/>
                  <a:gd name="T3" fmla="*/ 95 h 128"/>
                  <a:gd name="T4" fmla="*/ 3 w 94"/>
                  <a:gd name="T5" fmla="*/ 85 h 128"/>
                  <a:gd name="T6" fmla="*/ 84 w 94"/>
                  <a:gd name="T7" fmla="*/ 113 h 128"/>
                  <a:gd name="T8" fmla="*/ 84 w 94"/>
                  <a:gd name="T9" fmla="*/ 15 h 128"/>
                  <a:gd name="T10" fmla="*/ 3 w 94"/>
                  <a:gd name="T11" fmla="*/ 43 h 128"/>
                  <a:gd name="T12" fmla="*/ 0 w 94"/>
                  <a:gd name="T13" fmla="*/ 33 h 128"/>
                  <a:gd name="T14" fmla="*/ 94 w 94"/>
                  <a:gd name="T15" fmla="*/ 0 h 128"/>
                  <a:gd name="T16" fmla="*/ 94 w 9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28">
                    <a:moveTo>
                      <a:pt x="94" y="128"/>
                    </a:moveTo>
                    <a:lnTo>
                      <a:pt x="0" y="95"/>
                    </a:lnTo>
                    <a:lnTo>
                      <a:pt x="3" y="85"/>
                    </a:lnTo>
                    <a:lnTo>
                      <a:pt x="84" y="113"/>
                    </a:lnTo>
                    <a:lnTo>
                      <a:pt x="84" y="15"/>
                    </a:lnTo>
                    <a:lnTo>
                      <a:pt x="3" y="43"/>
                    </a:lnTo>
                    <a:lnTo>
                      <a:pt x="0" y="33"/>
                    </a:lnTo>
                    <a:lnTo>
                      <a:pt x="94" y="0"/>
                    </a:lnTo>
                    <a:lnTo>
                      <a:pt x="94"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40" name="Freeform 13"/>
              <p:cNvSpPr>
                <a:spLocks/>
              </p:cNvSpPr>
              <p:nvPr/>
            </p:nvSpPr>
            <p:spPr bwMode="auto">
              <a:xfrm>
                <a:off x="4035425" y="3352800"/>
                <a:ext cx="77787" cy="42863"/>
              </a:xfrm>
              <a:custGeom>
                <a:avLst/>
                <a:gdLst>
                  <a:gd name="T0" fmla="*/ 2 w 49"/>
                  <a:gd name="T1" fmla="*/ 27 h 27"/>
                  <a:gd name="T2" fmla="*/ 0 w 49"/>
                  <a:gd name="T3" fmla="*/ 17 h 27"/>
                  <a:gd name="T4" fmla="*/ 46 w 49"/>
                  <a:gd name="T5" fmla="*/ 0 h 27"/>
                  <a:gd name="T6" fmla="*/ 49 w 49"/>
                  <a:gd name="T7" fmla="*/ 9 h 27"/>
                  <a:gd name="T8" fmla="*/ 2 w 49"/>
                  <a:gd name="T9" fmla="*/ 27 h 27"/>
                </a:gdLst>
                <a:ahLst/>
                <a:cxnLst>
                  <a:cxn ang="0">
                    <a:pos x="T0" y="T1"/>
                  </a:cxn>
                  <a:cxn ang="0">
                    <a:pos x="T2" y="T3"/>
                  </a:cxn>
                  <a:cxn ang="0">
                    <a:pos x="T4" y="T5"/>
                  </a:cxn>
                  <a:cxn ang="0">
                    <a:pos x="T6" y="T7"/>
                  </a:cxn>
                  <a:cxn ang="0">
                    <a:pos x="T8" y="T9"/>
                  </a:cxn>
                </a:cxnLst>
                <a:rect l="0" t="0" r="r" b="b"/>
                <a:pathLst>
                  <a:path w="49" h="27">
                    <a:moveTo>
                      <a:pt x="2" y="27"/>
                    </a:moveTo>
                    <a:lnTo>
                      <a:pt x="0" y="17"/>
                    </a:lnTo>
                    <a:lnTo>
                      <a:pt x="46" y="0"/>
                    </a:lnTo>
                    <a:lnTo>
                      <a:pt x="49" y="9"/>
                    </a:lnTo>
                    <a:lnTo>
                      <a:pt x="2"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41" name="Freeform 14"/>
              <p:cNvSpPr>
                <a:spLocks noEditPoints="1"/>
              </p:cNvSpPr>
              <p:nvPr/>
            </p:nvSpPr>
            <p:spPr bwMode="auto">
              <a:xfrm>
                <a:off x="3889375" y="3354388"/>
                <a:ext cx="49212" cy="98425"/>
              </a:xfrm>
              <a:custGeom>
                <a:avLst/>
                <a:gdLst>
                  <a:gd name="T0" fmla="*/ 31 w 31"/>
                  <a:gd name="T1" fmla="*/ 62 h 62"/>
                  <a:gd name="T2" fmla="*/ 0 w 31"/>
                  <a:gd name="T3" fmla="*/ 62 h 62"/>
                  <a:gd name="T4" fmla="*/ 0 w 31"/>
                  <a:gd name="T5" fmla="*/ 0 h 62"/>
                  <a:gd name="T6" fmla="*/ 31 w 31"/>
                  <a:gd name="T7" fmla="*/ 0 h 62"/>
                  <a:gd name="T8" fmla="*/ 31 w 31"/>
                  <a:gd name="T9" fmla="*/ 62 h 62"/>
                  <a:gd name="T10" fmla="*/ 11 w 31"/>
                  <a:gd name="T11" fmla="*/ 52 h 62"/>
                  <a:gd name="T12" fmla="*/ 21 w 31"/>
                  <a:gd name="T13" fmla="*/ 52 h 62"/>
                  <a:gd name="T14" fmla="*/ 21 w 31"/>
                  <a:gd name="T15" fmla="*/ 10 h 62"/>
                  <a:gd name="T16" fmla="*/ 11 w 31"/>
                  <a:gd name="T17" fmla="*/ 10 h 62"/>
                  <a:gd name="T18" fmla="*/ 11 w 31"/>
                  <a:gd name="T19"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2">
                    <a:moveTo>
                      <a:pt x="31" y="62"/>
                    </a:moveTo>
                    <a:lnTo>
                      <a:pt x="0" y="62"/>
                    </a:lnTo>
                    <a:lnTo>
                      <a:pt x="0" y="0"/>
                    </a:lnTo>
                    <a:lnTo>
                      <a:pt x="31" y="0"/>
                    </a:lnTo>
                    <a:lnTo>
                      <a:pt x="31" y="62"/>
                    </a:lnTo>
                    <a:close/>
                    <a:moveTo>
                      <a:pt x="11" y="52"/>
                    </a:moveTo>
                    <a:lnTo>
                      <a:pt x="21" y="52"/>
                    </a:lnTo>
                    <a:lnTo>
                      <a:pt x="21" y="10"/>
                    </a:lnTo>
                    <a:lnTo>
                      <a:pt x="11" y="10"/>
                    </a:lnTo>
                    <a:lnTo>
                      <a:pt x="11"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42" name="Freeform 15"/>
              <p:cNvSpPr>
                <a:spLocks/>
              </p:cNvSpPr>
              <p:nvPr/>
            </p:nvSpPr>
            <p:spPr bwMode="auto">
              <a:xfrm>
                <a:off x="3922713" y="3468688"/>
                <a:ext cx="80962" cy="65088"/>
              </a:xfrm>
              <a:custGeom>
                <a:avLst/>
                <a:gdLst>
                  <a:gd name="T0" fmla="*/ 16 w 40"/>
                  <a:gd name="T1" fmla="*/ 32 h 32"/>
                  <a:gd name="T2" fmla="*/ 0 w 40"/>
                  <a:gd name="T3" fmla="*/ 16 h 32"/>
                  <a:gd name="T4" fmla="*/ 0 w 40"/>
                  <a:gd name="T5" fmla="*/ 0 h 32"/>
                  <a:gd name="T6" fmla="*/ 8 w 40"/>
                  <a:gd name="T7" fmla="*/ 0 h 32"/>
                  <a:gd name="T8" fmla="*/ 8 w 40"/>
                  <a:gd name="T9" fmla="*/ 16 h 32"/>
                  <a:gd name="T10" fmla="*/ 16 w 40"/>
                  <a:gd name="T11" fmla="*/ 24 h 32"/>
                  <a:gd name="T12" fmla="*/ 24 w 40"/>
                  <a:gd name="T13" fmla="*/ 16 h 32"/>
                  <a:gd name="T14" fmla="*/ 24 w 40"/>
                  <a:gd name="T15" fmla="*/ 0 h 32"/>
                  <a:gd name="T16" fmla="*/ 40 w 40"/>
                  <a:gd name="T17" fmla="*/ 0 h 32"/>
                  <a:gd name="T18" fmla="*/ 40 w 40"/>
                  <a:gd name="T19" fmla="*/ 8 h 32"/>
                  <a:gd name="T20" fmla="*/ 32 w 40"/>
                  <a:gd name="T21" fmla="*/ 8 h 32"/>
                  <a:gd name="T22" fmla="*/ 32 w 40"/>
                  <a:gd name="T23" fmla="*/ 16 h 32"/>
                  <a:gd name="T24" fmla="*/ 16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16" y="32"/>
                    </a:moveTo>
                    <a:cubicBezTo>
                      <a:pt x="7" y="32"/>
                      <a:pt x="0" y="25"/>
                      <a:pt x="0" y="16"/>
                    </a:cubicBezTo>
                    <a:cubicBezTo>
                      <a:pt x="0" y="0"/>
                      <a:pt x="0" y="0"/>
                      <a:pt x="0" y="0"/>
                    </a:cubicBezTo>
                    <a:cubicBezTo>
                      <a:pt x="8" y="0"/>
                      <a:pt x="8" y="0"/>
                      <a:pt x="8" y="0"/>
                    </a:cubicBezTo>
                    <a:cubicBezTo>
                      <a:pt x="8" y="16"/>
                      <a:pt x="8" y="16"/>
                      <a:pt x="8" y="16"/>
                    </a:cubicBezTo>
                    <a:cubicBezTo>
                      <a:pt x="8" y="20"/>
                      <a:pt x="12" y="24"/>
                      <a:pt x="16" y="24"/>
                    </a:cubicBezTo>
                    <a:cubicBezTo>
                      <a:pt x="20" y="24"/>
                      <a:pt x="24" y="20"/>
                      <a:pt x="24" y="16"/>
                    </a:cubicBezTo>
                    <a:cubicBezTo>
                      <a:pt x="24" y="0"/>
                      <a:pt x="24" y="0"/>
                      <a:pt x="24" y="0"/>
                    </a:cubicBezTo>
                    <a:cubicBezTo>
                      <a:pt x="40" y="0"/>
                      <a:pt x="40" y="0"/>
                      <a:pt x="40" y="0"/>
                    </a:cubicBezTo>
                    <a:cubicBezTo>
                      <a:pt x="40" y="8"/>
                      <a:pt x="40" y="8"/>
                      <a:pt x="40" y="8"/>
                    </a:cubicBezTo>
                    <a:cubicBezTo>
                      <a:pt x="32" y="8"/>
                      <a:pt x="32" y="8"/>
                      <a:pt x="32" y="8"/>
                    </a:cubicBezTo>
                    <a:cubicBezTo>
                      <a:pt x="32" y="16"/>
                      <a:pt x="32" y="16"/>
                      <a:pt x="32" y="16"/>
                    </a:cubicBezTo>
                    <a:cubicBezTo>
                      <a:pt x="32" y="25"/>
                      <a:pt x="25" y="32"/>
                      <a:pt x="16" y="3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grpSp>
      </p:grpSp>
      <p:sp>
        <p:nvSpPr>
          <p:cNvPr id="25" name="文本框 6"/>
          <p:cNvSpPr txBox="1"/>
          <p:nvPr/>
        </p:nvSpPr>
        <p:spPr>
          <a:xfrm>
            <a:off x="1584440" y="201061"/>
            <a:ext cx="2595674" cy="1015663"/>
          </a:xfrm>
          <a:prstGeom prst="rect">
            <a:avLst/>
          </a:prstGeom>
          <a:noFill/>
        </p:spPr>
        <p:txBody>
          <a:bodyPr wrap="square" rtlCol="0">
            <a:spAutoFit/>
          </a:bodyPr>
          <a:lstStyle/>
          <a:p>
            <a:r>
              <a:rPr kumimoji="1" lang="en-US" altLang="zh-CN" sz="6000" b="1" dirty="0" err="1">
                <a:solidFill>
                  <a:schemeClr val="bg1"/>
                </a:solidFill>
                <a:effectLst>
                  <a:outerShdw blurRad="38100" dist="38100" dir="2700000" algn="tl">
                    <a:srgbClr val="000000">
                      <a:alpha val="43137"/>
                    </a:srgbClr>
                  </a:outerShdw>
                </a:effectLst>
              </a:rPr>
              <a:t>PoC</a:t>
            </a:r>
            <a:endParaRPr kumimoji="1" lang="en-US" altLang="zh-CN" sz="6000" b="1" dirty="0">
              <a:solidFill>
                <a:schemeClr val="bg1"/>
              </a:solidFill>
              <a:effectLst>
                <a:outerShdw blurRad="38100" dist="38100" dir="2700000" algn="tl">
                  <a:srgbClr val="000000">
                    <a:alpha val="43137"/>
                  </a:srgbClr>
                </a:outerShdw>
              </a:effectLst>
            </a:endParaRPr>
          </a:p>
        </p:txBody>
      </p:sp>
      <p:sp>
        <p:nvSpPr>
          <p:cNvPr id="44" name="Rettangolo 43"/>
          <p:cNvSpPr/>
          <p:nvPr/>
        </p:nvSpPr>
        <p:spPr>
          <a:xfrm>
            <a:off x="1396300" y="1649283"/>
            <a:ext cx="7602953" cy="1569660"/>
          </a:xfrm>
          <a:prstGeom prst="rect">
            <a:avLst/>
          </a:prstGeom>
        </p:spPr>
        <p:txBody>
          <a:bodyPr wrap="square">
            <a:spAutoFit/>
          </a:bodyPr>
          <a:lstStyle/>
          <a:p>
            <a:pPr algn="ctr"/>
            <a:r>
              <a:rPr lang="it-IT" sz="2400" dirty="0">
                <a:solidFill>
                  <a:schemeClr val="bg1"/>
                </a:solidFill>
              </a:rPr>
              <a:t>Introduce le tecnologie, </a:t>
            </a:r>
          </a:p>
          <a:p>
            <a:pPr algn="ctr"/>
            <a:r>
              <a:rPr lang="it-IT" sz="2400" dirty="0">
                <a:solidFill>
                  <a:schemeClr val="bg1"/>
                </a:solidFill>
              </a:rPr>
              <a:t>i </a:t>
            </a:r>
            <a:r>
              <a:rPr lang="it-IT" sz="2400" dirty="0" err="1">
                <a:solidFill>
                  <a:schemeClr val="bg1"/>
                </a:solidFill>
              </a:rPr>
              <a:t>framework</a:t>
            </a:r>
            <a:r>
              <a:rPr lang="it-IT" sz="2400" dirty="0">
                <a:solidFill>
                  <a:schemeClr val="bg1"/>
                </a:solidFill>
              </a:rPr>
              <a:t> e le librerie selezionate </a:t>
            </a:r>
          </a:p>
          <a:p>
            <a:pPr algn="ctr"/>
            <a:r>
              <a:rPr lang="it-IT" sz="2400" dirty="0">
                <a:solidFill>
                  <a:schemeClr val="bg1"/>
                </a:solidFill>
              </a:rPr>
              <a:t>per lo sviluppo del prodotto e ne dimostra adeguatezza e </a:t>
            </a:r>
          </a:p>
          <a:p>
            <a:pPr algn="ctr"/>
            <a:r>
              <a:rPr lang="it-IT" sz="2400" dirty="0">
                <a:solidFill>
                  <a:schemeClr val="bg1"/>
                </a:solidFill>
              </a:rPr>
              <a:t>grado di integrazione in relazione agli obiettivi di progetto. </a:t>
            </a:r>
          </a:p>
        </p:txBody>
      </p:sp>
      <p:sp>
        <p:nvSpPr>
          <p:cNvPr id="45" name="Freccia curva 44"/>
          <p:cNvSpPr/>
          <p:nvPr/>
        </p:nvSpPr>
        <p:spPr>
          <a:xfrm flipV="1">
            <a:off x="690835" y="3437383"/>
            <a:ext cx="640150" cy="991017"/>
          </a:xfrm>
          <a:prstGeom prst="bentArrow">
            <a:avLst>
              <a:gd name="adj1" fmla="val 31942"/>
              <a:gd name="adj2" fmla="val 33229"/>
              <a:gd name="adj3" fmla="val 44944"/>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4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4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17/20</a:t>
            </a:r>
            <a:endParaRPr lang="zh-CN" altLang="en-US" sz="2000" dirty="0">
              <a:solidFill>
                <a:schemeClr val="bg1"/>
              </a:solidFill>
            </a:endParaRPr>
          </a:p>
        </p:txBody>
      </p:sp>
    </p:spTree>
    <p:extLst>
      <p:ext uri="{BB962C8B-B14F-4D97-AF65-F5344CB8AC3E}">
        <p14:creationId xmlns:p14="http://schemas.microsoft.com/office/powerpoint/2010/main" val="704870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dissolve">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45"/>
                                        </p:tgtEl>
                                      </p:cBhvr>
                                    </p:animEffect>
                                    <p:set>
                                      <p:cBhvr>
                                        <p:cTn id="3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10" grpId="0" animBg="1"/>
      <p:bldP spid="27" grpId="0" animBg="1"/>
      <p:bldP spid="32" grpId="0" animBg="1"/>
      <p:bldP spid="45" grpId="0" animBg="1"/>
      <p:bldP spid="4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4" y="197784"/>
            <a:ext cx="8691243" cy="830997"/>
          </a:xfrm>
          <a:prstGeom prst="rect">
            <a:avLst/>
          </a:prstGeom>
          <a:noFill/>
        </p:spPr>
        <p:txBody>
          <a:bodyPr wrap="square" rtlCol="0">
            <a:spAutoFit/>
          </a:bodyPr>
          <a:lstStyle/>
          <a:p>
            <a:r>
              <a:rPr kumimoji="1" lang="en-US" altLang="zh-CN" sz="4800" b="1" dirty="0" err="1">
                <a:effectLst>
                  <a:outerShdw blurRad="38100" dist="38100" dir="2700000" algn="tl">
                    <a:srgbClr val="000000">
                      <a:alpha val="43137"/>
                    </a:srgbClr>
                  </a:outerShdw>
                </a:effectLst>
              </a:rPr>
              <a:t>Problemi</a:t>
            </a:r>
            <a:r>
              <a:rPr kumimoji="1" lang="en-US" altLang="zh-CN" sz="4800" b="1" dirty="0">
                <a:effectLst>
                  <a:outerShdw blurRad="38100" dist="38100" dir="2700000" algn="tl">
                    <a:srgbClr val="000000">
                      <a:alpha val="43137"/>
                    </a:srgbClr>
                  </a:outerShdw>
                </a:effectLst>
              </a:rPr>
              <a:t> </a:t>
            </a:r>
            <a:r>
              <a:rPr kumimoji="1" lang="en-US" altLang="zh-CN" sz="4800" b="1" dirty="0" err="1">
                <a:effectLst>
                  <a:outerShdw blurRad="38100" dist="38100" dir="2700000" algn="tl">
                    <a:srgbClr val="000000">
                      <a:alpha val="43137"/>
                    </a:srgbClr>
                  </a:outerShdw>
                </a:effectLst>
              </a:rPr>
              <a:t>rilevati</a:t>
            </a:r>
            <a:endParaRPr kumimoji="1" lang="en-US" altLang="zh-CN" sz="4800" b="1" dirty="0">
              <a:effectLst>
                <a:outerShdw blurRad="38100" dist="38100" dir="2700000" algn="tl">
                  <a:srgbClr val="000000">
                    <a:alpha val="43137"/>
                  </a:srgbClr>
                </a:outerShdw>
              </a:effectLst>
            </a:endParaRPr>
          </a:p>
        </p:txBody>
      </p:sp>
      <p:sp>
        <p:nvSpPr>
          <p:cNvPr id="10" name="Rettangolo arrotondato 9"/>
          <p:cNvSpPr/>
          <p:nvPr/>
        </p:nvSpPr>
        <p:spPr>
          <a:xfrm>
            <a:off x="212246" y="1546046"/>
            <a:ext cx="4033182" cy="954107"/>
          </a:xfrm>
          <a:prstGeom prst="roundRect">
            <a:avLst>
              <a:gd name="adj" fmla="val 0"/>
            </a:avLst>
          </a:prstGeom>
          <a:solidFill>
            <a:schemeClr val="accent6">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矩形 24"/>
          <p:cNvSpPr/>
          <p:nvPr/>
        </p:nvSpPr>
        <p:spPr>
          <a:xfrm>
            <a:off x="300961" y="1607600"/>
            <a:ext cx="3944467" cy="830997"/>
          </a:xfrm>
          <a:prstGeom prst="rect">
            <a:avLst/>
          </a:prstGeom>
        </p:spPr>
        <p:txBody>
          <a:bodyPr wrap="square">
            <a:spAutoFit/>
          </a:bodyPr>
          <a:lstStyle/>
          <a:p>
            <a:pPr algn="ctr"/>
            <a:r>
              <a:rPr lang="it-IT" sz="2400" b="1" dirty="0">
                <a:solidFill>
                  <a:schemeClr val="bg1"/>
                </a:solidFill>
              </a:rPr>
              <a:t>Problemi </a:t>
            </a:r>
            <a:r>
              <a:rPr lang="it-IT" sz="2400" b="1">
                <a:solidFill>
                  <a:schemeClr val="bg1"/>
                </a:solidFill>
              </a:rPr>
              <a:t>risolti </a:t>
            </a:r>
          </a:p>
          <a:p>
            <a:pPr algn="ctr">
              <a:spcAft>
                <a:spcPts val="1200"/>
              </a:spcAft>
            </a:pPr>
            <a:r>
              <a:rPr lang="it-IT" sz="2400" b="1" dirty="0">
                <a:solidFill>
                  <a:schemeClr val="bg1"/>
                </a:solidFill>
              </a:rPr>
              <a:t>e funzionalità sviluppate</a:t>
            </a:r>
            <a:endParaRPr lang="it-IT" sz="2400" dirty="0">
              <a:solidFill>
                <a:schemeClr val="bg1"/>
              </a:solidFill>
            </a:endParaRPr>
          </a:p>
        </p:txBody>
      </p:sp>
      <p:sp>
        <p:nvSpPr>
          <p:cNvPr id="22" name="Rettangolo 21">
            <a:extLst>
              <a:ext uri="{FF2B5EF4-FFF2-40B4-BE49-F238E27FC236}">
                <a16:creationId xmlns:a16="http://schemas.microsoft.com/office/drawing/2014/main" id="{A1836862-E234-4AC0-BE9F-2FB9E5414792}"/>
              </a:ext>
            </a:extLst>
          </p:cNvPr>
          <p:cNvSpPr/>
          <p:nvPr/>
        </p:nvSpPr>
        <p:spPr>
          <a:xfrm>
            <a:off x="361840" y="2882715"/>
            <a:ext cx="4470820" cy="3231654"/>
          </a:xfrm>
          <a:prstGeom prst="rect">
            <a:avLst/>
          </a:prstGeom>
        </p:spPr>
        <p:txBody>
          <a:bodyPr wrap="square">
            <a:spAutoFit/>
          </a:bodyPr>
          <a:lstStyle/>
          <a:p>
            <a:pPr>
              <a:spcAft>
                <a:spcPts val="1800"/>
              </a:spcAft>
            </a:pPr>
            <a:r>
              <a:rPr lang="it-IT" dirty="0">
                <a:solidFill>
                  <a:schemeClr val="bg1"/>
                </a:solidFill>
              </a:rPr>
              <a:t>Compilazione e configurazione di </a:t>
            </a:r>
            <a:r>
              <a:rPr lang="it-IT" dirty="0" err="1">
                <a:solidFill>
                  <a:schemeClr val="bg1"/>
                </a:solidFill>
              </a:rPr>
              <a:t>Speect</a:t>
            </a:r>
            <a:r>
              <a:rPr lang="it-IT" dirty="0">
                <a:solidFill>
                  <a:schemeClr val="bg1"/>
                </a:solidFill>
              </a:rPr>
              <a:t> tramite CMAKE</a:t>
            </a:r>
          </a:p>
          <a:p>
            <a:pPr>
              <a:spcAft>
                <a:spcPts val="1800"/>
              </a:spcAft>
            </a:pPr>
            <a:r>
              <a:rPr lang="it-IT" dirty="0">
                <a:solidFill>
                  <a:schemeClr val="bg1"/>
                </a:solidFill>
              </a:rPr>
              <a:t>Interfaccia grafica realizzata con </a:t>
            </a:r>
            <a:r>
              <a:rPr lang="it-IT" dirty="0" err="1">
                <a:solidFill>
                  <a:schemeClr val="bg1"/>
                </a:solidFill>
              </a:rPr>
              <a:t>Qt</a:t>
            </a:r>
            <a:endParaRPr lang="it-IT" dirty="0">
              <a:solidFill>
                <a:schemeClr val="bg1"/>
              </a:solidFill>
            </a:endParaRPr>
          </a:p>
          <a:p>
            <a:pPr>
              <a:spcAft>
                <a:spcPts val="1800"/>
              </a:spcAft>
            </a:pPr>
            <a:r>
              <a:rPr lang="it-IT" dirty="0">
                <a:solidFill>
                  <a:schemeClr val="bg1"/>
                </a:solidFill>
              </a:rPr>
              <a:t>Stampa del grafo (parzialmente manipolabile) relativo a una relation dell'</a:t>
            </a:r>
            <a:r>
              <a:rPr lang="it-IT" dirty="0" err="1">
                <a:solidFill>
                  <a:schemeClr val="bg1"/>
                </a:solidFill>
              </a:rPr>
              <a:t>utterance</a:t>
            </a:r>
            <a:r>
              <a:rPr lang="it-IT" dirty="0">
                <a:solidFill>
                  <a:schemeClr val="bg1"/>
                </a:solidFill>
              </a:rPr>
              <a:t> di </a:t>
            </a:r>
            <a:r>
              <a:rPr lang="it-IT" dirty="0" err="1">
                <a:solidFill>
                  <a:schemeClr val="bg1"/>
                </a:solidFill>
              </a:rPr>
              <a:t>Speect</a:t>
            </a:r>
            <a:endParaRPr lang="it-IT" dirty="0">
              <a:solidFill>
                <a:schemeClr val="bg1"/>
              </a:solidFill>
            </a:endParaRPr>
          </a:p>
          <a:p>
            <a:pPr>
              <a:spcAft>
                <a:spcPts val="1800"/>
              </a:spcAft>
            </a:pPr>
            <a:r>
              <a:rPr lang="it-IT" dirty="0">
                <a:solidFill>
                  <a:schemeClr val="bg1"/>
                </a:solidFill>
              </a:rPr>
              <a:t>Incapsulamento di </a:t>
            </a:r>
            <a:r>
              <a:rPr lang="it-IT" dirty="0" err="1">
                <a:solidFill>
                  <a:schemeClr val="bg1"/>
                </a:solidFill>
              </a:rPr>
              <a:t>Speect</a:t>
            </a:r>
            <a:r>
              <a:rPr lang="it-IT" dirty="0">
                <a:solidFill>
                  <a:schemeClr val="bg1"/>
                </a:solidFill>
              </a:rPr>
              <a:t> tramite oggetti</a:t>
            </a:r>
          </a:p>
          <a:p>
            <a:r>
              <a:rPr lang="it-IT" dirty="0">
                <a:solidFill>
                  <a:schemeClr val="bg1"/>
                </a:solidFill>
              </a:rPr>
              <a:t>Parziale implementazione del software </a:t>
            </a:r>
          </a:p>
          <a:p>
            <a:pPr>
              <a:spcAft>
                <a:spcPts val="1800"/>
              </a:spcAft>
            </a:pPr>
            <a:r>
              <a:rPr lang="it-IT" dirty="0">
                <a:solidFill>
                  <a:schemeClr val="bg1"/>
                </a:solidFill>
              </a:rPr>
              <a:t>per il </a:t>
            </a:r>
            <a:r>
              <a:rPr lang="it-IT" dirty="0" err="1">
                <a:solidFill>
                  <a:schemeClr val="bg1"/>
                </a:solidFill>
              </a:rPr>
              <a:t>testing</a:t>
            </a:r>
            <a:r>
              <a:rPr lang="it-IT" dirty="0">
                <a:solidFill>
                  <a:schemeClr val="bg1"/>
                </a:solidFill>
              </a:rPr>
              <a:t> automatico</a:t>
            </a:r>
          </a:p>
        </p:txBody>
      </p:sp>
      <p:sp>
        <p:nvSpPr>
          <p:cNvPr id="6" name="Rettangolo arrotondato 5"/>
          <p:cNvSpPr/>
          <p:nvPr/>
        </p:nvSpPr>
        <p:spPr>
          <a:xfrm>
            <a:off x="4942118" y="1546046"/>
            <a:ext cx="4033182" cy="954107"/>
          </a:xfrm>
          <a:prstGeom prst="roundRect">
            <a:avLst>
              <a:gd name="adj" fmla="val 0"/>
            </a:avLst>
          </a:prstGeom>
          <a:solidFill>
            <a:srgbClr val="C0000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矩形 24"/>
          <p:cNvSpPr/>
          <p:nvPr/>
        </p:nvSpPr>
        <p:spPr>
          <a:xfrm>
            <a:off x="5030833" y="1792265"/>
            <a:ext cx="3944467" cy="461665"/>
          </a:xfrm>
          <a:prstGeom prst="rect">
            <a:avLst/>
          </a:prstGeom>
        </p:spPr>
        <p:txBody>
          <a:bodyPr wrap="square">
            <a:spAutoFit/>
          </a:bodyPr>
          <a:lstStyle/>
          <a:p>
            <a:pPr algn="ctr"/>
            <a:r>
              <a:rPr lang="it-IT" sz="2400" b="1">
                <a:solidFill>
                  <a:schemeClr val="bg1"/>
                </a:solidFill>
              </a:rPr>
              <a:t>Problemi irrisolti</a:t>
            </a:r>
            <a:endParaRPr lang="it-IT" sz="2400" dirty="0">
              <a:solidFill>
                <a:schemeClr val="bg1"/>
              </a:solidFill>
            </a:endParaRPr>
          </a:p>
        </p:txBody>
      </p:sp>
      <p:sp>
        <p:nvSpPr>
          <p:cNvPr id="2" name="Rettangolo 1"/>
          <p:cNvSpPr/>
          <p:nvPr/>
        </p:nvSpPr>
        <p:spPr>
          <a:xfrm>
            <a:off x="5030833" y="2882715"/>
            <a:ext cx="4144223" cy="1661993"/>
          </a:xfrm>
          <a:prstGeom prst="rect">
            <a:avLst/>
          </a:prstGeom>
        </p:spPr>
        <p:txBody>
          <a:bodyPr wrap="square">
            <a:spAutoFit/>
          </a:bodyPr>
          <a:lstStyle/>
          <a:p>
            <a:pPr>
              <a:spcAft>
                <a:spcPts val="1800"/>
              </a:spcAft>
            </a:pPr>
            <a:r>
              <a:rPr lang="it-IT" dirty="0">
                <a:solidFill>
                  <a:schemeClr val="bg1"/>
                </a:solidFill>
              </a:rPr>
              <a:t>Importazione e esportazione del grafo</a:t>
            </a:r>
          </a:p>
          <a:p>
            <a:pPr>
              <a:spcAft>
                <a:spcPts val="1800"/>
              </a:spcAft>
            </a:pPr>
            <a:r>
              <a:rPr lang="it-IT" dirty="0">
                <a:solidFill>
                  <a:schemeClr val="bg1"/>
                </a:solidFill>
              </a:rPr>
              <a:t>Completa manipolazione del grafo</a:t>
            </a:r>
          </a:p>
          <a:p>
            <a:pPr>
              <a:spcAft>
                <a:spcPts val="1800"/>
              </a:spcAft>
            </a:pPr>
            <a:r>
              <a:rPr lang="it-IT" dirty="0">
                <a:solidFill>
                  <a:schemeClr val="bg1"/>
                </a:solidFill>
              </a:rPr>
              <a:t>Completa configurazione del software per il </a:t>
            </a:r>
            <a:r>
              <a:rPr lang="it-IT" dirty="0" err="1">
                <a:solidFill>
                  <a:schemeClr val="bg1"/>
                </a:solidFill>
              </a:rPr>
              <a:t>testing</a:t>
            </a:r>
            <a:r>
              <a:rPr lang="it-IT" dirty="0">
                <a:solidFill>
                  <a:schemeClr val="bg1"/>
                </a:solidFill>
              </a:rPr>
              <a:t> automatico</a:t>
            </a:r>
          </a:p>
        </p:txBody>
      </p:sp>
      <p:sp>
        <p:nvSpPr>
          <p:cNvPr id="3" name="Rettangolo 2"/>
          <p:cNvSpPr/>
          <p:nvPr/>
        </p:nvSpPr>
        <p:spPr>
          <a:xfrm>
            <a:off x="216383" y="2498592"/>
            <a:ext cx="36000" cy="4140000"/>
          </a:xfrm>
          <a:prstGeom prst="rect">
            <a:avLst/>
          </a:prstGeom>
          <a:solidFill>
            <a:schemeClr val="accent6">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4942554" y="2498592"/>
            <a:ext cx="36000" cy="414000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3"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18/20</a:t>
            </a:r>
            <a:endParaRPr lang="zh-CN" altLang="en-US" sz="2000" dirty="0">
              <a:solidFill>
                <a:schemeClr val="bg1"/>
              </a:solidFill>
            </a:endParaRPr>
          </a:p>
        </p:txBody>
      </p:sp>
    </p:spTree>
    <p:extLst>
      <p:ext uri="{BB962C8B-B14F-4D97-AF65-F5344CB8AC3E}">
        <p14:creationId xmlns:p14="http://schemas.microsoft.com/office/powerpoint/2010/main" val="907371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9" name="Rettangolo arrotondato 8"/>
          <p:cNvSpPr/>
          <p:nvPr/>
        </p:nvSpPr>
        <p:spPr>
          <a:xfrm>
            <a:off x="2259707" y="214202"/>
            <a:ext cx="4033182" cy="954107"/>
          </a:xfrm>
          <a:prstGeom prst="roundRect">
            <a:avLst>
              <a:gd name="adj" fmla="val 0"/>
            </a:avLst>
          </a:prstGeom>
          <a:solidFill>
            <a:schemeClr val="accent6">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矩形 24"/>
          <p:cNvSpPr/>
          <p:nvPr/>
        </p:nvSpPr>
        <p:spPr>
          <a:xfrm>
            <a:off x="2348422" y="275756"/>
            <a:ext cx="3944467" cy="830997"/>
          </a:xfrm>
          <a:prstGeom prst="rect">
            <a:avLst/>
          </a:prstGeom>
        </p:spPr>
        <p:txBody>
          <a:bodyPr wrap="square">
            <a:spAutoFit/>
          </a:bodyPr>
          <a:lstStyle/>
          <a:p>
            <a:pPr algn="ctr"/>
            <a:r>
              <a:rPr lang="it-IT" sz="2400" b="1" dirty="0">
                <a:solidFill>
                  <a:schemeClr val="bg1"/>
                </a:solidFill>
              </a:rPr>
              <a:t>Problemi </a:t>
            </a:r>
            <a:r>
              <a:rPr lang="it-IT" sz="2400" b="1">
                <a:solidFill>
                  <a:schemeClr val="bg1"/>
                </a:solidFill>
              </a:rPr>
              <a:t>risolti </a:t>
            </a:r>
          </a:p>
          <a:p>
            <a:pPr algn="ctr">
              <a:spcAft>
                <a:spcPts val="1200"/>
              </a:spcAft>
            </a:pPr>
            <a:r>
              <a:rPr lang="it-IT" sz="2400" b="1" dirty="0">
                <a:solidFill>
                  <a:schemeClr val="bg1"/>
                </a:solidFill>
              </a:rPr>
              <a:t>e funzionalità sviluppate</a:t>
            </a:r>
            <a:endParaRPr lang="it-IT" sz="2400" dirty="0">
              <a:solidFill>
                <a:schemeClr val="bg1"/>
              </a:solidFill>
            </a:endParaRPr>
          </a:p>
        </p:txBody>
      </p:sp>
      <p:sp>
        <p:nvSpPr>
          <p:cNvPr id="11" name="Rettangolo 10">
            <a:extLst>
              <a:ext uri="{FF2B5EF4-FFF2-40B4-BE49-F238E27FC236}">
                <a16:creationId xmlns:a16="http://schemas.microsoft.com/office/drawing/2014/main" id="{A1836862-E234-4AC0-BE9F-2FB9E5414792}"/>
              </a:ext>
            </a:extLst>
          </p:cNvPr>
          <p:cNvSpPr/>
          <p:nvPr/>
        </p:nvSpPr>
        <p:spPr>
          <a:xfrm>
            <a:off x="128783" y="1530993"/>
            <a:ext cx="8383743" cy="5078313"/>
          </a:xfrm>
          <a:prstGeom prst="rect">
            <a:avLst/>
          </a:prstGeom>
        </p:spPr>
        <p:txBody>
          <a:bodyPr wrap="square">
            <a:spAutoFit/>
          </a:bodyPr>
          <a:lstStyle/>
          <a:p>
            <a:pPr algn="ctr"/>
            <a:r>
              <a:rPr lang="it-IT" b="1" dirty="0">
                <a:solidFill>
                  <a:schemeClr val="accent6">
                    <a:lumMod val="60000"/>
                    <a:lumOff val="40000"/>
                  </a:schemeClr>
                </a:solidFill>
              </a:rPr>
              <a:t>Compilazione in C++ di QT e </a:t>
            </a:r>
            <a:r>
              <a:rPr lang="it-IT" b="1" dirty="0" err="1">
                <a:solidFill>
                  <a:schemeClr val="accent6">
                    <a:lumMod val="60000"/>
                    <a:lumOff val="40000"/>
                  </a:schemeClr>
                </a:solidFill>
              </a:rPr>
              <a:t>Speect</a:t>
            </a:r>
            <a:endParaRPr lang="it-IT" b="1" dirty="0">
              <a:solidFill>
                <a:schemeClr val="accent6">
                  <a:lumMod val="60000"/>
                  <a:lumOff val="40000"/>
                </a:schemeClr>
              </a:solidFill>
            </a:endParaRPr>
          </a:p>
          <a:p>
            <a:pPr algn="ctr"/>
            <a:r>
              <a:rPr lang="it-IT" dirty="0">
                <a:solidFill>
                  <a:schemeClr val="bg1"/>
                </a:solidFill>
              </a:rPr>
              <a:t>Non è stato semplice compilare il nostro sorgente includendo le due librerie </a:t>
            </a:r>
          </a:p>
          <a:p>
            <a:pPr algn="ctr"/>
            <a:r>
              <a:rPr lang="it-IT" dirty="0">
                <a:solidFill>
                  <a:schemeClr val="bg1"/>
                </a:solidFill>
              </a:rPr>
              <a:t>perché in </a:t>
            </a:r>
            <a:r>
              <a:rPr lang="it-IT" dirty="0" err="1">
                <a:solidFill>
                  <a:schemeClr val="bg1"/>
                </a:solidFill>
              </a:rPr>
              <a:t>Speect</a:t>
            </a:r>
            <a:r>
              <a:rPr lang="it-IT" dirty="0">
                <a:solidFill>
                  <a:schemeClr val="bg1"/>
                </a:solidFill>
              </a:rPr>
              <a:t> manca parte del supporto necessario alla compilazione tramite </a:t>
            </a:r>
            <a:r>
              <a:rPr lang="it-IT" dirty="0" err="1">
                <a:solidFill>
                  <a:schemeClr val="bg1"/>
                </a:solidFill>
              </a:rPr>
              <a:t>cmake</a:t>
            </a:r>
            <a:r>
              <a:rPr lang="it-IT" dirty="0">
                <a:solidFill>
                  <a:schemeClr val="bg1"/>
                </a:solidFill>
              </a:rPr>
              <a:t>.</a:t>
            </a:r>
          </a:p>
          <a:p>
            <a:pPr lvl="1" algn="ctr"/>
            <a:endParaRPr lang="it-IT" dirty="0">
              <a:solidFill>
                <a:schemeClr val="bg1"/>
              </a:solidFill>
            </a:endParaRPr>
          </a:p>
          <a:p>
            <a:pPr algn="ctr"/>
            <a:r>
              <a:rPr lang="it-IT" b="1" dirty="0">
                <a:solidFill>
                  <a:schemeClr val="accent6">
                    <a:lumMod val="60000"/>
                    <a:lumOff val="40000"/>
                  </a:schemeClr>
                </a:solidFill>
              </a:rPr>
              <a:t>Configurazione di </a:t>
            </a:r>
            <a:r>
              <a:rPr lang="it-IT" b="1" dirty="0" err="1">
                <a:solidFill>
                  <a:schemeClr val="accent6">
                    <a:lumMod val="60000"/>
                    <a:lumOff val="40000"/>
                  </a:schemeClr>
                </a:solidFill>
              </a:rPr>
              <a:t>Speect</a:t>
            </a:r>
            <a:endParaRPr lang="it-IT" b="1" dirty="0">
              <a:solidFill>
                <a:schemeClr val="accent6">
                  <a:lumMod val="60000"/>
                  <a:lumOff val="40000"/>
                </a:schemeClr>
              </a:solidFill>
            </a:endParaRPr>
          </a:p>
          <a:p>
            <a:pPr algn="ctr"/>
            <a:r>
              <a:rPr lang="it-IT" dirty="0">
                <a:solidFill>
                  <a:schemeClr val="bg1"/>
                </a:solidFill>
              </a:rPr>
              <a:t>Abbiamo notato vari problemi di installazione della libreria </a:t>
            </a:r>
          </a:p>
          <a:p>
            <a:pPr algn="ctr"/>
            <a:r>
              <a:rPr lang="it-IT" dirty="0">
                <a:solidFill>
                  <a:schemeClr val="bg1"/>
                </a:solidFill>
              </a:rPr>
              <a:t>causati da un link esterno non stabile, </a:t>
            </a:r>
          </a:p>
          <a:p>
            <a:pPr algn="ctr"/>
            <a:r>
              <a:rPr lang="it-IT" dirty="0">
                <a:solidFill>
                  <a:schemeClr val="bg1"/>
                </a:solidFill>
              </a:rPr>
              <a:t>a quel punto abbiamo modificato il file di configurazione correggendo il problema.</a:t>
            </a:r>
          </a:p>
          <a:p>
            <a:pPr lvl="1" algn="ctr"/>
            <a:endParaRPr lang="it-IT" dirty="0">
              <a:solidFill>
                <a:schemeClr val="bg1"/>
              </a:solidFill>
            </a:endParaRPr>
          </a:p>
          <a:p>
            <a:pPr algn="ctr"/>
            <a:r>
              <a:rPr lang="it-IT" b="1" dirty="0">
                <a:solidFill>
                  <a:schemeClr val="accent6">
                    <a:lumMod val="60000"/>
                    <a:lumOff val="40000"/>
                  </a:schemeClr>
                </a:solidFill>
              </a:rPr>
              <a:t>Disegno e manipolazione di elementi grafici attraverso il cursore</a:t>
            </a:r>
          </a:p>
          <a:p>
            <a:pPr algn="ctr"/>
            <a:r>
              <a:rPr lang="it-IT" dirty="0">
                <a:solidFill>
                  <a:schemeClr val="bg1"/>
                </a:solidFill>
              </a:rPr>
              <a:t>Da una prima analisi pensavamo che questa parte fosse difficile </a:t>
            </a:r>
          </a:p>
          <a:p>
            <a:pPr algn="ctr"/>
            <a:r>
              <a:rPr lang="it-IT" dirty="0">
                <a:solidFill>
                  <a:schemeClr val="bg1"/>
                </a:solidFill>
              </a:rPr>
              <a:t>ma non abbiamo riscontrato grossi problemi nel realizzarla.</a:t>
            </a:r>
          </a:p>
          <a:p>
            <a:pPr lvl="1" algn="ctr"/>
            <a:endParaRPr lang="it-IT" dirty="0">
              <a:solidFill>
                <a:schemeClr val="bg1"/>
              </a:solidFill>
            </a:endParaRPr>
          </a:p>
          <a:p>
            <a:pPr algn="ctr"/>
            <a:r>
              <a:rPr lang="it-IT" b="1" dirty="0">
                <a:solidFill>
                  <a:schemeClr val="accent6">
                    <a:lumMod val="60000"/>
                    <a:lumOff val="40000"/>
                  </a:schemeClr>
                </a:solidFill>
              </a:rPr>
              <a:t>Incapsulamento di </a:t>
            </a:r>
            <a:r>
              <a:rPr lang="it-IT" b="1" dirty="0" err="1">
                <a:solidFill>
                  <a:schemeClr val="accent6">
                    <a:lumMod val="60000"/>
                    <a:lumOff val="40000"/>
                  </a:schemeClr>
                </a:solidFill>
              </a:rPr>
              <a:t>Speect</a:t>
            </a:r>
            <a:r>
              <a:rPr lang="it-IT" b="1" dirty="0">
                <a:solidFill>
                  <a:schemeClr val="accent6">
                    <a:lumMod val="60000"/>
                    <a:lumOff val="40000"/>
                  </a:schemeClr>
                </a:solidFill>
              </a:rPr>
              <a:t> tramite oggetti</a:t>
            </a:r>
          </a:p>
          <a:p>
            <a:pPr algn="ctr"/>
            <a:r>
              <a:rPr lang="it-IT" dirty="0">
                <a:solidFill>
                  <a:schemeClr val="bg1"/>
                </a:solidFill>
              </a:rPr>
              <a:t>Non si sono presentati problemi.</a:t>
            </a:r>
          </a:p>
          <a:p>
            <a:pPr lvl="1" algn="ctr"/>
            <a:endParaRPr lang="it-IT" dirty="0">
              <a:solidFill>
                <a:schemeClr val="bg1"/>
              </a:solidFill>
            </a:endParaRPr>
          </a:p>
          <a:p>
            <a:pPr algn="ctr"/>
            <a:r>
              <a:rPr lang="it-IT" b="1" dirty="0">
                <a:solidFill>
                  <a:schemeClr val="accent6">
                    <a:lumMod val="60000"/>
                    <a:lumOff val="40000"/>
                  </a:schemeClr>
                </a:solidFill>
              </a:rPr>
              <a:t>Parziale implementazione del software per il </a:t>
            </a:r>
            <a:r>
              <a:rPr lang="it-IT" b="1" dirty="0" err="1">
                <a:solidFill>
                  <a:schemeClr val="accent6">
                    <a:lumMod val="60000"/>
                    <a:lumOff val="40000"/>
                  </a:schemeClr>
                </a:solidFill>
              </a:rPr>
              <a:t>testing</a:t>
            </a:r>
            <a:r>
              <a:rPr lang="it-IT" b="1" dirty="0">
                <a:solidFill>
                  <a:schemeClr val="accent6">
                    <a:lumMod val="60000"/>
                    <a:lumOff val="40000"/>
                  </a:schemeClr>
                </a:solidFill>
              </a:rPr>
              <a:t> automatico</a:t>
            </a:r>
          </a:p>
          <a:p>
            <a:pPr algn="ctr"/>
            <a:r>
              <a:rPr lang="it-IT" dirty="0">
                <a:solidFill>
                  <a:schemeClr val="bg1"/>
                </a:solidFill>
              </a:rPr>
              <a:t>Viene notificato su </a:t>
            </a:r>
            <a:r>
              <a:rPr lang="it-IT" dirty="0" err="1">
                <a:solidFill>
                  <a:schemeClr val="bg1"/>
                </a:solidFill>
              </a:rPr>
              <a:t>slack</a:t>
            </a:r>
            <a:r>
              <a:rPr lang="it-IT" dirty="0">
                <a:solidFill>
                  <a:schemeClr val="bg1"/>
                </a:solidFill>
              </a:rPr>
              <a:t> un eventuale errore di compilazione.</a:t>
            </a:r>
          </a:p>
        </p:txBody>
      </p:sp>
      <p:sp>
        <p:nvSpPr>
          <p:cNvPr id="13"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4"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19/20</a:t>
            </a:r>
            <a:endParaRPr lang="zh-CN" altLang="en-US" sz="2000" dirty="0">
              <a:solidFill>
                <a:schemeClr val="bg1"/>
              </a:solidFill>
            </a:endParaRPr>
          </a:p>
        </p:txBody>
      </p:sp>
    </p:spTree>
    <p:extLst>
      <p:ext uri="{BB962C8B-B14F-4D97-AF65-F5344CB8AC3E}">
        <p14:creationId xmlns:p14="http://schemas.microsoft.com/office/powerpoint/2010/main" val="115114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4" y="165126"/>
            <a:ext cx="8691243" cy="923330"/>
          </a:xfrm>
          <a:prstGeom prst="rect">
            <a:avLst/>
          </a:prstGeom>
          <a:noFill/>
        </p:spPr>
        <p:txBody>
          <a:bodyPr wrap="square" rtlCol="0">
            <a:spAutoFit/>
          </a:bodyPr>
          <a:lstStyle/>
          <a:p>
            <a:r>
              <a:rPr kumimoji="1" lang="en-US" altLang="zh-CN" sz="5400" b="1" dirty="0" err="1">
                <a:effectLst>
                  <a:outerShdw blurRad="38100" dist="38100" dir="2700000" algn="tl">
                    <a:srgbClr val="000000">
                      <a:alpha val="43137"/>
                    </a:srgbClr>
                  </a:outerShdw>
                </a:effectLst>
              </a:rPr>
              <a:t>DeSpeect</a:t>
            </a:r>
            <a:endParaRPr kumimoji="1" lang="en-US" altLang="zh-CN" sz="5400" b="1" dirty="0">
              <a:effectLst>
                <a:outerShdw blurRad="38100" dist="38100" dir="2700000" algn="tl">
                  <a:srgbClr val="000000">
                    <a:alpha val="43137"/>
                  </a:srgbClr>
                </a:outerShdw>
              </a:effectLst>
            </a:endParaRPr>
          </a:p>
        </p:txBody>
      </p:sp>
      <p:sp>
        <p:nvSpPr>
          <p:cNvPr id="54" name="Rettangolo 53">
            <a:extLst>
              <a:ext uri="{FF2B5EF4-FFF2-40B4-BE49-F238E27FC236}">
                <a16:creationId xmlns:a16="http://schemas.microsoft.com/office/drawing/2014/main" id="{A1836862-E234-4AC0-BE9F-2FB9E5414792}"/>
              </a:ext>
            </a:extLst>
          </p:cNvPr>
          <p:cNvSpPr/>
          <p:nvPr/>
        </p:nvSpPr>
        <p:spPr>
          <a:xfrm>
            <a:off x="1533427" y="3522515"/>
            <a:ext cx="7010390" cy="830997"/>
          </a:xfrm>
          <a:prstGeom prst="rect">
            <a:avLst/>
          </a:prstGeom>
        </p:spPr>
        <p:txBody>
          <a:bodyPr wrap="square">
            <a:spAutoFit/>
          </a:bodyPr>
          <a:lstStyle/>
          <a:p>
            <a:r>
              <a:rPr lang="it-IT" sz="2400" dirty="0">
                <a:solidFill>
                  <a:schemeClr val="bg1"/>
                </a:solidFill>
              </a:rPr>
              <a:t>L'utente avrà anche la possibilità di salvare i grafi generati a schermo dall'applicazione</a:t>
            </a:r>
          </a:p>
        </p:txBody>
      </p:sp>
      <p:sp>
        <p:nvSpPr>
          <p:cNvPr id="10" name="Rettangolo arrotondato 9"/>
          <p:cNvSpPr/>
          <p:nvPr/>
        </p:nvSpPr>
        <p:spPr>
          <a:xfrm>
            <a:off x="870807" y="1783535"/>
            <a:ext cx="3559680" cy="515983"/>
          </a:xfrm>
          <a:prstGeom prst="roundRect">
            <a:avLst/>
          </a:prstGeom>
          <a:solidFill>
            <a:schemeClr val="accent2">
              <a:lumMod val="40000"/>
              <a:lumOff val="6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Freccia curva 10"/>
          <p:cNvSpPr/>
          <p:nvPr/>
        </p:nvSpPr>
        <p:spPr>
          <a:xfrm flipV="1">
            <a:off x="647676" y="2917120"/>
            <a:ext cx="645906" cy="1033905"/>
          </a:xfrm>
          <a:prstGeom prst="bentArrow">
            <a:avLst>
              <a:gd name="adj1" fmla="val 31942"/>
              <a:gd name="adj2" fmla="val 33229"/>
              <a:gd name="adj3" fmla="val 44944"/>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grpSp>
        <p:nvGrpSpPr>
          <p:cNvPr id="12" name="Gruppo 11"/>
          <p:cNvGrpSpPr/>
          <p:nvPr/>
        </p:nvGrpSpPr>
        <p:grpSpPr>
          <a:xfrm>
            <a:off x="242694" y="1418524"/>
            <a:ext cx="1148267" cy="1303451"/>
            <a:chOff x="182788" y="1226090"/>
            <a:chExt cx="1064103" cy="1234359"/>
          </a:xfrm>
        </p:grpSpPr>
        <p:sp>
          <p:nvSpPr>
            <p:cNvPr id="13" name="六边形 43"/>
            <p:cNvSpPr/>
            <p:nvPr/>
          </p:nvSpPr>
          <p:spPr>
            <a:xfrm rot="3684182">
              <a:off x="97660" y="1311218"/>
              <a:ext cx="1234359" cy="1064103"/>
            </a:xfrm>
            <a:prstGeom prst="hexagon">
              <a:avLst>
                <a:gd name="adj" fmla="val 28663"/>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icrosoft YaHei" charset="0"/>
                <a:ea typeface="Microsoft YaHei" charset="0"/>
                <a:cs typeface="Microsoft YaHei" charset="0"/>
              </a:endParaRPr>
            </a:p>
          </p:txBody>
        </p:sp>
        <p:grpSp>
          <p:nvGrpSpPr>
            <p:cNvPr id="14" name="组合 95"/>
            <p:cNvGrpSpPr>
              <a:grpSpLocks noChangeAspect="1"/>
            </p:cNvGrpSpPr>
            <p:nvPr/>
          </p:nvGrpSpPr>
          <p:grpSpPr>
            <a:xfrm>
              <a:off x="495645" y="1669607"/>
              <a:ext cx="448697" cy="396000"/>
              <a:chOff x="3889375" y="3302000"/>
              <a:chExt cx="261938" cy="231776"/>
            </a:xfrm>
            <a:solidFill>
              <a:schemeClr val="bg1"/>
            </a:solidFill>
          </p:grpSpPr>
          <p:sp>
            <p:nvSpPr>
              <p:cNvPr id="15" name="Freeform 11"/>
              <p:cNvSpPr>
                <a:spLocks/>
              </p:cNvSpPr>
              <p:nvPr/>
            </p:nvSpPr>
            <p:spPr bwMode="auto">
              <a:xfrm>
                <a:off x="3956050" y="3354388"/>
                <a:ext cx="57150" cy="98425"/>
              </a:xfrm>
              <a:custGeom>
                <a:avLst/>
                <a:gdLst>
                  <a:gd name="T0" fmla="*/ 36 w 36"/>
                  <a:gd name="T1" fmla="*/ 62 h 62"/>
                  <a:gd name="T2" fmla="*/ 10 w 36"/>
                  <a:gd name="T3" fmla="*/ 62 h 62"/>
                  <a:gd name="T4" fmla="*/ 10 w 36"/>
                  <a:gd name="T5" fmla="*/ 52 h 62"/>
                  <a:gd name="T6" fmla="*/ 25 w 36"/>
                  <a:gd name="T7" fmla="*/ 52 h 62"/>
                  <a:gd name="T8" fmla="*/ 25 w 36"/>
                  <a:gd name="T9" fmla="*/ 10 h 62"/>
                  <a:gd name="T10" fmla="*/ 0 w 36"/>
                  <a:gd name="T11" fmla="*/ 10 h 62"/>
                  <a:gd name="T12" fmla="*/ 0 w 36"/>
                  <a:gd name="T13" fmla="*/ 0 h 62"/>
                  <a:gd name="T14" fmla="*/ 36 w 36"/>
                  <a:gd name="T15" fmla="*/ 0 h 62"/>
                  <a:gd name="T16" fmla="*/ 36 w 3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2">
                    <a:moveTo>
                      <a:pt x="36" y="62"/>
                    </a:moveTo>
                    <a:lnTo>
                      <a:pt x="10" y="62"/>
                    </a:lnTo>
                    <a:lnTo>
                      <a:pt x="10" y="52"/>
                    </a:lnTo>
                    <a:lnTo>
                      <a:pt x="25" y="52"/>
                    </a:lnTo>
                    <a:lnTo>
                      <a:pt x="25" y="10"/>
                    </a:lnTo>
                    <a:lnTo>
                      <a:pt x="0" y="10"/>
                    </a:lnTo>
                    <a:lnTo>
                      <a:pt x="0" y="0"/>
                    </a:lnTo>
                    <a:lnTo>
                      <a:pt x="36" y="0"/>
                    </a:lnTo>
                    <a:lnTo>
                      <a:pt x="36" y="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16" name="Freeform 12"/>
              <p:cNvSpPr>
                <a:spLocks/>
              </p:cNvSpPr>
              <p:nvPr/>
            </p:nvSpPr>
            <p:spPr bwMode="auto">
              <a:xfrm>
                <a:off x="4002088" y="3302000"/>
                <a:ext cx="149225" cy="203200"/>
              </a:xfrm>
              <a:custGeom>
                <a:avLst/>
                <a:gdLst>
                  <a:gd name="T0" fmla="*/ 94 w 94"/>
                  <a:gd name="T1" fmla="*/ 128 h 128"/>
                  <a:gd name="T2" fmla="*/ 0 w 94"/>
                  <a:gd name="T3" fmla="*/ 95 h 128"/>
                  <a:gd name="T4" fmla="*/ 3 w 94"/>
                  <a:gd name="T5" fmla="*/ 85 h 128"/>
                  <a:gd name="T6" fmla="*/ 84 w 94"/>
                  <a:gd name="T7" fmla="*/ 113 h 128"/>
                  <a:gd name="T8" fmla="*/ 84 w 94"/>
                  <a:gd name="T9" fmla="*/ 15 h 128"/>
                  <a:gd name="T10" fmla="*/ 3 w 94"/>
                  <a:gd name="T11" fmla="*/ 43 h 128"/>
                  <a:gd name="T12" fmla="*/ 0 w 94"/>
                  <a:gd name="T13" fmla="*/ 33 h 128"/>
                  <a:gd name="T14" fmla="*/ 94 w 94"/>
                  <a:gd name="T15" fmla="*/ 0 h 128"/>
                  <a:gd name="T16" fmla="*/ 94 w 9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28">
                    <a:moveTo>
                      <a:pt x="94" y="128"/>
                    </a:moveTo>
                    <a:lnTo>
                      <a:pt x="0" y="95"/>
                    </a:lnTo>
                    <a:lnTo>
                      <a:pt x="3" y="85"/>
                    </a:lnTo>
                    <a:lnTo>
                      <a:pt x="84" y="113"/>
                    </a:lnTo>
                    <a:lnTo>
                      <a:pt x="84" y="15"/>
                    </a:lnTo>
                    <a:lnTo>
                      <a:pt x="3" y="43"/>
                    </a:lnTo>
                    <a:lnTo>
                      <a:pt x="0" y="33"/>
                    </a:lnTo>
                    <a:lnTo>
                      <a:pt x="94" y="0"/>
                    </a:lnTo>
                    <a:lnTo>
                      <a:pt x="94"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17" name="Freeform 13"/>
              <p:cNvSpPr>
                <a:spLocks/>
              </p:cNvSpPr>
              <p:nvPr/>
            </p:nvSpPr>
            <p:spPr bwMode="auto">
              <a:xfrm>
                <a:off x="4035425" y="3352800"/>
                <a:ext cx="77787" cy="42863"/>
              </a:xfrm>
              <a:custGeom>
                <a:avLst/>
                <a:gdLst>
                  <a:gd name="T0" fmla="*/ 2 w 49"/>
                  <a:gd name="T1" fmla="*/ 27 h 27"/>
                  <a:gd name="T2" fmla="*/ 0 w 49"/>
                  <a:gd name="T3" fmla="*/ 17 h 27"/>
                  <a:gd name="T4" fmla="*/ 46 w 49"/>
                  <a:gd name="T5" fmla="*/ 0 h 27"/>
                  <a:gd name="T6" fmla="*/ 49 w 49"/>
                  <a:gd name="T7" fmla="*/ 9 h 27"/>
                  <a:gd name="T8" fmla="*/ 2 w 49"/>
                  <a:gd name="T9" fmla="*/ 27 h 27"/>
                </a:gdLst>
                <a:ahLst/>
                <a:cxnLst>
                  <a:cxn ang="0">
                    <a:pos x="T0" y="T1"/>
                  </a:cxn>
                  <a:cxn ang="0">
                    <a:pos x="T2" y="T3"/>
                  </a:cxn>
                  <a:cxn ang="0">
                    <a:pos x="T4" y="T5"/>
                  </a:cxn>
                  <a:cxn ang="0">
                    <a:pos x="T6" y="T7"/>
                  </a:cxn>
                  <a:cxn ang="0">
                    <a:pos x="T8" y="T9"/>
                  </a:cxn>
                </a:cxnLst>
                <a:rect l="0" t="0" r="r" b="b"/>
                <a:pathLst>
                  <a:path w="49" h="27">
                    <a:moveTo>
                      <a:pt x="2" y="27"/>
                    </a:moveTo>
                    <a:lnTo>
                      <a:pt x="0" y="17"/>
                    </a:lnTo>
                    <a:lnTo>
                      <a:pt x="46" y="0"/>
                    </a:lnTo>
                    <a:lnTo>
                      <a:pt x="49" y="9"/>
                    </a:lnTo>
                    <a:lnTo>
                      <a:pt x="2"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18" name="Freeform 14"/>
              <p:cNvSpPr>
                <a:spLocks noEditPoints="1"/>
              </p:cNvSpPr>
              <p:nvPr/>
            </p:nvSpPr>
            <p:spPr bwMode="auto">
              <a:xfrm>
                <a:off x="3889375" y="3354388"/>
                <a:ext cx="49212" cy="98425"/>
              </a:xfrm>
              <a:custGeom>
                <a:avLst/>
                <a:gdLst>
                  <a:gd name="T0" fmla="*/ 31 w 31"/>
                  <a:gd name="T1" fmla="*/ 62 h 62"/>
                  <a:gd name="T2" fmla="*/ 0 w 31"/>
                  <a:gd name="T3" fmla="*/ 62 h 62"/>
                  <a:gd name="T4" fmla="*/ 0 w 31"/>
                  <a:gd name="T5" fmla="*/ 0 h 62"/>
                  <a:gd name="T6" fmla="*/ 31 w 31"/>
                  <a:gd name="T7" fmla="*/ 0 h 62"/>
                  <a:gd name="T8" fmla="*/ 31 w 31"/>
                  <a:gd name="T9" fmla="*/ 62 h 62"/>
                  <a:gd name="T10" fmla="*/ 11 w 31"/>
                  <a:gd name="T11" fmla="*/ 52 h 62"/>
                  <a:gd name="T12" fmla="*/ 21 w 31"/>
                  <a:gd name="T13" fmla="*/ 52 h 62"/>
                  <a:gd name="T14" fmla="*/ 21 w 31"/>
                  <a:gd name="T15" fmla="*/ 10 h 62"/>
                  <a:gd name="T16" fmla="*/ 11 w 31"/>
                  <a:gd name="T17" fmla="*/ 10 h 62"/>
                  <a:gd name="T18" fmla="*/ 11 w 31"/>
                  <a:gd name="T19"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2">
                    <a:moveTo>
                      <a:pt x="31" y="62"/>
                    </a:moveTo>
                    <a:lnTo>
                      <a:pt x="0" y="62"/>
                    </a:lnTo>
                    <a:lnTo>
                      <a:pt x="0" y="0"/>
                    </a:lnTo>
                    <a:lnTo>
                      <a:pt x="31" y="0"/>
                    </a:lnTo>
                    <a:lnTo>
                      <a:pt x="31" y="62"/>
                    </a:lnTo>
                    <a:close/>
                    <a:moveTo>
                      <a:pt x="11" y="52"/>
                    </a:moveTo>
                    <a:lnTo>
                      <a:pt x="21" y="52"/>
                    </a:lnTo>
                    <a:lnTo>
                      <a:pt x="21" y="10"/>
                    </a:lnTo>
                    <a:lnTo>
                      <a:pt x="11" y="10"/>
                    </a:lnTo>
                    <a:lnTo>
                      <a:pt x="11"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sp>
            <p:nvSpPr>
              <p:cNvPr id="19" name="Freeform 15"/>
              <p:cNvSpPr>
                <a:spLocks/>
              </p:cNvSpPr>
              <p:nvPr/>
            </p:nvSpPr>
            <p:spPr bwMode="auto">
              <a:xfrm>
                <a:off x="3922713" y="3468688"/>
                <a:ext cx="80962" cy="65088"/>
              </a:xfrm>
              <a:custGeom>
                <a:avLst/>
                <a:gdLst>
                  <a:gd name="T0" fmla="*/ 16 w 40"/>
                  <a:gd name="T1" fmla="*/ 32 h 32"/>
                  <a:gd name="T2" fmla="*/ 0 w 40"/>
                  <a:gd name="T3" fmla="*/ 16 h 32"/>
                  <a:gd name="T4" fmla="*/ 0 w 40"/>
                  <a:gd name="T5" fmla="*/ 0 h 32"/>
                  <a:gd name="T6" fmla="*/ 8 w 40"/>
                  <a:gd name="T7" fmla="*/ 0 h 32"/>
                  <a:gd name="T8" fmla="*/ 8 w 40"/>
                  <a:gd name="T9" fmla="*/ 16 h 32"/>
                  <a:gd name="T10" fmla="*/ 16 w 40"/>
                  <a:gd name="T11" fmla="*/ 24 h 32"/>
                  <a:gd name="T12" fmla="*/ 24 w 40"/>
                  <a:gd name="T13" fmla="*/ 16 h 32"/>
                  <a:gd name="T14" fmla="*/ 24 w 40"/>
                  <a:gd name="T15" fmla="*/ 0 h 32"/>
                  <a:gd name="T16" fmla="*/ 40 w 40"/>
                  <a:gd name="T17" fmla="*/ 0 h 32"/>
                  <a:gd name="T18" fmla="*/ 40 w 40"/>
                  <a:gd name="T19" fmla="*/ 8 h 32"/>
                  <a:gd name="T20" fmla="*/ 32 w 40"/>
                  <a:gd name="T21" fmla="*/ 8 h 32"/>
                  <a:gd name="T22" fmla="*/ 32 w 40"/>
                  <a:gd name="T23" fmla="*/ 16 h 32"/>
                  <a:gd name="T24" fmla="*/ 16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16" y="32"/>
                    </a:moveTo>
                    <a:cubicBezTo>
                      <a:pt x="7" y="32"/>
                      <a:pt x="0" y="25"/>
                      <a:pt x="0" y="16"/>
                    </a:cubicBezTo>
                    <a:cubicBezTo>
                      <a:pt x="0" y="0"/>
                      <a:pt x="0" y="0"/>
                      <a:pt x="0" y="0"/>
                    </a:cubicBezTo>
                    <a:cubicBezTo>
                      <a:pt x="8" y="0"/>
                      <a:pt x="8" y="0"/>
                      <a:pt x="8" y="0"/>
                    </a:cubicBezTo>
                    <a:cubicBezTo>
                      <a:pt x="8" y="16"/>
                      <a:pt x="8" y="16"/>
                      <a:pt x="8" y="16"/>
                    </a:cubicBezTo>
                    <a:cubicBezTo>
                      <a:pt x="8" y="20"/>
                      <a:pt x="12" y="24"/>
                      <a:pt x="16" y="24"/>
                    </a:cubicBezTo>
                    <a:cubicBezTo>
                      <a:pt x="20" y="24"/>
                      <a:pt x="24" y="20"/>
                      <a:pt x="24" y="16"/>
                    </a:cubicBezTo>
                    <a:cubicBezTo>
                      <a:pt x="24" y="0"/>
                      <a:pt x="24" y="0"/>
                      <a:pt x="24" y="0"/>
                    </a:cubicBezTo>
                    <a:cubicBezTo>
                      <a:pt x="40" y="0"/>
                      <a:pt x="40" y="0"/>
                      <a:pt x="40" y="0"/>
                    </a:cubicBezTo>
                    <a:cubicBezTo>
                      <a:pt x="40" y="8"/>
                      <a:pt x="40" y="8"/>
                      <a:pt x="40" y="8"/>
                    </a:cubicBezTo>
                    <a:cubicBezTo>
                      <a:pt x="32" y="8"/>
                      <a:pt x="32" y="8"/>
                      <a:pt x="32" y="8"/>
                    </a:cubicBezTo>
                    <a:cubicBezTo>
                      <a:pt x="32" y="16"/>
                      <a:pt x="32" y="16"/>
                      <a:pt x="32" y="16"/>
                    </a:cubicBezTo>
                    <a:cubicBezTo>
                      <a:pt x="32" y="25"/>
                      <a:pt x="25" y="32"/>
                      <a:pt x="16" y="3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solidFill>
                    <a:schemeClr val="bg1"/>
                  </a:solidFill>
                  <a:latin typeface="Microsoft YaHei" charset="0"/>
                  <a:ea typeface="Microsoft YaHei" charset="0"/>
                  <a:cs typeface="Microsoft YaHei" charset="0"/>
                </a:endParaRPr>
              </a:p>
            </p:txBody>
          </p:sp>
        </p:grpSp>
      </p:grpSp>
      <p:sp>
        <p:nvSpPr>
          <p:cNvPr id="20" name="矩形 24"/>
          <p:cNvSpPr/>
          <p:nvPr/>
        </p:nvSpPr>
        <p:spPr>
          <a:xfrm>
            <a:off x="1533427" y="1809643"/>
            <a:ext cx="7375644" cy="1354217"/>
          </a:xfrm>
          <a:prstGeom prst="rect">
            <a:avLst/>
          </a:prstGeom>
        </p:spPr>
        <p:txBody>
          <a:bodyPr wrap="square">
            <a:spAutoFit/>
          </a:bodyPr>
          <a:lstStyle/>
          <a:p>
            <a:pPr>
              <a:spcAft>
                <a:spcPts val="1200"/>
              </a:spcAft>
            </a:pPr>
            <a:r>
              <a:rPr lang="it-IT" sz="2400" b="1" dirty="0">
                <a:solidFill>
                  <a:schemeClr val="bg1"/>
                </a:solidFill>
              </a:rPr>
              <a:t>Scopo del progetto</a:t>
            </a:r>
            <a:endParaRPr lang="it-IT" sz="2400" dirty="0">
              <a:solidFill>
                <a:schemeClr val="bg1"/>
              </a:solidFill>
            </a:endParaRPr>
          </a:p>
          <a:p>
            <a:r>
              <a:rPr lang="it-IT" sz="2400" dirty="0">
                <a:solidFill>
                  <a:schemeClr val="bg1"/>
                </a:solidFill>
              </a:rPr>
              <a:t>fornire un’interfaccia grafica utilizzabile come strumento di supporto all'utilizzo di </a:t>
            </a:r>
            <a:r>
              <a:rPr lang="it-IT" sz="2400" dirty="0" err="1">
                <a:solidFill>
                  <a:schemeClr val="bg1"/>
                </a:solidFill>
              </a:rPr>
              <a:t>plugin</a:t>
            </a:r>
            <a:r>
              <a:rPr lang="it-IT" sz="2400" dirty="0">
                <a:solidFill>
                  <a:schemeClr val="bg1"/>
                </a:solidFill>
              </a:rPr>
              <a:t> sulla piattaforma </a:t>
            </a:r>
            <a:r>
              <a:rPr lang="it-IT" sz="2400" dirty="0" err="1">
                <a:solidFill>
                  <a:schemeClr val="bg1"/>
                </a:solidFill>
              </a:rPr>
              <a:t>Speect</a:t>
            </a:r>
            <a:endParaRPr lang="it-IT" sz="2400" dirty="0">
              <a:solidFill>
                <a:schemeClr val="bg1"/>
              </a:solidFill>
            </a:endParaRPr>
          </a:p>
        </p:txBody>
      </p:sp>
      <p:sp>
        <p:nvSpPr>
          <p:cNvPr id="3" name="Rettangolo 2"/>
          <p:cNvSpPr/>
          <p:nvPr/>
        </p:nvSpPr>
        <p:spPr>
          <a:xfrm>
            <a:off x="1632867" y="4948535"/>
            <a:ext cx="6910950" cy="830997"/>
          </a:xfrm>
          <a:prstGeom prst="rect">
            <a:avLst/>
          </a:prstGeom>
        </p:spPr>
        <p:txBody>
          <a:bodyPr wrap="square">
            <a:spAutoFit/>
          </a:bodyPr>
          <a:lstStyle/>
          <a:p>
            <a:r>
              <a:rPr lang="it-IT" sz="2400" dirty="0">
                <a:solidFill>
                  <a:schemeClr val="bg1"/>
                </a:solidFill>
              </a:rPr>
              <a:t>Il funzionamento dell'applicazione sarà garantito su un sistema Linux </a:t>
            </a:r>
            <a:r>
              <a:rPr lang="it-IT" sz="2400" dirty="0" err="1">
                <a:solidFill>
                  <a:schemeClr val="bg1"/>
                </a:solidFill>
              </a:rPr>
              <a:t>Ubuntu</a:t>
            </a:r>
            <a:r>
              <a:rPr lang="it-IT" sz="2400" dirty="0">
                <a:solidFill>
                  <a:schemeClr val="bg1"/>
                </a:solidFill>
              </a:rPr>
              <a:t> versione 16.04 o superiore</a:t>
            </a:r>
          </a:p>
        </p:txBody>
      </p:sp>
      <p:sp>
        <p:nvSpPr>
          <p:cNvPr id="23" name="Freccia curva 22"/>
          <p:cNvSpPr/>
          <p:nvPr/>
        </p:nvSpPr>
        <p:spPr>
          <a:xfrm flipV="1">
            <a:off x="641920" y="4377152"/>
            <a:ext cx="645906" cy="1033905"/>
          </a:xfrm>
          <a:prstGeom prst="bentArrow">
            <a:avLst>
              <a:gd name="adj1" fmla="val 31942"/>
              <a:gd name="adj2" fmla="val 33229"/>
              <a:gd name="adj3" fmla="val 44944"/>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27"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8"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vert="horz" lIns="91440" tIns="45720" rIns="91440" bIns="45720" rtlCol="0" anchor="ctr">
            <a:normAutofit lnSpcReduction="10000"/>
          </a:bodyPr>
          <a:lstStyle>
            <a:lvl1pPr marL="0" indent="0" algn="ctr" defTabSz="514350" rtl="0" eaLnBrk="1" latinLnBrk="0" hangingPunct="1">
              <a:lnSpc>
                <a:spcPct val="90000"/>
              </a:lnSpc>
              <a:spcBef>
                <a:spcPts val="563"/>
              </a:spcBef>
              <a:buFont typeface="Arial" panose="020B0604020202020204" pitchFamily="34" charset="0"/>
              <a:buNone/>
              <a:defRPr sz="120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r"/>
            <a:r>
              <a:rPr lang="it-IT" altLang="zh-CN" sz="2000" dirty="0">
                <a:solidFill>
                  <a:schemeClr val="bg1"/>
                </a:solidFill>
              </a:rPr>
              <a:t>2/20</a:t>
            </a:r>
            <a:endParaRPr lang="zh-CN" altLang="en-US" sz="2000" dirty="0">
              <a:solidFill>
                <a:schemeClr val="bg1"/>
              </a:solidFill>
            </a:endParaRPr>
          </a:p>
        </p:txBody>
      </p:sp>
    </p:spTree>
    <p:extLst>
      <p:ext uri="{BB962C8B-B14F-4D97-AF65-F5344CB8AC3E}">
        <p14:creationId xmlns:p14="http://schemas.microsoft.com/office/powerpoint/2010/main" val="252822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23" grpId="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9" name="Rettangolo arrotondato 8"/>
          <p:cNvSpPr/>
          <p:nvPr/>
        </p:nvSpPr>
        <p:spPr>
          <a:xfrm>
            <a:off x="2259707" y="214202"/>
            <a:ext cx="4033182" cy="954107"/>
          </a:xfrm>
          <a:prstGeom prst="roundRect">
            <a:avLst>
              <a:gd name="adj" fmla="val 0"/>
            </a:avLst>
          </a:prstGeom>
          <a:solidFill>
            <a:schemeClr val="accent6">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矩形 24"/>
          <p:cNvSpPr/>
          <p:nvPr/>
        </p:nvSpPr>
        <p:spPr>
          <a:xfrm>
            <a:off x="2348422" y="275756"/>
            <a:ext cx="3944467" cy="830997"/>
          </a:xfrm>
          <a:prstGeom prst="rect">
            <a:avLst/>
          </a:prstGeom>
        </p:spPr>
        <p:txBody>
          <a:bodyPr wrap="square">
            <a:spAutoFit/>
          </a:bodyPr>
          <a:lstStyle/>
          <a:p>
            <a:pPr algn="ctr"/>
            <a:r>
              <a:rPr lang="it-IT" sz="2400" b="1" dirty="0">
                <a:solidFill>
                  <a:schemeClr val="bg1"/>
                </a:solidFill>
              </a:rPr>
              <a:t>Problemi </a:t>
            </a:r>
            <a:r>
              <a:rPr lang="it-IT" sz="2400" b="1">
                <a:solidFill>
                  <a:schemeClr val="bg1"/>
                </a:solidFill>
              </a:rPr>
              <a:t>risolti </a:t>
            </a:r>
          </a:p>
          <a:p>
            <a:pPr algn="ctr">
              <a:spcAft>
                <a:spcPts val="1200"/>
              </a:spcAft>
            </a:pPr>
            <a:r>
              <a:rPr lang="it-IT" sz="2400" b="1" dirty="0">
                <a:solidFill>
                  <a:schemeClr val="bg1"/>
                </a:solidFill>
              </a:rPr>
              <a:t>e funzionalità sviluppate</a:t>
            </a:r>
            <a:endParaRPr lang="it-IT" sz="2400" dirty="0">
              <a:solidFill>
                <a:schemeClr val="bg1"/>
              </a:solidFill>
            </a:endParaRPr>
          </a:p>
        </p:txBody>
      </p:sp>
      <p:sp>
        <p:nvSpPr>
          <p:cNvPr id="11" name="Rettangolo 10">
            <a:extLst>
              <a:ext uri="{FF2B5EF4-FFF2-40B4-BE49-F238E27FC236}">
                <a16:creationId xmlns:a16="http://schemas.microsoft.com/office/drawing/2014/main" id="{A1836862-E234-4AC0-BE9F-2FB9E5414792}"/>
              </a:ext>
            </a:extLst>
          </p:cNvPr>
          <p:cNvSpPr/>
          <p:nvPr/>
        </p:nvSpPr>
        <p:spPr>
          <a:xfrm>
            <a:off x="836989" y="2770685"/>
            <a:ext cx="6967331" cy="2308324"/>
          </a:xfrm>
          <a:prstGeom prst="rect">
            <a:avLst/>
          </a:prstGeom>
        </p:spPr>
        <p:txBody>
          <a:bodyPr wrap="square">
            <a:spAutoFit/>
          </a:bodyPr>
          <a:lstStyle/>
          <a:p>
            <a:pPr algn="ctr">
              <a:lnSpc>
                <a:spcPct val="150000"/>
              </a:lnSpc>
            </a:pPr>
            <a:r>
              <a:rPr lang="it-IT" sz="2400" dirty="0">
                <a:solidFill>
                  <a:schemeClr val="bg1"/>
                </a:solidFill>
              </a:rPr>
              <a:t>Dai problemi risolti abbiamo scoperto che </a:t>
            </a:r>
          </a:p>
          <a:p>
            <a:pPr algn="ctr">
              <a:lnSpc>
                <a:spcPct val="150000"/>
              </a:lnSpc>
            </a:pPr>
            <a:r>
              <a:rPr lang="it-IT" sz="2400" dirty="0">
                <a:solidFill>
                  <a:schemeClr val="bg1"/>
                </a:solidFill>
              </a:rPr>
              <a:t>le operazioni di </a:t>
            </a:r>
            <a:r>
              <a:rPr lang="it-IT" sz="2400" dirty="0" err="1">
                <a:solidFill>
                  <a:schemeClr val="bg1"/>
                </a:solidFill>
              </a:rPr>
              <a:t>Speect</a:t>
            </a:r>
            <a:r>
              <a:rPr lang="it-IT" sz="2400" dirty="0">
                <a:solidFill>
                  <a:schemeClr val="bg1"/>
                </a:solidFill>
              </a:rPr>
              <a:t> </a:t>
            </a:r>
          </a:p>
          <a:p>
            <a:pPr algn="ctr">
              <a:lnSpc>
                <a:spcPct val="150000"/>
              </a:lnSpc>
            </a:pPr>
            <a:r>
              <a:rPr lang="it-IT" sz="2400" dirty="0">
                <a:solidFill>
                  <a:schemeClr val="bg1"/>
                </a:solidFill>
              </a:rPr>
              <a:t>devono essere eseguite senza interruzioni </a:t>
            </a:r>
          </a:p>
          <a:p>
            <a:pPr algn="ctr">
              <a:lnSpc>
                <a:spcPct val="150000"/>
              </a:lnSpc>
            </a:pPr>
            <a:r>
              <a:rPr lang="it-IT" sz="2400" dirty="0">
                <a:solidFill>
                  <a:schemeClr val="bg1"/>
                </a:solidFill>
              </a:rPr>
              <a:t>altrimenti il file </a:t>
            </a:r>
            <a:r>
              <a:rPr lang="it-IT" sz="2400" dirty="0" err="1">
                <a:solidFill>
                  <a:schemeClr val="bg1"/>
                </a:solidFill>
              </a:rPr>
              <a:t>wav</a:t>
            </a:r>
            <a:r>
              <a:rPr lang="it-IT" sz="2400" dirty="0">
                <a:solidFill>
                  <a:schemeClr val="bg1"/>
                </a:solidFill>
              </a:rPr>
              <a:t> risultante si corrompe</a:t>
            </a:r>
          </a:p>
        </p:txBody>
      </p:sp>
      <p:sp>
        <p:nvSpPr>
          <p:cNvPr id="5" name="Freccia destra 4"/>
          <p:cNvSpPr/>
          <p:nvPr/>
        </p:nvSpPr>
        <p:spPr>
          <a:xfrm rot="16200000" flipH="1" flipV="1">
            <a:off x="3980089" y="1946936"/>
            <a:ext cx="681128" cy="621595"/>
          </a:xfrm>
          <a:prstGeom prst="rightArrow">
            <a:avLst>
              <a:gd name="adj1" fmla="val 50000"/>
              <a:gd name="adj2" fmla="val 57952"/>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t-IT">
              <a:solidFill>
                <a:schemeClr val="tx1"/>
              </a:solidFill>
            </a:endParaRPr>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20/20</a:t>
            </a:r>
            <a:endParaRPr lang="zh-CN" altLang="en-US" sz="2000" dirty="0">
              <a:solidFill>
                <a:schemeClr val="bg1"/>
              </a:solidFill>
            </a:endParaRPr>
          </a:p>
        </p:txBody>
      </p:sp>
    </p:spTree>
    <p:extLst>
      <p:ext uri="{BB962C8B-B14F-4D97-AF65-F5344CB8AC3E}">
        <p14:creationId xmlns:p14="http://schemas.microsoft.com/office/powerpoint/2010/main" val="206041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4468990" y="5984267"/>
            <a:ext cx="4426533" cy="584775"/>
          </a:xfrm>
          <a:prstGeom prst="rect">
            <a:avLst/>
          </a:prstGeom>
        </p:spPr>
        <p:txBody>
          <a:bodyPr wrap="none">
            <a:spAutoFit/>
          </a:bodyPr>
          <a:lstStyle/>
          <a:p>
            <a:pPr algn="ctr"/>
            <a:r>
              <a:rPr lang="it-IT" sz="3200">
                <a:solidFill>
                  <a:schemeClr val="bg1">
                    <a:lumMod val="75000"/>
                  </a:schemeClr>
                </a:solidFill>
              </a:rPr>
              <a:t>graphite.swe@gmail.com</a:t>
            </a:r>
            <a:endParaRPr lang="it-IT" sz="3200" dirty="0">
              <a:solidFill>
                <a:schemeClr val="bg1">
                  <a:lumMod val="75000"/>
                </a:schemeClr>
              </a:solidFill>
            </a:endParaRPr>
          </a:p>
        </p:txBody>
      </p:sp>
    </p:spTree>
    <p:extLst>
      <p:ext uri="{BB962C8B-B14F-4D97-AF65-F5344CB8AC3E}">
        <p14:creationId xmlns:p14="http://schemas.microsoft.com/office/powerpoint/2010/main" val="14292084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3238131" cy="923330"/>
          </a:xfrm>
          <a:prstGeom prst="rect">
            <a:avLst/>
          </a:prstGeom>
          <a:noFill/>
        </p:spPr>
        <p:txBody>
          <a:bodyPr wrap="none" rtlCol="0">
            <a:spAutoFit/>
          </a:bodyPr>
          <a:lstStyle/>
          <a:p>
            <a:r>
              <a:rPr kumimoji="1" lang="it-IT" altLang="zh-CN" sz="5400" b="1" dirty="0">
                <a:effectLst>
                  <a:outerShdw blurRad="38100" dist="38100" dir="2700000" algn="tl">
                    <a:srgbClr val="000000">
                      <a:alpha val="43137"/>
                    </a:srgbClr>
                  </a:outerShdw>
                </a:effectLst>
              </a:rPr>
              <a:t>Tecnologie</a:t>
            </a:r>
            <a:endParaRPr kumimoji="1" lang="en-US" altLang="zh-CN" sz="5400" b="1" dirty="0">
              <a:effectLst>
                <a:outerShdw blurRad="38100" dist="38100" dir="2700000" algn="tl">
                  <a:srgbClr val="000000">
                    <a:alpha val="43137"/>
                  </a:srgbClr>
                </a:outerShdw>
              </a:effectLst>
            </a:endParaRPr>
          </a:p>
        </p:txBody>
      </p:sp>
      <p:sp>
        <p:nvSpPr>
          <p:cNvPr id="42" name="Rettangolo 41"/>
          <p:cNvSpPr/>
          <p:nvPr/>
        </p:nvSpPr>
        <p:spPr>
          <a:xfrm>
            <a:off x="569264" y="3020765"/>
            <a:ext cx="3512878" cy="523220"/>
          </a:xfrm>
          <a:prstGeom prst="rect">
            <a:avLst/>
          </a:prstGeom>
          <a:noFill/>
        </p:spPr>
        <p:txBody>
          <a:bodyPr wrap="square" rtlCol="0">
            <a:spAutoFit/>
          </a:bodyPr>
          <a:lstStyle/>
          <a:p>
            <a:pPr algn="ctr"/>
            <a:r>
              <a:rPr kumimoji="1" lang="it-IT" sz="2800" b="1" dirty="0">
                <a:solidFill>
                  <a:schemeClr val="bg1"/>
                </a:solidFill>
                <a:effectLst>
                  <a:outerShdw blurRad="38100" dist="38100" dir="2700000" algn="tl">
                    <a:srgbClr val="000000">
                      <a:alpha val="43137"/>
                    </a:srgbClr>
                  </a:outerShdw>
                </a:effectLst>
              </a:rPr>
              <a:t>Tecnologie di sviluppo</a:t>
            </a:r>
          </a:p>
        </p:txBody>
      </p:sp>
      <p:sp>
        <p:nvSpPr>
          <p:cNvPr id="119" name="Freccia destra 118"/>
          <p:cNvSpPr/>
          <p:nvPr/>
        </p:nvSpPr>
        <p:spPr>
          <a:xfrm rot="16200000" flipH="1" flipV="1">
            <a:off x="1840892" y="2241514"/>
            <a:ext cx="681128" cy="621595"/>
          </a:xfrm>
          <a:prstGeom prst="rightArrow">
            <a:avLst>
              <a:gd name="adj1" fmla="val 50000"/>
              <a:gd name="adj2" fmla="val 57952"/>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t-IT">
              <a:solidFill>
                <a:schemeClr val="tx1"/>
              </a:solidFill>
            </a:endParaRPr>
          </a:p>
        </p:txBody>
      </p:sp>
      <p:sp>
        <p:nvSpPr>
          <p:cNvPr id="20" name="Rettangolo arrotondato 19"/>
          <p:cNvSpPr/>
          <p:nvPr/>
        </p:nvSpPr>
        <p:spPr>
          <a:xfrm>
            <a:off x="1253367" y="1548441"/>
            <a:ext cx="6637266" cy="515983"/>
          </a:xfrm>
          <a:prstGeom prst="roundRect">
            <a:avLst/>
          </a:prstGeom>
          <a:solidFill>
            <a:schemeClr val="accent2">
              <a:lumMod val="40000"/>
              <a:lumOff val="6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 name="Rettangolo 3"/>
          <p:cNvSpPr/>
          <p:nvPr/>
        </p:nvSpPr>
        <p:spPr>
          <a:xfrm>
            <a:off x="1253367" y="1537586"/>
            <a:ext cx="6637266" cy="523220"/>
          </a:xfrm>
          <a:prstGeom prst="rect">
            <a:avLst/>
          </a:prstGeom>
          <a:noFill/>
        </p:spPr>
        <p:txBody>
          <a:bodyPr wrap="none" rtlCol="0">
            <a:spAutoFit/>
          </a:bodyPr>
          <a:lstStyle/>
          <a:p>
            <a:pPr algn="ctr"/>
            <a:r>
              <a:rPr kumimoji="1" lang="it-IT" sz="2800" b="1" dirty="0">
                <a:solidFill>
                  <a:schemeClr val="bg1"/>
                </a:solidFill>
                <a:effectLst>
                  <a:outerShdw blurRad="38100" dist="38100" dir="2700000" algn="tl">
                    <a:srgbClr val="000000">
                      <a:alpha val="43137"/>
                    </a:srgbClr>
                  </a:outerShdw>
                </a:effectLst>
              </a:rPr>
              <a:t>Abbiamo diviso le tecnologie in due gruppi</a:t>
            </a:r>
          </a:p>
        </p:txBody>
      </p:sp>
      <p:sp>
        <p:nvSpPr>
          <p:cNvPr id="22" name="Rettangolo 21"/>
          <p:cNvSpPr/>
          <p:nvPr/>
        </p:nvSpPr>
        <p:spPr>
          <a:xfrm>
            <a:off x="5012314" y="3020765"/>
            <a:ext cx="3614057" cy="523220"/>
          </a:xfrm>
          <a:prstGeom prst="rect">
            <a:avLst/>
          </a:prstGeom>
          <a:noFill/>
        </p:spPr>
        <p:txBody>
          <a:bodyPr wrap="square" rtlCol="0">
            <a:spAutoFit/>
          </a:bodyPr>
          <a:lstStyle/>
          <a:p>
            <a:pPr algn="ctr"/>
            <a:r>
              <a:rPr kumimoji="1" lang="it-IT" sz="2800" b="1" dirty="0">
                <a:solidFill>
                  <a:schemeClr val="bg1"/>
                </a:solidFill>
                <a:effectLst>
                  <a:outerShdw blurRad="38100" dist="38100" dir="2700000" algn="tl">
                    <a:srgbClr val="000000">
                      <a:alpha val="43137"/>
                    </a:srgbClr>
                  </a:outerShdw>
                </a:effectLst>
              </a:rPr>
              <a:t>Tecnologie di supporto</a:t>
            </a:r>
          </a:p>
        </p:txBody>
      </p:sp>
      <p:sp>
        <p:nvSpPr>
          <p:cNvPr id="23" name="Freccia destra 22"/>
          <p:cNvSpPr/>
          <p:nvPr/>
        </p:nvSpPr>
        <p:spPr>
          <a:xfrm rot="16200000" flipH="1" flipV="1">
            <a:off x="6478777" y="2241515"/>
            <a:ext cx="681128" cy="621595"/>
          </a:xfrm>
          <a:prstGeom prst="rightArrow">
            <a:avLst>
              <a:gd name="adj1" fmla="val 50000"/>
              <a:gd name="adj2" fmla="val 57952"/>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t-IT">
              <a:solidFill>
                <a:schemeClr val="tx1"/>
              </a:solidFill>
            </a:endParaRPr>
          </a:p>
        </p:txBody>
      </p:sp>
      <p:sp>
        <p:nvSpPr>
          <p:cNvPr id="24" name="CasellaDiTesto 23">
            <a:extLst>
              <a:ext uri="{FF2B5EF4-FFF2-40B4-BE49-F238E27FC236}">
                <a16:creationId xmlns:a16="http://schemas.microsoft.com/office/drawing/2014/main" id="{5A34E0A1-D021-4B61-BFA2-24329E99D334}"/>
              </a:ext>
            </a:extLst>
          </p:cNvPr>
          <p:cNvSpPr txBox="1"/>
          <p:nvPr/>
        </p:nvSpPr>
        <p:spPr>
          <a:xfrm>
            <a:off x="642605" y="3681588"/>
            <a:ext cx="3439537" cy="2246769"/>
          </a:xfrm>
          <a:prstGeom prst="rect">
            <a:avLst/>
          </a:prstGeom>
          <a:noFill/>
        </p:spPr>
        <p:txBody>
          <a:bodyPr wrap="square" rtlCol="0">
            <a:spAutoFit/>
          </a:bodyPr>
          <a:lstStyle>
            <a:defPPr>
              <a:defRPr lang="it-IT"/>
            </a:defPPr>
            <a:lvl1pPr algn="ctr">
              <a:defRPr kumimoji="1" sz="2800" b="1">
                <a:solidFill>
                  <a:schemeClr val="bg1"/>
                </a:solidFill>
                <a:effectLst>
                  <a:outerShdw blurRad="38100" dist="38100" dir="2700000" algn="tl">
                    <a:srgbClr val="000000">
                      <a:alpha val="43137"/>
                    </a:srgbClr>
                  </a:outerShdw>
                </a:effectLst>
              </a:defRPr>
            </a:lvl1pPr>
          </a:lstStyle>
          <a:p>
            <a:pPr marL="342900" indent="-342900" algn="l">
              <a:spcAft>
                <a:spcPts val="600"/>
              </a:spcAft>
              <a:buClr>
                <a:srgbClr val="FFC000"/>
              </a:buClr>
              <a:buFont typeface="Wingdings" charset="2"/>
              <a:buChar char="ü"/>
            </a:pPr>
            <a:r>
              <a:rPr lang="it-IT" sz="2400" b="0" dirty="0" err="1"/>
              <a:t>Speect</a:t>
            </a:r>
            <a:r>
              <a:rPr lang="it-IT" sz="2400" b="0" dirty="0"/>
              <a:t> v1.1.0-69-g65f4</a:t>
            </a:r>
          </a:p>
          <a:p>
            <a:pPr marL="342900" indent="-342900" algn="l">
              <a:spcAft>
                <a:spcPts val="600"/>
              </a:spcAft>
              <a:buClr>
                <a:srgbClr val="FFC000"/>
              </a:buClr>
              <a:buFont typeface="Wingdings" charset="2"/>
              <a:buChar char="ü"/>
            </a:pPr>
            <a:r>
              <a:rPr lang="it-IT" sz="2400" b="0" dirty="0"/>
              <a:t>QT v5.9 LTS</a:t>
            </a:r>
          </a:p>
          <a:p>
            <a:pPr marL="342900" indent="-342900" algn="l">
              <a:spcAft>
                <a:spcPts val="600"/>
              </a:spcAft>
              <a:buClr>
                <a:srgbClr val="FFC000"/>
              </a:buClr>
              <a:buFont typeface="Wingdings" charset="2"/>
              <a:buChar char="ü"/>
            </a:pPr>
            <a:r>
              <a:rPr lang="it-IT" sz="2400" b="0" dirty="0"/>
              <a:t>CMAKE v3.10.2</a:t>
            </a:r>
          </a:p>
          <a:p>
            <a:pPr marL="342900" indent="-342900" algn="l">
              <a:spcAft>
                <a:spcPts val="600"/>
              </a:spcAft>
              <a:buClr>
                <a:srgbClr val="FFC000"/>
              </a:buClr>
              <a:buFont typeface="Wingdings" charset="2"/>
              <a:buChar char="ü"/>
            </a:pPr>
            <a:r>
              <a:rPr lang="it-IT" sz="2400" b="0" dirty="0" err="1"/>
              <a:t>Ubuntu</a:t>
            </a:r>
            <a:r>
              <a:rPr lang="it-IT" sz="2400" b="0" dirty="0"/>
              <a:t> v16.04.3 LTS</a:t>
            </a:r>
          </a:p>
          <a:p>
            <a:pPr marL="342900" indent="-342900" algn="l">
              <a:spcAft>
                <a:spcPts val="600"/>
              </a:spcAft>
              <a:buClr>
                <a:srgbClr val="FFC000"/>
              </a:buClr>
              <a:buFont typeface="Wingdings" charset="2"/>
              <a:buChar char="ü"/>
            </a:pPr>
            <a:r>
              <a:rPr lang="it-IT" sz="2400" b="0" dirty="0" err="1"/>
              <a:t>Travis</a:t>
            </a:r>
            <a:r>
              <a:rPr lang="it-IT" sz="2400" b="0" dirty="0"/>
              <a:t> CI</a:t>
            </a:r>
          </a:p>
        </p:txBody>
      </p:sp>
      <p:sp>
        <p:nvSpPr>
          <p:cNvPr id="25" name="CasellaDiTesto 24">
            <a:extLst>
              <a:ext uri="{FF2B5EF4-FFF2-40B4-BE49-F238E27FC236}">
                <a16:creationId xmlns:a16="http://schemas.microsoft.com/office/drawing/2014/main" id="{867D0354-7B78-4D36-A8CC-C1CA28826FB3}"/>
              </a:ext>
            </a:extLst>
          </p:cNvPr>
          <p:cNvSpPr txBox="1"/>
          <p:nvPr/>
        </p:nvSpPr>
        <p:spPr>
          <a:xfrm>
            <a:off x="5116617" y="3681588"/>
            <a:ext cx="2463218" cy="2693045"/>
          </a:xfrm>
          <a:prstGeom prst="rect">
            <a:avLst/>
          </a:prstGeom>
          <a:noFill/>
        </p:spPr>
        <p:txBody>
          <a:bodyPr wrap="square" rtlCol="0">
            <a:spAutoFit/>
          </a:bodyPr>
          <a:lstStyle>
            <a:defPPr>
              <a:defRPr lang="it-IT"/>
            </a:defPPr>
            <a:lvl1pPr marL="342900" indent="-342900">
              <a:spcAft>
                <a:spcPts val="600"/>
              </a:spcAft>
              <a:buClr>
                <a:srgbClr val="FFC000"/>
              </a:buClr>
              <a:buFont typeface="Wingdings" charset="2"/>
              <a:buChar char="ü"/>
              <a:defRPr kumimoji="1" sz="2400" b="0">
                <a:solidFill>
                  <a:schemeClr val="bg1"/>
                </a:solidFill>
                <a:effectLst>
                  <a:outerShdw blurRad="38100" dist="38100" dir="2700000" algn="tl">
                    <a:srgbClr val="000000">
                      <a:alpha val="43137"/>
                    </a:srgbClr>
                  </a:outerShdw>
                </a:effectLst>
              </a:defRPr>
            </a:lvl1pPr>
          </a:lstStyle>
          <a:p>
            <a:pPr>
              <a:buClr>
                <a:schemeClr val="accent2"/>
              </a:buClr>
            </a:pPr>
            <a:r>
              <a:rPr lang="it-IT" dirty="0"/>
              <a:t>Google Drive</a:t>
            </a:r>
          </a:p>
          <a:p>
            <a:pPr>
              <a:buClr>
                <a:schemeClr val="accent2"/>
              </a:buClr>
            </a:pPr>
            <a:r>
              <a:rPr lang="it-IT" dirty="0" err="1"/>
              <a:t>Hangouts</a:t>
            </a:r>
            <a:endParaRPr lang="it-IT" dirty="0"/>
          </a:p>
          <a:p>
            <a:pPr>
              <a:buClr>
                <a:schemeClr val="accent2"/>
              </a:buClr>
            </a:pPr>
            <a:r>
              <a:rPr lang="it-IT" dirty="0" err="1"/>
              <a:t>Slack</a:t>
            </a:r>
            <a:endParaRPr lang="it-IT" dirty="0"/>
          </a:p>
          <a:p>
            <a:pPr>
              <a:buClr>
                <a:schemeClr val="accent2"/>
              </a:buClr>
            </a:pPr>
            <a:r>
              <a:rPr lang="it-IT" dirty="0" err="1"/>
              <a:t>Wrike</a:t>
            </a:r>
            <a:endParaRPr lang="it-IT" dirty="0"/>
          </a:p>
          <a:p>
            <a:pPr>
              <a:buClr>
                <a:schemeClr val="accent2"/>
              </a:buClr>
            </a:pPr>
            <a:r>
              <a:rPr lang="it-IT" dirty="0" err="1"/>
              <a:t>LaTex</a:t>
            </a:r>
            <a:endParaRPr lang="it-IT" dirty="0"/>
          </a:p>
          <a:p>
            <a:pPr>
              <a:buClr>
                <a:schemeClr val="accent2"/>
              </a:buClr>
            </a:pPr>
            <a:r>
              <a:rPr lang="it-IT" dirty="0" err="1"/>
              <a:t>Git</a:t>
            </a:r>
            <a:endParaRPr lang="it-IT" dirty="0"/>
          </a:p>
        </p:txBody>
      </p:sp>
      <p:sp>
        <p:nvSpPr>
          <p:cNvPr id="2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vert="horz" lIns="91440" tIns="45720" rIns="91440" bIns="45720" rtlCol="0" anchor="ctr">
            <a:normAutofit lnSpcReduction="10000"/>
          </a:bodyPr>
          <a:lstStyle>
            <a:lvl1pPr marL="0" indent="0" algn="ctr" defTabSz="514350" rtl="0" eaLnBrk="1" latinLnBrk="0" hangingPunct="1">
              <a:lnSpc>
                <a:spcPct val="90000"/>
              </a:lnSpc>
              <a:spcBef>
                <a:spcPts val="563"/>
              </a:spcBef>
              <a:buFont typeface="Arial" panose="020B0604020202020204" pitchFamily="34" charset="0"/>
              <a:buNone/>
              <a:defRPr sz="120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r"/>
            <a:r>
              <a:rPr lang="it-IT" altLang="zh-CN" sz="2000" dirty="0">
                <a:solidFill>
                  <a:schemeClr val="bg1"/>
                </a:solidFill>
              </a:rPr>
              <a:t>3/20</a:t>
            </a:r>
            <a:endParaRPr lang="zh-CN" altLang="en-US" sz="2000" dirty="0">
              <a:solidFill>
                <a:schemeClr val="bg1"/>
              </a:solidFill>
            </a:endParaRPr>
          </a:p>
        </p:txBody>
      </p:sp>
    </p:spTree>
    <p:extLst>
      <p:ext uri="{BB962C8B-B14F-4D97-AF65-F5344CB8AC3E}">
        <p14:creationId xmlns:p14="http://schemas.microsoft.com/office/powerpoint/2010/main" val="1726892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dissolve">
                                      <p:cBhvr>
                                        <p:cTn id="7" dur="500"/>
                                        <p:tgtEl>
                                          <p:spTgt spid="11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19" grpId="0" animBg="1"/>
      <p:bldP spid="20" grpId="0" animBg="1"/>
      <p:bldP spid="22"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841E"/>
        </a:solidFill>
        <a:effectLst/>
      </p:bgPr>
    </p:bg>
    <p:spTree>
      <p:nvGrpSpPr>
        <p:cNvPr id="1" name=""/>
        <p:cNvGrpSpPr/>
        <p:nvPr/>
      </p:nvGrpSpPr>
      <p:grpSpPr>
        <a:xfrm>
          <a:off x="0" y="0"/>
          <a:ext cx="0" cy="0"/>
          <a:chOff x="0" y="0"/>
          <a:chExt cx="0" cy="0"/>
        </a:xfrm>
      </p:grpSpPr>
      <p:pic>
        <p:nvPicPr>
          <p:cNvPr id="2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428" r="7248"/>
          <a:stretch/>
        </p:blipFill>
        <p:spPr bwMode="auto">
          <a:xfrm>
            <a:off x="0" y="1888422"/>
            <a:ext cx="6825343" cy="4969578"/>
          </a:xfrm>
          <a:prstGeom prst="rtTriangle">
            <a:avLst/>
          </a:prstGeom>
          <a:noFill/>
          <a:extLst>
            <a:ext uri="{909E8E84-426E-40DD-AFC4-6F175D3DCCD1}">
              <a14:hiddenFill xmlns:a14="http://schemas.microsoft.com/office/drawing/2010/main">
                <a:solidFill>
                  <a:srgbClr val="FFFFFF"/>
                </a:solidFill>
              </a14:hiddenFill>
            </a:ext>
          </a:extLst>
        </p:spPr>
      </p:pic>
      <p:sp>
        <p:nvSpPr>
          <p:cNvPr id="16" name="文本框 2"/>
          <p:cNvSpPr txBox="1"/>
          <p:nvPr/>
        </p:nvSpPr>
        <p:spPr>
          <a:xfrm>
            <a:off x="479534" y="109067"/>
            <a:ext cx="5050409" cy="1938992"/>
          </a:xfrm>
          <a:prstGeom prst="rect">
            <a:avLst/>
          </a:prstGeom>
          <a:noFill/>
        </p:spPr>
        <p:txBody>
          <a:bodyPr wrap="square" rtlCol="0">
            <a:spAutoFit/>
          </a:bodyPr>
          <a:lstStyle/>
          <a:p>
            <a:r>
              <a:rPr kumimoji="1" lang="it-IT" sz="6000" b="1" dirty="0">
                <a:solidFill>
                  <a:schemeClr val="bg1"/>
                </a:solidFill>
                <a:effectLst>
                  <a:outerShdw blurRad="38100" dist="38100" dir="2700000" algn="tl">
                    <a:srgbClr val="000000">
                      <a:alpha val="43137"/>
                    </a:srgbClr>
                  </a:outerShdw>
                </a:effectLst>
              </a:rPr>
              <a:t>Tecnologie </a:t>
            </a:r>
          </a:p>
          <a:p>
            <a:r>
              <a:rPr kumimoji="1" lang="it-IT" sz="6000" b="1" dirty="0">
                <a:solidFill>
                  <a:schemeClr val="bg1"/>
                </a:solidFill>
                <a:effectLst>
                  <a:outerShdw blurRad="38100" dist="38100" dir="2700000" algn="tl">
                    <a:srgbClr val="000000">
                      <a:alpha val="43137"/>
                    </a:srgbClr>
                  </a:outerShdw>
                </a:effectLst>
              </a:rPr>
              <a:t>di sviluppo</a:t>
            </a:r>
          </a:p>
        </p:txBody>
      </p:sp>
      <p:sp>
        <p:nvSpPr>
          <p:cNvPr id="19" name="矩形 7"/>
          <p:cNvSpPr/>
          <p:nvPr/>
        </p:nvSpPr>
        <p:spPr>
          <a:xfrm rot="2190172" flipV="1">
            <a:off x="-1007982" y="4349987"/>
            <a:ext cx="8838566" cy="457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endParaRPr>
          </a:p>
        </p:txBody>
      </p:sp>
      <p:sp>
        <p:nvSpPr>
          <p:cNvPr id="22" name="CasellaDiTesto 21">
            <a:extLst>
              <a:ext uri="{FF2B5EF4-FFF2-40B4-BE49-F238E27FC236}">
                <a16:creationId xmlns:a16="http://schemas.microsoft.com/office/drawing/2014/main" id="{5A34E0A1-D021-4B61-BFA2-24329E99D334}"/>
              </a:ext>
            </a:extLst>
          </p:cNvPr>
          <p:cNvSpPr txBox="1"/>
          <p:nvPr/>
        </p:nvSpPr>
        <p:spPr>
          <a:xfrm>
            <a:off x="2471058" y="2867980"/>
            <a:ext cx="5555282" cy="3170099"/>
          </a:xfrm>
          <a:prstGeom prst="rect">
            <a:avLst/>
          </a:prstGeom>
          <a:noFill/>
        </p:spPr>
        <p:txBody>
          <a:bodyPr wrap="square" rtlCol="0">
            <a:spAutoFit/>
          </a:bodyPr>
          <a:lstStyle>
            <a:defPPr>
              <a:defRPr lang="it-IT"/>
            </a:defPPr>
            <a:lvl1pPr algn="ctr">
              <a:defRPr kumimoji="1" sz="2800" b="1">
                <a:solidFill>
                  <a:schemeClr val="bg1"/>
                </a:solidFill>
                <a:effectLst>
                  <a:outerShdw blurRad="38100" dist="38100" dir="2700000" algn="tl">
                    <a:srgbClr val="000000">
                      <a:alpha val="43137"/>
                    </a:srgbClr>
                  </a:outerShdw>
                </a:effectLst>
              </a:defRPr>
            </a:lvl1pPr>
          </a:lstStyle>
          <a:p>
            <a:pPr algn="l">
              <a:lnSpc>
                <a:spcPct val="150000"/>
              </a:lnSpc>
              <a:spcAft>
                <a:spcPts val="600"/>
              </a:spcAft>
              <a:buClr>
                <a:srgbClr val="FFC000"/>
              </a:buClr>
            </a:pPr>
            <a:r>
              <a:rPr lang="it-IT" sz="2400" b="0" dirty="0" err="1"/>
              <a:t>Speect</a:t>
            </a:r>
            <a:r>
              <a:rPr lang="it-IT" sz="2400" b="0" dirty="0"/>
              <a:t> v1.1.0-69-g65f4</a:t>
            </a:r>
          </a:p>
          <a:p>
            <a:pPr lvl="1">
              <a:lnSpc>
                <a:spcPct val="150000"/>
              </a:lnSpc>
              <a:spcAft>
                <a:spcPts val="600"/>
              </a:spcAft>
              <a:buClr>
                <a:srgbClr val="FFC000"/>
              </a:buClr>
            </a:pPr>
            <a:r>
              <a:rPr lang="it-IT" sz="2400" b="0" dirty="0">
                <a:solidFill>
                  <a:schemeClr val="bg1"/>
                </a:solidFill>
              </a:rPr>
              <a:t>	QT v5.9 LTS</a:t>
            </a:r>
          </a:p>
          <a:p>
            <a:pPr lvl="2">
              <a:lnSpc>
                <a:spcPct val="150000"/>
              </a:lnSpc>
              <a:spcAft>
                <a:spcPts val="600"/>
              </a:spcAft>
              <a:buClr>
                <a:srgbClr val="FFC000"/>
              </a:buClr>
            </a:pPr>
            <a:r>
              <a:rPr lang="it-IT" sz="2400" b="0" dirty="0">
                <a:solidFill>
                  <a:schemeClr val="bg1"/>
                </a:solidFill>
              </a:rPr>
              <a:t>	CMAKE v3.10.2</a:t>
            </a:r>
          </a:p>
          <a:p>
            <a:pPr lvl="3">
              <a:lnSpc>
                <a:spcPct val="150000"/>
              </a:lnSpc>
              <a:spcAft>
                <a:spcPts val="600"/>
              </a:spcAft>
              <a:buClr>
                <a:srgbClr val="FFC000"/>
              </a:buClr>
            </a:pPr>
            <a:r>
              <a:rPr lang="it-IT" sz="2400" b="0" dirty="0">
                <a:solidFill>
                  <a:schemeClr val="bg1"/>
                </a:solidFill>
              </a:rPr>
              <a:t>		</a:t>
            </a:r>
            <a:r>
              <a:rPr lang="it-IT" sz="2400" b="0" dirty="0" err="1">
                <a:solidFill>
                  <a:schemeClr val="bg1"/>
                </a:solidFill>
              </a:rPr>
              <a:t>Ubuntu</a:t>
            </a:r>
            <a:r>
              <a:rPr lang="it-IT" sz="2400" b="0" dirty="0">
                <a:solidFill>
                  <a:schemeClr val="bg1"/>
                </a:solidFill>
              </a:rPr>
              <a:t> v16.04.3 LTS</a:t>
            </a:r>
          </a:p>
          <a:p>
            <a:pPr lvl="4">
              <a:lnSpc>
                <a:spcPct val="150000"/>
              </a:lnSpc>
              <a:spcAft>
                <a:spcPts val="600"/>
              </a:spcAft>
              <a:buClr>
                <a:srgbClr val="FFC000"/>
              </a:buClr>
            </a:pPr>
            <a:r>
              <a:rPr lang="it-IT" sz="2400" b="0" dirty="0">
                <a:solidFill>
                  <a:schemeClr val="bg1"/>
                </a:solidFill>
              </a:rPr>
              <a:t>		</a:t>
            </a:r>
            <a:r>
              <a:rPr lang="it-IT" sz="2400" b="0" dirty="0" err="1">
                <a:solidFill>
                  <a:schemeClr val="bg1"/>
                </a:solidFill>
              </a:rPr>
              <a:t>Travis</a:t>
            </a:r>
            <a:r>
              <a:rPr lang="it-IT" sz="2400" b="0" dirty="0">
                <a:solidFill>
                  <a:schemeClr val="bg1"/>
                </a:solidFill>
              </a:rPr>
              <a:t> CI</a:t>
            </a:r>
          </a:p>
        </p:txBody>
      </p:sp>
      <p:sp>
        <p:nvSpPr>
          <p:cNvPr id="23"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4"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4/20</a:t>
            </a:r>
            <a:endParaRPr lang="zh-CN" altLang="en-US" sz="2000" dirty="0">
              <a:solidFill>
                <a:schemeClr val="bg1"/>
              </a:solidFill>
            </a:endParaRPr>
          </a:p>
        </p:txBody>
      </p:sp>
    </p:spTree>
    <p:extLst>
      <p:ext uri="{BB962C8B-B14F-4D97-AF65-F5344CB8AC3E}">
        <p14:creationId xmlns:p14="http://schemas.microsoft.com/office/powerpoint/2010/main" val="587684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2996333"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sviluppo</a:t>
            </a:r>
          </a:p>
        </p:txBody>
      </p:sp>
      <p:sp>
        <p:nvSpPr>
          <p:cNvPr id="2" name="Rettangolo 1"/>
          <p:cNvSpPr/>
          <p:nvPr/>
        </p:nvSpPr>
        <p:spPr>
          <a:xfrm>
            <a:off x="242693" y="1650131"/>
            <a:ext cx="8635355" cy="4862870"/>
          </a:xfrm>
          <a:prstGeom prst="rect">
            <a:avLst/>
          </a:prstGeom>
          <a:noFill/>
        </p:spPr>
        <p:txBody>
          <a:bodyPr wrap="square" rtlCol="0">
            <a:spAutoFit/>
          </a:bodyPr>
          <a:lstStyle/>
          <a:p>
            <a:pPr marL="342900" indent="-342900" algn="just">
              <a:spcAft>
                <a:spcPts val="600"/>
              </a:spcAft>
              <a:buClr>
                <a:srgbClr val="FFC000"/>
              </a:buClr>
              <a:buFont typeface="Wingdings" charset="2"/>
              <a:buChar char="ü"/>
            </a:pPr>
            <a:r>
              <a:rPr kumimoji="1" lang="it-IT" sz="2000" dirty="0" err="1">
                <a:solidFill>
                  <a:schemeClr val="bg1"/>
                </a:solidFill>
                <a:effectLst>
                  <a:outerShdw blurRad="38100" dist="38100" dir="2700000" algn="tl">
                    <a:srgbClr val="000000">
                      <a:alpha val="43137"/>
                    </a:srgbClr>
                  </a:outerShdw>
                </a:effectLst>
              </a:rPr>
              <a:t>Speect</a:t>
            </a:r>
            <a:r>
              <a:rPr kumimoji="1" lang="it-IT" sz="2000" dirty="0">
                <a:solidFill>
                  <a:schemeClr val="bg1"/>
                </a:solidFill>
                <a:effectLst>
                  <a:outerShdw blurRad="38100" dist="38100" dir="2700000" algn="tl">
                    <a:srgbClr val="000000">
                      <a:alpha val="43137"/>
                    </a:srgbClr>
                  </a:outerShdw>
                </a:effectLst>
              </a:rPr>
              <a:t> è un sistema di Text To Speech (TTS) multilingua. Esso ore un sistema TTS completo (analisi e decodifica del testo e sintesi vocale) con annesse varie API, nonché un ambiente per la ricerca e lo sviluppo di sistemi e voci TTS. </a:t>
            </a:r>
            <a:r>
              <a:rPr kumimoji="1" lang="it-IT" sz="2000" dirty="0" err="1">
                <a:solidFill>
                  <a:schemeClr val="bg1"/>
                </a:solidFill>
                <a:effectLst>
                  <a:outerShdw blurRad="38100" dist="38100" dir="2700000" algn="tl">
                    <a:srgbClr val="000000">
                      <a:alpha val="43137"/>
                    </a:srgbClr>
                  </a:outerShdw>
                </a:effectLst>
              </a:rPr>
              <a:t>Speect</a:t>
            </a:r>
            <a:r>
              <a:rPr kumimoji="1" lang="it-IT" sz="2000" dirty="0">
                <a:solidFill>
                  <a:schemeClr val="bg1"/>
                </a:solidFill>
                <a:effectLst>
                  <a:outerShdw blurRad="38100" dist="38100" dir="2700000" algn="tl">
                    <a:srgbClr val="000000">
                      <a:alpha val="43137"/>
                    </a:srgbClr>
                  </a:outerShdw>
                </a:effectLst>
              </a:rPr>
              <a:t> e scritto in linguaggio C, con una stretta conformità allo standard ISO / IEC 9899: 1990, consentendo così la massima portabilità su diverse piattaforme di calcolo. </a:t>
            </a:r>
          </a:p>
          <a:p>
            <a:pPr marL="342900" lvl="1" indent="-342900" algn="just">
              <a:spcAft>
                <a:spcPts val="600"/>
              </a:spcAft>
              <a:buClr>
                <a:srgbClr val="FFC000"/>
              </a:buClr>
              <a:buFont typeface="Wingdings" charset="2"/>
              <a:buChar char="ü"/>
            </a:pPr>
            <a:r>
              <a:rPr kumimoji="1" lang="it-IT" sz="2000" dirty="0">
                <a:solidFill>
                  <a:schemeClr val="bg1"/>
                </a:solidFill>
                <a:effectLst>
                  <a:outerShdw blurRad="38100" dist="38100" dir="2700000" algn="tl">
                    <a:srgbClr val="000000">
                      <a:alpha val="43137"/>
                    </a:srgbClr>
                  </a:outerShdw>
                </a:effectLst>
              </a:rPr>
              <a:t>La tecnologia in esame è vincolata dall'obbligo di utilizzo esplicitato dalla proponente. Tecnologie concorrenziali: </a:t>
            </a:r>
            <a:r>
              <a:rPr kumimoji="1" lang="it-IT" sz="2000" dirty="0" err="1">
                <a:solidFill>
                  <a:schemeClr val="bg1"/>
                </a:solidFill>
                <a:effectLst>
                  <a:outerShdw blurRad="38100" dist="38100" dir="2700000" algn="tl">
                    <a:srgbClr val="000000">
                      <a:alpha val="43137"/>
                    </a:srgbClr>
                  </a:outerShdw>
                </a:effectLst>
              </a:rPr>
              <a:t>OpenMary</a:t>
            </a:r>
            <a:r>
              <a:rPr kumimoji="1" lang="it-IT" sz="2000" dirty="0">
                <a:solidFill>
                  <a:schemeClr val="bg1"/>
                </a:solidFill>
                <a:effectLst>
                  <a:outerShdw blurRad="38100" dist="38100" dir="2700000" algn="tl">
                    <a:srgbClr val="000000">
                      <a:alpha val="43137"/>
                    </a:srgbClr>
                  </a:outerShdw>
                </a:effectLst>
              </a:rPr>
              <a:t>, </a:t>
            </a:r>
            <a:r>
              <a:rPr kumimoji="1" lang="it-IT" sz="2000" dirty="0" err="1">
                <a:solidFill>
                  <a:schemeClr val="bg1"/>
                </a:solidFill>
                <a:effectLst>
                  <a:outerShdw blurRad="38100" dist="38100" dir="2700000" algn="tl">
                    <a:srgbClr val="000000">
                      <a:alpha val="43137"/>
                    </a:srgbClr>
                  </a:outerShdw>
                </a:effectLst>
              </a:rPr>
              <a:t>Idlak</a:t>
            </a:r>
            <a:r>
              <a:rPr kumimoji="1" lang="it-IT" sz="2000" dirty="0">
                <a:solidFill>
                  <a:schemeClr val="bg1"/>
                </a:solidFill>
                <a:effectLst>
                  <a:outerShdw blurRad="38100" dist="38100" dir="2700000" algn="tl">
                    <a:srgbClr val="000000">
                      <a:alpha val="43137"/>
                    </a:srgbClr>
                  </a:outerShdw>
                </a:effectLst>
              </a:rPr>
              <a:t>.</a:t>
            </a:r>
          </a:p>
          <a:p>
            <a:pPr marL="342900" lvl="1" indent="-342900" algn="just">
              <a:spcAft>
                <a:spcPts val="600"/>
              </a:spcAft>
              <a:buClr>
                <a:srgbClr val="FFC000"/>
              </a:buClr>
              <a:buFont typeface="Wingdings" charset="2"/>
              <a:buChar char="ü"/>
            </a:pPr>
            <a:r>
              <a:rPr kumimoji="1" lang="it-IT" sz="2000" dirty="0" err="1">
                <a:solidFill>
                  <a:schemeClr val="bg1"/>
                </a:solidFill>
                <a:effectLst>
                  <a:outerShdw blurRad="38100" dist="38100" dir="2700000" algn="tl">
                    <a:srgbClr val="000000">
                      <a:alpha val="43137"/>
                    </a:srgbClr>
                  </a:outerShdw>
                </a:effectLst>
              </a:rPr>
              <a:t>Speect</a:t>
            </a:r>
            <a:r>
              <a:rPr kumimoji="1" lang="it-IT" sz="2000" dirty="0">
                <a:solidFill>
                  <a:schemeClr val="bg1"/>
                </a:solidFill>
                <a:effectLst>
                  <a:outerShdw blurRad="38100" dist="38100" dir="2700000" algn="tl">
                    <a:srgbClr val="000000">
                      <a:alpha val="43137"/>
                    </a:srgbClr>
                  </a:outerShdw>
                </a:effectLst>
              </a:rPr>
              <a:t> è scritto in C, linguaggio familiare al gruppo ma che pecca in leggibilità del codice e nell'implementazione completa del paradigma a oggetti. Ciò implica la necessità da parte del gruppo di lavorare in prima persona sulla portabilità della libreria verso il C++. Inoltre, </a:t>
            </a:r>
            <a:r>
              <a:rPr kumimoji="1" lang="it-IT" sz="2000" dirty="0" err="1">
                <a:solidFill>
                  <a:schemeClr val="bg1"/>
                </a:solidFill>
                <a:effectLst>
                  <a:outerShdw blurRad="38100" dist="38100" dir="2700000" algn="tl">
                    <a:srgbClr val="000000">
                      <a:alpha val="43137"/>
                    </a:srgbClr>
                  </a:outerShdw>
                </a:effectLst>
              </a:rPr>
              <a:t>Speect</a:t>
            </a:r>
            <a:r>
              <a:rPr kumimoji="1" lang="it-IT" sz="2000" dirty="0">
                <a:solidFill>
                  <a:schemeClr val="bg1"/>
                </a:solidFill>
                <a:effectLst>
                  <a:outerShdw blurRad="38100" dist="38100" dir="2700000" algn="tl">
                    <a:srgbClr val="000000">
                      <a:alpha val="43137"/>
                    </a:srgbClr>
                  </a:outerShdw>
                </a:effectLst>
              </a:rPr>
              <a:t> necessita di non banali procedure di configurazione per un corretto utilizzo. Per entrambi i problemi evidenziati la Proponente ha offerto al gruppo supporto attivo per giungere ad una soluzione soddisfacente in caso di necessita.</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611339" cy="707886"/>
          </a:xfrm>
          <a:prstGeom prst="rect">
            <a:avLst/>
          </a:prstGeom>
        </p:spPr>
        <p:txBody>
          <a:bodyPr wrap="none">
            <a:spAutoFit/>
          </a:bodyPr>
          <a:lstStyle/>
          <a:p>
            <a:r>
              <a:rPr kumimoji="1" lang="it-IT" altLang="zh-CN" sz="4000" b="1">
                <a:effectLst>
                  <a:outerShdw blurRad="38100" dist="38100" dir="2700000" algn="tl">
                    <a:srgbClr val="000000">
                      <a:alpha val="43137"/>
                    </a:srgbClr>
                  </a:outerShdw>
                </a:effectLst>
              </a:rPr>
              <a:t>Speect</a:t>
            </a:r>
            <a:endParaRPr lang="it-IT" sz="4000" dirty="0"/>
          </a:p>
        </p:txBody>
      </p:sp>
      <p:sp>
        <p:nvSpPr>
          <p:cNvPr id="14"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5"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5/20</a:t>
            </a:r>
            <a:endParaRPr lang="zh-CN" altLang="en-US" sz="2000" dirty="0">
              <a:solidFill>
                <a:schemeClr val="bg1"/>
              </a:solidFill>
            </a:endParaRPr>
          </a:p>
        </p:txBody>
      </p:sp>
    </p:spTree>
    <p:extLst>
      <p:ext uri="{BB962C8B-B14F-4D97-AF65-F5344CB8AC3E}">
        <p14:creationId xmlns:p14="http://schemas.microsoft.com/office/powerpoint/2010/main" val="42859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2996333"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sviluppo</a:t>
            </a:r>
          </a:p>
        </p:txBody>
      </p:sp>
      <p:sp>
        <p:nvSpPr>
          <p:cNvPr id="2" name="Rettangolo 1"/>
          <p:cNvSpPr/>
          <p:nvPr/>
        </p:nvSpPr>
        <p:spPr>
          <a:xfrm>
            <a:off x="119743" y="1650131"/>
            <a:ext cx="8741229" cy="4939814"/>
          </a:xfrm>
          <a:prstGeom prst="rect">
            <a:avLst/>
          </a:prstGeom>
          <a:noFill/>
        </p:spPr>
        <p:txBody>
          <a:bodyPr wrap="square" rtlCol="0">
            <a:spAutoFit/>
          </a:bodyPr>
          <a:lstStyle/>
          <a:p>
            <a:pPr marL="342900" lvl="1" indent="-342900" algn="just">
              <a:spcAft>
                <a:spcPts val="600"/>
              </a:spcAft>
              <a:buClr>
                <a:srgbClr val="FFC000"/>
              </a:buClr>
              <a:buFont typeface="Wingdings" charset="2"/>
              <a:buChar char="ü"/>
            </a:pPr>
            <a:r>
              <a:rPr kumimoji="1" lang="it-IT" sz="2000" dirty="0">
                <a:solidFill>
                  <a:schemeClr val="bg1"/>
                </a:solidFill>
                <a:effectLst>
                  <a:outerShdw blurRad="38100" dist="38100" dir="2700000" algn="tl">
                    <a:srgbClr val="000000">
                      <a:alpha val="43137"/>
                    </a:srgbClr>
                  </a:outerShdw>
                </a:effectLst>
              </a:rPr>
              <a:t>QT è una libreria multipiattaforma per lo sviluppo di programmi con interfaccia grafica tramite l'uso di </a:t>
            </a:r>
            <a:r>
              <a:rPr kumimoji="1" lang="it-IT" sz="2000" dirty="0" err="1">
                <a:solidFill>
                  <a:schemeClr val="bg1"/>
                </a:solidFill>
                <a:effectLst>
                  <a:outerShdw blurRad="38100" dist="38100" dir="2700000" algn="tl">
                    <a:srgbClr val="000000">
                      <a:alpha val="43137"/>
                    </a:srgbClr>
                  </a:outerShdw>
                </a:effectLst>
              </a:rPr>
              <a:t>widget</a:t>
            </a:r>
            <a:r>
              <a:rPr kumimoji="1" lang="it-IT" sz="2000" dirty="0">
                <a:solidFill>
                  <a:schemeClr val="bg1"/>
                </a:solidFill>
                <a:effectLst>
                  <a:outerShdw blurRad="38100" dist="38100" dir="2700000" algn="tl">
                    <a:srgbClr val="000000">
                      <a:alpha val="43137"/>
                    </a:srgbClr>
                  </a:outerShdw>
                </a:effectLst>
              </a:rPr>
              <a:t> (congegni o elementi grafici). La libreria è scritta in C++ e gode di ampia diffusione e supporto. Il gruppo intende utilizzare questa tecnologia per lo sviluppo dell'interfaccia grafica del prodotto.</a:t>
            </a:r>
          </a:p>
          <a:p>
            <a:pPr marL="342900" lvl="1" indent="-342900" algn="just">
              <a:spcAft>
                <a:spcPts val="600"/>
              </a:spcAft>
              <a:buClr>
                <a:srgbClr val="FFC000"/>
              </a:buClr>
              <a:buFont typeface="Wingdings" charset="2"/>
              <a:buChar char="ü"/>
            </a:pPr>
            <a:r>
              <a:rPr kumimoji="1" lang="it-IT" sz="2000" dirty="0">
                <a:solidFill>
                  <a:schemeClr val="bg1"/>
                </a:solidFill>
                <a:effectLst>
                  <a:outerShdw blurRad="38100" dist="38100" dir="2700000" algn="tl">
                    <a:srgbClr val="000000">
                      <a:alpha val="43137"/>
                    </a:srgbClr>
                  </a:outerShdw>
                </a:effectLst>
              </a:rPr>
              <a:t>Si è scelto di utilizzate QT in virtù della familiarità del gruppo con la stessa, della sua semplicità d'uso e del suo ampio utilizzo in ambito aziendale, ed in particolare la versione 5.9 LTS per la sua stabilita e garanzia di supporto. Tecnologie concorrenti: GTK+: un </a:t>
            </a:r>
            <a:r>
              <a:rPr kumimoji="1" lang="it-IT" sz="2000" dirty="0" err="1">
                <a:solidFill>
                  <a:schemeClr val="bg1"/>
                </a:solidFill>
                <a:effectLst>
                  <a:outerShdw blurRad="38100" dist="38100" dir="2700000" algn="tl">
                    <a:srgbClr val="000000">
                      <a:alpha val="43137"/>
                    </a:srgbClr>
                  </a:outerShdw>
                </a:effectLst>
              </a:rPr>
              <a:t>toolkit</a:t>
            </a:r>
            <a:r>
              <a:rPr kumimoji="1" lang="it-IT" sz="2000" dirty="0">
                <a:solidFill>
                  <a:schemeClr val="bg1"/>
                </a:solidFill>
                <a:effectLst>
                  <a:outerShdw blurRad="38100" dist="38100" dir="2700000" algn="tl">
                    <a:srgbClr val="000000">
                      <a:alpha val="43137"/>
                    </a:srgbClr>
                  </a:outerShdw>
                </a:effectLst>
              </a:rPr>
              <a:t> multipiattaforma per la creazione di interfacce grafiche.</a:t>
            </a:r>
          </a:p>
          <a:p>
            <a:pPr marL="342900" lvl="1" indent="-342900" algn="just">
              <a:spcAft>
                <a:spcPts val="600"/>
              </a:spcAft>
              <a:buClr>
                <a:srgbClr val="FFC000"/>
              </a:buClr>
              <a:buFont typeface="Wingdings" charset="2"/>
              <a:buChar char="ü"/>
            </a:pPr>
            <a:r>
              <a:rPr kumimoji="1" lang="it-IT" sz="2000" dirty="0">
                <a:solidFill>
                  <a:schemeClr val="bg1"/>
                </a:solidFill>
                <a:effectLst>
                  <a:outerShdw blurRad="38100" dist="38100" dir="2700000" algn="tl">
                    <a:srgbClr val="000000">
                      <a:alpha val="43137"/>
                    </a:srgbClr>
                  </a:outerShdw>
                </a:effectLst>
              </a:rPr>
              <a:t>QT include inoltre QT Creator, software specificatamente pensato per il rapido sviluppo di interfacce grafiche in C++ e che gode già di una certa familiarità da parte del gruppo. Quest'ultimo inoltre è particolarmente robusto e ampiamente testato.</a:t>
            </a:r>
          </a:p>
          <a:p>
            <a:pPr marL="342900" lvl="1" indent="-342900" algn="just">
              <a:spcAft>
                <a:spcPts val="600"/>
              </a:spcAft>
              <a:buClr>
                <a:srgbClr val="FFC000"/>
              </a:buClr>
              <a:buFont typeface="Wingdings" charset="2"/>
              <a:buChar char="ü"/>
            </a:pPr>
            <a:r>
              <a:rPr kumimoji="1" lang="it-IT" sz="2000" dirty="0">
                <a:solidFill>
                  <a:schemeClr val="bg1"/>
                </a:solidFill>
                <a:effectLst>
                  <a:outerShdw blurRad="38100" dist="38100" dir="2700000" algn="tl">
                    <a:srgbClr val="000000">
                      <a:alpha val="43137"/>
                    </a:srgbClr>
                  </a:outerShdw>
                </a:effectLst>
              </a:rPr>
              <a:t>QT risulta meno performante di alcune tecnologie concorrenti e prevede la necessità di una notevole quantità di spazio per la sua installazione.</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780855" cy="707886"/>
          </a:xfrm>
          <a:prstGeom prst="rect">
            <a:avLst/>
          </a:prstGeom>
        </p:spPr>
        <p:txBody>
          <a:bodyPr wrap="none">
            <a:spAutoFit/>
          </a:bodyPr>
          <a:lstStyle/>
          <a:p>
            <a:r>
              <a:rPr kumimoji="1" lang="it-IT" altLang="zh-CN" sz="4000" b="1" dirty="0">
                <a:effectLst>
                  <a:outerShdw blurRad="38100" dist="38100" dir="2700000" algn="tl">
                    <a:srgbClr val="000000">
                      <a:alpha val="43137"/>
                    </a:srgbClr>
                  </a:outerShdw>
                </a:effectLst>
              </a:rPr>
              <a:t>QT</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6/20</a:t>
            </a:r>
            <a:endParaRPr lang="zh-CN" altLang="en-US" sz="2000" dirty="0">
              <a:solidFill>
                <a:schemeClr val="bg1"/>
              </a:solidFill>
            </a:endParaRPr>
          </a:p>
        </p:txBody>
      </p:sp>
    </p:spTree>
    <p:extLst>
      <p:ext uri="{BB962C8B-B14F-4D97-AF65-F5344CB8AC3E}">
        <p14:creationId xmlns:p14="http://schemas.microsoft.com/office/powerpoint/2010/main" val="1010574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2996333"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sviluppo</a:t>
            </a:r>
          </a:p>
        </p:txBody>
      </p:sp>
      <p:sp>
        <p:nvSpPr>
          <p:cNvPr id="2" name="Rettangolo 1"/>
          <p:cNvSpPr/>
          <p:nvPr/>
        </p:nvSpPr>
        <p:spPr>
          <a:xfrm>
            <a:off x="141514" y="1503920"/>
            <a:ext cx="8763000" cy="5032147"/>
          </a:xfrm>
          <a:prstGeom prst="rect">
            <a:avLst/>
          </a:prstGeom>
          <a:noFill/>
        </p:spPr>
        <p:txBody>
          <a:bodyPr wrap="square" rtlCol="0">
            <a:spAutoFit/>
          </a:bodyPr>
          <a:lstStyle/>
          <a:p>
            <a:pPr marL="342900" lvl="1" indent="-342900" algn="just">
              <a:spcAft>
                <a:spcPts val="600"/>
              </a:spcAft>
              <a:buClr>
                <a:srgbClr val="FFC000"/>
              </a:buClr>
              <a:buFont typeface="Wingdings" charset="2"/>
              <a:buChar char="ü"/>
            </a:pPr>
            <a:r>
              <a:rPr kumimoji="1" lang="it-IT" dirty="0" err="1">
                <a:solidFill>
                  <a:schemeClr val="bg1"/>
                </a:solidFill>
                <a:effectLst>
                  <a:outerShdw blurRad="38100" dist="38100" dir="2700000" algn="tl">
                    <a:srgbClr val="000000">
                      <a:alpha val="43137"/>
                    </a:srgbClr>
                  </a:outerShdw>
                </a:effectLst>
              </a:rPr>
              <a:t>CMake</a:t>
            </a:r>
            <a:r>
              <a:rPr kumimoji="1" lang="it-IT" dirty="0">
                <a:solidFill>
                  <a:schemeClr val="bg1"/>
                </a:solidFill>
                <a:effectLst>
                  <a:outerShdw blurRad="38100" dist="38100" dir="2700000" algn="tl">
                    <a:srgbClr val="000000">
                      <a:alpha val="43137"/>
                    </a:srgbClr>
                  </a:outerShdw>
                </a:effectLst>
              </a:rPr>
              <a:t> è una famiglia di strumenti open source e multipiattaforma progettati per creare, testare e </a:t>
            </a:r>
            <a:r>
              <a:rPr kumimoji="1" lang="it-IT" dirty="0" err="1">
                <a:solidFill>
                  <a:schemeClr val="bg1"/>
                </a:solidFill>
                <a:effectLst>
                  <a:outerShdw blurRad="38100" dist="38100" dir="2700000" algn="tl">
                    <a:srgbClr val="000000">
                      <a:alpha val="43137"/>
                    </a:srgbClr>
                  </a:outerShdw>
                </a:effectLst>
              </a:rPr>
              <a:t>pacchettizzare</a:t>
            </a:r>
            <a:r>
              <a:rPr kumimoji="1" lang="it-IT" dirty="0">
                <a:solidFill>
                  <a:schemeClr val="bg1"/>
                </a:solidFill>
                <a:effectLst>
                  <a:outerShdw blurRad="38100" dist="38100" dir="2700000" algn="tl">
                    <a:srgbClr val="000000">
                      <a:alpha val="43137"/>
                    </a:srgbClr>
                  </a:outerShdw>
                </a:effectLst>
              </a:rPr>
              <a:t> software. </a:t>
            </a:r>
            <a:r>
              <a:rPr kumimoji="1" lang="it-IT" dirty="0" err="1">
                <a:solidFill>
                  <a:schemeClr val="bg1"/>
                </a:solidFill>
                <a:effectLst>
                  <a:outerShdw blurRad="38100" dist="38100" dir="2700000" algn="tl">
                    <a:srgbClr val="000000">
                      <a:alpha val="43137"/>
                    </a:srgbClr>
                  </a:outerShdw>
                </a:effectLst>
              </a:rPr>
              <a:t>CMake</a:t>
            </a:r>
            <a:r>
              <a:rPr kumimoji="1" lang="it-IT" dirty="0">
                <a:solidFill>
                  <a:schemeClr val="bg1"/>
                </a:solidFill>
                <a:effectLst>
                  <a:outerShdw blurRad="38100" dist="38100" dir="2700000" algn="tl">
                    <a:srgbClr val="000000">
                      <a:alpha val="43137"/>
                    </a:srgbClr>
                  </a:outerShdw>
                </a:effectLst>
              </a:rPr>
              <a:t> viene utilizzato per controllare il processo di compilazione del software utilizzando semplici file di configurazione indipendenti dalla piattaforma e dal compilatore e generare </a:t>
            </a:r>
            <a:r>
              <a:rPr kumimoji="1" lang="it-IT" dirty="0" err="1">
                <a:solidFill>
                  <a:schemeClr val="bg1"/>
                </a:solidFill>
                <a:effectLst>
                  <a:outerShdw blurRad="38100" dist="38100" dir="2700000" algn="tl">
                    <a:srgbClr val="000000">
                      <a:alpha val="43137"/>
                    </a:srgbClr>
                  </a:outerShdw>
                </a:effectLst>
              </a:rPr>
              <a:t>makefile</a:t>
            </a:r>
            <a:r>
              <a:rPr kumimoji="1" lang="it-IT" dirty="0">
                <a:solidFill>
                  <a:schemeClr val="bg1"/>
                </a:solidFill>
                <a:effectLst>
                  <a:outerShdw blurRad="38100" dist="38100" dir="2700000" algn="tl">
                    <a:srgbClr val="000000">
                      <a:alpha val="43137"/>
                    </a:srgbClr>
                  </a:outerShdw>
                </a:effectLst>
              </a:rPr>
              <a:t> e aree di lavoro nativi che possono essere utilizzati nell'ambiente del compilatore di propria scelta. Il gruppo intende utilizzare questa tecnologia per l'automazione della compilazione del prodotto.</a:t>
            </a:r>
          </a:p>
          <a:p>
            <a:pPr marL="342900" lvl="1" indent="-342900" algn="just">
              <a:spcAft>
                <a:spcPts val="600"/>
              </a:spcAft>
              <a:buClr>
                <a:srgbClr val="FFC000"/>
              </a:buClr>
              <a:buFont typeface="Wingdings" charset="2"/>
              <a:buChar char="ü"/>
            </a:pPr>
            <a:r>
              <a:rPr kumimoji="1" lang="it-IT" dirty="0">
                <a:solidFill>
                  <a:schemeClr val="bg1"/>
                </a:solidFill>
                <a:effectLst>
                  <a:outerShdw blurRad="38100" dist="38100" dir="2700000" algn="tl">
                    <a:srgbClr val="000000">
                      <a:alpha val="43137"/>
                    </a:srgbClr>
                  </a:outerShdw>
                </a:effectLst>
              </a:rPr>
              <a:t>La tecnologia in esame è parzialmente vincolata dalla richiesta della Proponente, che nel capitolato ne suggerisce l'utilizzo in quanto già usata da </a:t>
            </a:r>
            <a:r>
              <a:rPr kumimoji="1" lang="it-IT" dirty="0" err="1">
                <a:solidFill>
                  <a:schemeClr val="bg1"/>
                </a:solidFill>
                <a:effectLst>
                  <a:outerShdw blurRad="38100" dist="38100" dir="2700000" algn="tl">
                    <a:srgbClr val="000000">
                      <a:alpha val="43137"/>
                    </a:srgbClr>
                  </a:outerShdw>
                </a:effectLst>
              </a:rPr>
              <a:t>Speect</a:t>
            </a:r>
            <a:r>
              <a:rPr kumimoji="1" lang="it-IT" dirty="0">
                <a:solidFill>
                  <a:schemeClr val="bg1"/>
                </a:solidFill>
                <a:effectLst>
                  <a:outerShdw blurRad="38100" dist="38100" dir="2700000" algn="tl">
                    <a:srgbClr val="000000">
                      <a:alpha val="43137"/>
                    </a:srgbClr>
                  </a:outerShdw>
                </a:effectLst>
              </a:rPr>
              <a:t> e alcune sue dipendenze. Tecnologie concorrenziali: GNU </a:t>
            </a:r>
            <a:r>
              <a:rPr kumimoji="1" lang="it-IT" dirty="0" err="1">
                <a:solidFill>
                  <a:schemeClr val="bg1"/>
                </a:solidFill>
                <a:effectLst>
                  <a:outerShdw blurRad="38100" dist="38100" dir="2700000" algn="tl">
                    <a:srgbClr val="000000">
                      <a:alpha val="43137"/>
                    </a:srgbClr>
                  </a:outerShdw>
                </a:effectLst>
              </a:rPr>
              <a:t>Makele</a:t>
            </a:r>
            <a:r>
              <a:rPr kumimoji="1" lang="it-IT" dirty="0">
                <a:solidFill>
                  <a:schemeClr val="bg1"/>
                </a:solidFill>
                <a:effectLst>
                  <a:outerShdw blurRad="38100" dist="38100" dir="2700000" algn="tl">
                    <a:srgbClr val="000000">
                      <a:alpha val="43137"/>
                    </a:srgbClr>
                  </a:outerShdw>
                </a:effectLst>
              </a:rPr>
              <a:t>, </a:t>
            </a:r>
            <a:r>
              <a:rPr kumimoji="1" lang="it-IT" dirty="0" err="1">
                <a:solidFill>
                  <a:schemeClr val="bg1"/>
                </a:solidFill>
                <a:effectLst>
                  <a:outerShdw blurRad="38100" dist="38100" dir="2700000" algn="tl">
                    <a:srgbClr val="000000">
                      <a:alpha val="43137"/>
                    </a:srgbClr>
                  </a:outerShdw>
                </a:effectLst>
              </a:rPr>
              <a:t>Qmake</a:t>
            </a:r>
            <a:r>
              <a:rPr kumimoji="1" lang="it-IT" dirty="0">
                <a:solidFill>
                  <a:schemeClr val="bg1"/>
                </a:solidFill>
                <a:effectLst>
                  <a:outerShdw blurRad="38100" dist="38100" dir="2700000" algn="tl">
                    <a:srgbClr val="000000">
                      <a:alpha val="43137"/>
                    </a:srgbClr>
                  </a:outerShdw>
                </a:effectLst>
              </a:rPr>
              <a:t>.</a:t>
            </a:r>
          </a:p>
          <a:p>
            <a:pPr marL="342900" lvl="1" indent="-342900" algn="just">
              <a:spcAft>
                <a:spcPts val="600"/>
              </a:spcAft>
              <a:buClr>
                <a:srgbClr val="FFC000"/>
              </a:buClr>
              <a:buFont typeface="Wingdings" charset="2"/>
              <a:buChar char="ü"/>
            </a:pPr>
            <a:r>
              <a:rPr kumimoji="1" lang="it-IT" dirty="0">
                <a:solidFill>
                  <a:schemeClr val="bg1"/>
                </a:solidFill>
                <a:effectLst>
                  <a:outerShdw blurRad="38100" dist="38100" dir="2700000" algn="tl">
                    <a:srgbClr val="000000">
                      <a:alpha val="43137"/>
                    </a:srgbClr>
                  </a:outerShdw>
                </a:effectLst>
              </a:rPr>
              <a:t>CMAKE è una tecnologia necessaria alla corretta configurazione di </a:t>
            </a:r>
            <a:r>
              <a:rPr kumimoji="1" lang="it-IT" dirty="0" err="1">
                <a:solidFill>
                  <a:schemeClr val="bg1"/>
                </a:solidFill>
                <a:effectLst>
                  <a:outerShdw blurRad="38100" dist="38100" dir="2700000" algn="tl">
                    <a:srgbClr val="000000">
                      <a:alpha val="43137"/>
                    </a:srgbClr>
                  </a:outerShdw>
                </a:effectLst>
              </a:rPr>
              <a:t>Speect</a:t>
            </a:r>
            <a:r>
              <a:rPr kumimoji="1" lang="it-IT" dirty="0">
                <a:solidFill>
                  <a:schemeClr val="bg1"/>
                </a:solidFill>
                <a:effectLst>
                  <a:outerShdw blurRad="38100" dist="38100" dir="2700000" algn="tl">
                    <a:srgbClr val="000000">
                      <a:alpha val="43137"/>
                    </a:srgbClr>
                  </a:outerShdw>
                </a:effectLst>
              </a:rPr>
              <a:t> e si adatta bene all'integrazione tra quest'ultimo e QT, nonché allo sviluppo di automazioni tramite </a:t>
            </a:r>
            <a:r>
              <a:rPr kumimoji="1" lang="it-IT" dirty="0" err="1">
                <a:solidFill>
                  <a:schemeClr val="bg1"/>
                </a:solidFill>
                <a:effectLst>
                  <a:outerShdw blurRad="38100" dist="38100" dir="2700000" algn="tl">
                    <a:srgbClr val="000000">
                      <a:alpha val="43137"/>
                    </a:srgbClr>
                  </a:outerShdw>
                </a:effectLst>
              </a:rPr>
              <a:t>Travis</a:t>
            </a:r>
            <a:r>
              <a:rPr kumimoji="1" lang="it-IT" dirty="0">
                <a:solidFill>
                  <a:schemeClr val="bg1"/>
                </a:solidFill>
                <a:effectLst>
                  <a:outerShdw blurRad="38100" dist="38100" dir="2700000" algn="tl">
                    <a:srgbClr val="000000">
                      <a:alpha val="43137"/>
                    </a:srgbClr>
                  </a:outerShdw>
                </a:effectLst>
              </a:rPr>
              <a:t> CI. Altri punti a favore di CMAKE rispetto a tecnologie concorrenti sono: Standardizzazione;  Buona integrazione con la maggior parte degli IDE;  </a:t>
            </a:r>
            <a:r>
              <a:rPr kumimoji="1" lang="it-IT" dirty="0" err="1">
                <a:solidFill>
                  <a:schemeClr val="bg1"/>
                </a:solidFill>
                <a:effectLst>
                  <a:outerShdw blurRad="38100" dist="38100" dir="2700000" algn="tl">
                    <a:srgbClr val="000000">
                      <a:alpha val="43137"/>
                    </a:srgbClr>
                  </a:outerShdw>
                </a:effectLst>
              </a:rPr>
              <a:t>Build</a:t>
            </a:r>
            <a:r>
              <a:rPr kumimoji="1" lang="it-IT" dirty="0">
                <a:solidFill>
                  <a:schemeClr val="bg1"/>
                </a:solidFill>
                <a:effectLst>
                  <a:outerShdw blurRad="38100" dist="38100" dir="2700000" algn="tl">
                    <a:srgbClr val="000000">
                      <a:alpha val="43137"/>
                    </a:srgbClr>
                  </a:outerShdw>
                </a:effectLst>
              </a:rPr>
              <a:t> incrementale e riproducibile;  Building parallelo; Elevata modularità.</a:t>
            </a:r>
          </a:p>
          <a:p>
            <a:pPr marL="342900" lvl="1" indent="-342900" algn="just">
              <a:spcAft>
                <a:spcPts val="600"/>
              </a:spcAft>
              <a:buClr>
                <a:srgbClr val="FFC000"/>
              </a:buClr>
              <a:buFont typeface="Wingdings" charset="2"/>
              <a:buChar char="ü"/>
            </a:pPr>
            <a:r>
              <a:rPr kumimoji="1" lang="it-IT" dirty="0">
                <a:solidFill>
                  <a:schemeClr val="bg1"/>
                </a:solidFill>
                <a:effectLst>
                  <a:outerShdw blurRad="38100" dist="38100" dir="2700000" algn="tl">
                    <a:srgbClr val="000000">
                      <a:alpha val="43137"/>
                    </a:srgbClr>
                  </a:outerShdw>
                </a:effectLst>
              </a:rPr>
              <a:t>CMAKE è una tecnologia caratterizzata dalle seguenti lacune:  Molte funzionalità dipendono dalla versione specifica di CMAKE;  La sintassi è non uniforme e confusionaria;  La documentazione introduttiva è scarsa, in particolar modo di esempi.</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648785"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CMake</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7/20</a:t>
            </a:r>
            <a:endParaRPr lang="zh-CN" altLang="en-US" sz="2000" dirty="0">
              <a:solidFill>
                <a:schemeClr val="bg1"/>
              </a:solidFill>
            </a:endParaRPr>
          </a:p>
        </p:txBody>
      </p:sp>
    </p:spTree>
    <p:extLst>
      <p:ext uri="{BB962C8B-B14F-4D97-AF65-F5344CB8AC3E}">
        <p14:creationId xmlns:p14="http://schemas.microsoft.com/office/powerpoint/2010/main" val="1652994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2996333"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sviluppo</a:t>
            </a:r>
          </a:p>
        </p:txBody>
      </p:sp>
      <p:sp>
        <p:nvSpPr>
          <p:cNvPr id="2" name="Rettangolo 1"/>
          <p:cNvSpPr/>
          <p:nvPr/>
        </p:nvSpPr>
        <p:spPr>
          <a:xfrm>
            <a:off x="144722" y="1427720"/>
            <a:ext cx="8781564" cy="5232202"/>
          </a:xfrm>
          <a:prstGeom prst="rect">
            <a:avLst/>
          </a:prstGeom>
          <a:noFill/>
        </p:spPr>
        <p:txBody>
          <a:bodyPr wrap="square" rtlCol="0">
            <a:spAutoFit/>
          </a:bodyPr>
          <a:lstStyle/>
          <a:p>
            <a:pPr marL="342900" lvl="1" indent="-342900" algn="just">
              <a:spcAft>
                <a:spcPts val="600"/>
              </a:spcAft>
              <a:buClr>
                <a:srgbClr val="FFC000"/>
              </a:buClr>
              <a:buFont typeface="Wingdings" charset="2"/>
              <a:buChar char="ü"/>
            </a:pPr>
            <a:r>
              <a:rPr kumimoji="1" lang="it-IT" dirty="0" err="1">
                <a:solidFill>
                  <a:schemeClr val="bg1"/>
                </a:solidFill>
                <a:effectLst>
                  <a:outerShdw blurRad="38100" dist="38100" dir="2700000" algn="tl">
                    <a:srgbClr val="000000">
                      <a:alpha val="43137"/>
                    </a:srgbClr>
                  </a:outerShdw>
                </a:effectLst>
              </a:rPr>
              <a:t>Ubuntu</a:t>
            </a:r>
            <a:r>
              <a:rPr kumimoji="1" lang="it-IT" dirty="0">
                <a:solidFill>
                  <a:schemeClr val="bg1"/>
                </a:solidFill>
                <a:effectLst>
                  <a:outerShdw blurRad="38100" dist="38100" dir="2700000" algn="tl">
                    <a:srgbClr val="000000">
                      <a:alpha val="43137"/>
                    </a:srgbClr>
                  </a:outerShdw>
                </a:effectLst>
              </a:rPr>
              <a:t> è un sistema operativo focalizzato sulla facilità di utilizzo. È prevalentemente composto da software libero proveniente dal ramo instabile di </a:t>
            </a:r>
            <a:r>
              <a:rPr kumimoji="1" lang="it-IT" dirty="0" err="1">
                <a:solidFill>
                  <a:schemeClr val="bg1"/>
                </a:solidFill>
                <a:effectLst>
                  <a:outerShdw blurRad="38100" dist="38100" dir="2700000" algn="tl">
                    <a:srgbClr val="000000">
                      <a:alpha val="43137"/>
                    </a:srgbClr>
                  </a:outerShdw>
                </a:effectLst>
              </a:rPr>
              <a:t>Debian</a:t>
            </a:r>
            <a:r>
              <a:rPr kumimoji="1" lang="it-IT" dirty="0">
                <a:solidFill>
                  <a:schemeClr val="bg1"/>
                </a:solidFill>
                <a:effectLst>
                  <a:outerShdw blurRad="38100" dist="38100" dir="2700000" algn="tl">
                    <a:srgbClr val="000000">
                      <a:alpha val="43137"/>
                    </a:srgbClr>
                  </a:outerShdw>
                </a:effectLst>
              </a:rPr>
              <a:t> GNU/Linux, ma contiene anche software proprietario, ed è distribuito liberamente con licenza GNU GPL. È orientato all'utilizzo sui computer desktop, ma presenta delle varianti per altri dispositivi, ponendo grande attenzione al supporto hardware. Il gruppo intende utilizzare </a:t>
            </a:r>
            <a:r>
              <a:rPr kumimoji="1" lang="it-IT" dirty="0" err="1">
                <a:solidFill>
                  <a:schemeClr val="bg1"/>
                </a:solidFill>
                <a:effectLst>
                  <a:outerShdw blurRad="38100" dist="38100" dir="2700000" algn="tl">
                    <a:srgbClr val="000000">
                      <a:alpha val="43137"/>
                    </a:srgbClr>
                  </a:outerShdw>
                </a:effectLst>
              </a:rPr>
              <a:t>Ubuntu</a:t>
            </a:r>
            <a:r>
              <a:rPr kumimoji="1" lang="it-IT" dirty="0">
                <a:solidFill>
                  <a:schemeClr val="bg1"/>
                </a:solidFill>
                <a:effectLst>
                  <a:outerShdw blurRad="38100" dist="38100" dir="2700000" algn="tl">
                    <a:srgbClr val="000000">
                      <a:alpha val="43137"/>
                    </a:srgbClr>
                  </a:outerShdw>
                </a:effectLst>
              </a:rPr>
              <a:t> come sistema operativo di riferimento per lo sviluppo del prodotto, offrendone garanzia di corretto funzionamento sullo stesso. </a:t>
            </a:r>
          </a:p>
          <a:p>
            <a:pPr marL="342900" lvl="1" indent="-342900" algn="just">
              <a:spcAft>
                <a:spcPts val="600"/>
              </a:spcAft>
              <a:buClr>
                <a:srgbClr val="FFC000"/>
              </a:buClr>
              <a:buFont typeface="Wingdings" charset="2"/>
              <a:buChar char="ü"/>
            </a:pPr>
            <a:r>
              <a:rPr kumimoji="1" lang="it-IT" dirty="0">
                <a:solidFill>
                  <a:schemeClr val="bg1"/>
                </a:solidFill>
                <a:effectLst>
                  <a:outerShdw blurRad="38100" dist="38100" dir="2700000" algn="tl">
                    <a:srgbClr val="000000">
                      <a:alpha val="43137"/>
                    </a:srgbClr>
                  </a:outerShdw>
                </a:effectLst>
              </a:rPr>
              <a:t>La tecnologia in esame è parzialmente vincolata dalla richiesta della Proponente, che richiede garanzia di funzionamento del prodotto su questo specifico sistema operativo. Oltre a tale richiesta, il gruppo ha deciso di fare uso di questa tecnologia per la maggiore compatibilità e facilità di integrazione della stessa nei confronti degli altri strumenti selezionati. In particolare, si è optato per una versione LTS a garanzia di supporto e stabilità. Tecnologie concorrenti: Microsoft Windows, Apple </a:t>
            </a:r>
            <a:r>
              <a:rPr kumimoji="1" lang="it-IT" dirty="0" err="1">
                <a:solidFill>
                  <a:schemeClr val="bg1"/>
                </a:solidFill>
                <a:effectLst>
                  <a:outerShdw blurRad="38100" dist="38100" dir="2700000" algn="tl">
                    <a:srgbClr val="000000">
                      <a:alpha val="43137"/>
                    </a:srgbClr>
                  </a:outerShdw>
                </a:effectLst>
              </a:rPr>
              <a:t>MacOs</a:t>
            </a:r>
            <a:r>
              <a:rPr kumimoji="1" lang="it-IT" dirty="0">
                <a:solidFill>
                  <a:schemeClr val="bg1"/>
                </a:solidFill>
                <a:effectLst>
                  <a:outerShdw blurRad="38100" dist="38100" dir="2700000" algn="tl">
                    <a:srgbClr val="000000">
                      <a:alpha val="43137"/>
                    </a:srgbClr>
                  </a:outerShdw>
                </a:effectLst>
              </a:rPr>
              <a:t>.</a:t>
            </a:r>
          </a:p>
          <a:p>
            <a:pPr marL="342900" lvl="1" indent="-342900" algn="just">
              <a:spcAft>
                <a:spcPts val="600"/>
              </a:spcAft>
              <a:buClr>
                <a:srgbClr val="FFC000"/>
              </a:buClr>
              <a:buFont typeface="Wingdings" charset="2"/>
              <a:buChar char="ü"/>
            </a:pPr>
            <a:r>
              <a:rPr kumimoji="1" lang="it-IT" dirty="0" err="1">
                <a:solidFill>
                  <a:schemeClr val="bg1"/>
                </a:solidFill>
                <a:effectLst>
                  <a:outerShdw blurRad="38100" dist="38100" dir="2700000" algn="tl">
                    <a:srgbClr val="000000">
                      <a:alpha val="43137"/>
                    </a:srgbClr>
                  </a:outerShdw>
                </a:effectLst>
              </a:rPr>
              <a:t>Ubuntu</a:t>
            </a:r>
            <a:r>
              <a:rPr kumimoji="1" lang="it-IT" dirty="0">
                <a:solidFill>
                  <a:schemeClr val="bg1"/>
                </a:solidFill>
                <a:effectLst>
                  <a:outerShdw blurRad="38100" dist="38100" dir="2700000" algn="tl">
                    <a:srgbClr val="000000">
                      <a:alpha val="43137"/>
                    </a:srgbClr>
                  </a:outerShdw>
                </a:effectLst>
              </a:rPr>
              <a:t> non supporta (o non supporta completamente) alcuni software di utilizzo comune o selezionati dal gruppo per fini organizzativi. Ciò non rappresenta tuttavia un ostacolo significativo al suo utilizzo dato che ogni membro del gruppo disporrà parallelamente di un altro sistema operativo pronto a supplire ad eventuali mancanze di </a:t>
            </a:r>
            <a:r>
              <a:rPr kumimoji="1" lang="it-IT" dirty="0" err="1">
                <a:solidFill>
                  <a:schemeClr val="bg1"/>
                </a:solidFill>
                <a:effectLst>
                  <a:outerShdw blurRad="38100" dist="38100" dir="2700000" algn="tl">
                    <a:srgbClr val="000000">
                      <a:alpha val="43137"/>
                    </a:srgbClr>
                  </a:outerShdw>
                </a:effectLst>
              </a:rPr>
              <a:t>Ubuntu</a:t>
            </a:r>
            <a:r>
              <a:rPr kumimoji="1" lang="it-IT" dirty="0">
                <a:solidFill>
                  <a:schemeClr val="bg1"/>
                </a:solidFill>
                <a:effectLst>
                  <a:outerShdw blurRad="38100" dist="38100" dir="2700000" algn="tl">
                    <a:srgbClr val="000000">
                      <a:alpha val="43137"/>
                    </a:srgbClr>
                  </a:outerShdw>
                </a:effectLst>
              </a:rPr>
              <a:t>.</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795876"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Ubuntu</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8/20</a:t>
            </a:r>
            <a:endParaRPr lang="zh-CN" altLang="en-US" sz="2000" dirty="0">
              <a:solidFill>
                <a:schemeClr val="bg1"/>
              </a:solidFill>
            </a:endParaRPr>
          </a:p>
        </p:txBody>
      </p:sp>
    </p:spTree>
    <p:extLst>
      <p:ext uri="{BB962C8B-B14F-4D97-AF65-F5344CB8AC3E}">
        <p14:creationId xmlns:p14="http://schemas.microsoft.com/office/powerpoint/2010/main" val="880785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
          <p:cNvSpPr txBox="1"/>
          <p:nvPr/>
        </p:nvSpPr>
        <p:spPr>
          <a:xfrm>
            <a:off x="242693" y="165126"/>
            <a:ext cx="2996333" cy="461665"/>
          </a:xfrm>
          <a:prstGeom prst="rect">
            <a:avLst/>
          </a:prstGeom>
          <a:noFill/>
        </p:spPr>
        <p:txBody>
          <a:bodyPr wrap="none" rtlCol="0">
            <a:spAutoFit/>
          </a:bodyPr>
          <a:lstStyle/>
          <a:p>
            <a:r>
              <a:rPr kumimoji="1" lang="it-IT" altLang="zh-CN" sz="2400" b="1" dirty="0">
                <a:effectLst>
                  <a:outerShdw blurRad="38100" dist="38100" dir="2700000" algn="tl">
                    <a:srgbClr val="000000">
                      <a:alpha val="43137"/>
                    </a:srgbClr>
                  </a:outerShdw>
                </a:effectLst>
              </a:rPr>
              <a:t>Tecnologie di sviluppo</a:t>
            </a:r>
          </a:p>
        </p:txBody>
      </p:sp>
      <p:sp>
        <p:nvSpPr>
          <p:cNvPr id="2" name="Rettangolo 1"/>
          <p:cNvSpPr/>
          <p:nvPr/>
        </p:nvSpPr>
        <p:spPr>
          <a:xfrm>
            <a:off x="141514" y="1558350"/>
            <a:ext cx="8762999" cy="4939814"/>
          </a:xfrm>
          <a:prstGeom prst="rect">
            <a:avLst/>
          </a:prstGeom>
          <a:noFill/>
        </p:spPr>
        <p:txBody>
          <a:bodyPr wrap="square" rtlCol="0">
            <a:spAutoFit/>
          </a:bodyPr>
          <a:lstStyle/>
          <a:p>
            <a:pPr marL="342900" lvl="1" indent="-342900" algn="just">
              <a:spcAft>
                <a:spcPts val="600"/>
              </a:spcAft>
              <a:buClr>
                <a:srgbClr val="FFC000"/>
              </a:buClr>
              <a:buFont typeface="Wingdings" charset="2"/>
              <a:buChar char="ü"/>
            </a:pPr>
            <a:r>
              <a:rPr kumimoji="1" lang="it-IT" sz="2000" dirty="0" err="1">
                <a:solidFill>
                  <a:schemeClr val="bg1"/>
                </a:solidFill>
                <a:effectLst>
                  <a:outerShdw blurRad="38100" dist="38100" dir="2700000" algn="tl">
                    <a:srgbClr val="000000">
                      <a:alpha val="43137"/>
                    </a:srgbClr>
                  </a:outerShdw>
                </a:effectLst>
              </a:rPr>
              <a:t>Travis</a:t>
            </a:r>
            <a:r>
              <a:rPr kumimoji="1" lang="it-IT" sz="2000" dirty="0">
                <a:solidFill>
                  <a:schemeClr val="bg1"/>
                </a:solidFill>
                <a:effectLst>
                  <a:outerShdw blurRad="38100" dist="38100" dir="2700000" algn="tl">
                    <a:srgbClr val="000000">
                      <a:alpha val="43137"/>
                    </a:srgbClr>
                  </a:outerShdw>
                </a:effectLst>
              </a:rPr>
              <a:t> CI è un servizio di integrazione continua distribuito utilizzato per costruire e testare progetti software ospitati su </a:t>
            </a:r>
            <a:r>
              <a:rPr kumimoji="1" lang="it-IT" sz="2000" dirty="0" err="1">
                <a:solidFill>
                  <a:schemeClr val="bg1"/>
                </a:solidFill>
                <a:effectLst>
                  <a:outerShdw blurRad="38100" dist="38100" dir="2700000" algn="tl">
                    <a:srgbClr val="000000">
                      <a:alpha val="43137"/>
                    </a:srgbClr>
                  </a:outerShdw>
                </a:effectLst>
              </a:rPr>
              <a:t>GitHub</a:t>
            </a:r>
            <a:r>
              <a:rPr kumimoji="1" lang="it-IT" sz="2000" dirty="0">
                <a:solidFill>
                  <a:schemeClr val="bg1"/>
                </a:solidFill>
                <a:effectLst>
                  <a:outerShdw blurRad="38100" dist="38100" dir="2700000" algn="tl">
                    <a:srgbClr val="000000">
                      <a:alpha val="43137"/>
                    </a:srgbClr>
                  </a:outerShdw>
                </a:effectLst>
              </a:rPr>
              <a:t>. I progetti open source possono essere testati gratuitamente attraverso </a:t>
            </a:r>
            <a:r>
              <a:rPr kumimoji="1" lang="it-IT" sz="2000" dirty="0" err="1">
                <a:solidFill>
                  <a:schemeClr val="bg1"/>
                </a:solidFill>
                <a:effectLst>
                  <a:outerShdw blurRad="38100" dist="38100" dir="2700000" algn="tl">
                    <a:srgbClr val="000000">
                      <a:alpha val="43137"/>
                    </a:srgbClr>
                  </a:outerShdw>
                </a:effectLst>
              </a:rPr>
              <a:t>travis-ci.org</a:t>
            </a:r>
            <a:r>
              <a:rPr kumimoji="1" lang="it-IT" sz="2000" dirty="0">
                <a:solidFill>
                  <a:schemeClr val="bg1"/>
                </a:solidFill>
                <a:effectLst>
                  <a:outerShdw blurRad="38100" dist="38100" dir="2700000" algn="tl">
                    <a:srgbClr val="000000">
                      <a:alpha val="43137"/>
                    </a:srgbClr>
                  </a:outerShdw>
                </a:effectLst>
              </a:rPr>
              <a:t>. Il gruppo intende utilizzare questa tecnologia per l'esecuzione di test automatici a seguito del caricamento di codice sulla </a:t>
            </a:r>
            <a:r>
              <a:rPr kumimoji="1" lang="it-IT" sz="2000" dirty="0" err="1">
                <a:solidFill>
                  <a:schemeClr val="bg1"/>
                </a:solidFill>
                <a:effectLst>
                  <a:outerShdw blurRad="38100" dist="38100" dir="2700000" algn="tl">
                    <a:srgbClr val="000000">
                      <a:alpha val="43137"/>
                    </a:srgbClr>
                  </a:outerShdw>
                </a:effectLst>
              </a:rPr>
              <a:t>repository</a:t>
            </a:r>
            <a:r>
              <a:rPr kumimoji="1" lang="it-IT" sz="2000" dirty="0">
                <a:solidFill>
                  <a:schemeClr val="bg1"/>
                </a:solidFill>
                <a:effectLst>
                  <a:outerShdw blurRad="38100" dist="38100" dir="2700000" algn="tl">
                    <a:srgbClr val="000000">
                      <a:alpha val="43137"/>
                    </a:srgbClr>
                  </a:outerShdw>
                </a:effectLst>
              </a:rPr>
              <a:t> relativa al progetto, così da garantirne la correttezza.</a:t>
            </a:r>
          </a:p>
          <a:p>
            <a:pPr marL="342900" lvl="1" indent="-342900" algn="just">
              <a:spcAft>
                <a:spcPts val="600"/>
              </a:spcAft>
              <a:buClr>
                <a:srgbClr val="FFC000"/>
              </a:buClr>
              <a:buFont typeface="Wingdings" charset="2"/>
              <a:buChar char="ü"/>
            </a:pPr>
            <a:r>
              <a:rPr kumimoji="1" lang="it-IT" sz="2000" dirty="0">
                <a:solidFill>
                  <a:schemeClr val="bg1"/>
                </a:solidFill>
                <a:effectLst>
                  <a:outerShdw blurRad="38100" dist="38100" dir="2700000" algn="tl">
                    <a:srgbClr val="000000">
                      <a:alpha val="43137"/>
                    </a:srgbClr>
                  </a:outerShdw>
                </a:effectLst>
              </a:rPr>
              <a:t>La tecnologia in esame è stata scelta in virtù della sua diffusione, semplicità d'uso e perfetta integrazione con lo strumento di </a:t>
            </a:r>
            <a:r>
              <a:rPr kumimoji="1" lang="it-IT" sz="2000" dirty="0" err="1">
                <a:solidFill>
                  <a:schemeClr val="bg1"/>
                </a:solidFill>
                <a:effectLst>
                  <a:outerShdw blurRad="38100" dist="38100" dir="2700000" algn="tl">
                    <a:srgbClr val="000000">
                      <a:alpha val="43137"/>
                    </a:srgbClr>
                  </a:outerShdw>
                </a:effectLst>
              </a:rPr>
              <a:t>versionamento</a:t>
            </a:r>
            <a:r>
              <a:rPr kumimoji="1" lang="it-IT" sz="2000" dirty="0">
                <a:solidFill>
                  <a:schemeClr val="bg1"/>
                </a:solidFill>
                <a:effectLst>
                  <a:outerShdw blurRad="38100" dist="38100" dir="2700000" algn="tl">
                    <a:srgbClr val="000000">
                      <a:alpha val="43137"/>
                    </a:srgbClr>
                  </a:outerShdw>
                </a:effectLst>
              </a:rPr>
              <a:t> </a:t>
            </a:r>
            <a:r>
              <a:rPr kumimoji="1" lang="it-IT" sz="2000" dirty="0" err="1">
                <a:solidFill>
                  <a:schemeClr val="bg1"/>
                </a:solidFill>
                <a:effectLst>
                  <a:outerShdw blurRad="38100" dist="38100" dir="2700000" algn="tl">
                    <a:srgbClr val="000000">
                      <a:alpha val="43137"/>
                    </a:srgbClr>
                  </a:outerShdw>
                </a:effectLst>
              </a:rPr>
              <a:t>Github</a:t>
            </a:r>
            <a:r>
              <a:rPr kumimoji="1" lang="it-IT" sz="2000" dirty="0">
                <a:solidFill>
                  <a:schemeClr val="bg1"/>
                </a:solidFill>
                <a:effectLst>
                  <a:outerShdw blurRad="38100" dist="38100" dir="2700000" algn="tl">
                    <a:srgbClr val="000000">
                      <a:alpha val="43137"/>
                    </a:srgbClr>
                  </a:outerShdw>
                </a:effectLst>
              </a:rPr>
              <a:t> e la tecnologia CMAKE. Tecnologie concorrenti: </a:t>
            </a:r>
            <a:r>
              <a:rPr kumimoji="1" lang="it-IT" sz="2000" dirty="0" err="1">
                <a:solidFill>
                  <a:schemeClr val="bg1"/>
                </a:solidFill>
                <a:effectLst>
                  <a:outerShdw blurRad="38100" dist="38100" dir="2700000" algn="tl">
                    <a:srgbClr val="000000">
                      <a:alpha val="43137"/>
                    </a:srgbClr>
                  </a:outerShdw>
                </a:effectLst>
              </a:rPr>
              <a:t>Circleci</a:t>
            </a:r>
            <a:r>
              <a:rPr kumimoji="1" lang="it-IT" sz="2000" dirty="0">
                <a:solidFill>
                  <a:schemeClr val="bg1"/>
                </a:solidFill>
                <a:effectLst>
                  <a:outerShdw blurRad="38100" dist="38100" dir="2700000" algn="tl">
                    <a:srgbClr val="000000">
                      <a:alpha val="43137"/>
                    </a:srgbClr>
                  </a:outerShdw>
                </a:effectLst>
              </a:rPr>
              <a:t>, </a:t>
            </a:r>
            <a:r>
              <a:rPr kumimoji="1" lang="it-IT" sz="2000" dirty="0" err="1">
                <a:solidFill>
                  <a:schemeClr val="bg1"/>
                </a:solidFill>
                <a:effectLst>
                  <a:outerShdw blurRad="38100" dist="38100" dir="2700000" algn="tl">
                    <a:srgbClr val="000000">
                      <a:alpha val="43137"/>
                    </a:srgbClr>
                  </a:outerShdw>
                </a:effectLst>
              </a:rPr>
              <a:t>Wercker</a:t>
            </a:r>
            <a:r>
              <a:rPr kumimoji="1" lang="it-IT" sz="2000" dirty="0">
                <a:solidFill>
                  <a:schemeClr val="bg1"/>
                </a:solidFill>
                <a:effectLst>
                  <a:outerShdw blurRad="38100" dist="38100" dir="2700000" algn="tl">
                    <a:srgbClr val="000000">
                      <a:alpha val="43137"/>
                    </a:srgbClr>
                  </a:outerShdw>
                </a:effectLst>
              </a:rPr>
              <a:t>.</a:t>
            </a:r>
          </a:p>
          <a:p>
            <a:pPr marL="342900" lvl="1" indent="-342900" algn="just">
              <a:spcAft>
                <a:spcPts val="600"/>
              </a:spcAft>
              <a:buClr>
                <a:srgbClr val="FFC000"/>
              </a:buClr>
              <a:buFont typeface="Wingdings" charset="2"/>
              <a:buChar char="ü"/>
            </a:pPr>
            <a:r>
              <a:rPr kumimoji="1" lang="it-IT" sz="2000" dirty="0" err="1">
                <a:solidFill>
                  <a:schemeClr val="bg1"/>
                </a:solidFill>
                <a:effectLst>
                  <a:outerShdw blurRad="38100" dist="38100" dir="2700000" algn="tl">
                    <a:srgbClr val="000000">
                      <a:alpha val="43137"/>
                    </a:srgbClr>
                  </a:outerShdw>
                </a:effectLst>
              </a:rPr>
              <a:t>Travis</a:t>
            </a:r>
            <a:r>
              <a:rPr kumimoji="1" lang="it-IT" sz="2000" dirty="0">
                <a:solidFill>
                  <a:schemeClr val="bg1"/>
                </a:solidFill>
                <a:effectLst>
                  <a:outerShdw blurRad="38100" dist="38100" dir="2700000" algn="tl">
                    <a:srgbClr val="000000">
                      <a:alpha val="43137"/>
                    </a:srgbClr>
                  </a:outerShdw>
                </a:effectLst>
              </a:rPr>
              <a:t> CI permette di installare gratuitamente e semplicemente un sistema di integrazione continua per progetti open source. Il suo utilizzo, padroneggiato discretamente (nei confini degli obiettivi del progetto) dal gruppo, fornisce garanzia di codice corretto (o quantomeno testato) nella </a:t>
            </a:r>
            <a:r>
              <a:rPr kumimoji="1" lang="it-IT" sz="2000" dirty="0" err="1">
                <a:solidFill>
                  <a:schemeClr val="bg1"/>
                </a:solidFill>
                <a:effectLst>
                  <a:outerShdw blurRad="38100" dist="38100" dir="2700000" algn="tl">
                    <a:srgbClr val="000000">
                      <a:alpha val="43137"/>
                    </a:srgbClr>
                  </a:outerShdw>
                </a:effectLst>
              </a:rPr>
              <a:t>repository</a:t>
            </a:r>
            <a:r>
              <a:rPr kumimoji="1" lang="it-IT" sz="2000" dirty="0">
                <a:solidFill>
                  <a:schemeClr val="bg1"/>
                </a:solidFill>
                <a:effectLst>
                  <a:outerShdw blurRad="38100" dist="38100" dir="2700000" algn="tl">
                    <a:srgbClr val="000000">
                      <a:alpha val="43137"/>
                    </a:srgbClr>
                  </a:outerShdw>
                </a:effectLst>
              </a:rPr>
              <a:t> dedicata al progetto.</a:t>
            </a:r>
          </a:p>
          <a:p>
            <a:pPr marL="342900" lvl="1" indent="-342900" algn="just">
              <a:spcAft>
                <a:spcPts val="600"/>
              </a:spcAft>
              <a:buClr>
                <a:srgbClr val="FFC000"/>
              </a:buClr>
              <a:buFont typeface="Wingdings" charset="2"/>
              <a:buChar char="ü"/>
            </a:pPr>
            <a:r>
              <a:rPr kumimoji="1" lang="it-IT" sz="2000" dirty="0" err="1">
                <a:solidFill>
                  <a:schemeClr val="bg1"/>
                </a:solidFill>
                <a:effectLst>
                  <a:outerShdw blurRad="38100" dist="38100" dir="2700000" algn="tl">
                    <a:srgbClr val="000000">
                      <a:alpha val="43137"/>
                    </a:srgbClr>
                  </a:outerShdw>
                </a:effectLst>
              </a:rPr>
              <a:t>Travis</a:t>
            </a:r>
            <a:r>
              <a:rPr kumimoji="1" lang="it-IT" sz="2000" dirty="0">
                <a:solidFill>
                  <a:schemeClr val="bg1"/>
                </a:solidFill>
                <a:effectLst>
                  <a:outerShdw blurRad="38100" dist="38100" dir="2700000" algn="tl">
                    <a:srgbClr val="000000">
                      <a:alpha val="43137"/>
                    </a:srgbClr>
                  </a:outerShdw>
                </a:effectLst>
              </a:rPr>
              <a:t> CI necessità di software di terze parti per personalizzazioni avanzate, tuttavia ciò non rappresenta un impedimento in relazione agli scopi del gruppo.</a:t>
            </a:r>
          </a:p>
        </p:txBody>
      </p:sp>
      <p:sp>
        <p:nvSpPr>
          <p:cNvPr id="12" name="Freccia curva 11"/>
          <p:cNvSpPr/>
          <p:nvPr/>
        </p:nvSpPr>
        <p:spPr>
          <a:xfrm flipV="1">
            <a:off x="419848" y="626791"/>
            <a:ext cx="744922" cy="415464"/>
          </a:xfrm>
          <a:prstGeom prst="bentArrow">
            <a:avLst>
              <a:gd name="adj1" fmla="val 35403"/>
              <a:gd name="adj2" fmla="val 45791"/>
              <a:gd name="adj3" fmla="val 50000"/>
              <a:gd name="adj4" fmla="val 22347"/>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it-IT">
              <a:solidFill>
                <a:schemeClr val="tx1"/>
              </a:solidFill>
            </a:endParaRPr>
          </a:p>
        </p:txBody>
      </p:sp>
      <p:sp>
        <p:nvSpPr>
          <p:cNvPr id="3" name="Rettangolo 2"/>
          <p:cNvSpPr/>
          <p:nvPr/>
        </p:nvSpPr>
        <p:spPr>
          <a:xfrm>
            <a:off x="1164770" y="480580"/>
            <a:ext cx="1403718" cy="707886"/>
          </a:xfrm>
          <a:prstGeom prst="rect">
            <a:avLst/>
          </a:prstGeom>
        </p:spPr>
        <p:txBody>
          <a:bodyPr wrap="none">
            <a:spAutoFit/>
          </a:bodyPr>
          <a:lstStyle/>
          <a:p>
            <a:r>
              <a:rPr kumimoji="1" lang="it-IT" altLang="zh-CN" sz="4000" b="1" dirty="0" err="1">
                <a:effectLst>
                  <a:outerShdw blurRad="38100" dist="38100" dir="2700000" algn="tl">
                    <a:srgbClr val="000000">
                      <a:alpha val="43137"/>
                    </a:srgbClr>
                  </a:outerShdw>
                </a:effectLst>
              </a:rPr>
              <a:t>Travis</a:t>
            </a:r>
            <a:endParaRPr lang="it-IT" sz="4000" dirty="0"/>
          </a:p>
        </p:txBody>
      </p:sp>
      <p:sp>
        <p:nvSpPr>
          <p:cNvPr id="6" name="Triangolo isoscele 20">
            <a:extLst>
              <a:ext uri="{FF2B5EF4-FFF2-40B4-BE49-F238E27FC236}">
                <a16:creationId xmlns:a16="http://schemas.microsoft.com/office/drawing/2014/main" id="{3013823C-F164-4F3B-8A49-D3130090FF79}"/>
              </a:ext>
            </a:extLst>
          </p:cNvPr>
          <p:cNvSpPr/>
          <p:nvPr/>
        </p:nvSpPr>
        <p:spPr>
          <a:xfrm>
            <a:off x="6054570" y="6134734"/>
            <a:ext cx="3093314" cy="714563"/>
          </a:xfrm>
          <a:prstGeom prst="triangle">
            <a:avLst>
              <a:gd name="adj" fmla="val 100000"/>
            </a:avLst>
          </a:prstGeom>
          <a:solidFill>
            <a:schemeClr val="tx1">
              <a:alpha val="1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 name="Segnaposto numero diapositiva 10">
            <a:extLst>
              <a:ext uri="{FF2B5EF4-FFF2-40B4-BE49-F238E27FC236}">
                <a16:creationId xmlns:a16="http://schemas.microsoft.com/office/drawing/2014/main" id="{70D85DDB-88B2-499A-BE1B-42AC54A2B3EB}"/>
              </a:ext>
            </a:extLst>
          </p:cNvPr>
          <p:cNvSpPr txBox="1">
            <a:spLocks/>
          </p:cNvSpPr>
          <p:nvPr/>
        </p:nvSpPr>
        <p:spPr>
          <a:xfrm>
            <a:off x="8193386" y="6391960"/>
            <a:ext cx="888046" cy="365125"/>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altLang="zh-CN" sz="2000" dirty="0">
                <a:solidFill>
                  <a:schemeClr val="bg1"/>
                </a:solidFill>
              </a:rPr>
              <a:t>9/20</a:t>
            </a:r>
            <a:endParaRPr lang="zh-CN" altLang="en-US" sz="2000" dirty="0">
              <a:solidFill>
                <a:schemeClr val="bg1"/>
              </a:solidFill>
            </a:endParaRPr>
          </a:p>
        </p:txBody>
      </p:sp>
    </p:spTree>
    <p:extLst>
      <p:ext uri="{BB962C8B-B14F-4D97-AF65-F5344CB8AC3E}">
        <p14:creationId xmlns:p14="http://schemas.microsoft.com/office/powerpoint/2010/main" val="1724116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3D21E177B0D12EB19DB2EF185832DA9E</Template>
  <TotalTime>268</TotalTime>
  <Words>2791</Words>
  <Application>Microsoft Office PowerPoint</Application>
  <PresentationFormat>Presentazione su schermo (4:3)</PresentationFormat>
  <Paragraphs>173</Paragraphs>
  <Slides>21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等线</vt:lpstr>
      <vt:lpstr>Microsoft YaHei</vt:lpstr>
      <vt:lpstr>宋体</vt:lpstr>
      <vt:lpstr>Arial</vt:lpstr>
      <vt:lpstr>Calibri</vt:lpstr>
      <vt:lpstr>Calibri Light</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cristiano tessarolo</dc:creator>
  <cp:lastModifiedBy>Cristiano Tessarolo</cp:lastModifiedBy>
  <cp:revision>88</cp:revision>
  <dcterms:created xsi:type="dcterms:W3CDTF">2018-03-10T20:16:12Z</dcterms:created>
  <dcterms:modified xsi:type="dcterms:W3CDTF">2018-03-11T20:36:51Z</dcterms:modified>
</cp:coreProperties>
</file>