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69" r:id="rId3"/>
    <p:sldId id="282" r:id="rId4"/>
    <p:sldId id="271" r:id="rId5"/>
    <p:sldId id="272" r:id="rId6"/>
    <p:sldId id="273" r:id="rId7"/>
    <p:sldId id="274" r:id="rId8"/>
    <p:sldId id="275" r:id="rId9"/>
    <p:sldId id="290" r:id="rId10"/>
    <p:sldId id="291" r:id="rId11"/>
    <p:sldId id="288" r:id="rId12"/>
    <p:sldId id="296" r:id="rId13"/>
    <p:sldId id="292" r:id="rId14"/>
    <p:sldId id="293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624A"/>
    <a:srgbClr val="D5834D"/>
    <a:srgbClr val="A88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9" autoAdjust="0"/>
    <p:restoredTop sz="94660"/>
  </p:normalViewPr>
  <p:slideViewPr>
    <p:cSldViewPr snapToGrid="0">
      <p:cViewPr>
        <p:scale>
          <a:sx n="86" d="100"/>
          <a:sy n="86" d="100"/>
        </p:scale>
        <p:origin x="11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tessarolo" userId="c36b394d4ec160dc" providerId="LiveId" clId="{9F46EE5B-20A5-466C-AF13-2ED8986986BE}"/>
    <pc:docChg chg="modSld">
      <pc:chgData name="cristiano tessarolo" userId="c36b394d4ec160dc" providerId="LiveId" clId="{9F46EE5B-20A5-466C-AF13-2ED8986986BE}" dt="2018-03-11T20:13:09.947" v="14" actId="20577"/>
      <pc:docMkLst>
        <pc:docMk/>
      </pc:docMkLst>
      <pc:sldChg chg="modSp">
        <pc:chgData name="cristiano tessarolo" userId="c36b394d4ec160dc" providerId="LiveId" clId="{9F46EE5B-20A5-466C-AF13-2ED8986986BE}" dt="2018-03-11T20:11:42.721" v="9" actId="20577"/>
        <pc:sldMkLst>
          <pc:docMk/>
          <pc:sldMk cId="880785354" sldId="274"/>
        </pc:sldMkLst>
        <pc:spChg chg="mod">
          <ac:chgData name="cristiano tessarolo" userId="c36b394d4ec160dc" providerId="LiveId" clId="{9F46EE5B-20A5-466C-AF13-2ED8986986BE}" dt="2018-03-11T20:11:42.721" v="9" actId="20577"/>
          <ac:spMkLst>
            <pc:docMk/>
            <pc:sldMk cId="880785354" sldId="274"/>
            <ac:spMk id="22" creationId="{00000000-0000-0000-0000-000000000000}"/>
          </ac:spMkLst>
        </pc:spChg>
      </pc:sldChg>
      <pc:sldChg chg="modSp">
        <pc:chgData name="cristiano tessarolo" userId="c36b394d4ec160dc" providerId="LiveId" clId="{9F46EE5B-20A5-466C-AF13-2ED8986986BE}" dt="2018-03-11T20:12:04.564" v="11" actId="20577"/>
        <pc:sldMkLst>
          <pc:docMk/>
          <pc:sldMk cId="1724116705" sldId="275"/>
        </pc:sldMkLst>
        <pc:spChg chg="mod">
          <ac:chgData name="cristiano tessarolo" userId="c36b394d4ec160dc" providerId="LiveId" clId="{9F46EE5B-20A5-466C-AF13-2ED8986986BE}" dt="2018-03-11T20:12:04.564" v="11" actId="20577"/>
          <ac:spMkLst>
            <pc:docMk/>
            <pc:sldMk cId="1724116705" sldId="275"/>
            <ac:spMk id="22" creationId="{AA7B4823-5E00-45D9-BB18-2268D6E78B80}"/>
          </ac:spMkLst>
        </pc:spChg>
      </pc:sldChg>
      <pc:sldChg chg="modSp">
        <pc:chgData name="cristiano tessarolo" userId="c36b394d4ec160dc" providerId="LiveId" clId="{9F46EE5B-20A5-466C-AF13-2ED8986986BE}" dt="2018-03-11T20:13:09.947" v="14" actId="20577"/>
        <pc:sldMkLst>
          <pc:docMk/>
          <pc:sldMk cId="704870328" sldId="290"/>
        </pc:sldMkLst>
        <pc:spChg chg="mod">
          <ac:chgData name="cristiano tessarolo" userId="c36b394d4ec160dc" providerId="LiveId" clId="{9F46EE5B-20A5-466C-AF13-2ED8986986BE}" dt="2018-03-11T20:13:09.947" v="14" actId="20577"/>
          <ac:spMkLst>
            <pc:docMk/>
            <pc:sldMk cId="704870328" sldId="290"/>
            <ac:spMk id="3" creationId="{00000000-0000-0000-0000-000000000000}"/>
          </ac:spMkLst>
        </pc:spChg>
      </pc:sldChg>
    </pc:docChg>
  </pc:docChgLst>
  <pc:docChgLst>
    <pc:chgData name="cristiano tessarolo" userId="c36b394d4ec160dc" providerId="LiveId" clId="{B12DCD2D-90DD-4630-86F7-6D0F9E496DC7}"/>
    <pc:docChg chg="modSld">
      <pc:chgData name="cristiano tessarolo" userId="c36b394d4ec160dc" providerId="LiveId" clId="{B12DCD2D-90DD-4630-86F7-6D0F9E496DC7}" dt="2018-03-11T14:08:59.204" v="86" actId="20577"/>
      <pc:docMkLst>
        <pc:docMk/>
      </pc:docMkLst>
      <pc:sldChg chg="addSp modSp">
        <pc:chgData name="cristiano tessarolo" userId="c36b394d4ec160dc" providerId="LiveId" clId="{B12DCD2D-90DD-4630-86F7-6D0F9E496DC7}" dt="2018-03-11T14:08:01.192" v="84" actId="1076"/>
        <pc:sldMkLst>
          <pc:docMk/>
          <pc:sldMk cId="42859897" sldId="271"/>
        </pc:sldMkLst>
        <pc:spChg chg="mod">
          <ac:chgData name="cristiano tessarolo" userId="c36b394d4ec160dc" providerId="LiveId" clId="{B12DCD2D-90DD-4630-86F7-6D0F9E496DC7}" dt="2018-03-11T14:08:01.192" v="84" actId="1076"/>
          <ac:spMkLst>
            <pc:docMk/>
            <pc:sldMk cId="42859897" sldId="271"/>
            <ac:spMk id="5" creationId="{00000000-0000-0000-0000-000000000000}"/>
          </ac:spMkLst>
        </pc:spChg>
        <pc:spChg chg="add mod">
          <ac:chgData name="cristiano tessarolo" userId="c36b394d4ec160dc" providerId="LiveId" clId="{B12DCD2D-90DD-4630-86F7-6D0F9E496DC7}" dt="2018-03-11T14:07:50.539" v="82" actId="1076"/>
          <ac:spMkLst>
            <pc:docMk/>
            <pc:sldMk cId="42859897" sldId="271"/>
            <ac:spMk id="19" creationId="{5306665D-2BB8-4ADF-8841-B4046E6E87BB}"/>
          </ac:spMkLst>
        </pc:spChg>
        <pc:spChg chg="mod">
          <ac:chgData name="cristiano tessarolo" userId="c36b394d4ec160dc" providerId="LiveId" clId="{B12DCD2D-90DD-4630-86F7-6D0F9E496DC7}" dt="2018-03-11T14:07:57.089" v="83" actId="1076"/>
          <ac:spMkLst>
            <pc:docMk/>
            <pc:sldMk cId="42859897" sldId="271"/>
            <ac:spMk id="44" creationId="{00000000-0000-0000-0000-000000000000}"/>
          </ac:spMkLst>
        </pc:spChg>
        <pc:grpChg chg="mod">
          <ac:chgData name="cristiano tessarolo" userId="c36b394d4ec160dc" providerId="LiveId" clId="{B12DCD2D-90DD-4630-86F7-6D0F9E496DC7}" dt="2018-03-11T14:07:35.807" v="79" actId="1076"/>
          <ac:grpSpMkLst>
            <pc:docMk/>
            <pc:sldMk cId="42859897" sldId="271"/>
            <ac:grpSpMk id="6" creationId="{00000000-0000-0000-0000-000000000000}"/>
          </ac:grpSpMkLst>
        </pc:grpChg>
        <pc:grpChg chg="mod">
          <ac:chgData name="cristiano tessarolo" userId="c36b394d4ec160dc" providerId="LiveId" clId="{B12DCD2D-90DD-4630-86F7-6D0F9E496DC7}" dt="2018-03-11T14:07:31.903" v="78" actId="1076"/>
          <ac:grpSpMkLst>
            <pc:docMk/>
            <pc:sldMk cId="42859897" sldId="271"/>
            <ac:grpSpMk id="7" creationId="{00000000-0000-0000-0000-000000000000}"/>
          </ac:grpSpMkLst>
        </pc:grpChg>
        <pc:grpChg chg="add mod">
          <ac:chgData name="cristiano tessarolo" userId="c36b394d4ec160dc" providerId="LiveId" clId="{B12DCD2D-90DD-4630-86F7-6D0F9E496DC7}" dt="2018-03-11T14:07:42.064" v="81" actId="1076"/>
          <ac:grpSpMkLst>
            <pc:docMk/>
            <pc:sldMk cId="42859897" sldId="271"/>
            <ac:grpSpMk id="20" creationId="{5C6AF8E5-2879-40A9-B5D8-EF12AA3A9B9A}"/>
          </ac:grpSpMkLst>
        </pc:grpChg>
      </pc:sldChg>
      <pc:sldChg chg="modSp">
        <pc:chgData name="cristiano tessarolo" userId="c36b394d4ec160dc" providerId="LiveId" clId="{B12DCD2D-90DD-4630-86F7-6D0F9E496DC7}" dt="2018-03-11T14:08:59.204" v="86" actId="20577"/>
        <pc:sldMkLst>
          <pc:docMk/>
          <pc:sldMk cId="452256561" sldId="295"/>
        </pc:sldMkLst>
        <pc:spChg chg="mod">
          <ac:chgData name="cristiano tessarolo" userId="c36b394d4ec160dc" providerId="LiveId" clId="{B12DCD2D-90DD-4630-86F7-6D0F9E496DC7}" dt="2018-03-11T14:08:59.204" v="86" actId="20577"/>
          <ac:spMkLst>
            <pc:docMk/>
            <pc:sldMk cId="452256561" sldId="295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803B-BD1C-054E-8672-6BF489F426EF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15BD-F5A5-EC43-BA36-EDF9126B3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25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515BD-F5A5-EC43-BA36-EDF9126B3A5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88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C7A2F-661A-4E4C-BA2C-CAD72BD5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0DB36-0139-4784-A20A-6F3487E12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B4F72A-C6C4-4BD4-9201-2FA961C3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44107-3E1E-40FB-B322-85A82004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16FA9-CF91-4DFE-A860-651871E4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8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62ED4-85F4-46BC-B67F-D79F0D2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07311E-49EE-42EB-9259-76C0373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B94918-177E-44C3-A488-7D4E219C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88F85A-6C16-4941-995F-7C35BDE1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95228-DBC6-4D5E-9488-DA8BD4B9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19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C512458-E612-4706-9930-630A16003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B3AB6C-2879-4759-A268-1E8305F9B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98EFC3-A578-469B-B3A7-469FD8A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0D85C-1B78-488C-AA83-EE454DF1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B21FE0-3FD4-4486-9223-D471E824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26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7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6" y="215852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6" y="776322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90132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326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5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5D86D-B093-4495-8BD2-781C4425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0B64C-B06C-4ECA-81D9-F340560B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BCC5A-4D6B-42D8-A677-0FAE054C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FFD457-8CDC-46D3-91D0-4156B21A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8D6D61-7CD0-4630-BB90-A1F4339A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96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9D200-8A45-4633-AA30-ED2860BE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0A208E-EAF4-4B1F-9090-FC15BED3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E9CC46-B6C5-4F56-A015-05E75188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D738D-A9EA-46C3-833D-83DF7DA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807FE4-03DA-4269-B0E5-D4A0F66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34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2BC6A-17BD-43EE-9A58-85C9E05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AA5D0-4507-4436-93BA-8A58B8495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B5107A-B6CE-4FB4-89AA-7B8520A7E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9FD1D-2149-4FD0-948F-9144F0B1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5B9C98-CAE5-4D0B-BE9B-6E104A17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2D5792-4963-48E8-8865-275928C1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77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6F7B1-678C-4C3D-8EF8-84FA2592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F90927-5634-49CB-A990-2311AA2B4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384563-2EDD-47D3-8FC9-D2E8CB5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7E0C82-7DD5-4BC2-81F9-80453F7CC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D1E920-E65F-465E-91CF-B7F18D02F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5370A3-9486-45F7-8550-A398A489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DC8C0F-A69A-4C85-81FE-253F0A42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7EFEAC-4643-47B9-9CD2-9210E866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2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FAF28-A97E-492A-80F8-2661C84F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76BB961-A50D-4EBE-B17E-CF3E035F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06109-3736-44BB-AEE3-F38D6691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67E5E5-3502-490F-84A0-D2C030CA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F5EFE9-32A0-47A3-A728-ED85099A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BF7B3F-4E3C-4652-ADCD-546CF009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8BAC52-7989-4472-B01D-87FADFA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02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4066A-5FB9-4402-8EFB-B5A4BBA3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ABF36-CD07-4385-A034-DD0A707A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AE6AF4-9456-48F3-8229-DE377408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76E548-7997-4CD3-91D9-E3BB3090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C54FF-FE60-4332-9011-7B31FDFD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0E15FD-88C0-42F5-9DEA-A31FE7FD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32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F7056-7CD3-490E-B7EF-79249A77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EA6942-AAE2-47C0-A84E-28EA2EC5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28085A-7925-402B-BC3A-9B625D69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F3BC9D-0CDA-4D7E-BE3B-97A84A0F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680F66-26A3-47A5-9E22-6CA5797F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91E260-D0A4-4189-8B65-2F6B26B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7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FFC709-8B60-4F37-BB19-DE469BD6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2DDC97-C57F-4B3A-8F74-FDEEC1CD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370908-17BF-4D7C-9992-A9647E8B8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1EAE-4A38-4A0D-8D8A-6BF10802CB9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B8330F-A20F-44E4-8B4C-0B4D1D342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FF9B2C-6073-4A76-B976-323E09050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499" y="1025628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2" y="1985095"/>
            <a:ext cx="2771175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9" y="1565202"/>
            <a:ext cx="3418791" cy="284691"/>
          </a:xfrm>
          <a:prstGeom prst="rect">
            <a:avLst/>
          </a:prstGeom>
          <a:solidFill>
            <a:schemeClr val="accent1"/>
          </a:solidFill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9" y="227469"/>
            <a:ext cx="41985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7" y="1664006"/>
            <a:ext cx="14067" cy="405251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82"/>
            <a:ext cx="504000" cy="523185"/>
          </a:xfrm>
          <a:prstGeom prst="rect">
            <a:avLst/>
          </a:prstGeom>
        </p:spPr>
      </p:pic>
      <p:sp>
        <p:nvSpPr>
          <p:cNvPr id="18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3386" y="6391960"/>
            <a:ext cx="888046" cy="365125"/>
          </a:xfrm>
        </p:spPr>
        <p:txBody>
          <a:bodyPr/>
          <a:lstStyle/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</a:t>
            </a:fld>
            <a:r>
              <a:rPr lang="it-IT" altLang="zh-CN" sz="2000" dirty="0">
                <a:solidFill>
                  <a:schemeClr val="bg1"/>
                </a:solidFill>
              </a:rPr>
              <a:t>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4" y="197784"/>
            <a:ext cx="8691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Problemi</a:t>
            </a:r>
            <a:r>
              <a:rPr kumimoji="1"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rilevati</a:t>
            </a:r>
            <a:endParaRPr kumimoji="1" lang="en-US" altLang="zh-C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ttangolo arrotondato 9"/>
          <p:cNvSpPr/>
          <p:nvPr/>
        </p:nvSpPr>
        <p:spPr>
          <a:xfrm>
            <a:off x="212246" y="1546046"/>
            <a:ext cx="4033182" cy="954107"/>
          </a:xfrm>
          <a:prstGeom prst="roundRect">
            <a:avLst>
              <a:gd name="adj" fmla="val 0"/>
            </a:avLst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矩形 24"/>
          <p:cNvSpPr/>
          <p:nvPr/>
        </p:nvSpPr>
        <p:spPr>
          <a:xfrm>
            <a:off x="300961" y="1607600"/>
            <a:ext cx="3944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Problemi </a:t>
            </a:r>
            <a:r>
              <a:rPr lang="it-IT" sz="2400" b="1">
                <a:solidFill>
                  <a:schemeClr val="bg1"/>
                </a:solidFill>
              </a:rPr>
              <a:t>risolti </a:t>
            </a:r>
          </a:p>
          <a:p>
            <a:pPr algn="ctr">
              <a:spcAft>
                <a:spcPts val="1200"/>
              </a:spcAft>
            </a:pPr>
            <a:r>
              <a:rPr lang="it-IT" sz="2400" b="1" dirty="0">
                <a:solidFill>
                  <a:schemeClr val="bg1"/>
                </a:solidFill>
              </a:rPr>
              <a:t>e funzionalità sviluppate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361840" y="2882715"/>
            <a:ext cx="447082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Compilazione e configurazione di </a:t>
            </a:r>
            <a:r>
              <a:rPr lang="it-IT" dirty="0" err="1">
                <a:solidFill>
                  <a:schemeClr val="bg1"/>
                </a:solidFill>
              </a:rPr>
              <a:t>Speect</a:t>
            </a:r>
            <a:r>
              <a:rPr lang="it-IT" dirty="0">
                <a:solidFill>
                  <a:schemeClr val="bg1"/>
                </a:solidFill>
              </a:rPr>
              <a:t> tramite CMAKE</a:t>
            </a:r>
          </a:p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Interfaccia grafica realizzata con </a:t>
            </a:r>
            <a:r>
              <a:rPr lang="it-IT" dirty="0" err="1">
                <a:solidFill>
                  <a:schemeClr val="bg1"/>
                </a:solidFill>
              </a:rPr>
              <a:t>Qt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Stampa del grafo (parzialmente manipolabile) relativo a una relation dell'</a:t>
            </a:r>
            <a:r>
              <a:rPr lang="it-IT" dirty="0" err="1">
                <a:solidFill>
                  <a:schemeClr val="bg1"/>
                </a:solidFill>
              </a:rPr>
              <a:t>utterance</a:t>
            </a:r>
            <a:r>
              <a:rPr lang="it-IT" dirty="0">
                <a:solidFill>
                  <a:schemeClr val="bg1"/>
                </a:solidFill>
              </a:rPr>
              <a:t> di </a:t>
            </a:r>
            <a:r>
              <a:rPr lang="it-IT" dirty="0" err="1">
                <a:solidFill>
                  <a:schemeClr val="bg1"/>
                </a:solidFill>
              </a:rPr>
              <a:t>Speect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Integrazione di </a:t>
            </a:r>
            <a:r>
              <a:rPr lang="it-IT" dirty="0" err="1">
                <a:solidFill>
                  <a:schemeClr val="bg1"/>
                </a:solidFill>
              </a:rPr>
              <a:t>Speect</a:t>
            </a:r>
            <a:r>
              <a:rPr lang="it-IT" dirty="0">
                <a:solidFill>
                  <a:schemeClr val="bg1"/>
                </a:solidFill>
              </a:rPr>
              <a:t> con </a:t>
            </a:r>
            <a:r>
              <a:rPr lang="it-IT" dirty="0" err="1">
                <a:solidFill>
                  <a:schemeClr val="bg1"/>
                </a:solidFill>
              </a:rPr>
              <a:t>Qt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Parziale implementazione del software </a:t>
            </a:r>
          </a:p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per il </a:t>
            </a:r>
            <a:r>
              <a:rPr lang="it-IT" dirty="0" err="1">
                <a:solidFill>
                  <a:schemeClr val="bg1"/>
                </a:solidFill>
              </a:rPr>
              <a:t>testing</a:t>
            </a:r>
            <a:r>
              <a:rPr lang="it-IT" dirty="0">
                <a:solidFill>
                  <a:schemeClr val="bg1"/>
                </a:solidFill>
              </a:rPr>
              <a:t> automatico</a:t>
            </a:r>
          </a:p>
        </p:txBody>
      </p:sp>
      <p:sp>
        <p:nvSpPr>
          <p:cNvPr id="6" name="Rettangolo arrotondato 5"/>
          <p:cNvSpPr/>
          <p:nvPr/>
        </p:nvSpPr>
        <p:spPr>
          <a:xfrm>
            <a:off x="4942118" y="1546046"/>
            <a:ext cx="4033182" cy="954107"/>
          </a:xfrm>
          <a:prstGeom prst="roundRect">
            <a:avLst>
              <a:gd name="adj" fmla="val 0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矩形 24"/>
          <p:cNvSpPr/>
          <p:nvPr/>
        </p:nvSpPr>
        <p:spPr>
          <a:xfrm>
            <a:off x="5030833" y="1792265"/>
            <a:ext cx="3944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>
                <a:solidFill>
                  <a:schemeClr val="bg1"/>
                </a:solidFill>
              </a:rPr>
              <a:t>Problemi irrisolti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5030833" y="2882715"/>
            <a:ext cx="414422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Importazione e esportazione del grafo</a:t>
            </a:r>
          </a:p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Completa manipolazione del grafo</a:t>
            </a:r>
          </a:p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Completa configurazione del software per il </a:t>
            </a:r>
            <a:r>
              <a:rPr lang="it-IT" dirty="0" err="1">
                <a:solidFill>
                  <a:schemeClr val="bg1"/>
                </a:solidFill>
              </a:rPr>
              <a:t>testing</a:t>
            </a:r>
            <a:r>
              <a:rPr lang="it-IT" dirty="0">
                <a:solidFill>
                  <a:schemeClr val="bg1"/>
                </a:solidFill>
              </a:rPr>
              <a:t> automatico</a:t>
            </a:r>
          </a:p>
        </p:txBody>
      </p:sp>
      <p:sp>
        <p:nvSpPr>
          <p:cNvPr id="3" name="Rettangolo 2"/>
          <p:cNvSpPr/>
          <p:nvPr/>
        </p:nvSpPr>
        <p:spPr>
          <a:xfrm>
            <a:off x="216383" y="2498592"/>
            <a:ext cx="36000" cy="4140000"/>
          </a:xfrm>
          <a:prstGeom prst="rect">
            <a:avLst/>
          </a:prstGeom>
          <a:solidFill>
            <a:schemeClr val="accent6">
              <a:lumMod val="7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942554" y="2498592"/>
            <a:ext cx="36000" cy="414000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10/14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71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arrotondato 8"/>
          <p:cNvSpPr/>
          <p:nvPr/>
        </p:nvSpPr>
        <p:spPr>
          <a:xfrm>
            <a:off x="2259707" y="214202"/>
            <a:ext cx="4033182" cy="954107"/>
          </a:xfrm>
          <a:prstGeom prst="roundRect">
            <a:avLst>
              <a:gd name="adj" fmla="val 0"/>
            </a:avLst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24"/>
          <p:cNvSpPr/>
          <p:nvPr/>
        </p:nvSpPr>
        <p:spPr>
          <a:xfrm>
            <a:off x="2304065" y="275756"/>
            <a:ext cx="3944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Problemi risolti </a:t>
            </a:r>
          </a:p>
          <a:p>
            <a:pPr algn="ctr">
              <a:spcAft>
                <a:spcPts val="1200"/>
              </a:spcAft>
            </a:pPr>
            <a:r>
              <a:rPr lang="it-IT" sz="2400" b="1" dirty="0">
                <a:solidFill>
                  <a:schemeClr val="bg1"/>
                </a:solidFill>
              </a:rPr>
              <a:t>e funzionalità sviluppate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380129" y="2140909"/>
            <a:ext cx="8383743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Compilazione in C++ di QT e </a:t>
            </a:r>
            <a:r>
              <a:rPr lang="it-IT" sz="2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Speect</a:t>
            </a:r>
            <a:endParaRPr lang="it-IT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Non è stato semplice compilare il nostro sorgente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includendo le due librerie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perché in </a:t>
            </a:r>
            <a:r>
              <a:rPr lang="it-IT" sz="2000" dirty="0" err="1">
                <a:solidFill>
                  <a:schemeClr val="bg1"/>
                </a:solidFill>
              </a:rPr>
              <a:t>Speect</a:t>
            </a:r>
            <a:r>
              <a:rPr lang="it-IT" sz="2000" dirty="0">
                <a:solidFill>
                  <a:schemeClr val="bg1"/>
                </a:solidFill>
              </a:rPr>
              <a:t> manca parte del supporto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necessario alla compilazione tramite </a:t>
            </a:r>
            <a:r>
              <a:rPr lang="it-IT" sz="2000" dirty="0" err="1">
                <a:solidFill>
                  <a:schemeClr val="bg1"/>
                </a:solidFill>
              </a:rPr>
              <a:t>cmake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Oltre che compilare </a:t>
            </a:r>
            <a:r>
              <a:rPr lang="it-IT" sz="2000" dirty="0" err="1">
                <a:solidFill>
                  <a:schemeClr val="bg1"/>
                </a:solidFill>
              </a:rPr>
              <a:t>cmake</a:t>
            </a:r>
            <a:r>
              <a:rPr lang="it-IT" sz="2000" dirty="0">
                <a:solidFill>
                  <a:schemeClr val="bg1"/>
                </a:solidFill>
              </a:rPr>
              <a:t>, riusciamo ad utilizzare il progetto in </a:t>
            </a:r>
            <a:r>
              <a:rPr lang="it-IT" sz="2000" dirty="0" err="1">
                <a:solidFill>
                  <a:schemeClr val="bg1"/>
                </a:solidFill>
              </a:rPr>
              <a:t>QtCreator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  <a:p>
            <a:pPr lvl="1" algn="ctr"/>
            <a:endParaRPr lang="it-IT" sz="2000" dirty="0">
              <a:solidFill>
                <a:schemeClr val="bg1"/>
              </a:solidFill>
            </a:endParaRPr>
          </a:p>
          <a:p>
            <a:pPr lvl="1" algn="ctr"/>
            <a:endParaRPr lang="it-IT" sz="20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Configurazione di </a:t>
            </a:r>
            <a:r>
              <a:rPr lang="it-IT" sz="2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Speect</a:t>
            </a:r>
            <a:endParaRPr lang="it-IT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Abbiamo notato vari problemi di installazione della libreria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causati da un link esterno non stabile,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a quel punto abbiamo modificato il file di configurazione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correggendo il problema.</a:t>
            </a:r>
          </a:p>
        </p:txBody>
      </p:sp>
      <p:sp>
        <p:nvSpPr>
          <p:cNvPr id="13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11/14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Freccia destra 6"/>
          <p:cNvSpPr/>
          <p:nvPr/>
        </p:nvSpPr>
        <p:spPr>
          <a:xfrm rot="16200000" flipH="1" flipV="1">
            <a:off x="3935733" y="1387947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6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147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arrotondato 8"/>
          <p:cNvSpPr/>
          <p:nvPr/>
        </p:nvSpPr>
        <p:spPr>
          <a:xfrm>
            <a:off x="2259707" y="214202"/>
            <a:ext cx="4033182" cy="954107"/>
          </a:xfrm>
          <a:prstGeom prst="roundRect">
            <a:avLst>
              <a:gd name="adj" fmla="val 0"/>
            </a:avLst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24"/>
          <p:cNvSpPr/>
          <p:nvPr/>
        </p:nvSpPr>
        <p:spPr>
          <a:xfrm>
            <a:off x="2304065" y="275756"/>
            <a:ext cx="3944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Problemi risolti </a:t>
            </a:r>
          </a:p>
          <a:p>
            <a:pPr algn="ctr">
              <a:spcAft>
                <a:spcPts val="1200"/>
              </a:spcAft>
            </a:pPr>
            <a:r>
              <a:rPr lang="it-IT" sz="2400" b="1" dirty="0">
                <a:solidFill>
                  <a:schemeClr val="bg1"/>
                </a:solidFill>
              </a:rPr>
              <a:t>e funzionalità sviluppate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380129" y="2097250"/>
            <a:ext cx="8383743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Disegno e manipolazione di elementi grafici attraverso il cursore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Da una prima analisi pensavamo che questa parte fosse difficile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ma non abbiamo riscontrato grossi problemi nel realizzarla.</a:t>
            </a:r>
          </a:p>
          <a:p>
            <a:pPr lvl="1" algn="ctr"/>
            <a:endParaRPr lang="it-IT" sz="2000" dirty="0">
              <a:solidFill>
                <a:schemeClr val="bg1"/>
              </a:solidFill>
            </a:endParaRPr>
          </a:p>
          <a:p>
            <a:pPr lvl="1" algn="ctr"/>
            <a:endParaRPr lang="it-IT" sz="20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Incapsulamento di </a:t>
            </a:r>
            <a:r>
              <a:rPr lang="it-IT" sz="2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Speect</a:t>
            </a: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tramite oggetti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Non si sono presentati problemi.</a:t>
            </a:r>
          </a:p>
          <a:p>
            <a:pPr lvl="1" algn="ctr"/>
            <a:endParaRPr lang="it-IT" sz="2000" dirty="0">
              <a:solidFill>
                <a:schemeClr val="bg1"/>
              </a:solidFill>
            </a:endParaRPr>
          </a:p>
          <a:p>
            <a:pPr lvl="1" algn="ctr"/>
            <a:endParaRPr lang="it-IT" sz="20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Parziale implementazione del software per il </a:t>
            </a:r>
            <a:r>
              <a:rPr lang="it-IT" sz="2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testing</a:t>
            </a: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automatico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Viene notificato su </a:t>
            </a:r>
            <a:r>
              <a:rPr lang="it-IT" sz="2000" dirty="0" err="1">
                <a:solidFill>
                  <a:schemeClr val="bg1"/>
                </a:solidFill>
              </a:rPr>
              <a:t>Slack</a:t>
            </a:r>
            <a:r>
              <a:rPr lang="it-IT" sz="2000" dirty="0">
                <a:solidFill>
                  <a:schemeClr val="bg1"/>
                </a:solidFill>
              </a:rPr>
              <a:t> un eventuale errore di compilazione.</a:t>
            </a:r>
          </a:p>
        </p:txBody>
      </p:sp>
      <p:sp>
        <p:nvSpPr>
          <p:cNvPr id="13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12/14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Freccia destra 7"/>
          <p:cNvSpPr/>
          <p:nvPr/>
        </p:nvSpPr>
        <p:spPr>
          <a:xfrm rot="16200000" flipH="1" flipV="1">
            <a:off x="3935733" y="1387947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6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1407159" y="3250957"/>
            <a:ext cx="6329680" cy="1631216"/>
          </a:xfrm>
          <a:prstGeom prst="roundRect">
            <a:avLst>
              <a:gd name="adj" fmla="val 0"/>
            </a:avLst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arrotondato 8"/>
          <p:cNvSpPr/>
          <p:nvPr/>
        </p:nvSpPr>
        <p:spPr>
          <a:xfrm>
            <a:off x="2259707" y="214202"/>
            <a:ext cx="4033182" cy="954107"/>
          </a:xfrm>
          <a:prstGeom prst="roundRect">
            <a:avLst>
              <a:gd name="adj" fmla="val 0"/>
            </a:avLst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24"/>
          <p:cNvSpPr/>
          <p:nvPr/>
        </p:nvSpPr>
        <p:spPr>
          <a:xfrm>
            <a:off x="2304065" y="275756"/>
            <a:ext cx="3944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Problemi risolti </a:t>
            </a:r>
          </a:p>
          <a:p>
            <a:pPr algn="ctr">
              <a:spcAft>
                <a:spcPts val="1200"/>
              </a:spcAft>
            </a:pPr>
            <a:r>
              <a:rPr lang="it-IT" sz="2400" b="1" dirty="0">
                <a:solidFill>
                  <a:schemeClr val="bg1"/>
                </a:solidFill>
              </a:rPr>
              <a:t>e funzionalità sviluppate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088334" y="2430120"/>
            <a:ext cx="696733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it-IT" sz="2400" i="1" dirty="0">
                <a:solidFill>
                  <a:schemeClr val="bg1"/>
                </a:solidFill>
              </a:rPr>
              <a:t>Dai problemi risolti abbiamo scoperto che </a:t>
            </a:r>
          </a:p>
          <a:p>
            <a:pPr algn="ctr">
              <a:lnSpc>
                <a:spcPct val="150000"/>
              </a:lnSpc>
            </a:pPr>
            <a:r>
              <a:rPr lang="it-IT" sz="2400" dirty="0">
                <a:solidFill>
                  <a:schemeClr val="bg1"/>
                </a:solidFill>
              </a:rPr>
              <a:t>Le operazioni di </a:t>
            </a:r>
            <a:r>
              <a:rPr lang="it-IT" sz="2400" dirty="0" err="1">
                <a:solidFill>
                  <a:schemeClr val="bg1"/>
                </a:solidFill>
              </a:rPr>
              <a:t>Speect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it-IT" sz="2400" dirty="0">
                <a:solidFill>
                  <a:schemeClr val="bg1"/>
                </a:solidFill>
              </a:rPr>
              <a:t>devono essere eseguite senza interruzioni </a:t>
            </a:r>
          </a:p>
          <a:p>
            <a:pPr algn="ctr">
              <a:lnSpc>
                <a:spcPct val="150000"/>
              </a:lnSpc>
            </a:pPr>
            <a:r>
              <a:rPr lang="it-IT" sz="2400" dirty="0">
                <a:solidFill>
                  <a:schemeClr val="bg1"/>
                </a:solidFill>
              </a:rPr>
              <a:t>altrimenti il file </a:t>
            </a:r>
            <a:r>
              <a:rPr lang="it-IT" sz="2400" dirty="0" err="1">
                <a:solidFill>
                  <a:schemeClr val="bg1"/>
                </a:solidFill>
              </a:rPr>
              <a:t>wav</a:t>
            </a:r>
            <a:r>
              <a:rPr lang="it-IT" sz="2400" dirty="0">
                <a:solidFill>
                  <a:schemeClr val="bg1"/>
                </a:solidFill>
              </a:rPr>
              <a:t> risultante si corrompe</a:t>
            </a:r>
          </a:p>
        </p:txBody>
      </p:sp>
      <p:sp>
        <p:nvSpPr>
          <p:cNvPr id="5" name="Freccia destra 4"/>
          <p:cNvSpPr/>
          <p:nvPr/>
        </p:nvSpPr>
        <p:spPr>
          <a:xfrm rot="16200000" flipH="1" flipV="1">
            <a:off x="3935733" y="1646380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6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13/14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4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468990" y="5984267"/>
            <a:ext cx="4426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4" y="165126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533427" y="3522515"/>
            <a:ext cx="7010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L'utente avrà la possibilità di visualizzare i grafi generati a schermo dall'applicazione</a:t>
            </a:r>
          </a:p>
        </p:txBody>
      </p:sp>
      <p:sp>
        <p:nvSpPr>
          <p:cNvPr id="10" name="Rettangolo arrotondato 9"/>
          <p:cNvSpPr/>
          <p:nvPr/>
        </p:nvSpPr>
        <p:spPr>
          <a:xfrm>
            <a:off x="870807" y="1783535"/>
            <a:ext cx="3559680" cy="51598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curva 10"/>
          <p:cNvSpPr/>
          <p:nvPr/>
        </p:nvSpPr>
        <p:spPr>
          <a:xfrm flipV="1">
            <a:off x="647676" y="2917120"/>
            <a:ext cx="645906" cy="103390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12" name="Gruppo 11"/>
          <p:cNvGrpSpPr/>
          <p:nvPr/>
        </p:nvGrpSpPr>
        <p:grpSpPr>
          <a:xfrm>
            <a:off x="242694" y="1418524"/>
            <a:ext cx="1148267" cy="1303451"/>
            <a:chOff x="182788" y="1226090"/>
            <a:chExt cx="1064103" cy="1234359"/>
          </a:xfrm>
        </p:grpSpPr>
        <p:sp>
          <p:nvSpPr>
            <p:cNvPr id="13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4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8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20" name="矩形 24"/>
          <p:cNvSpPr/>
          <p:nvPr/>
        </p:nvSpPr>
        <p:spPr>
          <a:xfrm>
            <a:off x="1533427" y="1809643"/>
            <a:ext cx="737564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400" b="1" dirty="0">
                <a:solidFill>
                  <a:schemeClr val="bg1"/>
                </a:solidFill>
              </a:rPr>
              <a:t>Scopo del progetto</a:t>
            </a:r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i="1" dirty="0">
                <a:solidFill>
                  <a:schemeClr val="bg1"/>
                </a:solidFill>
              </a:rPr>
              <a:t>fornire un’interfaccia grafica utilizzabile come strumento di supporto all'utilizzo di </a:t>
            </a:r>
            <a:r>
              <a:rPr lang="it-IT" sz="2400" i="1" dirty="0" err="1">
                <a:solidFill>
                  <a:schemeClr val="bg1"/>
                </a:solidFill>
              </a:rPr>
              <a:t>plugin</a:t>
            </a:r>
            <a:r>
              <a:rPr lang="it-IT" sz="2400" i="1" dirty="0">
                <a:solidFill>
                  <a:schemeClr val="bg1"/>
                </a:solidFill>
              </a:rPr>
              <a:t> sulla piattaforma </a:t>
            </a:r>
            <a:r>
              <a:rPr lang="it-IT" sz="2400" i="1" dirty="0" err="1">
                <a:solidFill>
                  <a:schemeClr val="bg1"/>
                </a:solidFill>
              </a:rPr>
              <a:t>Speect</a:t>
            </a:r>
            <a:endParaRPr lang="it-IT" sz="2400" i="1" dirty="0">
              <a:solidFill>
                <a:schemeClr val="bg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632867" y="4948535"/>
            <a:ext cx="6910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Il funzionamento dell'applicazione sarà garantito su un sistema Linux </a:t>
            </a:r>
            <a:r>
              <a:rPr lang="it-IT" sz="2400" dirty="0" err="1">
                <a:solidFill>
                  <a:schemeClr val="bg1"/>
                </a:solidFill>
              </a:rPr>
              <a:t>Ubuntu</a:t>
            </a:r>
            <a:r>
              <a:rPr lang="it-IT" sz="2400" dirty="0">
                <a:solidFill>
                  <a:schemeClr val="bg1"/>
                </a:solidFill>
              </a:rPr>
              <a:t> versione 16.04 o superiore</a:t>
            </a:r>
          </a:p>
        </p:txBody>
      </p:sp>
      <p:sp>
        <p:nvSpPr>
          <p:cNvPr id="23" name="Freccia curva 22"/>
          <p:cNvSpPr/>
          <p:nvPr/>
        </p:nvSpPr>
        <p:spPr>
          <a:xfrm flipV="1">
            <a:off x="641920" y="4377152"/>
            <a:ext cx="645906" cy="103390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7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2/14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1" grpId="0" animBg="1"/>
      <p:bldP spid="3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84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8" r="7248"/>
          <a:stretch/>
        </p:blipFill>
        <p:spPr bwMode="auto">
          <a:xfrm>
            <a:off x="0" y="1888422"/>
            <a:ext cx="6825343" cy="4969578"/>
          </a:xfrm>
          <a:prstGeom prst="rt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2"/>
          <p:cNvSpPr txBox="1"/>
          <p:nvPr/>
        </p:nvSpPr>
        <p:spPr>
          <a:xfrm>
            <a:off x="479534" y="109067"/>
            <a:ext cx="5050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</a:t>
            </a:r>
          </a:p>
          <a:p>
            <a:r>
              <a:rPr kumimoji="1" lang="it-IT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sviluppo</a:t>
            </a:r>
          </a:p>
        </p:txBody>
      </p:sp>
      <p:sp>
        <p:nvSpPr>
          <p:cNvPr id="19" name="矩形 7"/>
          <p:cNvSpPr/>
          <p:nvPr/>
        </p:nvSpPr>
        <p:spPr>
          <a:xfrm rot="2190172" flipV="1">
            <a:off x="-1007982" y="4349987"/>
            <a:ext cx="8838566" cy="457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A34E0A1-D021-4B61-BFA2-24329E99D334}"/>
              </a:ext>
            </a:extLst>
          </p:cNvPr>
          <p:cNvSpPr txBox="1"/>
          <p:nvPr/>
        </p:nvSpPr>
        <p:spPr>
          <a:xfrm>
            <a:off x="2471058" y="2867980"/>
            <a:ext cx="55552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l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lang="it-IT" sz="2400" b="0" dirty="0" err="1"/>
              <a:t>Speect</a:t>
            </a:r>
            <a:r>
              <a:rPr lang="it-IT" sz="2400" b="0" dirty="0"/>
              <a:t> v1.1.0-69-g65f4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lang="it-IT" sz="2400" b="0" dirty="0">
                <a:solidFill>
                  <a:schemeClr val="bg1"/>
                </a:solidFill>
              </a:rPr>
              <a:t>	</a:t>
            </a: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 v5.9 LTS</a:t>
            </a:r>
          </a:p>
          <a:p>
            <a:pPr lvl="2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CMAKE v3.10.2</a:t>
            </a:r>
          </a:p>
          <a:p>
            <a:pPr lvl="3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kumimoji="1" lang="it-IT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Ubuntu</a:t>
            </a: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v16.04.3 LTS</a:t>
            </a:r>
          </a:p>
          <a:p>
            <a:pPr lvl="4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kumimoji="1" lang="it-IT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Travis</a:t>
            </a: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CI</a:t>
            </a:r>
          </a:p>
        </p:txBody>
      </p:sp>
      <p:sp>
        <p:nvSpPr>
          <p:cNvPr id="23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3/14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3" y="165126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sviluppo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16113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lang="it-IT" sz="4000" dirty="0"/>
          </a:p>
        </p:txBody>
      </p:sp>
      <p:sp>
        <p:nvSpPr>
          <p:cNvPr id="14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4/14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4" name="Rettangolo 43"/>
          <p:cNvSpPr/>
          <p:nvPr/>
        </p:nvSpPr>
        <p:spPr>
          <a:xfrm>
            <a:off x="1357858" y="1752396"/>
            <a:ext cx="66917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spcAft>
                <a:spcPts val="600"/>
              </a:spcAft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OpenMary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spcAft>
                <a:spcPts val="600"/>
              </a:spcAft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Idlak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uppo 5"/>
          <p:cNvGrpSpPr/>
          <p:nvPr/>
        </p:nvGrpSpPr>
        <p:grpSpPr>
          <a:xfrm>
            <a:off x="345675" y="3403879"/>
            <a:ext cx="720884" cy="720884"/>
            <a:chOff x="419848" y="3991177"/>
            <a:chExt cx="720884" cy="720884"/>
          </a:xfrm>
        </p:grpSpPr>
        <p:sp>
          <p:nvSpPr>
            <p:cNvPr id="54" name="Freeform 258"/>
            <p:cNvSpPr>
              <a:spLocks/>
            </p:cNvSpPr>
            <p:nvPr/>
          </p:nvSpPr>
          <p:spPr bwMode="auto">
            <a:xfrm flipH="1" flipV="1">
              <a:off x="572913" y="4174718"/>
              <a:ext cx="414754" cy="395366"/>
            </a:xfrm>
            <a:custGeom>
              <a:avLst/>
              <a:gdLst>
                <a:gd name="T0" fmla="*/ 30 w 86"/>
                <a:gd name="T1" fmla="*/ 0 h 77"/>
                <a:gd name="T2" fmla="*/ 34 w 86"/>
                <a:gd name="T3" fmla="*/ 28 h 77"/>
                <a:gd name="T4" fmla="*/ 8 w 86"/>
                <a:gd name="T5" fmla="*/ 28 h 77"/>
                <a:gd name="T6" fmla="*/ 7 w 86"/>
                <a:gd name="T7" fmla="*/ 28 h 77"/>
                <a:gd name="T8" fmla="*/ 0 w 86"/>
                <a:gd name="T9" fmla="*/ 35 h 77"/>
                <a:gd name="T10" fmla="*/ 0 w 86"/>
                <a:gd name="T11" fmla="*/ 35 h 77"/>
                <a:gd name="T12" fmla="*/ 4 w 86"/>
                <a:gd name="T13" fmla="*/ 41 h 77"/>
                <a:gd name="T14" fmla="*/ 1 w 86"/>
                <a:gd name="T15" fmla="*/ 47 h 77"/>
                <a:gd name="T16" fmla="*/ 1 w 86"/>
                <a:gd name="T17" fmla="*/ 47 h 77"/>
                <a:gd name="T18" fmla="*/ 6 w 86"/>
                <a:gd name="T19" fmla="*/ 54 h 77"/>
                <a:gd name="T20" fmla="*/ 4 w 86"/>
                <a:gd name="T21" fmla="*/ 58 h 77"/>
                <a:gd name="T22" fmla="*/ 4 w 86"/>
                <a:gd name="T23" fmla="*/ 58 h 77"/>
                <a:gd name="T24" fmla="*/ 11 w 86"/>
                <a:gd name="T25" fmla="*/ 65 h 77"/>
                <a:gd name="T26" fmla="*/ 11 w 86"/>
                <a:gd name="T27" fmla="*/ 65 h 77"/>
                <a:gd name="T28" fmla="*/ 9 w 86"/>
                <a:gd name="T29" fmla="*/ 70 h 77"/>
                <a:gd name="T30" fmla="*/ 9 w 86"/>
                <a:gd name="T31" fmla="*/ 70 h 77"/>
                <a:gd name="T32" fmla="*/ 16 w 86"/>
                <a:gd name="T33" fmla="*/ 76 h 77"/>
                <a:gd name="T34" fmla="*/ 29 w 86"/>
                <a:gd name="T35" fmla="*/ 76 h 77"/>
                <a:gd name="T36" fmla="*/ 46 w 86"/>
                <a:gd name="T37" fmla="*/ 76 h 77"/>
                <a:gd name="T38" fmla="*/ 46 w 86"/>
                <a:gd name="T39" fmla="*/ 76 h 77"/>
                <a:gd name="T40" fmla="*/ 52 w 86"/>
                <a:gd name="T41" fmla="*/ 71 h 77"/>
                <a:gd name="T42" fmla="*/ 66 w 86"/>
                <a:gd name="T43" fmla="*/ 69 h 77"/>
                <a:gd name="T44" fmla="*/ 66 w 86"/>
                <a:gd name="T45" fmla="*/ 77 h 77"/>
                <a:gd name="T46" fmla="*/ 86 w 86"/>
                <a:gd name="T47" fmla="*/ 77 h 77"/>
                <a:gd name="T48" fmla="*/ 86 w 86"/>
                <a:gd name="T49" fmla="*/ 25 h 77"/>
                <a:gd name="T50" fmla="*/ 66 w 86"/>
                <a:gd name="T51" fmla="*/ 25 h 77"/>
                <a:gd name="T52" fmla="*/ 66 w 86"/>
                <a:gd name="T53" fmla="*/ 32 h 77"/>
                <a:gd name="T54" fmla="*/ 62 w 86"/>
                <a:gd name="T55" fmla="*/ 32 h 77"/>
                <a:gd name="T56" fmla="*/ 30 w 86"/>
                <a:gd name="T5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77">
                  <a:moveTo>
                    <a:pt x="30" y="0"/>
                  </a:moveTo>
                  <a:cubicBezTo>
                    <a:pt x="2" y="7"/>
                    <a:pt x="34" y="28"/>
                    <a:pt x="3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3" y="28"/>
                    <a:pt x="0" y="31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2" y="40"/>
                    <a:pt x="4" y="41"/>
                  </a:cubicBezTo>
                  <a:cubicBezTo>
                    <a:pt x="2" y="42"/>
                    <a:pt x="1" y="45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50"/>
                    <a:pt x="3" y="53"/>
                    <a:pt x="6" y="54"/>
                  </a:cubicBezTo>
                  <a:cubicBezTo>
                    <a:pt x="5" y="55"/>
                    <a:pt x="4" y="56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3"/>
                    <a:pt x="12" y="76"/>
                    <a:pt x="16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58" y="16"/>
                    <a:pt x="32" y="17"/>
                    <a:pt x="30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5" name="椭圆 37"/>
            <p:cNvSpPr/>
            <p:nvPr/>
          </p:nvSpPr>
          <p:spPr>
            <a:xfrm>
              <a:off x="419848" y="3991177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303254" y="1862625"/>
            <a:ext cx="720884" cy="720884"/>
            <a:chOff x="419848" y="2142869"/>
            <a:chExt cx="720884" cy="720884"/>
          </a:xfrm>
        </p:grpSpPr>
        <p:grpSp>
          <p:nvGrpSpPr>
            <p:cNvPr id="66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67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1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5" name="Rettangolo 4"/>
          <p:cNvSpPr/>
          <p:nvPr/>
        </p:nvSpPr>
        <p:spPr>
          <a:xfrm>
            <a:off x="1357858" y="3330919"/>
            <a:ext cx="719557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Aspetti negativi</a:t>
            </a:r>
          </a:p>
          <a:p>
            <a:pPr marL="342900" indent="-342900" algn="just">
              <a:spcAft>
                <a:spcPts val="600"/>
              </a:spcAft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Scarsa leggibilità del codice</a:t>
            </a:r>
          </a:p>
          <a:p>
            <a:pPr marL="342900" indent="-342900" algn="just">
              <a:spcAft>
                <a:spcPts val="600"/>
              </a:spcAft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Necessita di non banali procedure di configurazione</a:t>
            </a:r>
            <a:endParaRPr kumimoji="1" lang="it-IT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306665D-2BB8-4ADF-8841-B4046E6E87BB}"/>
              </a:ext>
            </a:extLst>
          </p:cNvPr>
          <p:cNvSpPr/>
          <p:nvPr/>
        </p:nvSpPr>
        <p:spPr>
          <a:xfrm>
            <a:off x="1357858" y="5086261"/>
            <a:ext cx="863535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vincolata dalla Proponente</a:t>
            </a:r>
          </a:p>
          <a:p>
            <a:pPr algn="just">
              <a:buClr>
                <a:srgbClr val="FFC000"/>
              </a:buClr>
            </a:pP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5C6AF8E5-2879-40A9-B5D8-EF12AA3A9B9A}"/>
              </a:ext>
            </a:extLst>
          </p:cNvPr>
          <p:cNvGrpSpPr/>
          <p:nvPr/>
        </p:nvGrpSpPr>
        <p:grpSpPr>
          <a:xfrm>
            <a:off x="365678" y="5162895"/>
            <a:ext cx="720884" cy="720884"/>
            <a:chOff x="287565" y="3090648"/>
            <a:chExt cx="720884" cy="720884"/>
          </a:xfrm>
        </p:grpSpPr>
        <p:grpSp>
          <p:nvGrpSpPr>
            <p:cNvPr id="21" name="组合 21">
              <a:extLst>
                <a:ext uri="{FF2B5EF4-FFF2-40B4-BE49-F238E27FC236}">
                  <a16:creationId xmlns:a16="http://schemas.microsoft.com/office/drawing/2014/main" id="{251485F6-314B-4780-997E-435AC9D507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23" name="Freeform 130">
                <a:extLst>
                  <a:ext uri="{FF2B5EF4-FFF2-40B4-BE49-F238E27FC236}">
                    <a16:creationId xmlns:a16="http://schemas.microsoft.com/office/drawing/2014/main" id="{6F02ECE1-CADB-49A6-B7F7-3290893B06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31">
                <a:extLst>
                  <a:ext uri="{FF2B5EF4-FFF2-40B4-BE49-F238E27FC236}">
                    <a16:creationId xmlns:a16="http://schemas.microsoft.com/office/drawing/2014/main" id="{6FC1FDD6-7866-4B76-88ED-FD5244E63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" name="椭圆 37">
              <a:extLst>
                <a:ext uri="{FF2B5EF4-FFF2-40B4-BE49-F238E27FC236}">
                  <a16:creationId xmlns:a16="http://schemas.microsoft.com/office/drawing/2014/main" id="{45F0218D-D13E-4EA7-B533-852E6EE1495F}"/>
                </a:ext>
              </a:extLst>
            </p:cNvPr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598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3" y="165126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sviluppo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7808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</a:t>
            </a:r>
            <a:endParaRPr lang="it-IT" sz="4000" dirty="0"/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5/14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225575" y="1690983"/>
            <a:ext cx="669174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GTK+ 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wxWidgets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287565" y="1502512"/>
            <a:ext cx="720884" cy="720884"/>
            <a:chOff x="419848" y="2142869"/>
            <a:chExt cx="720884" cy="720884"/>
          </a:xfrm>
        </p:grpSpPr>
        <p:grpSp>
          <p:nvGrpSpPr>
            <p:cNvPr id="13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14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grpSp>
        <p:nvGrpSpPr>
          <p:cNvPr id="20" name="Gruppo 19"/>
          <p:cNvGrpSpPr/>
          <p:nvPr/>
        </p:nvGrpSpPr>
        <p:grpSpPr>
          <a:xfrm>
            <a:off x="287565" y="3227329"/>
            <a:ext cx="720884" cy="720884"/>
            <a:chOff x="419848" y="3991177"/>
            <a:chExt cx="720884" cy="720884"/>
          </a:xfrm>
        </p:grpSpPr>
        <p:sp>
          <p:nvSpPr>
            <p:cNvPr id="21" name="Freeform 258"/>
            <p:cNvSpPr>
              <a:spLocks/>
            </p:cNvSpPr>
            <p:nvPr/>
          </p:nvSpPr>
          <p:spPr bwMode="auto">
            <a:xfrm flipH="1" flipV="1">
              <a:off x="572913" y="4174718"/>
              <a:ext cx="414754" cy="395366"/>
            </a:xfrm>
            <a:custGeom>
              <a:avLst/>
              <a:gdLst>
                <a:gd name="T0" fmla="*/ 30 w 86"/>
                <a:gd name="T1" fmla="*/ 0 h 77"/>
                <a:gd name="T2" fmla="*/ 34 w 86"/>
                <a:gd name="T3" fmla="*/ 28 h 77"/>
                <a:gd name="T4" fmla="*/ 8 w 86"/>
                <a:gd name="T5" fmla="*/ 28 h 77"/>
                <a:gd name="T6" fmla="*/ 7 w 86"/>
                <a:gd name="T7" fmla="*/ 28 h 77"/>
                <a:gd name="T8" fmla="*/ 0 w 86"/>
                <a:gd name="T9" fmla="*/ 35 h 77"/>
                <a:gd name="T10" fmla="*/ 0 w 86"/>
                <a:gd name="T11" fmla="*/ 35 h 77"/>
                <a:gd name="T12" fmla="*/ 4 w 86"/>
                <a:gd name="T13" fmla="*/ 41 h 77"/>
                <a:gd name="T14" fmla="*/ 1 w 86"/>
                <a:gd name="T15" fmla="*/ 47 h 77"/>
                <a:gd name="T16" fmla="*/ 1 w 86"/>
                <a:gd name="T17" fmla="*/ 47 h 77"/>
                <a:gd name="T18" fmla="*/ 6 w 86"/>
                <a:gd name="T19" fmla="*/ 54 h 77"/>
                <a:gd name="T20" fmla="*/ 4 w 86"/>
                <a:gd name="T21" fmla="*/ 58 h 77"/>
                <a:gd name="T22" fmla="*/ 4 w 86"/>
                <a:gd name="T23" fmla="*/ 58 h 77"/>
                <a:gd name="T24" fmla="*/ 11 w 86"/>
                <a:gd name="T25" fmla="*/ 65 h 77"/>
                <a:gd name="T26" fmla="*/ 11 w 86"/>
                <a:gd name="T27" fmla="*/ 65 h 77"/>
                <a:gd name="T28" fmla="*/ 9 w 86"/>
                <a:gd name="T29" fmla="*/ 70 h 77"/>
                <a:gd name="T30" fmla="*/ 9 w 86"/>
                <a:gd name="T31" fmla="*/ 70 h 77"/>
                <a:gd name="T32" fmla="*/ 16 w 86"/>
                <a:gd name="T33" fmla="*/ 76 h 77"/>
                <a:gd name="T34" fmla="*/ 29 w 86"/>
                <a:gd name="T35" fmla="*/ 76 h 77"/>
                <a:gd name="T36" fmla="*/ 46 w 86"/>
                <a:gd name="T37" fmla="*/ 76 h 77"/>
                <a:gd name="T38" fmla="*/ 46 w 86"/>
                <a:gd name="T39" fmla="*/ 76 h 77"/>
                <a:gd name="T40" fmla="*/ 52 w 86"/>
                <a:gd name="T41" fmla="*/ 71 h 77"/>
                <a:gd name="T42" fmla="*/ 66 w 86"/>
                <a:gd name="T43" fmla="*/ 69 h 77"/>
                <a:gd name="T44" fmla="*/ 66 w 86"/>
                <a:gd name="T45" fmla="*/ 77 h 77"/>
                <a:gd name="T46" fmla="*/ 86 w 86"/>
                <a:gd name="T47" fmla="*/ 77 h 77"/>
                <a:gd name="T48" fmla="*/ 86 w 86"/>
                <a:gd name="T49" fmla="*/ 25 h 77"/>
                <a:gd name="T50" fmla="*/ 66 w 86"/>
                <a:gd name="T51" fmla="*/ 25 h 77"/>
                <a:gd name="T52" fmla="*/ 66 w 86"/>
                <a:gd name="T53" fmla="*/ 32 h 77"/>
                <a:gd name="T54" fmla="*/ 62 w 86"/>
                <a:gd name="T55" fmla="*/ 32 h 77"/>
                <a:gd name="T56" fmla="*/ 30 w 86"/>
                <a:gd name="T5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77">
                  <a:moveTo>
                    <a:pt x="30" y="0"/>
                  </a:moveTo>
                  <a:cubicBezTo>
                    <a:pt x="2" y="7"/>
                    <a:pt x="34" y="28"/>
                    <a:pt x="3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3" y="28"/>
                    <a:pt x="0" y="31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2" y="40"/>
                    <a:pt x="4" y="41"/>
                  </a:cubicBezTo>
                  <a:cubicBezTo>
                    <a:pt x="2" y="42"/>
                    <a:pt x="1" y="45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50"/>
                    <a:pt x="3" y="53"/>
                    <a:pt x="6" y="54"/>
                  </a:cubicBezTo>
                  <a:cubicBezTo>
                    <a:pt x="5" y="55"/>
                    <a:pt x="4" y="56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3"/>
                    <a:pt x="12" y="76"/>
                    <a:pt x="16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58" y="16"/>
                    <a:pt x="32" y="17"/>
                    <a:pt x="30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" name="椭圆 37"/>
            <p:cNvSpPr/>
            <p:nvPr/>
          </p:nvSpPr>
          <p:spPr>
            <a:xfrm>
              <a:off x="419848" y="3991177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1225575" y="3410870"/>
            <a:ext cx="750730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Aspetti negativi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più basse in relazione di alcune tecnologie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Installazione richiede molto spazio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1225575" y="5130757"/>
            <a:ext cx="8635355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Semplicità d’uso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Ampio utilizzo in ambito aziendale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Buona stabilità</a:t>
            </a:r>
          </a:p>
        </p:txBody>
      </p:sp>
      <p:grpSp>
        <p:nvGrpSpPr>
          <p:cNvPr id="30" name="Gruppo 29"/>
          <p:cNvGrpSpPr/>
          <p:nvPr/>
        </p:nvGrpSpPr>
        <p:grpSpPr>
          <a:xfrm>
            <a:off x="287565" y="4929838"/>
            <a:ext cx="720884" cy="720884"/>
            <a:chOff x="287565" y="3090648"/>
            <a:chExt cx="720884" cy="720884"/>
          </a:xfrm>
        </p:grpSpPr>
        <p:grpSp>
          <p:nvGrpSpPr>
            <p:cNvPr id="31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33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5745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3" y="165126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sviluppo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16487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CMake</a:t>
            </a:r>
            <a:endParaRPr lang="it-IT" sz="4000" dirty="0"/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6/14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225575" y="1656846"/>
            <a:ext cx="669174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GNU </a:t>
            </a: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Makefile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Qmake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287565" y="1591739"/>
            <a:ext cx="720884" cy="720884"/>
            <a:chOff x="419848" y="2142869"/>
            <a:chExt cx="720884" cy="720884"/>
          </a:xfrm>
        </p:grpSpPr>
        <p:grpSp>
          <p:nvGrpSpPr>
            <p:cNvPr id="11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14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287565" y="3192001"/>
            <a:ext cx="720884" cy="720884"/>
            <a:chOff x="419848" y="3991177"/>
            <a:chExt cx="720884" cy="720884"/>
          </a:xfrm>
        </p:grpSpPr>
        <p:sp>
          <p:nvSpPr>
            <p:cNvPr id="19" name="Freeform 258"/>
            <p:cNvSpPr>
              <a:spLocks/>
            </p:cNvSpPr>
            <p:nvPr/>
          </p:nvSpPr>
          <p:spPr bwMode="auto">
            <a:xfrm flipH="1" flipV="1">
              <a:off x="572913" y="4174718"/>
              <a:ext cx="414754" cy="395366"/>
            </a:xfrm>
            <a:custGeom>
              <a:avLst/>
              <a:gdLst>
                <a:gd name="T0" fmla="*/ 30 w 86"/>
                <a:gd name="T1" fmla="*/ 0 h 77"/>
                <a:gd name="T2" fmla="*/ 34 w 86"/>
                <a:gd name="T3" fmla="*/ 28 h 77"/>
                <a:gd name="T4" fmla="*/ 8 w 86"/>
                <a:gd name="T5" fmla="*/ 28 h 77"/>
                <a:gd name="T6" fmla="*/ 7 w 86"/>
                <a:gd name="T7" fmla="*/ 28 h 77"/>
                <a:gd name="T8" fmla="*/ 0 w 86"/>
                <a:gd name="T9" fmla="*/ 35 h 77"/>
                <a:gd name="T10" fmla="*/ 0 w 86"/>
                <a:gd name="T11" fmla="*/ 35 h 77"/>
                <a:gd name="T12" fmla="*/ 4 w 86"/>
                <a:gd name="T13" fmla="*/ 41 h 77"/>
                <a:gd name="T14" fmla="*/ 1 w 86"/>
                <a:gd name="T15" fmla="*/ 47 h 77"/>
                <a:gd name="T16" fmla="*/ 1 w 86"/>
                <a:gd name="T17" fmla="*/ 47 h 77"/>
                <a:gd name="T18" fmla="*/ 6 w 86"/>
                <a:gd name="T19" fmla="*/ 54 h 77"/>
                <a:gd name="T20" fmla="*/ 4 w 86"/>
                <a:gd name="T21" fmla="*/ 58 h 77"/>
                <a:gd name="T22" fmla="*/ 4 w 86"/>
                <a:gd name="T23" fmla="*/ 58 h 77"/>
                <a:gd name="T24" fmla="*/ 11 w 86"/>
                <a:gd name="T25" fmla="*/ 65 h 77"/>
                <a:gd name="T26" fmla="*/ 11 w 86"/>
                <a:gd name="T27" fmla="*/ 65 h 77"/>
                <a:gd name="T28" fmla="*/ 9 w 86"/>
                <a:gd name="T29" fmla="*/ 70 h 77"/>
                <a:gd name="T30" fmla="*/ 9 w 86"/>
                <a:gd name="T31" fmla="*/ 70 h 77"/>
                <a:gd name="T32" fmla="*/ 16 w 86"/>
                <a:gd name="T33" fmla="*/ 76 h 77"/>
                <a:gd name="T34" fmla="*/ 29 w 86"/>
                <a:gd name="T35" fmla="*/ 76 h 77"/>
                <a:gd name="T36" fmla="*/ 46 w 86"/>
                <a:gd name="T37" fmla="*/ 76 h 77"/>
                <a:gd name="T38" fmla="*/ 46 w 86"/>
                <a:gd name="T39" fmla="*/ 76 h 77"/>
                <a:gd name="T40" fmla="*/ 52 w 86"/>
                <a:gd name="T41" fmla="*/ 71 h 77"/>
                <a:gd name="T42" fmla="*/ 66 w 86"/>
                <a:gd name="T43" fmla="*/ 69 h 77"/>
                <a:gd name="T44" fmla="*/ 66 w 86"/>
                <a:gd name="T45" fmla="*/ 77 h 77"/>
                <a:gd name="T46" fmla="*/ 86 w 86"/>
                <a:gd name="T47" fmla="*/ 77 h 77"/>
                <a:gd name="T48" fmla="*/ 86 w 86"/>
                <a:gd name="T49" fmla="*/ 25 h 77"/>
                <a:gd name="T50" fmla="*/ 66 w 86"/>
                <a:gd name="T51" fmla="*/ 25 h 77"/>
                <a:gd name="T52" fmla="*/ 66 w 86"/>
                <a:gd name="T53" fmla="*/ 32 h 77"/>
                <a:gd name="T54" fmla="*/ 62 w 86"/>
                <a:gd name="T55" fmla="*/ 32 h 77"/>
                <a:gd name="T56" fmla="*/ 30 w 86"/>
                <a:gd name="T5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77">
                  <a:moveTo>
                    <a:pt x="30" y="0"/>
                  </a:moveTo>
                  <a:cubicBezTo>
                    <a:pt x="2" y="7"/>
                    <a:pt x="34" y="28"/>
                    <a:pt x="3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3" y="28"/>
                    <a:pt x="0" y="31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2" y="40"/>
                    <a:pt x="4" y="41"/>
                  </a:cubicBezTo>
                  <a:cubicBezTo>
                    <a:pt x="2" y="42"/>
                    <a:pt x="1" y="45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50"/>
                    <a:pt x="3" y="53"/>
                    <a:pt x="6" y="54"/>
                  </a:cubicBezTo>
                  <a:cubicBezTo>
                    <a:pt x="5" y="55"/>
                    <a:pt x="4" y="56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3"/>
                    <a:pt x="12" y="76"/>
                    <a:pt x="16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58" y="16"/>
                    <a:pt x="32" y="17"/>
                    <a:pt x="30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" name="椭圆 37"/>
            <p:cNvSpPr/>
            <p:nvPr/>
          </p:nvSpPr>
          <p:spPr>
            <a:xfrm>
              <a:off x="419848" y="3991177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21" name="Rettangolo 20"/>
          <p:cNvSpPr/>
          <p:nvPr/>
        </p:nvSpPr>
        <p:spPr>
          <a:xfrm>
            <a:off x="1225575" y="3220549"/>
            <a:ext cx="7507303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Aspetti negativi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Molte funzionalità dipendono dalla versione specifica di CMAKE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sintassi  è disuniforme e confusionaria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documentazione introduttiva è scarsa e presenta pochi esempi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1225575" y="5162895"/>
            <a:ext cx="863535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parzialmente vincolata dalla Proponente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già utilizzata da </a:t>
            </a: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287565" y="5146984"/>
            <a:ext cx="720884" cy="720884"/>
            <a:chOff x="287565" y="3090648"/>
            <a:chExt cx="720884" cy="720884"/>
          </a:xfrm>
        </p:grpSpPr>
        <p:grpSp>
          <p:nvGrpSpPr>
            <p:cNvPr id="24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26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9943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3" y="165126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sviluppo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17958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Ubuntu</a:t>
            </a:r>
            <a:endParaRPr lang="it-IT" sz="4000" dirty="0"/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7/14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1225575" y="1656846"/>
            <a:ext cx="669174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Windows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 </a:t>
            </a: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MacOs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287565" y="1591739"/>
            <a:ext cx="720884" cy="720884"/>
            <a:chOff x="419848" y="2142869"/>
            <a:chExt cx="720884" cy="720884"/>
          </a:xfrm>
        </p:grpSpPr>
        <p:grpSp>
          <p:nvGrpSpPr>
            <p:cNvPr id="13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15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87565" y="3192001"/>
            <a:ext cx="720884" cy="720884"/>
            <a:chOff x="419848" y="3991177"/>
            <a:chExt cx="720884" cy="720884"/>
          </a:xfrm>
        </p:grpSpPr>
        <p:sp>
          <p:nvSpPr>
            <p:cNvPr id="20" name="Freeform 258"/>
            <p:cNvSpPr>
              <a:spLocks/>
            </p:cNvSpPr>
            <p:nvPr/>
          </p:nvSpPr>
          <p:spPr bwMode="auto">
            <a:xfrm flipH="1" flipV="1">
              <a:off x="572913" y="4174718"/>
              <a:ext cx="414754" cy="395366"/>
            </a:xfrm>
            <a:custGeom>
              <a:avLst/>
              <a:gdLst>
                <a:gd name="T0" fmla="*/ 30 w 86"/>
                <a:gd name="T1" fmla="*/ 0 h 77"/>
                <a:gd name="T2" fmla="*/ 34 w 86"/>
                <a:gd name="T3" fmla="*/ 28 h 77"/>
                <a:gd name="T4" fmla="*/ 8 w 86"/>
                <a:gd name="T5" fmla="*/ 28 h 77"/>
                <a:gd name="T6" fmla="*/ 7 w 86"/>
                <a:gd name="T7" fmla="*/ 28 h 77"/>
                <a:gd name="T8" fmla="*/ 0 w 86"/>
                <a:gd name="T9" fmla="*/ 35 h 77"/>
                <a:gd name="T10" fmla="*/ 0 w 86"/>
                <a:gd name="T11" fmla="*/ 35 h 77"/>
                <a:gd name="T12" fmla="*/ 4 w 86"/>
                <a:gd name="T13" fmla="*/ 41 h 77"/>
                <a:gd name="T14" fmla="*/ 1 w 86"/>
                <a:gd name="T15" fmla="*/ 47 h 77"/>
                <a:gd name="T16" fmla="*/ 1 w 86"/>
                <a:gd name="T17" fmla="*/ 47 h 77"/>
                <a:gd name="T18" fmla="*/ 6 w 86"/>
                <a:gd name="T19" fmla="*/ 54 h 77"/>
                <a:gd name="T20" fmla="*/ 4 w 86"/>
                <a:gd name="T21" fmla="*/ 58 h 77"/>
                <a:gd name="T22" fmla="*/ 4 w 86"/>
                <a:gd name="T23" fmla="*/ 58 h 77"/>
                <a:gd name="T24" fmla="*/ 11 w 86"/>
                <a:gd name="T25" fmla="*/ 65 h 77"/>
                <a:gd name="T26" fmla="*/ 11 w 86"/>
                <a:gd name="T27" fmla="*/ 65 h 77"/>
                <a:gd name="T28" fmla="*/ 9 w 86"/>
                <a:gd name="T29" fmla="*/ 70 h 77"/>
                <a:gd name="T30" fmla="*/ 9 w 86"/>
                <a:gd name="T31" fmla="*/ 70 h 77"/>
                <a:gd name="T32" fmla="*/ 16 w 86"/>
                <a:gd name="T33" fmla="*/ 76 h 77"/>
                <a:gd name="T34" fmla="*/ 29 w 86"/>
                <a:gd name="T35" fmla="*/ 76 h 77"/>
                <a:gd name="T36" fmla="*/ 46 w 86"/>
                <a:gd name="T37" fmla="*/ 76 h 77"/>
                <a:gd name="T38" fmla="*/ 46 w 86"/>
                <a:gd name="T39" fmla="*/ 76 h 77"/>
                <a:gd name="T40" fmla="*/ 52 w 86"/>
                <a:gd name="T41" fmla="*/ 71 h 77"/>
                <a:gd name="T42" fmla="*/ 66 w 86"/>
                <a:gd name="T43" fmla="*/ 69 h 77"/>
                <a:gd name="T44" fmla="*/ 66 w 86"/>
                <a:gd name="T45" fmla="*/ 77 h 77"/>
                <a:gd name="T46" fmla="*/ 86 w 86"/>
                <a:gd name="T47" fmla="*/ 77 h 77"/>
                <a:gd name="T48" fmla="*/ 86 w 86"/>
                <a:gd name="T49" fmla="*/ 25 h 77"/>
                <a:gd name="T50" fmla="*/ 66 w 86"/>
                <a:gd name="T51" fmla="*/ 25 h 77"/>
                <a:gd name="T52" fmla="*/ 66 w 86"/>
                <a:gd name="T53" fmla="*/ 32 h 77"/>
                <a:gd name="T54" fmla="*/ 62 w 86"/>
                <a:gd name="T55" fmla="*/ 32 h 77"/>
                <a:gd name="T56" fmla="*/ 30 w 86"/>
                <a:gd name="T5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77">
                  <a:moveTo>
                    <a:pt x="30" y="0"/>
                  </a:moveTo>
                  <a:cubicBezTo>
                    <a:pt x="2" y="7"/>
                    <a:pt x="34" y="28"/>
                    <a:pt x="3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3" y="28"/>
                    <a:pt x="0" y="31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2" y="40"/>
                    <a:pt x="4" y="41"/>
                  </a:cubicBezTo>
                  <a:cubicBezTo>
                    <a:pt x="2" y="42"/>
                    <a:pt x="1" y="45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50"/>
                    <a:pt x="3" y="53"/>
                    <a:pt x="6" y="54"/>
                  </a:cubicBezTo>
                  <a:cubicBezTo>
                    <a:pt x="5" y="55"/>
                    <a:pt x="4" y="56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3"/>
                    <a:pt x="12" y="76"/>
                    <a:pt x="16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58" y="16"/>
                    <a:pt x="32" y="17"/>
                    <a:pt x="30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" name="椭圆 37"/>
            <p:cNvSpPr/>
            <p:nvPr/>
          </p:nvSpPr>
          <p:spPr>
            <a:xfrm>
              <a:off x="419848" y="3991177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22" name="Rettangolo 21"/>
          <p:cNvSpPr/>
          <p:nvPr/>
        </p:nvSpPr>
        <p:spPr>
          <a:xfrm>
            <a:off x="1225576" y="3220549"/>
            <a:ext cx="6691748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Aspetti negativi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Ubuntu</a:t>
            </a: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non supporta (o non supporta completamente) alcuni software di utilizzo comune o selezionati dal gruppo per fini organizzativi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1225575" y="5162895"/>
            <a:ext cx="708715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Proponente richiede garanzia di funzionamento del prodotto su questo specifico sistema operativo</a:t>
            </a:r>
          </a:p>
        </p:txBody>
      </p:sp>
      <p:grpSp>
        <p:nvGrpSpPr>
          <p:cNvPr id="24" name="Gruppo 23"/>
          <p:cNvGrpSpPr/>
          <p:nvPr/>
        </p:nvGrpSpPr>
        <p:grpSpPr>
          <a:xfrm>
            <a:off x="287565" y="5146984"/>
            <a:ext cx="720884" cy="720884"/>
            <a:chOff x="287565" y="3090648"/>
            <a:chExt cx="720884" cy="720884"/>
          </a:xfrm>
        </p:grpSpPr>
        <p:grpSp>
          <p:nvGrpSpPr>
            <p:cNvPr id="25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27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7853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3" y="165126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sviluppo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19262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Travis</a:t>
            </a:r>
            <a:r>
              <a:rPr kumimoji="1" lang="it-IT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CI</a:t>
            </a:r>
            <a:endParaRPr lang="it-IT" sz="4000" dirty="0"/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8/14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225575" y="1656846"/>
            <a:ext cx="669174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lang="it-IT" sz="2000" dirty="0" err="1">
                <a:solidFill>
                  <a:schemeClr val="bg1"/>
                </a:solidFill>
              </a:rPr>
              <a:t>Circleci</a:t>
            </a:r>
            <a:endParaRPr lang="it-IT" sz="2000" dirty="0">
              <a:solidFill>
                <a:schemeClr val="bg1"/>
              </a:solidFill>
            </a:endParaRP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lang="it-IT" sz="2000" dirty="0" err="1">
                <a:solidFill>
                  <a:schemeClr val="bg1"/>
                </a:solidFill>
              </a:rPr>
              <a:t>Wercker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287565" y="1591739"/>
            <a:ext cx="720884" cy="720884"/>
            <a:chOff x="419848" y="2142869"/>
            <a:chExt cx="720884" cy="720884"/>
          </a:xfrm>
        </p:grpSpPr>
        <p:grpSp>
          <p:nvGrpSpPr>
            <p:cNvPr id="11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14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287565" y="3360895"/>
            <a:ext cx="720884" cy="720884"/>
            <a:chOff x="419848" y="3991177"/>
            <a:chExt cx="720884" cy="720884"/>
          </a:xfrm>
        </p:grpSpPr>
        <p:sp>
          <p:nvSpPr>
            <p:cNvPr id="19" name="Freeform 258"/>
            <p:cNvSpPr>
              <a:spLocks/>
            </p:cNvSpPr>
            <p:nvPr/>
          </p:nvSpPr>
          <p:spPr bwMode="auto">
            <a:xfrm flipH="1" flipV="1">
              <a:off x="572913" y="4174718"/>
              <a:ext cx="414754" cy="395366"/>
            </a:xfrm>
            <a:custGeom>
              <a:avLst/>
              <a:gdLst>
                <a:gd name="T0" fmla="*/ 30 w 86"/>
                <a:gd name="T1" fmla="*/ 0 h 77"/>
                <a:gd name="T2" fmla="*/ 34 w 86"/>
                <a:gd name="T3" fmla="*/ 28 h 77"/>
                <a:gd name="T4" fmla="*/ 8 w 86"/>
                <a:gd name="T5" fmla="*/ 28 h 77"/>
                <a:gd name="T6" fmla="*/ 7 w 86"/>
                <a:gd name="T7" fmla="*/ 28 h 77"/>
                <a:gd name="T8" fmla="*/ 0 w 86"/>
                <a:gd name="T9" fmla="*/ 35 h 77"/>
                <a:gd name="T10" fmla="*/ 0 w 86"/>
                <a:gd name="T11" fmla="*/ 35 h 77"/>
                <a:gd name="T12" fmla="*/ 4 w 86"/>
                <a:gd name="T13" fmla="*/ 41 h 77"/>
                <a:gd name="T14" fmla="*/ 1 w 86"/>
                <a:gd name="T15" fmla="*/ 47 h 77"/>
                <a:gd name="T16" fmla="*/ 1 w 86"/>
                <a:gd name="T17" fmla="*/ 47 h 77"/>
                <a:gd name="T18" fmla="*/ 6 w 86"/>
                <a:gd name="T19" fmla="*/ 54 h 77"/>
                <a:gd name="T20" fmla="*/ 4 w 86"/>
                <a:gd name="T21" fmla="*/ 58 h 77"/>
                <a:gd name="T22" fmla="*/ 4 w 86"/>
                <a:gd name="T23" fmla="*/ 58 h 77"/>
                <a:gd name="T24" fmla="*/ 11 w 86"/>
                <a:gd name="T25" fmla="*/ 65 h 77"/>
                <a:gd name="T26" fmla="*/ 11 w 86"/>
                <a:gd name="T27" fmla="*/ 65 h 77"/>
                <a:gd name="T28" fmla="*/ 9 w 86"/>
                <a:gd name="T29" fmla="*/ 70 h 77"/>
                <a:gd name="T30" fmla="*/ 9 w 86"/>
                <a:gd name="T31" fmla="*/ 70 h 77"/>
                <a:gd name="T32" fmla="*/ 16 w 86"/>
                <a:gd name="T33" fmla="*/ 76 h 77"/>
                <a:gd name="T34" fmla="*/ 29 w 86"/>
                <a:gd name="T35" fmla="*/ 76 h 77"/>
                <a:gd name="T36" fmla="*/ 46 w 86"/>
                <a:gd name="T37" fmla="*/ 76 h 77"/>
                <a:gd name="T38" fmla="*/ 46 w 86"/>
                <a:gd name="T39" fmla="*/ 76 h 77"/>
                <a:gd name="T40" fmla="*/ 52 w 86"/>
                <a:gd name="T41" fmla="*/ 71 h 77"/>
                <a:gd name="T42" fmla="*/ 66 w 86"/>
                <a:gd name="T43" fmla="*/ 69 h 77"/>
                <a:gd name="T44" fmla="*/ 66 w 86"/>
                <a:gd name="T45" fmla="*/ 77 h 77"/>
                <a:gd name="T46" fmla="*/ 86 w 86"/>
                <a:gd name="T47" fmla="*/ 77 h 77"/>
                <a:gd name="T48" fmla="*/ 86 w 86"/>
                <a:gd name="T49" fmla="*/ 25 h 77"/>
                <a:gd name="T50" fmla="*/ 66 w 86"/>
                <a:gd name="T51" fmla="*/ 25 h 77"/>
                <a:gd name="T52" fmla="*/ 66 w 86"/>
                <a:gd name="T53" fmla="*/ 32 h 77"/>
                <a:gd name="T54" fmla="*/ 62 w 86"/>
                <a:gd name="T55" fmla="*/ 32 h 77"/>
                <a:gd name="T56" fmla="*/ 30 w 86"/>
                <a:gd name="T5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77">
                  <a:moveTo>
                    <a:pt x="30" y="0"/>
                  </a:moveTo>
                  <a:cubicBezTo>
                    <a:pt x="2" y="7"/>
                    <a:pt x="34" y="28"/>
                    <a:pt x="3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3" y="28"/>
                    <a:pt x="0" y="31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2" y="40"/>
                    <a:pt x="4" y="41"/>
                  </a:cubicBezTo>
                  <a:cubicBezTo>
                    <a:pt x="2" y="42"/>
                    <a:pt x="1" y="45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50"/>
                    <a:pt x="3" y="53"/>
                    <a:pt x="6" y="54"/>
                  </a:cubicBezTo>
                  <a:cubicBezTo>
                    <a:pt x="5" y="55"/>
                    <a:pt x="4" y="56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3"/>
                    <a:pt x="12" y="76"/>
                    <a:pt x="16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58" y="16"/>
                    <a:pt x="32" y="17"/>
                    <a:pt x="30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" name="椭圆 37"/>
            <p:cNvSpPr/>
            <p:nvPr/>
          </p:nvSpPr>
          <p:spPr>
            <a:xfrm>
              <a:off x="419848" y="3991177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21" name="Rettangolo 20"/>
          <p:cNvSpPr/>
          <p:nvPr/>
        </p:nvSpPr>
        <p:spPr>
          <a:xfrm>
            <a:off x="1225575" y="3389443"/>
            <a:ext cx="733653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Aspetti negativi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Necessita di software di terze parti per personalizzazioni avanzate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1225575" y="4878807"/>
            <a:ext cx="708715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Semplicità d’uso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Perfetta integrazione con lo strumento di </a:t>
            </a: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versionamento</a:t>
            </a: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la tecnologia CMAKE</a:t>
            </a:r>
          </a:p>
        </p:txBody>
      </p:sp>
      <p:grpSp>
        <p:nvGrpSpPr>
          <p:cNvPr id="23" name="Gruppo 22"/>
          <p:cNvGrpSpPr/>
          <p:nvPr/>
        </p:nvGrpSpPr>
        <p:grpSpPr>
          <a:xfrm>
            <a:off x="287565" y="4862896"/>
            <a:ext cx="720884" cy="720884"/>
            <a:chOff x="287565" y="3090648"/>
            <a:chExt cx="720884" cy="720884"/>
          </a:xfrm>
        </p:grpSpPr>
        <p:grpSp>
          <p:nvGrpSpPr>
            <p:cNvPr id="24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26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411670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ccia curva 32"/>
          <p:cNvSpPr/>
          <p:nvPr/>
        </p:nvSpPr>
        <p:spPr>
          <a:xfrm flipV="1">
            <a:off x="690835" y="1280858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0" name="Rettangolo arrotondato 9"/>
          <p:cNvSpPr/>
          <p:nvPr/>
        </p:nvSpPr>
        <p:spPr>
          <a:xfrm>
            <a:off x="1407187" y="1541521"/>
            <a:ext cx="7602952" cy="18958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arrotondato 26"/>
          <p:cNvSpPr/>
          <p:nvPr/>
        </p:nvSpPr>
        <p:spPr>
          <a:xfrm>
            <a:off x="1396300" y="3608822"/>
            <a:ext cx="7592066" cy="288030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1396300" y="3827262"/>
            <a:ext cx="7592066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200" dirty="0">
                <a:solidFill>
                  <a:schemeClr val="bg1"/>
                </a:solidFill>
              </a:rPr>
              <a:t>Consiste di un'interfaccia grafica </a:t>
            </a:r>
          </a:p>
          <a:p>
            <a:pPr algn="ctr"/>
            <a:r>
              <a:rPr lang="it-IT" sz="2200" dirty="0">
                <a:solidFill>
                  <a:schemeClr val="bg1"/>
                </a:solidFill>
              </a:rPr>
              <a:t>realizzata tramite librerie </a:t>
            </a:r>
            <a:r>
              <a:rPr lang="it-IT" sz="2200" dirty="0" err="1">
                <a:solidFill>
                  <a:schemeClr val="bg1"/>
                </a:solidFill>
              </a:rPr>
              <a:t>Qt</a:t>
            </a:r>
            <a:r>
              <a:rPr lang="it-IT" sz="2200" dirty="0">
                <a:solidFill>
                  <a:schemeClr val="bg1"/>
                </a:solidFill>
              </a:rPr>
              <a:t> che, ricevuta una stringa in input, invoca un metodo della libreria </a:t>
            </a:r>
            <a:r>
              <a:rPr lang="it-IT" sz="2200" dirty="0" err="1">
                <a:solidFill>
                  <a:schemeClr val="bg1"/>
                </a:solidFill>
              </a:rPr>
              <a:t>Speect</a:t>
            </a:r>
            <a:r>
              <a:rPr lang="it-IT" sz="2200" dirty="0">
                <a:solidFill>
                  <a:schemeClr val="bg1"/>
                </a:solidFill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it-IT" sz="2200">
                <a:solidFill>
                  <a:schemeClr val="bg1"/>
                </a:solidFill>
              </a:rPr>
              <a:t>per estrarre </a:t>
            </a:r>
            <a:r>
              <a:rPr lang="it-IT" sz="2200" dirty="0">
                <a:solidFill>
                  <a:schemeClr val="bg1"/>
                </a:solidFill>
              </a:rPr>
              <a:t>la relation token e la stampa sotto forma di grafo insieme all'input normalizzato in lettere minuscole. </a:t>
            </a:r>
          </a:p>
          <a:p>
            <a:pPr algn="ctr"/>
            <a:r>
              <a:rPr lang="it-IT" sz="2200" dirty="0">
                <a:solidFill>
                  <a:schemeClr val="bg1"/>
                </a:solidFill>
              </a:rPr>
              <a:t>La </a:t>
            </a:r>
            <a:r>
              <a:rPr lang="it-IT" sz="2200" dirty="0" err="1">
                <a:solidFill>
                  <a:schemeClr val="bg1"/>
                </a:solidFill>
              </a:rPr>
              <a:t>build</a:t>
            </a:r>
            <a:r>
              <a:rPr lang="it-IT" sz="2200" dirty="0">
                <a:solidFill>
                  <a:schemeClr val="bg1"/>
                </a:solidFill>
              </a:rPr>
              <a:t> del </a:t>
            </a:r>
            <a:r>
              <a:rPr lang="it-IT" sz="2200" dirty="0" err="1">
                <a:solidFill>
                  <a:schemeClr val="bg1"/>
                </a:solidFill>
              </a:rPr>
              <a:t>PoC</a:t>
            </a:r>
            <a:r>
              <a:rPr lang="it-IT" sz="2200" dirty="0">
                <a:solidFill>
                  <a:schemeClr val="bg1"/>
                </a:solidFill>
              </a:rPr>
              <a:t> sfrutta la tecnologia CMAKE </a:t>
            </a:r>
          </a:p>
          <a:p>
            <a:pPr algn="ctr"/>
            <a:r>
              <a:rPr lang="it-IT" sz="2200" dirty="0">
                <a:solidFill>
                  <a:schemeClr val="bg1"/>
                </a:solidFill>
              </a:rPr>
              <a:t>per la corretta compilazione di </a:t>
            </a:r>
            <a:r>
              <a:rPr lang="it-IT" sz="2200" dirty="0" err="1">
                <a:solidFill>
                  <a:schemeClr val="bg1"/>
                </a:solidFill>
              </a:rPr>
              <a:t>Speect</a:t>
            </a:r>
            <a:r>
              <a:rPr lang="it-IT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2" name="Rettangolo arrotondato 31"/>
          <p:cNvSpPr/>
          <p:nvPr/>
        </p:nvSpPr>
        <p:spPr>
          <a:xfrm>
            <a:off x="913965" y="302889"/>
            <a:ext cx="2874264" cy="87614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文本框 6"/>
          <p:cNvSpPr txBox="1"/>
          <p:nvPr/>
        </p:nvSpPr>
        <p:spPr>
          <a:xfrm>
            <a:off x="1584440" y="201061"/>
            <a:ext cx="2595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PoC</a:t>
            </a:r>
            <a:endParaRPr kumimoji="1" lang="en-US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ttangolo 43"/>
          <p:cNvSpPr/>
          <p:nvPr/>
        </p:nvSpPr>
        <p:spPr>
          <a:xfrm>
            <a:off x="1396300" y="1649283"/>
            <a:ext cx="7602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</a:rPr>
              <a:t>Introduce le tecnologie, 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i </a:t>
            </a:r>
            <a:r>
              <a:rPr lang="it-IT" sz="2400" dirty="0" err="1">
                <a:solidFill>
                  <a:schemeClr val="bg1"/>
                </a:solidFill>
              </a:rPr>
              <a:t>framework</a:t>
            </a:r>
            <a:r>
              <a:rPr lang="it-IT" sz="2400" dirty="0">
                <a:solidFill>
                  <a:schemeClr val="bg1"/>
                </a:solidFill>
              </a:rPr>
              <a:t> e le librerie selezionate 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per lo sviluppo del prodotto e ne dimostra adeguatezza e 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grado di integrazione in relazione agli obiettivi di progetto. </a:t>
            </a:r>
          </a:p>
        </p:txBody>
      </p:sp>
      <p:sp>
        <p:nvSpPr>
          <p:cNvPr id="45" name="Freccia curva 44"/>
          <p:cNvSpPr/>
          <p:nvPr/>
        </p:nvSpPr>
        <p:spPr>
          <a:xfrm flipV="1">
            <a:off x="690835" y="3437383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4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9/14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1" name="六边形 43"/>
          <p:cNvSpPr/>
          <p:nvPr/>
        </p:nvSpPr>
        <p:spPr>
          <a:xfrm rot="3684182">
            <a:off x="208261" y="149160"/>
            <a:ext cx="1303452" cy="1148267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Freeform 263"/>
          <p:cNvSpPr>
            <a:spLocks noChangeAspect="1" noEditPoints="1"/>
          </p:cNvSpPr>
          <p:nvPr/>
        </p:nvSpPr>
        <p:spPr bwMode="auto">
          <a:xfrm>
            <a:off x="588866" y="334276"/>
            <a:ext cx="542242" cy="684000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7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3D21E177B0D12EB19DB2EF185832DA9E</Template>
  <TotalTime>379</TotalTime>
  <Words>587</Words>
  <Application>Microsoft Office PowerPoint</Application>
  <PresentationFormat>Presentazione su schermo (4:3)</PresentationFormat>
  <Paragraphs>141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3" baseType="lpstr">
      <vt:lpstr>等线</vt:lpstr>
      <vt:lpstr>Microsoft YaHei</vt:lpstr>
      <vt:lpstr>宋体</vt:lpstr>
      <vt:lpstr>Arial</vt:lpstr>
      <vt:lpstr>Bauhaus 93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cristiano tessarolo</dc:creator>
  <cp:lastModifiedBy>Matteo Rizzo</cp:lastModifiedBy>
  <cp:revision>175</cp:revision>
  <cp:lastPrinted>2018-03-11T14:03:18Z</cp:lastPrinted>
  <dcterms:created xsi:type="dcterms:W3CDTF">2018-03-10T20:16:12Z</dcterms:created>
  <dcterms:modified xsi:type="dcterms:W3CDTF">2018-03-12T10:00:08Z</dcterms:modified>
</cp:coreProperties>
</file>