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82" r:id="rId5"/>
    <p:sldId id="271" r:id="rId6"/>
    <p:sldId id="272" r:id="rId7"/>
    <p:sldId id="273" r:id="rId8"/>
    <p:sldId id="274" r:id="rId9"/>
    <p:sldId id="275" r:id="rId10"/>
    <p:sldId id="283" r:id="rId11"/>
    <p:sldId id="276" r:id="rId12"/>
    <p:sldId id="294" r:id="rId13"/>
    <p:sldId id="295" r:id="rId14"/>
    <p:sldId id="290" r:id="rId15"/>
    <p:sldId id="291" r:id="rId16"/>
    <p:sldId id="288" r:id="rId17"/>
    <p:sldId id="296" r:id="rId18"/>
    <p:sldId id="292" r:id="rId19"/>
    <p:sldId id="293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B12DCD2D-90DD-4630-86F7-6D0F9E496DC7}"/>
    <pc:docChg chg="modSld">
      <pc:chgData name="cristiano tessarolo" userId="c36b394d4ec160dc" providerId="LiveId" clId="{B12DCD2D-90DD-4630-86F7-6D0F9E496DC7}" dt="2018-03-11T14:08:59.204" v="86" actId="20577"/>
      <pc:docMkLst>
        <pc:docMk/>
      </pc:docMkLst>
      <pc:sldChg chg="addSp modSp">
        <pc:chgData name="cristiano tessarolo" userId="c36b394d4ec160dc" providerId="LiveId" clId="{B12DCD2D-90DD-4630-86F7-6D0F9E496DC7}" dt="2018-03-11T14:08:01.192" v="84" actId="1076"/>
        <pc:sldMkLst>
          <pc:docMk/>
          <pc:sldMk cId="42859897" sldId="271"/>
        </pc:sldMkLst>
        <pc:spChg chg="mod">
          <ac:chgData name="cristiano tessarolo" userId="c36b394d4ec160dc" providerId="LiveId" clId="{B12DCD2D-90DD-4630-86F7-6D0F9E496DC7}" dt="2018-03-11T14:08:01.192" v="84" actId="1076"/>
          <ac:spMkLst>
            <pc:docMk/>
            <pc:sldMk cId="42859897" sldId="271"/>
            <ac:spMk id="5" creationId="{00000000-0000-0000-0000-000000000000}"/>
          </ac:spMkLst>
        </pc:spChg>
        <pc:spChg chg="add mod">
          <ac:chgData name="cristiano tessarolo" userId="c36b394d4ec160dc" providerId="LiveId" clId="{B12DCD2D-90DD-4630-86F7-6D0F9E496DC7}" dt="2018-03-11T14:07:50.539" v="82" actId="1076"/>
          <ac:spMkLst>
            <pc:docMk/>
            <pc:sldMk cId="42859897" sldId="271"/>
            <ac:spMk id="19" creationId="{5306665D-2BB8-4ADF-8841-B4046E6E87BB}"/>
          </ac:spMkLst>
        </pc:spChg>
        <pc:spChg chg="mod">
          <ac:chgData name="cristiano tessarolo" userId="c36b394d4ec160dc" providerId="LiveId" clId="{B12DCD2D-90DD-4630-86F7-6D0F9E496DC7}" dt="2018-03-11T14:07:57.089" v="83" actId="1076"/>
          <ac:spMkLst>
            <pc:docMk/>
            <pc:sldMk cId="42859897" sldId="271"/>
            <ac:spMk id="44" creationId="{00000000-0000-0000-0000-000000000000}"/>
          </ac:spMkLst>
        </pc:spChg>
        <pc:grpChg chg="mod">
          <ac:chgData name="cristiano tessarolo" userId="c36b394d4ec160dc" providerId="LiveId" clId="{B12DCD2D-90DD-4630-86F7-6D0F9E496DC7}" dt="2018-03-11T14:07:35.807" v="79" actId="1076"/>
          <ac:grpSpMkLst>
            <pc:docMk/>
            <pc:sldMk cId="42859897" sldId="271"/>
            <ac:grpSpMk id="6" creationId="{00000000-0000-0000-0000-000000000000}"/>
          </ac:grpSpMkLst>
        </pc:grpChg>
        <pc:grpChg chg="mod">
          <ac:chgData name="cristiano tessarolo" userId="c36b394d4ec160dc" providerId="LiveId" clId="{B12DCD2D-90DD-4630-86F7-6D0F9E496DC7}" dt="2018-03-11T14:07:31.903" v="78" actId="1076"/>
          <ac:grpSpMkLst>
            <pc:docMk/>
            <pc:sldMk cId="42859897" sldId="271"/>
            <ac:grpSpMk id="7" creationId="{00000000-0000-0000-0000-000000000000}"/>
          </ac:grpSpMkLst>
        </pc:grpChg>
        <pc:grpChg chg="add mod">
          <ac:chgData name="cristiano tessarolo" userId="c36b394d4ec160dc" providerId="LiveId" clId="{B12DCD2D-90DD-4630-86F7-6D0F9E496DC7}" dt="2018-03-11T14:07:42.064" v="81" actId="1076"/>
          <ac:grpSpMkLst>
            <pc:docMk/>
            <pc:sldMk cId="42859897" sldId="271"/>
            <ac:grpSpMk id="20" creationId="{5C6AF8E5-2879-40A9-B5D8-EF12AA3A9B9A}"/>
          </ac:grpSpMkLst>
        </pc:grpChg>
      </pc:sldChg>
      <pc:sldChg chg="modSp">
        <pc:chgData name="cristiano tessarolo" userId="c36b394d4ec160dc" providerId="LiveId" clId="{B12DCD2D-90DD-4630-86F7-6D0F9E496DC7}" dt="2018-03-11T14:08:59.204" v="86" actId="20577"/>
        <pc:sldMkLst>
          <pc:docMk/>
          <pc:sldMk cId="452256561" sldId="295"/>
        </pc:sldMkLst>
        <pc:spChg chg="mod">
          <ac:chgData name="cristiano tessarolo" userId="c36b394d4ec160dc" providerId="LiveId" clId="{B12DCD2D-90DD-4630-86F7-6D0F9E496DC7}" dt="2018-03-11T14:08:59.204" v="86" actId="20577"/>
          <ac:spMkLst>
            <pc:docMk/>
            <pc:sldMk cId="452256561" sldId="29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1EAE-4A38-4A0D-8D8A-6BF10802CB9B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227469"/>
            <a:ext cx="41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8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supporto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1426029" y="2846424"/>
            <a:ext cx="649145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Hangouts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Wrike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kumimoji="1"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10/18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2887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11/18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22110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Hangouts</a:t>
            </a:r>
            <a:endParaRPr lang="it-IT" sz="4000" dirty="0"/>
          </a:p>
        </p:txBody>
      </p:sp>
      <p:sp>
        <p:nvSpPr>
          <p:cNvPr id="14" name="Rettangolo 13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Dropbox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Mega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107907" y="1451607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integrazione con l’ecosistema Google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4226340" y="146668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8" name="Rettangolo 27"/>
          <p:cNvSpPr/>
          <p:nvPr/>
        </p:nvSpPr>
        <p:spPr>
          <a:xfrm>
            <a:off x="1023042" y="4839945"/>
            <a:ext cx="358889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Skype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107907" y="4869514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integrazione con l’ecosistema Google</a:t>
            </a:r>
          </a:p>
        </p:txBody>
      </p:sp>
      <p:grpSp>
        <p:nvGrpSpPr>
          <p:cNvPr id="38" name="Gruppo 37"/>
          <p:cNvGrpSpPr/>
          <p:nvPr/>
        </p:nvGrpSpPr>
        <p:grpSpPr>
          <a:xfrm>
            <a:off x="4226340" y="4876874"/>
            <a:ext cx="720884" cy="720884"/>
            <a:chOff x="287565" y="3090648"/>
            <a:chExt cx="720884" cy="720884"/>
          </a:xfrm>
        </p:grpSpPr>
        <p:grpSp>
          <p:nvGrpSpPr>
            <p:cNvPr id="3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4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949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268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12/18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1436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Wrike</a:t>
            </a:r>
            <a:endParaRPr lang="it-IT" sz="4000" dirty="0"/>
          </a:p>
        </p:txBody>
      </p:sp>
      <p:sp>
        <p:nvSpPr>
          <p:cNvPr id="14" name="Rettangolo 13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Azendoo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eXo</a:t>
            </a:r>
            <a:r>
              <a:rPr lang="it-IT" dirty="0">
                <a:solidFill>
                  <a:schemeClr val="bg1"/>
                </a:solidFill>
              </a:rPr>
              <a:t> Platform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1482578"/>
            <a:ext cx="35327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</a:t>
            </a:r>
            <a:r>
              <a:rPr lang="it-IT" dirty="0">
                <a:solidFill>
                  <a:schemeClr val="bg1"/>
                </a:solidFill>
              </a:rPr>
              <a:t>integrazione con molte delle altre tecnologie usate dal gruppo e compatibilità con i maggiori sistemi operativi</a:t>
            </a:r>
            <a:endParaRPr kumimoji="1"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4203191" y="1497657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8" name="Rettangolo 27"/>
          <p:cNvSpPr/>
          <p:nvPr/>
        </p:nvSpPr>
        <p:spPr>
          <a:xfrm>
            <a:off x="1023042" y="4839945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Asana</a:t>
            </a:r>
          </a:p>
          <a:p>
            <a:pPr marL="285750" indent="-28575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Bitrix24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4873157"/>
            <a:ext cx="35327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compatibilità con le maggiori piattaforme</a:t>
            </a:r>
          </a:p>
        </p:txBody>
      </p:sp>
      <p:grpSp>
        <p:nvGrpSpPr>
          <p:cNvPr id="38" name="Gruppo 37"/>
          <p:cNvGrpSpPr/>
          <p:nvPr/>
        </p:nvGrpSpPr>
        <p:grpSpPr>
          <a:xfrm>
            <a:off x="4203191" y="4880517"/>
            <a:ext cx="720884" cy="720884"/>
            <a:chOff x="287565" y="3090648"/>
            <a:chExt cx="720884" cy="720884"/>
          </a:xfrm>
        </p:grpSpPr>
        <p:grpSp>
          <p:nvGrpSpPr>
            <p:cNvPr id="3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4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209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345931"/>
            <a:ext cx="91440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242693" y="165126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403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13/18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54323" y="3501151"/>
            <a:ext cx="308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10" name="Freccia curva 9"/>
          <p:cNvSpPr/>
          <p:nvPr/>
        </p:nvSpPr>
        <p:spPr>
          <a:xfrm flipV="1">
            <a:off x="431478" y="3962816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76400" y="3816605"/>
            <a:ext cx="816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it-IT" sz="4000" dirty="0"/>
          </a:p>
        </p:txBody>
      </p:sp>
      <p:grpSp>
        <p:nvGrpSpPr>
          <p:cNvPr id="15" name="Gruppo 14"/>
          <p:cNvGrpSpPr/>
          <p:nvPr/>
        </p:nvGrpSpPr>
        <p:grpSpPr>
          <a:xfrm>
            <a:off x="145899" y="1470008"/>
            <a:ext cx="720884" cy="720884"/>
            <a:chOff x="419848" y="2142869"/>
            <a:chExt cx="720884" cy="720884"/>
          </a:xfrm>
        </p:grpSpPr>
        <p:grpSp>
          <p:nvGrpSpPr>
            <p:cNvPr id="1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8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145899" y="4863252"/>
            <a:ext cx="720884" cy="720884"/>
            <a:chOff x="419848" y="2142869"/>
            <a:chExt cx="720884" cy="720884"/>
          </a:xfrm>
        </p:grpSpPr>
        <p:grpSp>
          <p:nvGrpSpPr>
            <p:cNvPr id="30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32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43" name="Rettangolo 42"/>
          <p:cNvSpPr/>
          <p:nvPr/>
        </p:nvSpPr>
        <p:spPr>
          <a:xfrm>
            <a:off x="1023042" y="1446701"/>
            <a:ext cx="35888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Markdown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Microsoft Word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1023042" y="4839945"/>
            <a:ext cx="358889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Subversion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1482578"/>
            <a:ext cx="353273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kumimoji="1"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 qualità tipografica dei documenti e chiara distinzione tra contenuto e formattazione</a:t>
            </a:r>
          </a:p>
        </p:txBody>
      </p:sp>
      <p:grpSp>
        <p:nvGrpSpPr>
          <p:cNvPr id="48" name="Gruppo 47"/>
          <p:cNvGrpSpPr/>
          <p:nvPr/>
        </p:nvGrpSpPr>
        <p:grpSpPr>
          <a:xfrm>
            <a:off x="4203191" y="1497657"/>
            <a:ext cx="720884" cy="720884"/>
            <a:chOff x="287565" y="3090648"/>
            <a:chExt cx="720884" cy="720884"/>
          </a:xfrm>
        </p:grpSpPr>
        <p:grpSp>
          <p:nvGrpSpPr>
            <p:cNvPr id="49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51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5084758" y="4873157"/>
            <a:ext cx="353273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Semplicità e minimo ingombro di risorse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Buona integrazione con le altre tecnologie</a:t>
            </a:r>
            <a:endParaRPr kumimoji="1"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4203191" y="4880517"/>
            <a:ext cx="720884" cy="720884"/>
            <a:chOff x="287565" y="3090648"/>
            <a:chExt cx="720884" cy="720884"/>
          </a:xfrm>
        </p:grpSpPr>
        <p:grpSp>
          <p:nvGrpSpPr>
            <p:cNvPr id="5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5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2565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ccia curva 32"/>
          <p:cNvSpPr/>
          <p:nvPr/>
        </p:nvSpPr>
        <p:spPr>
          <a:xfrm flipV="1">
            <a:off x="690835" y="1280858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407187" y="1541521"/>
            <a:ext cx="7602952" cy="18958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396300" y="3608822"/>
            <a:ext cx="7592066" cy="288030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96300" y="3827262"/>
            <a:ext cx="759206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200" dirty="0">
                <a:solidFill>
                  <a:schemeClr val="bg1"/>
                </a:solidFill>
              </a:rPr>
              <a:t>Consiste di un'interfaccia grafica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realizzata tramite librerie </a:t>
            </a:r>
            <a:r>
              <a:rPr lang="it-IT" sz="2200" dirty="0" err="1">
                <a:solidFill>
                  <a:schemeClr val="bg1"/>
                </a:solidFill>
              </a:rPr>
              <a:t>Qt</a:t>
            </a:r>
            <a:r>
              <a:rPr lang="it-IT" sz="2200" dirty="0">
                <a:solidFill>
                  <a:schemeClr val="bg1"/>
                </a:solidFill>
              </a:rPr>
              <a:t> che, ricevuta una stringa in input, invoca un metodo della libreria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it-IT" sz="2200" dirty="0">
                <a:solidFill>
                  <a:schemeClr val="bg1"/>
                </a:solidFill>
              </a:rPr>
              <a:t>per </a:t>
            </a:r>
            <a:r>
              <a:rPr lang="it-IT" sz="2200" dirty="0" err="1">
                <a:solidFill>
                  <a:schemeClr val="bg1"/>
                </a:solidFill>
              </a:rPr>
              <a:t>estarre</a:t>
            </a:r>
            <a:r>
              <a:rPr lang="it-IT" sz="2200" dirty="0">
                <a:solidFill>
                  <a:schemeClr val="bg1"/>
                </a:solidFill>
              </a:rPr>
              <a:t> la relation </a:t>
            </a:r>
            <a:r>
              <a:rPr lang="it-IT" sz="2200" dirty="0" err="1">
                <a:solidFill>
                  <a:schemeClr val="bg1"/>
                </a:solidFill>
              </a:rPr>
              <a:t>token</a:t>
            </a:r>
            <a:r>
              <a:rPr lang="it-IT" sz="2200" dirty="0">
                <a:solidFill>
                  <a:schemeClr val="bg1"/>
                </a:solidFill>
              </a:rPr>
              <a:t> e la stampa sotto forma di grafo insieme all'input normalizzato in lettere minuscole.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La </a:t>
            </a:r>
            <a:r>
              <a:rPr lang="it-IT" sz="2200" dirty="0" err="1">
                <a:solidFill>
                  <a:schemeClr val="bg1"/>
                </a:solidFill>
              </a:rPr>
              <a:t>build</a:t>
            </a:r>
            <a:r>
              <a:rPr lang="it-IT" sz="2200" dirty="0">
                <a:solidFill>
                  <a:schemeClr val="bg1"/>
                </a:solidFill>
              </a:rPr>
              <a:t> del </a:t>
            </a:r>
            <a:r>
              <a:rPr lang="it-IT" sz="2200" dirty="0" err="1">
                <a:solidFill>
                  <a:schemeClr val="bg1"/>
                </a:solidFill>
              </a:rPr>
              <a:t>PoC</a:t>
            </a:r>
            <a:r>
              <a:rPr lang="it-IT" sz="2200" dirty="0">
                <a:solidFill>
                  <a:schemeClr val="bg1"/>
                </a:solidFill>
              </a:rPr>
              <a:t> sfrutta la tecnologia CMAKE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per la corretta compilazione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913965" y="302889"/>
            <a:ext cx="2874264" cy="87614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文本框 6"/>
          <p:cNvSpPr txBox="1"/>
          <p:nvPr/>
        </p:nvSpPr>
        <p:spPr>
          <a:xfrm>
            <a:off x="1584440" y="201061"/>
            <a:ext cx="2595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endParaRPr kumimoji="1"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96300" y="1649283"/>
            <a:ext cx="7602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Introduce le tecnologie,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i </a:t>
            </a:r>
            <a:r>
              <a:rPr lang="it-IT" sz="2400" dirty="0" err="1">
                <a:solidFill>
                  <a:schemeClr val="bg1"/>
                </a:solidFill>
              </a:rPr>
              <a:t>framework</a:t>
            </a:r>
            <a:r>
              <a:rPr lang="it-IT" sz="2400" dirty="0">
                <a:solidFill>
                  <a:schemeClr val="bg1"/>
                </a:solidFill>
              </a:rPr>
              <a:t> e le librerie selezionate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per lo sviluppo del prodotto e ne dimostra adeguatezza 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grado di integrazione in relazione agli obiettivi di progetto. </a:t>
            </a:r>
          </a:p>
        </p:txBody>
      </p:sp>
      <p:sp>
        <p:nvSpPr>
          <p:cNvPr id="45" name="Freccia curva 44"/>
          <p:cNvSpPr/>
          <p:nvPr/>
        </p:nvSpPr>
        <p:spPr>
          <a:xfrm flipV="1">
            <a:off x="690835" y="3437383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14/18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六边形 43"/>
          <p:cNvSpPr/>
          <p:nvPr/>
        </p:nvSpPr>
        <p:spPr>
          <a:xfrm rot="3684182">
            <a:off x="208261" y="149160"/>
            <a:ext cx="1303452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Freeform 263"/>
          <p:cNvSpPr>
            <a:spLocks noChangeAspect="1" noEditPoints="1"/>
          </p:cNvSpPr>
          <p:nvPr/>
        </p:nvSpPr>
        <p:spPr bwMode="auto">
          <a:xfrm>
            <a:off x="588866" y="334276"/>
            <a:ext cx="542242" cy="684000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97784"/>
            <a:ext cx="869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</a:t>
            </a:r>
            <a:r>
              <a:rPr kumimoji="1"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rilevati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212246" y="1546046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矩形 24"/>
          <p:cNvSpPr/>
          <p:nvPr/>
        </p:nvSpPr>
        <p:spPr>
          <a:xfrm>
            <a:off x="300961" y="1607600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</a:t>
            </a:r>
            <a:r>
              <a:rPr lang="it-IT" sz="2400" b="1">
                <a:solidFill>
                  <a:schemeClr val="bg1"/>
                </a:solidFill>
              </a:rPr>
              <a:t>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61840" y="2882715"/>
            <a:ext cx="44708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Compilazione e configurazione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CMAKE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Interfaccia grafica realizzata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Stampa del grafo (parzialmente manipolabile) relativo a una relation dell'</a:t>
            </a:r>
            <a:r>
              <a:rPr lang="it-IT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 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Incapsulamento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oggetti</a:t>
            </a:r>
          </a:p>
          <a:p>
            <a:r>
              <a:rPr lang="it-IT" dirty="0">
                <a:solidFill>
                  <a:schemeClr val="bg1"/>
                </a:solidFill>
              </a:rPr>
              <a:t>Parziale implementazione del software 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4942118" y="1546046"/>
            <a:ext cx="4033182" cy="954107"/>
          </a:xfrm>
          <a:prstGeom prst="roundRect">
            <a:avLst>
              <a:gd name="adj" fmla="val 0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矩形 24"/>
          <p:cNvSpPr/>
          <p:nvPr/>
        </p:nvSpPr>
        <p:spPr>
          <a:xfrm>
            <a:off x="5030833" y="1792265"/>
            <a:ext cx="39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Problemi irrisolti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030833" y="2882715"/>
            <a:ext cx="41442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Importazione e esportazione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manipolazione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configurazione del software 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3" name="Rettangolo 2"/>
          <p:cNvSpPr/>
          <p:nvPr/>
        </p:nvSpPr>
        <p:spPr>
          <a:xfrm>
            <a:off x="216383" y="2498592"/>
            <a:ext cx="36000" cy="4140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942554" y="2498592"/>
            <a:ext cx="36000" cy="41400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15/18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7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140909"/>
            <a:ext cx="838374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Compilazione in C++ di QT e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è stato semplice compilare il nostro sorgente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includendo le due librerie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perché in </a:t>
            </a:r>
            <a:r>
              <a:rPr lang="it-IT" sz="2000" dirty="0" err="1">
                <a:solidFill>
                  <a:schemeClr val="bg1"/>
                </a:solidFill>
              </a:rPr>
              <a:t>Speect</a:t>
            </a:r>
            <a:r>
              <a:rPr lang="it-IT" sz="2000" dirty="0">
                <a:solidFill>
                  <a:schemeClr val="bg1"/>
                </a:solidFill>
              </a:rPr>
              <a:t> manca parte del supporto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necessario alla compilazione tramite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Oltre che compilare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, riusciamo ad utilizzare il </a:t>
            </a:r>
            <a:r>
              <a:rPr lang="it-IT" sz="2000" dirty="0" err="1">
                <a:solidFill>
                  <a:schemeClr val="bg1"/>
                </a:solidFill>
              </a:rPr>
              <a:t>progretto</a:t>
            </a:r>
            <a:r>
              <a:rPr lang="it-IT" sz="2000" dirty="0">
                <a:solidFill>
                  <a:schemeClr val="bg1"/>
                </a:solidFill>
              </a:rPr>
              <a:t> in </a:t>
            </a:r>
            <a:r>
              <a:rPr lang="it-IT" sz="2000" dirty="0" err="1">
                <a:solidFill>
                  <a:schemeClr val="bg1"/>
                </a:solidFill>
              </a:rPr>
              <a:t>QtCreator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Configurazione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Abbiamo notato vari problemi di installazione della libreria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causati da un link esterno non stabile,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 quel punto abbiamo modificato il file di configurazione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correggendo il problema.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16/18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Freccia destra 6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097250"/>
            <a:ext cx="838374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Disegno e manipolazione di elementi grafici attraverso il cursore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Da una prima analisi pensavamo che questa parte fosse difficile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ma non abbiamo riscontrato grossi problemi nel realizzarla.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Incapsulamento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tramite oggetti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si sono presentati problemi.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Parziale implementazione del software per il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automatico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Viene notificato su </a:t>
            </a:r>
            <a:r>
              <a:rPr lang="it-IT" sz="2000" dirty="0" err="1">
                <a:solidFill>
                  <a:schemeClr val="bg1"/>
                </a:solidFill>
              </a:rPr>
              <a:t>slack</a:t>
            </a:r>
            <a:r>
              <a:rPr lang="it-IT" sz="2000" dirty="0">
                <a:solidFill>
                  <a:schemeClr val="bg1"/>
                </a:solidFill>
              </a:rPr>
              <a:t> un eventuale errore di compilazione.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17/18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Freccia destra 7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1407159" y="3250957"/>
            <a:ext cx="6329680" cy="1631216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088334" y="2430120"/>
            <a:ext cx="69673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it-IT" sz="2400" i="1" dirty="0">
                <a:solidFill>
                  <a:schemeClr val="bg1"/>
                </a:solidFill>
              </a:rPr>
              <a:t>Dai problemi risolti abbiamo scoperto che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le operazioni di </a:t>
            </a:r>
            <a:r>
              <a:rPr lang="it-IT" sz="2400" dirty="0" err="1">
                <a:solidFill>
                  <a:schemeClr val="bg1"/>
                </a:solidFill>
              </a:rPr>
              <a:t>Speect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devono essere eseguite senza interruzioni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altrimenti il file </a:t>
            </a:r>
            <a:r>
              <a:rPr lang="it-IT" sz="2400" dirty="0" err="1">
                <a:solidFill>
                  <a:schemeClr val="bg1"/>
                </a:solidFill>
              </a:rPr>
              <a:t>wav</a:t>
            </a:r>
            <a:r>
              <a:rPr lang="it-IT" sz="2400" dirty="0">
                <a:solidFill>
                  <a:schemeClr val="bg1"/>
                </a:solidFill>
              </a:rPr>
              <a:t> risultante si corrompe</a:t>
            </a:r>
          </a:p>
        </p:txBody>
      </p:sp>
      <p:sp>
        <p:nvSpPr>
          <p:cNvPr id="5" name="Freccia destra 4"/>
          <p:cNvSpPr/>
          <p:nvPr/>
        </p:nvSpPr>
        <p:spPr>
          <a:xfrm rot="16200000" flipH="1" flipV="1">
            <a:off x="3935733" y="1646380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18/18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65126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533427" y="3522515"/>
            <a:ext cx="70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L'utente avrà la possibilità di salvare i grafi generati a schermo dall'applicazione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7" y="1783535"/>
            <a:ext cx="3559680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647676" y="2917120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242694" y="1418524"/>
            <a:ext cx="1148267" cy="1303451"/>
            <a:chOff x="182788" y="1226090"/>
            <a:chExt cx="1064103" cy="1234359"/>
          </a:xfrm>
        </p:grpSpPr>
        <p:sp>
          <p:nvSpPr>
            <p:cNvPr id="1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0" name="矩形 24"/>
          <p:cNvSpPr/>
          <p:nvPr/>
        </p:nvSpPr>
        <p:spPr>
          <a:xfrm>
            <a:off x="1533427" y="1809643"/>
            <a:ext cx="73756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Scopo del progetto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i="1" dirty="0">
                <a:solidFill>
                  <a:schemeClr val="bg1"/>
                </a:solidFill>
              </a:rPr>
              <a:t>fornire un’interfaccia grafica utilizzabile come strumento di supporto all'utilizzo di </a:t>
            </a:r>
            <a:r>
              <a:rPr lang="it-IT" sz="2400" i="1" dirty="0" err="1">
                <a:solidFill>
                  <a:schemeClr val="bg1"/>
                </a:solidFill>
              </a:rPr>
              <a:t>plugin</a:t>
            </a:r>
            <a:r>
              <a:rPr lang="it-IT" sz="2400" i="1" dirty="0">
                <a:solidFill>
                  <a:schemeClr val="bg1"/>
                </a:solidFill>
              </a:rPr>
              <a:t> sulla piattaforma </a:t>
            </a:r>
            <a:r>
              <a:rPr lang="it-IT" sz="2400" i="1" dirty="0" err="1">
                <a:solidFill>
                  <a:schemeClr val="bg1"/>
                </a:solidFill>
              </a:rPr>
              <a:t>Speect</a:t>
            </a:r>
            <a:endParaRPr lang="it-IT" sz="2400" i="1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632867" y="4948535"/>
            <a:ext cx="691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funzionamento dell'applicazione sarà garantito su un sistema Linux </a:t>
            </a:r>
            <a:r>
              <a:rPr lang="it-IT" sz="2400" dirty="0" err="1">
                <a:solidFill>
                  <a:schemeClr val="bg1"/>
                </a:solidFill>
              </a:rPr>
              <a:t>Ubuntu</a:t>
            </a:r>
            <a:r>
              <a:rPr lang="it-IT" sz="2400" dirty="0">
                <a:solidFill>
                  <a:schemeClr val="bg1"/>
                </a:solidFill>
              </a:rPr>
              <a:t> versione 16.04 o superiore</a:t>
            </a:r>
          </a:p>
        </p:txBody>
      </p:sp>
      <p:sp>
        <p:nvSpPr>
          <p:cNvPr id="23" name="Freccia curva 22"/>
          <p:cNvSpPr/>
          <p:nvPr/>
        </p:nvSpPr>
        <p:spPr>
          <a:xfrm flipV="1">
            <a:off x="641920" y="4377152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7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2/18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3238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569264" y="3020765"/>
            <a:ext cx="351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19" name="Freccia destra 118"/>
          <p:cNvSpPr/>
          <p:nvPr/>
        </p:nvSpPr>
        <p:spPr>
          <a:xfrm rot="16200000" flipH="1" flipV="1">
            <a:off x="1840892" y="2241514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253367" y="1548441"/>
            <a:ext cx="6637266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53367" y="1537586"/>
            <a:ext cx="663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diviso le tecnologie in due gruppi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012314" y="3020765"/>
            <a:ext cx="361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supporto</a:t>
            </a:r>
          </a:p>
        </p:txBody>
      </p:sp>
      <p:sp>
        <p:nvSpPr>
          <p:cNvPr id="23" name="Freccia destra 22"/>
          <p:cNvSpPr/>
          <p:nvPr/>
        </p:nvSpPr>
        <p:spPr>
          <a:xfrm rot="16200000" flipH="1" flipV="1">
            <a:off x="6478777" y="2241515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642605" y="3681588"/>
            <a:ext cx="3439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/>
              <a:t>QT v5.9 LTS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/>
              <a:t>CMAKE v3.10.2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Ubuntu</a:t>
            </a:r>
            <a:r>
              <a:rPr lang="it-IT" sz="2400" b="0" dirty="0"/>
              <a:t> v16.04.3 LTS</a:t>
            </a:r>
          </a:p>
          <a:p>
            <a:pPr marL="342900" indent="-342900" algn="l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</a:pPr>
            <a:r>
              <a:rPr lang="it-IT" sz="2400" b="0" dirty="0" err="1"/>
              <a:t>Travis</a:t>
            </a:r>
            <a:r>
              <a:rPr lang="it-IT" sz="2400" b="0" dirty="0"/>
              <a:t> CI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7D0354-7B78-4D36-A8CC-C1CA28826FB3}"/>
              </a:ext>
            </a:extLst>
          </p:cNvPr>
          <p:cNvSpPr txBox="1"/>
          <p:nvPr/>
        </p:nvSpPr>
        <p:spPr>
          <a:xfrm>
            <a:off x="5116617" y="3681588"/>
            <a:ext cx="246321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342900" indent="-342900">
              <a:spcAft>
                <a:spcPts val="600"/>
              </a:spcAft>
              <a:buClr>
                <a:srgbClr val="FFC000"/>
              </a:buClr>
              <a:buFont typeface="Wingdings" charset="2"/>
              <a:buChar char="ü"/>
              <a:defRPr kumimoji="1"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chemeClr val="accent2"/>
              </a:buClr>
            </a:pPr>
            <a:r>
              <a:rPr lang="it-IT" dirty="0"/>
              <a:t>Google Drive</a:t>
            </a:r>
          </a:p>
          <a:p>
            <a:pPr>
              <a:buClr>
                <a:schemeClr val="accent2"/>
              </a:buClr>
            </a:pPr>
            <a:r>
              <a:rPr lang="it-IT" dirty="0" err="1"/>
              <a:t>Hangouts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Slack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Wrike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LaTex</a:t>
            </a:r>
            <a:endParaRPr lang="it-IT" dirty="0"/>
          </a:p>
          <a:p>
            <a:pPr>
              <a:buClr>
                <a:schemeClr val="accent2"/>
              </a:buClr>
            </a:pPr>
            <a:r>
              <a:rPr lang="it-IT" dirty="0" err="1"/>
              <a:t>Git</a:t>
            </a:r>
            <a:endParaRPr lang="it-IT" dirty="0"/>
          </a:p>
        </p:txBody>
      </p:sp>
      <p:sp>
        <p:nvSpPr>
          <p:cNvPr id="2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3/18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9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9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8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sviluppo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2471058" y="2867980"/>
            <a:ext cx="5555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 v5.9 LTS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CMAKE v3.10.2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v16.04.3 LTS</a:t>
            </a:r>
          </a:p>
          <a:p>
            <a:pPr lvl="4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</a:p>
        </p:txBody>
      </p:sp>
      <p:sp>
        <p:nvSpPr>
          <p:cNvPr id="2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4/18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lang="it-IT" sz="4000" dirty="0"/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5/18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57858" y="1752396"/>
            <a:ext cx="6691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OpenMary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Idlak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45675" y="3403879"/>
            <a:ext cx="720884" cy="720884"/>
            <a:chOff x="419848" y="3991177"/>
            <a:chExt cx="720884" cy="720884"/>
          </a:xfrm>
        </p:grpSpPr>
        <p:sp>
          <p:nvSpPr>
            <p:cNvPr id="54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303254" y="1862625"/>
            <a:ext cx="720884" cy="720884"/>
            <a:chOff x="419848" y="2142869"/>
            <a:chExt cx="720884" cy="720884"/>
          </a:xfrm>
        </p:grpSpPr>
        <p:grpSp>
          <p:nvGrpSpPr>
            <p:cNvPr id="6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67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" name="Rettangolo 4"/>
          <p:cNvSpPr/>
          <p:nvPr/>
        </p:nvSpPr>
        <p:spPr>
          <a:xfrm>
            <a:off x="1357858" y="3330919"/>
            <a:ext cx="71955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Scarsa leggibilità del codice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non banali procedure di configurazione</a:t>
            </a:r>
            <a:endParaRPr kumimoji="1" lang="it-IT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306665D-2BB8-4ADF-8841-B4046E6E87BB}"/>
              </a:ext>
            </a:extLst>
          </p:cNvPr>
          <p:cNvSpPr/>
          <p:nvPr/>
        </p:nvSpPr>
        <p:spPr>
          <a:xfrm>
            <a:off x="1357858" y="5086261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algn="just">
              <a:buClr>
                <a:srgbClr val="FFC000"/>
              </a:buClr>
            </a:pP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C6AF8E5-2879-40A9-B5D8-EF12AA3A9B9A}"/>
              </a:ext>
            </a:extLst>
          </p:cNvPr>
          <p:cNvGrpSpPr/>
          <p:nvPr/>
        </p:nvGrpSpPr>
        <p:grpSpPr>
          <a:xfrm>
            <a:off x="365678" y="5162895"/>
            <a:ext cx="720884" cy="720884"/>
            <a:chOff x="287565" y="3090648"/>
            <a:chExt cx="720884" cy="720884"/>
          </a:xfrm>
        </p:grpSpPr>
        <p:grpSp>
          <p:nvGrpSpPr>
            <p:cNvPr id="21" name="组合 21">
              <a:extLst>
                <a:ext uri="{FF2B5EF4-FFF2-40B4-BE49-F238E27FC236}">
                  <a16:creationId xmlns:a16="http://schemas.microsoft.com/office/drawing/2014/main" id="{251485F6-314B-4780-997E-435AC9D507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3" name="Freeform 130">
                <a:extLst>
                  <a:ext uri="{FF2B5EF4-FFF2-40B4-BE49-F238E27FC236}">
                    <a16:creationId xmlns:a16="http://schemas.microsoft.com/office/drawing/2014/main" id="{6F02ECE1-CADB-49A6-B7F7-3290893B0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1">
                <a:extLst>
                  <a:ext uri="{FF2B5EF4-FFF2-40B4-BE49-F238E27FC236}">
                    <a16:creationId xmlns:a16="http://schemas.microsoft.com/office/drawing/2014/main" id="{6FC1FDD6-7866-4B76-88ED-FD5244E6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椭圆 37">
              <a:extLst>
                <a:ext uri="{FF2B5EF4-FFF2-40B4-BE49-F238E27FC236}">
                  <a16:creationId xmlns:a16="http://schemas.microsoft.com/office/drawing/2014/main" id="{45F0218D-D13E-4EA7-B533-852E6EE1495F}"/>
                </a:ext>
              </a:extLst>
            </p:cNvPr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78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6/18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90983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GTK+ 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wxWidgets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87565" y="1502512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87565" y="3227329"/>
            <a:ext cx="720884" cy="720884"/>
            <a:chOff x="419848" y="3991177"/>
            <a:chExt cx="720884" cy="720884"/>
          </a:xfrm>
        </p:grpSpPr>
        <p:sp>
          <p:nvSpPr>
            <p:cNvPr id="21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225575" y="3410870"/>
            <a:ext cx="7507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più basse in relazione di alcune tecnologie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Installazione richiede molto spazio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30757"/>
            <a:ext cx="863535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Ampio utilizzo in ambito aziendale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Buona stabilità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287565" y="4929838"/>
            <a:ext cx="720884" cy="720884"/>
            <a:chOff x="287565" y="3090648"/>
            <a:chExt cx="720884" cy="720884"/>
          </a:xfrm>
        </p:grpSpPr>
        <p:grpSp>
          <p:nvGrpSpPr>
            <p:cNvPr id="31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3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74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48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CMake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7/18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Qmake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220549"/>
            <a:ext cx="750730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Molte funzionalità dipendono dalla versione specifica di CMAKE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sintassi  è disuniforme e confusionaria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documentazione introduttiva è scarsa e presenta pochi esempi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già utilizzata da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94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795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8/18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MacOs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5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20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/>
          <p:cNvSpPr/>
          <p:nvPr/>
        </p:nvSpPr>
        <p:spPr>
          <a:xfrm>
            <a:off x="1225576" y="3220549"/>
            <a:ext cx="669174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supporta (o non supporta completamente) alcuni software di utilizzo comune o selezionati dal gruppo per ni organizzativi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7087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Proponente richiede garanzia di funzionamento del prodotto su questo specifico sistema operativo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853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926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9/18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Circleci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Wercker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360895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389443"/>
            <a:ext cx="73365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software di terze parti per personalizzazioni avanzate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4878807"/>
            <a:ext cx="70871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Semplicita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 integrazione con lo strumento di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tecnologia CMAKE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287565" y="486289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116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349</TotalTime>
  <Words>771</Words>
  <Application>Microsoft Office PowerPoint</Application>
  <PresentationFormat>Presentazione su schermo (4:3)</PresentationFormat>
  <Paragraphs>210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宋体</vt:lpstr>
      <vt:lpstr>Arial</vt:lpstr>
      <vt:lpstr>Bauhaus 93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170</cp:revision>
  <cp:lastPrinted>2018-03-11T14:03:18Z</cp:lastPrinted>
  <dcterms:created xsi:type="dcterms:W3CDTF">2018-03-10T20:16:12Z</dcterms:created>
  <dcterms:modified xsi:type="dcterms:W3CDTF">2018-03-11T14:09:07Z</dcterms:modified>
</cp:coreProperties>
</file>