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74" r:id="rId11"/>
    <p:sldId id="272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E8-4C3C-AA88-F37890918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E8-4C3C-AA88-F37890918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EF-4B77-A5DB-9854E6AF8A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EF-4B77-A5DB-9854E6AF8A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8-4C3C-AA88-F37890918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14-4E92-8155-DFBBE74443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14-4E92-8155-DFBBE744430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F9-4869-A0EF-5E717537AD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F9-4869-A0EF-5E717537AD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E92-8155-DFBBE74443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79EE1-4806-4D48-AC25-143CF3357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A2A7BB-D608-4382-A834-7175069F1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3E4A3-958F-4023-AD08-651789A0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29442-6091-4152-BA8C-2AE606FF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5619B5-C331-46DA-A566-643D7E0B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12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20F2E-3EC7-4C54-ACE6-BFA36661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B9A828-7D0C-44A4-A5A5-C1B05BFF7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2431-D088-47D3-B7F8-B5B07069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FDD3D-7298-481B-81C3-F8B4A2A2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E06781-147A-4C03-9E92-1C5F88E0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8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4A9CE1-55E8-4A97-A6DC-AE4561428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27AA64-658F-405F-9FAB-F2EEF2E2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73F50-BA8A-45BE-BDF4-4EDDB6B6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29872-83D0-416D-BEE6-7F45387A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1BC3F0-9941-4524-AE4E-176DC372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7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691C0-C59F-459E-87F1-9790A571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CAE085-98D8-4DA5-9ACC-2F7885B0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A5BD84-126A-4295-80A1-C72FB382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36B603-1355-442E-B256-0E3F7E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D22214-5E7C-4670-88F9-A6F9045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64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E2CF9-F259-46E6-A8DB-E60CF873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4BE4C2-58E8-4706-98FB-AEB2C33B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63AA65-FA49-45DB-AB13-FB5F1EBE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9771E3-6383-4702-9930-DDCCCFF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5CFEC8-8802-4E46-8617-36B2749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8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DF8D4-12B1-4E71-A8FC-8AD34F8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F89A83-AFEB-40B6-97D3-2DDEC7B6E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DA204D-85E9-41AD-A7DF-D03C2C02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DCB05B-EE0E-4FC0-8DA7-4000E1B8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A1D3CE-060B-447E-812B-79EFB5C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774B81-0E5A-4821-839D-CDC23C35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98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E84C75-3ED9-4ED0-AD48-9CF71FF0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D86EC0-465A-4AE8-8F29-8D10EE0D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A29FD4-1809-48A5-BDF8-1FFAC836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214504-DDA8-467E-AB84-99C645195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AE66FC-2553-45EE-B234-57BB1CEC3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F9486F-A276-4C35-ACFC-386C176E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1A06AB-CCAA-4757-BAD8-7C9475B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BB5011-1313-4F24-843B-9EE97431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16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5507F-DDD2-4DBF-BAE2-42615763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0D4B49-4125-4FC8-9B34-56F7D28E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679E0C-13C2-4AEF-9830-1B063EEB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B864B5-F6DF-4E73-9009-E4D54DF5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8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5F6158-A70E-482F-B279-2D1CFDE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D8849B-6403-4994-BDD0-EA600C4E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702A00-2727-49F2-84D2-F8CB3007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D24BBD-3B61-413A-992A-88019D68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681CA3-62BD-4251-A0AE-9B2382F8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EBE906-54E4-40D1-B5FD-E483753F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04744F-F08D-4033-B444-CEA91F13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6A6604-EC72-4E9D-9586-9D9EFC9A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03E82E-A741-44CB-803C-9814B4EA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2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021F74-124E-48C6-AF76-E2B9D0E8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9C5328-3183-45B2-AF82-DC453883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764B95-2419-47CC-A1BD-AB1A1ED0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84ACE8-AB60-4A61-A258-F1EAFE68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99F86A-D4AA-4B04-844B-911E8C53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BBB11-6052-4D37-A3FA-37D537C4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DA5C40-CB73-487C-A755-FFF930F9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E09D56-8A21-46AD-B3B5-A781E599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7A8F8-F29C-4A70-A256-4F33124A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B6B62B-A8C5-47F7-88D8-2CD68046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3CAF3F-9E2F-4E58-ADA9-EBF32FE42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78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D5389-C8EC-4CD1-AAB8-E35642FDF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Product Baseline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5775-9D03-4E8C-AAF1-8017FA77D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0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74DFA-03FE-4134-A1AD-A403F5F1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D7ABD-E71B-49E5-9B15-9135D1A2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Caricamento della voice</a:t>
            </a:r>
          </a:p>
        </p:txBody>
      </p:sp>
    </p:spTree>
    <p:extLst>
      <p:ext uri="{BB962C8B-B14F-4D97-AF65-F5344CB8AC3E}">
        <p14:creationId xmlns:p14="http://schemas.microsoft.com/office/powerpoint/2010/main" val="36422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D82B6-0392-491B-8105-950520BD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FB9507-9421-4A15-8B07-4E825906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Esecuzione </a:t>
            </a:r>
            <a:r>
              <a:rPr lang="it-IT" dirty="0" err="1"/>
              <a:t>proccessor</a:t>
            </a:r>
            <a:r>
              <a:rPr lang="it-IT" dirty="0"/>
              <a:t> selezionati</a:t>
            </a:r>
          </a:p>
        </p:txBody>
      </p:sp>
    </p:spTree>
    <p:extLst>
      <p:ext uri="{BB962C8B-B14F-4D97-AF65-F5344CB8AC3E}">
        <p14:creationId xmlns:p14="http://schemas.microsoft.com/office/powerpoint/2010/main" val="8895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C42B86-D846-434A-9207-B1EE92D7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2DA7B9-9D82-4BC2-A184-B6DEEDEE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it-IT" dirty="0"/>
              <a:t>Stampa grafo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7FA4A4E-16BE-45A2-A524-69BD8CFE51A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Aggiunta linee</a:t>
            </a:r>
          </a:p>
        </p:txBody>
      </p:sp>
    </p:spTree>
    <p:extLst>
      <p:ext uri="{BB962C8B-B14F-4D97-AF65-F5344CB8AC3E}">
        <p14:creationId xmlns:p14="http://schemas.microsoft.com/office/powerpoint/2010/main" val="251364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2CE1A-0135-4ECF-94BE-0B88CAAA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85"/>
            <a:ext cx="10515600" cy="1325563"/>
          </a:xfrm>
        </p:spPr>
        <p:txBody>
          <a:bodyPr/>
          <a:lstStyle/>
          <a:p>
            <a:r>
              <a:rPr lang="it-IT" dirty="0"/>
              <a:t>Casi d’uso coperti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1406E2D-0BBD-4C14-8877-A6EE2225F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78597"/>
              </p:ext>
            </p:extLst>
          </p:nvPr>
        </p:nvGraphicFramePr>
        <p:xfrm>
          <a:off x="838200" y="1396699"/>
          <a:ext cx="324631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04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082104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082104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485437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architettura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8293C07-3244-4661-8DC9-BB9F8CCD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30577"/>
              </p:ext>
            </p:extLst>
          </p:nvPr>
        </p:nvGraphicFramePr>
        <p:xfrm>
          <a:off x="4642827" y="1396929"/>
          <a:ext cx="324631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04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082104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082104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485437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architettura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B9720260-9DF1-4E05-9E83-7AA662EFD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774111"/>
              </p:ext>
            </p:extLst>
          </p:nvPr>
        </p:nvGraphicFramePr>
        <p:xfrm>
          <a:off x="8447454" y="1402715"/>
          <a:ext cx="2906346" cy="2562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220C445B-B017-49F0-9210-670A042B4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974630"/>
              </p:ext>
            </p:extLst>
          </p:nvPr>
        </p:nvGraphicFramePr>
        <p:xfrm>
          <a:off x="8447454" y="3965331"/>
          <a:ext cx="2906346" cy="252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711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7FA2C4-43DE-4C42-9247-A07C657F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98"/>
          </a:xfrm>
        </p:spPr>
        <p:txBody>
          <a:bodyPr/>
          <a:lstStyle/>
          <a:p>
            <a:r>
              <a:rPr lang="it-IT" dirty="0"/>
              <a:t>Requisiti obbligatori funzionali soddisfatti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D750235-B416-4735-B921-66B654BE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584333"/>
              </p:ext>
            </p:extLst>
          </p:nvPr>
        </p:nvGraphicFramePr>
        <p:xfrm>
          <a:off x="556846" y="1510518"/>
          <a:ext cx="3777762" cy="498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01">
                  <a:extLst>
                    <a:ext uri="{9D8B030D-6E8A-4147-A177-3AD203B41FA5}">
                      <a16:colId xmlns:a16="http://schemas.microsoft.com/office/drawing/2014/main" val="1575452336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075813231"/>
                    </a:ext>
                  </a:extLst>
                </a:gridCol>
                <a:gridCol w="1442418">
                  <a:extLst>
                    <a:ext uri="{9D8B030D-6E8A-4147-A177-3AD203B41FA5}">
                      <a16:colId xmlns:a16="http://schemas.microsoft.com/office/drawing/2014/main" val="1895294404"/>
                    </a:ext>
                  </a:extLst>
                </a:gridCol>
              </a:tblGrid>
              <a:tr h="618248">
                <a:tc>
                  <a:txBody>
                    <a:bodyPr/>
                    <a:lstStyle/>
                    <a:p>
                      <a:r>
                        <a:rPr lang="it-IT" sz="1400" dirty="0"/>
                        <a:t>Requisito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Soddifacimento</a:t>
                      </a:r>
                      <a:endParaRPr lang="it-IT" sz="1400" dirty="0"/>
                    </a:p>
                    <a:p>
                      <a:r>
                        <a:rPr lang="it-IT" sz="1400" dirty="0" err="1"/>
                        <a:t>archittettura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Soddisfacimento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76786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18795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6844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70022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61931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4731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45685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15190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81037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1574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40226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6825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66563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DB11DB3-EDC4-4A4A-8AF1-A6DDA6EA3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71672"/>
              </p:ext>
            </p:extLst>
          </p:nvPr>
        </p:nvGraphicFramePr>
        <p:xfrm>
          <a:off x="4431323" y="1510514"/>
          <a:ext cx="3777763" cy="498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850">
                  <a:extLst>
                    <a:ext uri="{9D8B030D-6E8A-4147-A177-3AD203B41FA5}">
                      <a16:colId xmlns:a16="http://schemas.microsoft.com/office/drawing/2014/main" val="3259086449"/>
                    </a:ext>
                  </a:extLst>
                </a:gridCol>
                <a:gridCol w="1371828">
                  <a:extLst>
                    <a:ext uri="{9D8B030D-6E8A-4147-A177-3AD203B41FA5}">
                      <a16:colId xmlns:a16="http://schemas.microsoft.com/office/drawing/2014/main" val="2943030933"/>
                    </a:ext>
                  </a:extLst>
                </a:gridCol>
                <a:gridCol w="1458085">
                  <a:extLst>
                    <a:ext uri="{9D8B030D-6E8A-4147-A177-3AD203B41FA5}">
                      <a16:colId xmlns:a16="http://schemas.microsoft.com/office/drawing/2014/main" val="3583346950"/>
                    </a:ext>
                  </a:extLst>
                </a:gridCol>
              </a:tblGrid>
              <a:tr h="614312">
                <a:tc>
                  <a:txBody>
                    <a:bodyPr/>
                    <a:lstStyle/>
                    <a:p>
                      <a:r>
                        <a:rPr lang="it-IT" sz="1400" dirty="0"/>
                        <a:t>Requisito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Soddifacimento</a:t>
                      </a:r>
                      <a:endParaRPr lang="it-IT" sz="1400" dirty="0"/>
                    </a:p>
                    <a:p>
                      <a:r>
                        <a:rPr lang="it-IT" sz="1400" dirty="0" err="1"/>
                        <a:t>archittettura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Soddisfacimento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39774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4710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18465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62673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1168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42385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ROF9.3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27588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1044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0145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3390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3634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1365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85291"/>
                  </a:ext>
                </a:extLst>
              </a:tr>
            </a:tbl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315657"/>
              </p:ext>
            </p:extLst>
          </p:nvPr>
        </p:nvGraphicFramePr>
        <p:xfrm>
          <a:off x="8305801" y="1510514"/>
          <a:ext cx="2906346" cy="2539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671480"/>
              </p:ext>
            </p:extLst>
          </p:nvPr>
        </p:nvGraphicFramePr>
        <p:xfrm>
          <a:off x="8305801" y="4049808"/>
          <a:ext cx="2906346" cy="244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0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5D953-7B6B-45BF-A5A5-0060ADD4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23497-F5B8-423D-A940-A524D286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Dal </a:t>
            </a:r>
            <a:r>
              <a:rPr lang="it-IT" dirty="0" err="1"/>
              <a:t>PoC</a:t>
            </a:r>
            <a:r>
              <a:rPr lang="it-IT" dirty="0"/>
              <a:t> alla PB</a:t>
            </a:r>
          </a:p>
          <a:p>
            <a:r>
              <a:rPr lang="it-IT" dirty="0"/>
              <a:t>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viewmodel</a:t>
            </a:r>
            <a:endParaRPr lang="it-IT" dirty="0"/>
          </a:p>
          <a:p>
            <a:r>
              <a:rPr lang="it-IT" dirty="0" err="1"/>
              <a:t>View</a:t>
            </a:r>
            <a:endParaRPr lang="it-IT" dirty="0"/>
          </a:p>
          <a:p>
            <a:r>
              <a:rPr lang="it-IT" dirty="0"/>
              <a:t>Model</a:t>
            </a:r>
          </a:p>
          <a:p>
            <a:r>
              <a:rPr lang="it-IT" dirty="0" err="1"/>
              <a:t>ViewModel</a:t>
            </a:r>
            <a:endParaRPr lang="it-IT" dirty="0"/>
          </a:p>
          <a:p>
            <a:r>
              <a:rPr lang="it-IT" dirty="0"/>
              <a:t>Casi d’uso coperti</a:t>
            </a:r>
          </a:p>
          <a:p>
            <a:r>
              <a:rPr lang="it-IT" dirty="0"/>
              <a:t>Requisiti soddisfatti</a:t>
            </a:r>
          </a:p>
        </p:txBody>
      </p:sp>
    </p:spTree>
    <p:extLst>
      <p:ext uri="{BB962C8B-B14F-4D97-AF65-F5344CB8AC3E}">
        <p14:creationId xmlns:p14="http://schemas.microsoft.com/office/powerpoint/2010/main" val="149305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37D75-57CD-4C1E-A98C-3A872F43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23" y="409086"/>
            <a:ext cx="5134708" cy="1325563"/>
          </a:xfrm>
        </p:spPr>
        <p:txBody>
          <a:bodyPr/>
          <a:lstStyle/>
          <a:p>
            <a:r>
              <a:rPr lang="it-IT" dirty="0"/>
              <a:t>Dal </a:t>
            </a:r>
            <a:r>
              <a:rPr lang="it-IT" dirty="0" err="1"/>
              <a:t>PoC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3072B8-C034-4843-B83A-24555604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3" y="1869586"/>
            <a:ext cx="4958862" cy="4351338"/>
          </a:xfrm>
        </p:spPr>
        <p:txBody>
          <a:bodyPr/>
          <a:lstStyle/>
          <a:p>
            <a:r>
              <a:rPr lang="it-IT" dirty="0"/>
              <a:t>Interfaccia grafica incompleta</a:t>
            </a:r>
          </a:p>
          <a:p>
            <a:r>
              <a:rPr lang="it-IT" dirty="0"/>
              <a:t>Architettura inadeguata e superficiale</a:t>
            </a:r>
          </a:p>
          <a:p>
            <a:r>
              <a:rPr lang="it-IT" dirty="0" err="1"/>
              <a:t>voice.json</a:t>
            </a:r>
            <a:r>
              <a:rPr lang="it-IT" dirty="0"/>
              <a:t> caricato da linea di comando all’avvio</a:t>
            </a:r>
          </a:p>
          <a:p>
            <a:r>
              <a:rPr lang="it-IT" dirty="0"/>
              <a:t>Stampa di una sola relazione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B43823-12DC-49AD-B44F-C92D95D6BE1B}"/>
              </a:ext>
            </a:extLst>
          </p:cNvPr>
          <p:cNvSpPr txBox="1">
            <a:spLocks/>
          </p:cNvSpPr>
          <p:nvPr/>
        </p:nvSpPr>
        <p:spPr>
          <a:xfrm>
            <a:off x="5794131" y="485285"/>
            <a:ext cx="5802923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Alla PB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58DA27E-E8B4-46C4-8767-500B39A6DE31}"/>
              </a:ext>
            </a:extLst>
          </p:cNvPr>
          <p:cNvSpPr txBox="1">
            <a:spLocks/>
          </p:cNvSpPr>
          <p:nvPr/>
        </p:nvSpPr>
        <p:spPr>
          <a:xfrm>
            <a:off x="5729654" y="1810848"/>
            <a:ext cx="5802923" cy="38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Interfaccia grafica quasi completa</a:t>
            </a:r>
          </a:p>
          <a:p>
            <a:r>
              <a:rPr lang="it-IT" dirty="0"/>
              <a:t>Architettura definita</a:t>
            </a:r>
          </a:p>
          <a:p>
            <a:r>
              <a:rPr lang="it-IT" dirty="0"/>
              <a:t>Metodo di stampa revisionato</a:t>
            </a:r>
          </a:p>
          <a:p>
            <a:pPr lvl="1"/>
            <a:r>
              <a:rPr lang="it-IT" dirty="0"/>
              <a:t>Introdotti elementi grafici aggiuntivi</a:t>
            </a:r>
          </a:p>
          <a:p>
            <a:pPr lvl="1"/>
            <a:r>
              <a:rPr lang="it-IT" dirty="0"/>
              <a:t>Aggiunte più relazioni visibili contemporaneamente</a:t>
            </a:r>
          </a:p>
          <a:p>
            <a:r>
              <a:rPr lang="it-IT" dirty="0"/>
              <a:t>Progettato metodo di configurazione</a:t>
            </a:r>
          </a:p>
          <a:p>
            <a:pPr lvl="1"/>
            <a:r>
              <a:rPr lang="it-IT" dirty="0"/>
              <a:t>Caricamento file di configurazione per GUI (colori, </a:t>
            </a:r>
            <a:r>
              <a:rPr lang="it-IT" dirty="0" err="1"/>
              <a:t>path</a:t>
            </a:r>
            <a:r>
              <a:rPr lang="it-IT" dirty="0"/>
              <a:t>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1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86DE7D3A-962D-4F6A-B347-FAB243F95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369158"/>
            <a:ext cx="6542117" cy="196263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4A7E9AC-F08D-473F-BE0F-181371F5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Model-</a:t>
            </a:r>
            <a:r>
              <a:rPr lang="it-IT" sz="3600" dirty="0" err="1">
                <a:solidFill>
                  <a:schemeClr val="bg1"/>
                </a:solidFill>
              </a:rPr>
              <a:t>view</a:t>
            </a:r>
            <a:r>
              <a:rPr lang="it-IT" sz="3600" dirty="0">
                <a:solidFill>
                  <a:schemeClr val="bg1"/>
                </a:solidFill>
              </a:rPr>
              <a:t>-</a:t>
            </a:r>
            <a:r>
              <a:rPr lang="it-IT" sz="3600" dirty="0" err="1">
                <a:solidFill>
                  <a:schemeClr val="bg1"/>
                </a:solidFill>
              </a:rPr>
              <a:t>viewmodel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AF0626-3701-4D26-BB21-3ED16BDA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Diagramma Model-</a:t>
            </a:r>
            <a:r>
              <a:rPr lang="it-IT" sz="2000" dirty="0" err="1">
                <a:solidFill>
                  <a:schemeClr val="bg1"/>
                </a:solidFill>
              </a:rPr>
              <a:t>view</a:t>
            </a:r>
            <a:r>
              <a:rPr lang="it-IT" sz="2000" dirty="0">
                <a:solidFill>
                  <a:schemeClr val="bg1"/>
                </a:solidFill>
              </a:rPr>
              <a:t>-</a:t>
            </a:r>
            <a:r>
              <a:rPr lang="it-IT" sz="2000" dirty="0" err="1">
                <a:solidFill>
                  <a:schemeClr val="bg1"/>
                </a:solidFill>
              </a:rPr>
              <a:t>viewmodel</a:t>
            </a:r>
            <a:r>
              <a:rPr lang="it-IT" sz="2000" dirty="0">
                <a:solidFill>
                  <a:schemeClr val="bg1"/>
                </a:solidFill>
              </a:rPr>
              <a:t> (eventualmente da rifare in PP)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AF5B1-9225-42CF-956E-9349A004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8678BA7-C572-4E8F-8885-EE40E239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277"/>
            <a:ext cx="5941625" cy="43513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3E8342-7A7C-4428-B360-41438B5BE458}"/>
              </a:ext>
            </a:extLst>
          </p:cNvPr>
          <p:cNvSpPr txBox="1"/>
          <p:nvPr/>
        </p:nvSpPr>
        <p:spPr>
          <a:xfrm>
            <a:off x="7069493" y="1512277"/>
            <a:ext cx="39946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</a:t>
            </a:r>
            <a:r>
              <a:rPr lang="it-IT" sz="2400" dirty="0" err="1"/>
              <a:t>View</a:t>
            </a:r>
            <a:r>
              <a:rPr lang="it-IT" sz="2400" dirty="0"/>
              <a:t>, conseguentemente all’uso del framework </a:t>
            </a:r>
            <a:r>
              <a:rPr lang="it-IT" sz="2400" dirty="0" err="1"/>
              <a:t>Qt</a:t>
            </a:r>
            <a:r>
              <a:rPr lang="it-IT" sz="2400" dirty="0"/>
              <a:t>, consiste di un file </a:t>
            </a:r>
            <a:r>
              <a:rPr lang="it-IT" sz="2400" dirty="0" err="1"/>
              <a:t>qml</a:t>
            </a:r>
            <a:r>
              <a:rPr lang="it-IT" sz="2400" dirty="0"/>
              <a:t> trasformato durante la compilazione in classi compatibili C++. </a:t>
            </a:r>
          </a:p>
          <a:p>
            <a:endParaRPr lang="it-IT" sz="2400" dirty="0"/>
          </a:p>
          <a:p>
            <a:r>
              <a:rPr lang="it-IT" sz="2400" dirty="0"/>
              <a:t>Il comportamento della </a:t>
            </a:r>
            <a:r>
              <a:rPr lang="it-IT" sz="2400" dirty="0" err="1"/>
              <a:t>View</a:t>
            </a:r>
            <a:r>
              <a:rPr lang="it-IT" sz="2400" dirty="0"/>
              <a:t> è gestito dal package </a:t>
            </a:r>
            <a:r>
              <a:rPr lang="it-IT" sz="2400" dirty="0" err="1"/>
              <a:t>ViewModel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83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40646-7851-47EA-931D-3B79D239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0E280-C8E8-49EA-B053-209D4341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</a:p>
        </p:txBody>
      </p:sp>
    </p:spTree>
    <p:extLst>
      <p:ext uri="{BB962C8B-B14F-4D97-AF65-F5344CB8AC3E}">
        <p14:creationId xmlns:p14="http://schemas.microsoft.com/office/powerpoint/2010/main" val="266698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43035-CDF1-473F-88FA-C3C27C23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Design pattern</a:t>
            </a:r>
          </a:p>
          <a:p>
            <a:pPr lvl="1"/>
            <a:r>
              <a:rPr lang="it-IT" sz="2800" dirty="0" err="1"/>
              <a:t>Command</a:t>
            </a:r>
            <a:endParaRPr lang="it-IT" sz="2800" dirty="0"/>
          </a:p>
          <a:p>
            <a:pPr lvl="2"/>
            <a:r>
              <a:rPr lang="it-IT" sz="2800" dirty="0"/>
              <a:t>Incapsulamento delle varie funzionalità, così da renderle facilmente estensibili</a:t>
            </a:r>
          </a:p>
          <a:p>
            <a:pPr lvl="1"/>
            <a:r>
              <a:rPr lang="it-IT" sz="2800" dirty="0"/>
              <a:t>Builder</a:t>
            </a:r>
          </a:p>
          <a:p>
            <a:pPr lvl="2"/>
            <a:r>
              <a:rPr lang="it-IT" sz="2800" dirty="0"/>
              <a:t>Costruzione della lista di comandi da eseguire</a:t>
            </a:r>
          </a:p>
          <a:p>
            <a:pPr lvl="1"/>
            <a:r>
              <a:rPr lang="it-IT" sz="2800" dirty="0"/>
              <a:t>Adapter</a:t>
            </a:r>
          </a:p>
          <a:p>
            <a:pPr lvl="2"/>
            <a:r>
              <a:rPr lang="it-IT" sz="2800" dirty="0"/>
              <a:t>Incapsulamento di classi di </a:t>
            </a:r>
            <a:r>
              <a:rPr lang="it-IT" sz="2800" dirty="0" err="1"/>
              <a:t>Speect</a:t>
            </a:r>
            <a:r>
              <a:rPr lang="it-IT" sz="2800" dirty="0"/>
              <a:t> al fine di renderle pienamente compatibili con il paradigma ad oggetti e con il framework </a:t>
            </a:r>
            <a:r>
              <a:rPr lang="it-IT" sz="2800" dirty="0" err="1"/>
              <a:t>Qt</a:t>
            </a:r>
            <a:endParaRPr lang="it-IT" sz="2800" dirty="0"/>
          </a:p>
          <a:p>
            <a:pPr lvl="2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312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40646-7851-47EA-931D-3B79D239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0E280-C8E8-49EA-B053-209D4341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</a:p>
        </p:txBody>
      </p:sp>
    </p:spTree>
    <p:extLst>
      <p:ext uri="{BB962C8B-B14F-4D97-AF65-F5344CB8AC3E}">
        <p14:creationId xmlns:p14="http://schemas.microsoft.com/office/powerpoint/2010/main" val="188029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43035-CDF1-473F-88FA-C3C27C23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Design pattern</a:t>
            </a:r>
          </a:p>
          <a:p>
            <a:pPr lvl="1"/>
            <a:r>
              <a:rPr lang="it-IT" sz="3200" dirty="0" err="1"/>
              <a:t>Observer</a:t>
            </a:r>
            <a:endParaRPr lang="it-IT" sz="3200" dirty="0"/>
          </a:p>
          <a:p>
            <a:pPr lvl="2"/>
            <a:r>
              <a:rPr lang="it-IT" sz="3200" dirty="0"/>
              <a:t>Implementati all’interno del framework per la gestione di slot e </a:t>
            </a:r>
            <a:r>
              <a:rPr lang="it-IT" sz="3200" dirty="0" err="1"/>
              <a:t>signals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927728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362</Words>
  <Application>Microsoft Office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Product Baseline</vt:lpstr>
      <vt:lpstr>Sommario</vt:lpstr>
      <vt:lpstr>Dal PoC</vt:lpstr>
      <vt:lpstr>Model-view-viewmodel</vt:lpstr>
      <vt:lpstr>View</vt:lpstr>
      <vt:lpstr>Model</vt:lpstr>
      <vt:lpstr>Model</vt:lpstr>
      <vt:lpstr>ViewModel</vt:lpstr>
      <vt:lpstr>ViewModel</vt:lpstr>
      <vt:lpstr>Diagramma di sequenza - 1</vt:lpstr>
      <vt:lpstr>Diagramma di sequenza - 2</vt:lpstr>
      <vt:lpstr>Diagramma di sequenza - 3</vt:lpstr>
      <vt:lpstr>Casi d’uso coperti</vt:lpstr>
      <vt:lpstr>Requisiti obbligatori funzionali soddisfatti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Baseline</dc:title>
  <dc:creator>Giulio Rossetti</dc:creator>
  <cp:lastModifiedBy>cristiano tessarolo</cp:lastModifiedBy>
  <cp:revision>36</cp:revision>
  <dcterms:created xsi:type="dcterms:W3CDTF">2018-03-31T14:50:51Z</dcterms:created>
  <dcterms:modified xsi:type="dcterms:W3CDTF">2018-04-07T16:17:49Z</dcterms:modified>
</cp:coreProperties>
</file>