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97" r:id="rId3"/>
    <p:sldId id="269" r:id="rId4"/>
    <p:sldId id="308" r:id="rId5"/>
    <p:sldId id="307" r:id="rId6"/>
    <p:sldId id="309" r:id="rId7"/>
    <p:sldId id="317" r:id="rId8"/>
    <p:sldId id="312" r:id="rId9"/>
    <p:sldId id="318" r:id="rId10"/>
    <p:sldId id="314" r:id="rId11"/>
    <p:sldId id="315" r:id="rId12"/>
    <p:sldId id="316" r:id="rId13"/>
    <p:sldId id="293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9900"/>
    <a:srgbClr val="FCD965"/>
    <a:srgbClr val="000000"/>
    <a:srgbClr val="4D4D4C"/>
    <a:srgbClr val="BFBFBF"/>
    <a:srgbClr val="D9D9D9"/>
    <a:srgbClr val="70AD47"/>
    <a:srgbClr val="CCD351"/>
    <a:srgbClr val="3E8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dLbl>
              <c:idx val="0"/>
              <c:layout>
                <c:manualLayout>
                  <c:x val="-0.11672514987962423"/>
                  <c:y val="8.56983978764255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14-4E92-8155-DFBBE7444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24762D5-E31A-9147-8D23-33870B32F6A0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6CF9486-FCDC-7248-8F5A-66662BB1DD69}" type="PERCENTAGE">
                      <a:rPr lang="en-US" baseline="0" smtClean="0"/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1.0568806758406666E-2"/>
                  <c:y val="-0.281629415101883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38-2898-4744-8D9D-6B7BA8F7423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56A-4F80-4185-828B-DF29EFC2526F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3336-DAB6-490E-9162-9C568A77C974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7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84E3-FB57-41B9-96CE-DDF0C9DCA04D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F17F-4898-4998-BB5C-6C732D6F090B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FA88-4D91-42A3-98D2-0F39AA14B7F6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0AB7-B0B2-4B37-855D-6B0DB4615D1B}" type="datetime1">
              <a:rPr lang="it-IT" smtClean="0"/>
              <a:t>08/04/2018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66E-E1AB-4E52-8110-985C53360CB7}" type="datetime1">
              <a:rPr lang="it-IT" smtClean="0"/>
              <a:t>08/04/2018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7858-F57D-4DFB-9744-D403E321992A}" type="datetime1">
              <a:rPr lang="it-IT" smtClean="0"/>
              <a:t>08/04/2018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D85D-815E-4032-8C9C-AA2FFAAFC015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E07-9897-4192-BD6D-E065595EB701}" type="datetime1">
              <a:rPr lang="it-IT" smtClean="0"/>
              <a:t>08/04/2018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4D9-0FC3-4849-96F2-0EC177E60D11}" type="datetime1">
              <a:rPr lang="it-IT" smtClean="0"/>
              <a:t>08/04/2018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54749"/>
            <a:ext cx="618419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it-IT" sz="32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DeSpeect</a:t>
            </a:r>
            <a:endParaRPr kumimoji="1" lang="it-IT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kumimoji="1" lang="it-IT" sz="6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6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872C403-9A12-4609-9E57-D686D94651B9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riangolo isoscele 20">
            <a:extLst>
              <a:ext uri="{FF2B5EF4-FFF2-40B4-BE49-F238E27FC236}">
                <a16:creationId xmlns:a16="http://schemas.microsoft.com/office/drawing/2014/main" id="{C74CC833-6750-4BC3-AC74-95520409419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A5A06EE0-9290-475C-A618-E68622A9A48A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10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D9AA691C-7F54-4D9E-8340-A566566B2927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9614362-9EAE-4DAF-A3F3-0D0722D094E1}"/>
              </a:ext>
            </a:extLst>
          </p:cNvPr>
          <p:cNvSpPr/>
          <p:nvPr/>
        </p:nvSpPr>
        <p:spPr>
          <a:xfrm>
            <a:off x="1120051" y="178115"/>
            <a:ext cx="6870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Stampa grafo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31214C0-3BE4-42CD-86EC-A792D370E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30" t="8527" b="16848"/>
          <a:stretch/>
        </p:blipFill>
        <p:spPr>
          <a:xfrm>
            <a:off x="625474" y="1274167"/>
            <a:ext cx="8167350" cy="48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704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18310" y="571608"/>
            <a:ext cx="426720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583037" y="595256"/>
            <a:ext cx="3937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Casi d’uso coperti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587023"/>
              </p:ext>
            </p:extLst>
          </p:nvPr>
        </p:nvGraphicFramePr>
        <p:xfrm>
          <a:off x="4897316" y="2136529"/>
          <a:ext cx="3578470" cy="3763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100603"/>
              </p:ext>
            </p:extLst>
          </p:nvPr>
        </p:nvGraphicFramePr>
        <p:xfrm>
          <a:off x="668215" y="2136529"/>
          <a:ext cx="3560885" cy="376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F24756A8-7024-46E6-82BA-7E976385C2AC}"/>
              </a:ext>
            </a:extLst>
          </p:cNvPr>
          <p:cNvSpPr/>
          <p:nvPr/>
        </p:nvSpPr>
        <p:spPr>
          <a:xfrm>
            <a:off x="8196044" y="6300132"/>
            <a:ext cx="947956" cy="56657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79F7A8E6-2FFF-441B-9945-D618CE13B55B}"/>
              </a:ext>
            </a:extLst>
          </p:cNvPr>
          <p:cNvSpPr txBox="1">
            <a:spLocks/>
          </p:cNvSpPr>
          <p:nvPr/>
        </p:nvSpPr>
        <p:spPr>
          <a:xfrm>
            <a:off x="8514826" y="6568579"/>
            <a:ext cx="566606" cy="18850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100" smtClean="0">
                <a:solidFill>
                  <a:schemeClr val="bg1"/>
                </a:solidFill>
              </a:rPr>
              <a:pPr/>
              <a:t>11</a:t>
            </a:fld>
            <a:r>
              <a:rPr lang="it-IT" altLang="zh-CN" sz="1100" dirty="0">
                <a:solidFill>
                  <a:schemeClr val="bg1"/>
                </a:solidFill>
              </a:rPr>
              <a:t>/12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3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27890" y="313295"/>
            <a:ext cx="4267201" cy="1271810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689215" y="432957"/>
            <a:ext cx="37445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 obbligatori </a:t>
            </a:r>
          </a:p>
          <a:p>
            <a:pPr algn="ctr"/>
            <a:r>
              <a:rPr lang="it-IT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funzionali soddisfatti</a:t>
            </a: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886180"/>
              </p:ext>
            </p:extLst>
          </p:nvPr>
        </p:nvGraphicFramePr>
        <p:xfrm>
          <a:off x="835268" y="2083776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242329"/>
              </p:ext>
            </p:extLst>
          </p:nvPr>
        </p:nvGraphicFramePr>
        <p:xfrm>
          <a:off x="5081957" y="2083776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1D543EB0-D14E-4C5F-B3EA-41441BE5F737}"/>
              </a:ext>
            </a:extLst>
          </p:cNvPr>
          <p:cNvSpPr/>
          <p:nvPr/>
        </p:nvSpPr>
        <p:spPr>
          <a:xfrm>
            <a:off x="8028264" y="6134734"/>
            <a:ext cx="1119620" cy="723266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904C9D65-A62F-4E6A-AC9E-B6BC7818C822}"/>
              </a:ext>
            </a:extLst>
          </p:cNvPr>
          <p:cNvSpPr txBox="1">
            <a:spLocks/>
          </p:cNvSpPr>
          <p:nvPr/>
        </p:nvSpPr>
        <p:spPr>
          <a:xfrm>
            <a:off x="8481269" y="6493079"/>
            <a:ext cx="675663" cy="314340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r>
              <a:rPr lang="it-IT" altLang="zh-CN" sz="1600" dirty="0">
                <a:solidFill>
                  <a:schemeClr val="bg1"/>
                </a:solidFill>
              </a:rPr>
              <a:t>/12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5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18494" y="923475"/>
            <a:ext cx="8525506" cy="5934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1421295" y="2041712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>
                <a:solidFill>
                  <a:schemeClr val="bg1"/>
                </a:solidFill>
              </a:rPr>
              <a:t>Dal </a:t>
            </a:r>
            <a:r>
              <a:rPr lang="it-IT" dirty="0" err="1">
                <a:solidFill>
                  <a:schemeClr val="bg1"/>
                </a:solidFill>
              </a:rPr>
              <a:t>PoC</a:t>
            </a:r>
            <a:r>
              <a:rPr lang="it-IT" dirty="0">
                <a:solidFill>
                  <a:schemeClr val="bg1"/>
                </a:solidFill>
              </a:rPr>
              <a:t> alla PB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4" name="矩形 1"/>
          <p:cNvSpPr/>
          <p:nvPr/>
        </p:nvSpPr>
        <p:spPr>
          <a:xfrm>
            <a:off x="585628" y="923475"/>
            <a:ext cx="79369" cy="568800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riangolo 10"/>
          <p:cNvSpPr>
            <a:spLocks noChangeAspect="1"/>
          </p:cNvSpPr>
          <p:nvPr/>
        </p:nvSpPr>
        <p:spPr>
          <a:xfrm rot="5400000">
            <a:off x="610237" y="3329378"/>
            <a:ext cx="657091" cy="54757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riangolo 54"/>
          <p:cNvSpPr>
            <a:spLocks noChangeAspect="1"/>
          </p:cNvSpPr>
          <p:nvPr/>
        </p:nvSpPr>
        <p:spPr>
          <a:xfrm rot="5400000">
            <a:off x="617938" y="3983925"/>
            <a:ext cx="657091" cy="54757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riangolo 56"/>
          <p:cNvSpPr>
            <a:spLocks noChangeAspect="1"/>
          </p:cNvSpPr>
          <p:nvPr/>
        </p:nvSpPr>
        <p:spPr>
          <a:xfrm rot="5400000">
            <a:off x="611314" y="4650511"/>
            <a:ext cx="657091" cy="54757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riangolo 66"/>
          <p:cNvSpPr>
            <a:spLocks noChangeAspect="1"/>
          </p:cNvSpPr>
          <p:nvPr/>
        </p:nvSpPr>
        <p:spPr>
          <a:xfrm rot="5400000">
            <a:off x="610237" y="2029125"/>
            <a:ext cx="657091" cy="547576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riangolo 67"/>
          <p:cNvSpPr>
            <a:spLocks noChangeAspect="1"/>
          </p:cNvSpPr>
          <p:nvPr/>
        </p:nvSpPr>
        <p:spPr>
          <a:xfrm rot="5400000">
            <a:off x="605736" y="2672287"/>
            <a:ext cx="657091" cy="54757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Segnaposto testo 3"/>
          <p:cNvSpPr txBox="1">
            <a:spLocks/>
          </p:cNvSpPr>
          <p:nvPr/>
        </p:nvSpPr>
        <p:spPr>
          <a:xfrm>
            <a:off x="1438190" y="2688119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1421294" y="3345210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Diagrammi di sequenza</a:t>
            </a:r>
          </a:p>
        </p:txBody>
      </p:sp>
      <p:sp>
        <p:nvSpPr>
          <p:cNvPr id="73" name="Segnaposto testo 3"/>
          <p:cNvSpPr txBox="1">
            <a:spLocks/>
          </p:cNvSpPr>
          <p:nvPr/>
        </p:nvSpPr>
        <p:spPr>
          <a:xfrm>
            <a:off x="1428993" y="4666341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Requisiti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soddisfatti</a:t>
            </a:r>
          </a:p>
        </p:txBody>
      </p:sp>
      <p:sp>
        <p:nvSpPr>
          <p:cNvPr id="74" name="Segnaposto testo 3"/>
          <p:cNvSpPr txBox="1">
            <a:spLocks/>
          </p:cNvSpPr>
          <p:nvPr/>
        </p:nvSpPr>
        <p:spPr>
          <a:xfrm>
            <a:off x="1428993" y="3999757"/>
            <a:ext cx="7485629" cy="51591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defTabSz="609630">
              <a:defRPr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609630" defTabSz="609630">
              <a:defRPr sz="2400"/>
            </a:lvl2pPr>
            <a:lvl3pPr marL="1219261" defTabSz="609630">
              <a:defRPr sz="2400"/>
            </a:lvl3pPr>
            <a:lvl4pPr marL="1828891" defTabSz="609630">
              <a:defRPr sz="2400"/>
            </a:lvl4pPr>
            <a:lvl5pPr marL="2438522" defTabSz="609630">
              <a:defRPr sz="2400"/>
            </a:lvl5pPr>
            <a:lvl6pPr marL="3048152" defTabSz="609630">
              <a:defRPr sz="2400"/>
            </a:lvl6pPr>
            <a:lvl7pPr marL="3657783" defTabSz="609630">
              <a:defRPr sz="2400"/>
            </a:lvl7pPr>
            <a:lvl8pPr marL="4267413" defTabSz="609630">
              <a:defRPr sz="2400"/>
            </a:lvl8pPr>
            <a:lvl9pPr marL="4877044" defTabSz="609630">
              <a:defRPr sz="2400"/>
            </a:lvl9pPr>
          </a:lstStyle>
          <a:p>
            <a:r>
              <a:rPr lang="it-IT" dirty="0">
                <a:solidFill>
                  <a:schemeClr val="bg1"/>
                </a:solidFill>
              </a:rPr>
              <a:t>Casi d’uso coperti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881247" y="40751"/>
            <a:ext cx="4214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Product Baseline</a:t>
            </a:r>
            <a:endParaRPr kumimoji="1" lang="en-US" altLang="zh-C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riangolo isoscele 20">
            <a:extLst>
              <a:ext uri="{FF2B5EF4-FFF2-40B4-BE49-F238E27FC236}">
                <a16:creationId xmlns:a16="http://schemas.microsoft.com/office/drawing/2014/main" id="{6AAC2D0F-A5DE-4058-9EFC-3A6841E54B5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06410352-B207-4FA9-A0C1-BA56F0F1DA0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2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" y="-15265"/>
            <a:ext cx="9144000" cy="6873265"/>
          </a:xfrm>
          <a:prstGeom prst="rect">
            <a:avLst/>
          </a:prstGeom>
        </p:spPr>
      </p:pic>
      <p:sp>
        <p:nvSpPr>
          <p:cNvPr id="10" name="Rettangolo arrotondato 9"/>
          <p:cNvSpPr/>
          <p:nvPr/>
        </p:nvSpPr>
        <p:spPr>
          <a:xfrm>
            <a:off x="413865" y="184081"/>
            <a:ext cx="2518521" cy="76044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arrotondato 20"/>
          <p:cNvSpPr/>
          <p:nvPr/>
        </p:nvSpPr>
        <p:spPr>
          <a:xfrm>
            <a:off x="413865" y="3268028"/>
            <a:ext cx="2518521" cy="75518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文本框 6"/>
          <p:cNvSpPr txBox="1"/>
          <p:nvPr/>
        </p:nvSpPr>
        <p:spPr>
          <a:xfrm>
            <a:off x="413865" y="210359"/>
            <a:ext cx="251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sp>
        <p:nvSpPr>
          <p:cNvPr id="20" name="矩形 24"/>
          <p:cNvSpPr/>
          <p:nvPr/>
        </p:nvSpPr>
        <p:spPr>
          <a:xfrm>
            <a:off x="615631" y="1010512"/>
            <a:ext cx="72830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abbozzata e sommaria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un'interfaccia grafica provvisoria e carente di elementi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di poche funzionalità dimostrative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macchinose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34594" y="3291676"/>
            <a:ext cx="1677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 PB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615629" y="4085083"/>
            <a:ext cx="7283045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Architettura basata su MVVM e facente uso di vari design pattern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Interfaccia grafica quasi completa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Implementazione della maggior parte delle funzionalità richieste </a:t>
            </a:r>
          </a:p>
          <a:p>
            <a:pPr marL="342900" indent="-342900" algn="just">
              <a:spcAft>
                <a:spcPts val="600"/>
              </a:spcAft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Modalità di installazione e configurazione semplificate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2" name="Freccia a inversione 11"/>
          <p:cNvSpPr/>
          <p:nvPr/>
        </p:nvSpPr>
        <p:spPr>
          <a:xfrm rot="5400000">
            <a:off x="6012593" y="1259246"/>
            <a:ext cx="3474927" cy="1797269"/>
          </a:xfrm>
          <a:prstGeom prst="uturnArrow">
            <a:avLst>
              <a:gd name="adj1" fmla="val 17398"/>
              <a:gd name="adj2" fmla="val 17398"/>
              <a:gd name="adj3" fmla="val 31433"/>
              <a:gd name="adj4" fmla="val 43750"/>
              <a:gd name="adj5" fmla="val 75000"/>
            </a:avLst>
          </a:prstGeom>
          <a:solidFill>
            <a:schemeClr val="accent5">
              <a:lumMod val="60000"/>
              <a:lumOff val="4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0652640C-B937-4C90-BA99-C918BDC5D54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01D4AB8D-AA3A-428B-8A59-82FEABD4C88C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3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" y="42863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353425" y="245266"/>
            <a:ext cx="6451943" cy="755183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566537" y="268915"/>
            <a:ext cx="6059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6D7C813-2FBE-46A3-8AAB-8470F683EE03}"/>
              </a:ext>
            </a:extLst>
          </p:cNvPr>
          <p:cNvSpPr/>
          <p:nvPr/>
        </p:nvSpPr>
        <p:spPr>
          <a:xfrm>
            <a:off x="2919317" y="3400858"/>
            <a:ext cx="3204594" cy="317496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Elemento grafico 12">
            <a:extLst>
              <a:ext uri="{FF2B5EF4-FFF2-40B4-BE49-F238E27FC236}">
                <a16:creationId xmlns:a16="http://schemas.microsoft.com/office/drawing/2014/main" id="{BCF52997-AD86-4326-A02F-84F19DACE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t="1245" r="62454" b="51496"/>
          <a:stretch/>
        </p:blipFill>
        <p:spPr>
          <a:xfrm>
            <a:off x="3095580" y="3591744"/>
            <a:ext cx="2860551" cy="2782295"/>
          </a:xfrm>
          <a:prstGeom prst="rect">
            <a:avLst/>
          </a:prstGeom>
        </p:spPr>
      </p:pic>
      <p:sp>
        <p:nvSpPr>
          <p:cNvPr id="8" name="Rettangolo arrotondato 7"/>
          <p:cNvSpPr/>
          <p:nvPr/>
        </p:nvSpPr>
        <p:spPr>
          <a:xfrm>
            <a:off x="1941505" y="2771879"/>
            <a:ext cx="3174002" cy="3406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Presentation and Presentation </a:t>
            </a:r>
            <a:r>
              <a:rPr lang="it-IT" sz="1400" dirty="0" err="1"/>
              <a:t>Logic</a:t>
            </a:r>
            <a:endParaRPr lang="it-IT" sz="1400" dirty="0"/>
          </a:p>
        </p:txBody>
      </p:sp>
      <p:sp>
        <p:nvSpPr>
          <p:cNvPr id="9" name="Rettangolo arrotondato 8"/>
          <p:cNvSpPr/>
          <p:nvPr/>
        </p:nvSpPr>
        <p:spPr>
          <a:xfrm>
            <a:off x="3095580" y="1698316"/>
            <a:ext cx="906364" cy="340650"/>
          </a:xfrm>
          <a:prstGeom prst="roundRect">
            <a:avLst>
              <a:gd name="adj" fmla="val 227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DataBinding</a:t>
            </a:r>
            <a:endParaRPr lang="it-IT" sz="9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1941505" y="1549831"/>
            <a:ext cx="1238017" cy="11856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5853987" y="1549832"/>
            <a:ext cx="1238017" cy="11856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Model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3877490" y="1549832"/>
            <a:ext cx="1238017" cy="11856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ViewModel</a:t>
            </a:r>
            <a:endParaRPr lang="it-IT" sz="1400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5852299" y="2766721"/>
            <a:ext cx="1239706" cy="43235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BusinessLogic</a:t>
            </a:r>
            <a:r>
              <a:rPr lang="it-IT" sz="1400" dirty="0"/>
              <a:t> and Data</a:t>
            </a:r>
          </a:p>
        </p:txBody>
      </p:sp>
      <p:sp>
        <p:nvSpPr>
          <p:cNvPr id="17" name="Freccia bidirezionale orizzontale 16"/>
          <p:cNvSpPr/>
          <p:nvPr/>
        </p:nvSpPr>
        <p:spPr>
          <a:xfrm>
            <a:off x="3156343" y="2058402"/>
            <a:ext cx="744326" cy="268239"/>
          </a:xfrm>
          <a:prstGeom prst="leftRightArrow">
            <a:avLst>
              <a:gd name="adj1" fmla="val 42429"/>
              <a:gd name="adj2" fmla="val 6006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/>
          <p:cNvSpPr/>
          <p:nvPr/>
        </p:nvSpPr>
        <p:spPr>
          <a:xfrm>
            <a:off x="5139988" y="1698316"/>
            <a:ext cx="712311" cy="275239"/>
          </a:xfrm>
          <a:prstGeom prst="rightArrow">
            <a:avLst>
              <a:gd name="adj1" fmla="val 50000"/>
              <a:gd name="adj2" fmla="val 6846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20">
            <a:extLst>
              <a:ext uri="{FF2B5EF4-FFF2-40B4-BE49-F238E27FC236}">
                <a16:creationId xmlns:a16="http://schemas.microsoft.com/office/drawing/2014/main" id="{7CB62C1B-0F99-4615-93BD-41B7E83C5C0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CE19F247-69C1-4F1E-BB09-E8F3149777E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4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72F19C94-D994-45C7-85A1-8CD283574279}"/>
              </a:ext>
            </a:extLst>
          </p:cNvPr>
          <p:cNvSpPr/>
          <p:nvPr/>
        </p:nvSpPr>
        <p:spPr>
          <a:xfrm>
            <a:off x="5122650" y="2283425"/>
            <a:ext cx="263642" cy="253865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61294C6-74D1-498B-9FC8-61658538EC59}"/>
              </a:ext>
            </a:extLst>
          </p:cNvPr>
          <p:cNvSpPr/>
          <p:nvPr/>
        </p:nvSpPr>
        <p:spPr>
          <a:xfrm>
            <a:off x="5432330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0D6D300-CA6B-46C9-B57C-A97871087962}"/>
              </a:ext>
            </a:extLst>
          </p:cNvPr>
          <p:cNvSpPr/>
          <p:nvPr/>
        </p:nvSpPr>
        <p:spPr>
          <a:xfrm>
            <a:off x="5517574" y="2346158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7A78F8-5899-4160-B6E4-815AE2D0895E}"/>
              </a:ext>
            </a:extLst>
          </p:cNvPr>
          <p:cNvSpPr/>
          <p:nvPr/>
        </p:nvSpPr>
        <p:spPr>
          <a:xfrm>
            <a:off x="5608155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36FA9FC-B8FC-4AD8-B3BC-3039639FB8C3}"/>
              </a:ext>
            </a:extLst>
          </p:cNvPr>
          <p:cNvSpPr/>
          <p:nvPr/>
        </p:nvSpPr>
        <p:spPr>
          <a:xfrm>
            <a:off x="5697774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D7139F8-44A1-40CD-8173-45B73D334C82}"/>
              </a:ext>
            </a:extLst>
          </p:cNvPr>
          <p:cNvSpPr/>
          <p:nvPr/>
        </p:nvSpPr>
        <p:spPr>
          <a:xfrm>
            <a:off x="5783980" y="2345955"/>
            <a:ext cx="45719" cy="128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50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4137" y="324350"/>
            <a:ext cx="1800543" cy="755183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68499" y="347999"/>
            <a:ext cx="12518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it-IT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391426" y="208737"/>
            <a:ext cx="655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solidFill>
                  <a:schemeClr val="bg1"/>
                </a:solidFill>
              </a:rPr>
              <a:t>La </a:t>
            </a:r>
            <a:r>
              <a:rPr lang="it-IT" sz="2400" dirty="0" err="1">
                <a:solidFill>
                  <a:schemeClr val="bg1"/>
                </a:solidFill>
              </a:rPr>
              <a:t>View</a:t>
            </a:r>
            <a:r>
              <a:rPr lang="it-IT" sz="2400" dirty="0">
                <a:solidFill>
                  <a:schemeClr val="bg1"/>
                </a:solidFill>
              </a:rPr>
              <a:t>, conseguentemente all’uso del framework </a:t>
            </a:r>
            <a:r>
              <a:rPr lang="it-IT" sz="2400" dirty="0" err="1">
                <a:solidFill>
                  <a:schemeClr val="bg1"/>
                </a:solidFill>
              </a:rPr>
              <a:t>Qt</a:t>
            </a:r>
            <a:r>
              <a:rPr lang="it-IT" sz="2400" dirty="0">
                <a:solidFill>
                  <a:schemeClr val="bg1"/>
                </a:solidFill>
              </a:rPr>
              <a:t>, consiste di un file QML trasformato durante la compilazione in classi compatibili C++</a:t>
            </a:r>
          </a:p>
        </p:txBody>
      </p:sp>
      <p:sp>
        <p:nvSpPr>
          <p:cNvPr id="9" name="Rettangolo 8"/>
          <p:cNvSpPr/>
          <p:nvPr/>
        </p:nvSpPr>
        <p:spPr>
          <a:xfrm>
            <a:off x="433874" y="1482660"/>
            <a:ext cx="85133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2200" i="1" dirty="0">
                <a:solidFill>
                  <a:schemeClr val="bg1"/>
                </a:solidFill>
              </a:rPr>
              <a:t>Il comportamento della </a:t>
            </a:r>
            <a:r>
              <a:rPr lang="it-IT" sz="2200" i="1" dirty="0" err="1">
                <a:solidFill>
                  <a:schemeClr val="bg1"/>
                </a:solidFill>
              </a:rPr>
              <a:t>View</a:t>
            </a:r>
            <a:r>
              <a:rPr lang="it-IT" sz="2200" i="1" dirty="0">
                <a:solidFill>
                  <a:schemeClr val="bg1"/>
                </a:solidFill>
              </a:rPr>
              <a:t> è gestito dal package </a:t>
            </a:r>
            <a:r>
              <a:rPr lang="it-IT" sz="2200" i="1" dirty="0" err="1">
                <a:solidFill>
                  <a:schemeClr val="bg1"/>
                </a:solidFill>
              </a:rPr>
              <a:t>ViewModel</a:t>
            </a:r>
            <a:r>
              <a:rPr lang="it-IT" sz="22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Freccia curva 10"/>
          <p:cNvSpPr/>
          <p:nvPr/>
        </p:nvSpPr>
        <p:spPr>
          <a:xfrm flipV="1">
            <a:off x="668499" y="1256261"/>
            <a:ext cx="785804" cy="709472"/>
          </a:xfrm>
          <a:prstGeom prst="bentArrow">
            <a:avLst>
              <a:gd name="adj1" fmla="val 32843"/>
              <a:gd name="adj2" fmla="val 33061"/>
              <a:gd name="adj3" fmla="val 44608"/>
              <a:gd name="adj4" fmla="val 31985"/>
            </a:avLst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Triangolo isoscele 20">
            <a:extLst>
              <a:ext uri="{FF2B5EF4-FFF2-40B4-BE49-F238E27FC236}">
                <a16:creationId xmlns:a16="http://schemas.microsoft.com/office/drawing/2014/main" id="{00B52E6C-745A-4B0A-AF22-6D1BF2E65996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5EC7647D-5728-441B-8DA6-4829AB8E695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5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7FE0776-BC4D-464A-90EA-FF26077A6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82" y="2032806"/>
            <a:ext cx="6180636" cy="47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18848" y="1205329"/>
            <a:ext cx="1136754" cy="4262678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29664" y="877261"/>
            <a:ext cx="915122" cy="4622276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1703379" y="1547374"/>
            <a:ext cx="7290857" cy="37632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b="1" dirty="0">
                <a:solidFill>
                  <a:schemeClr val="bg1"/>
                </a:solidFill>
              </a:rPr>
              <a:t>Design pattern</a:t>
            </a:r>
          </a:p>
          <a:p>
            <a:pPr marL="0" indent="0">
              <a:buNone/>
            </a:pPr>
            <a:endParaRPr lang="it-IT" sz="4000" b="1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800" b="1" dirty="0" err="1">
                <a:solidFill>
                  <a:schemeClr val="bg1"/>
                </a:solidFill>
              </a:rPr>
              <a:t>Command</a:t>
            </a:r>
            <a:endParaRPr lang="it-IT" sz="2800" b="1" dirty="0">
              <a:solidFill>
                <a:schemeClr val="bg1"/>
              </a:solidFill>
            </a:endParaRP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Incapsulamento delle varie funzionalità, </a:t>
            </a: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così da renderle facilmente estensibili</a:t>
            </a:r>
          </a:p>
          <a:p>
            <a:pPr marL="514350" lvl="2" indent="0">
              <a:buNone/>
            </a:pPr>
            <a:endParaRPr lang="it-IT" sz="2088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</a:t>
            </a:r>
            <a:r>
              <a:rPr lang="it-IT" sz="2800" b="1" dirty="0">
                <a:solidFill>
                  <a:schemeClr val="bg1"/>
                </a:solidFill>
              </a:rPr>
              <a:t>Builder</a:t>
            </a:r>
          </a:p>
          <a:p>
            <a:pPr marL="257175" lvl="1" indent="0">
              <a:buNone/>
            </a:pPr>
            <a:r>
              <a:rPr lang="it-IT" sz="2800" b="1" dirty="0">
                <a:solidFill>
                  <a:schemeClr val="bg1"/>
                </a:solidFill>
              </a:rPr>
              <a:t>	</a:t>
            </a:r>
            <a:r>
              <a:rPr lang="it-IT" sz="2200" dirty="0">
                <a:solidFill>
                  <a:schemeClr val="bg1"/>
                </a:solidFill>
              </a:rPr>
              <a:t>Costruzione della lista di comandi da eseguire</a:t>
            </a:r>
          </a:p>
          <a:p>
            <a:pPr marL="257175" lvl="1" indent="0">
              <a:buNone/>
            </a:pPr>
            <a:endParaRPr lang="it-IT" sz="2088" dirty="0">
              <a:solidFill>
                <a:schemeClr val="bg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it-IT" sz="2800" dirty="0">
                <a:solidFill>
                  <a:schemeClr val="bg1"/>
                </a:solidFill>
              </a:rPr>
              <a:t>  </a:t>
            </a:r>
            <a:r>
              <a:rPr lang="it-IT" sz="2800" b="1" dirty="0" err="1">
                <a:solidFill>
                  <a:schemeClr val="bg1"/>
                </a:solidFill>
              </a:rPr>
              <a:t>Facade</a:t>
            </a:r>
            <a:endParaRPr lang="it-IT" sz="2200" b="1" dirty="0">
              <a:solidFill>
                <a:schemeClr val="bg1"/>
              </a:solidFill>
            </a:endParaRPr>
          </a:p>
          <a:p>
            <a:pPr marL="514350" lvl="2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Incapsulamento di classi di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 al fine di fornire un’interfaccia semplice e facile da implementare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BC1522F-433B-4EBD-9031-347BA10AC7BB}"/>
              </a:ext>
            </a:extLst>
          </p:cNvPr>
          <p:cNvSpPr/>
          <p:nvPr/>
        </p:nvSpPr>
        <p:spPr>
          <a:xfrm>
            <a:off x="1366418" y="8389"/>
            <a:ext cx="7777581" cy="6858000"/>
          </a:xfrm>
          <a:prstGeom prst="roundRect">
            <a:avLst/>
          </a:prstGeom>
          <a:solidFill>
            <a:srgbClr val="A5A5A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D2DFEFF-176A-4CE0-8075-3A6B062BF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72" t="1100" r="11800" b="42018"/>
          <a:stretch/>
        </p:blipFill>
        <p:spPr>
          <a:xfrm>
            <a:off x="1703379" y="268290"/>
            <a:ext cx="7364051" cy="6306232"/>
          </a:xfrm>
          <a:prstGeom prst="rect">
            <a:avLst/>
          </a:prstGeom>
        </p:spPr>
      </p:pic>
      <p:sp>
        <p:nvSpPr>
          <p:cNvPr id="8" name="Triangolo isoscele 20">
            <a:extLst>
              <a:ext uri="{FF2B5EF4-FFF2-40B4-BE49-F238E27FC236}">
                <a16:creationId xmlns:a16="http://schemas.microsoft.com/office/drawing/2014/main" id="{3BDD9656-8629-4D6E-94F1-509FB714AE52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6CCB2256-FB41-4F07-ABDD-922C54F75E7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6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3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C982A718-4CBB-40C2-B1E5-49967357C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522" t="33878" r="10109" b="1650"/>
          <a:stretch/>
        </p:blipFill>
        <p:spPr>
          <a:xfrm>
            <a:off x="1611525" y="105890"/>
            <a:ext cx="7230472" cy="645430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71717" y="304801"/>
            <a:ext cx="1136754" cy="6400800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19049" y="80723"/>
            <a:ext cx="842090" cy="6632028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ViewModel</a:t>
            </a:r>
            <a:endParaRPr lang="it-IT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 txBox="1">
            <a:spLocks/>
          </p:cNvSpPr>
          <p:nvPr/>
        </p:nvSpPr>
        <p:spPr>
          <a:xfrm>
            <a:off x="2222663" y="2183093"/>
            <a:ext cx="7663814" cy="249181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it-IT"/>
            </a:defPPr>
            <a:lvl1pPr marL="128588" indent="-128588" defTabSz="514350">
              <a:lnSpc>
                <a:spcPct val="90000"/>
              </a:lnSpc>
              <a:spcBef>
                <a:spcPts val="563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1pPr>
            <a:lvl2pPr marL="385763" lvl="1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800">
                <a:solidFill>
                  <a:schemeClr val="bg1"/>
                </a:solidFill>
              </a:defRPr>
            </a:lvl2pPr>
            <a:lvl3pPr marL="642938" lvl="2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175">
                <a:solidFill>
                  <a:schemeClr val="bg1"/>
                </a:soli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4pPr>
            <a:lvl5pPr marL="1157288" lvl="4" indent="-128588" defTabSz="514350">
              <a:lnSpc>
                <a:spcPct val="90000"/>
              </a:lnSpc>
              <a:spcBef>
                <a:spcPts val="281"/>
              </a:spcBef>
              <a:buFont typeface="Wingdings" charset="2"/>
              <a:buChar char="§"/>
              <a:defRPr sz="2288">
                <a:solidFill>
                  <a:schemeClr val="bg1"/>
                </a:soli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it-IT" sz="3700" b="1" dirty="0"/>
              <a:t>Design pattern</a:t>
            </a:r>
          </a:p>
          <a:p>
            <a:pPr marL="0" indent="0">
              <a:buNone/>
            </a:pPr>
            <a:endParaRPr lang="it-IT" dirty="0"/>
          </a:p>
          <a:p>
            <a:pPr lvl="2"/>
            <a:r>
              <a:rPr lang="it-IT" sz="2800" dirty="0"/>
              <a:t> </a:t>
            </a:r>
            <a:r>
              <a:rPr lang="it-IT" sz="2800" b="1" dirty="0" err="1"/>
              <a:t>Observer</a:t>
            </a:r>
            <a:endParaRPr lang="it-IT" sz="2800" b="1" dirty="0"/>
          </a:p>
          <a:p>
            <a:pPr marL="771525" lvl="3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Implementati all’interno del framework </a:t>
            </a:r>
            <a:r>
              <a:rPr lang="it-IT" sz="2000" dirty="0" err="1">
                <a:solidFill>
                  <a:schemeClr val="bg1"/>
                </a:solidFill>
              </a:rPr>
              <a:t>Qt</a:t>
            </a:r>
            <a:endParaRPr lang="it-IT" sz="2000" dirty="0">
              <a:solidFill>
                <a:schemeClr val="bg1"/>
              </a:solidFill>
            </a:endParaRPr>
          </a:p>
          <a:p>
            <a:pPr marL="771525" lvl="3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per la gestione di slot e </a:t>
            </a:r>
            <a:r>
              <a:rPr lang="it-IT" sz="2000" dirty="0" err="1">
                <a:solidFill>
                  <a:schemeClr val="bg1"/>
                </a:solidFill>
              </a:rPr>
              <a:t>signals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03CFE0F-51AA-43F3-90FB-E05DC5CF8C55}"/>
              </a:ext>
            </a:extLst>
          </p:cNvPr>
          <p:cNvSpPr/>
          <p:nvPr/>
        </p:nvSpPr>
        <p:spPr>
          <a:xfrm>
            <a:off x="1390089" y="1398"/>
            <a:ext cx="7755309" cy="6858000"/>
          </a:xfrm>
          <a:prstGeom prst="roundRect">
            <a:avLst/>
          </a:prstGeom>
          <a:solidFill>
            <a:srgbClr val="A5A5A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DDE7F7C-28DC-46AC-93AF-085E350A8C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59" t="34054" r="9446" b="598"/>
          <a:stretch/>
        </p:blipFill>
        <p:spPr>
          <a:xfrm>
            <a:off x="1604369" y="304801"/>
            <a:ext cx="7120181" cy="6431937"/>
          </a:xfrm>
          <a:prstGeom prst="rect">
            <a:avLst/>
          </a:prstGeom>
        </p:spPr>
      </p:pic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CC2F4C9-0129-4E50-A712-4923056152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1640A6F0-BF0B-42B4-9C8A-C17B5B119696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7</a:t>
            </a:fld>
            <a:r>
              <a:rPr lang="it-IT" altLang="zh-CN" sz="2000" dirty="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49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28748DE-7809-48B5-8106-5812DA07CE33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49E6C270-1F7A-4279-A05F-6C4B0CA3ABD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02E9807A-C557-4F49-A42E-9FF80AE5BE01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8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Rettangolo arrotondato 5">
            <a:extLst>
              <a:ext uri="{FF2B5EF4-FFF2-40B4-BE49-F238E27FC236}">
                <a16:creationId xmlns:a16="http://schemas.microsoft.com/office/drawing/2014/main" id="{800BBE8F-12A8-42AC-81B0-33070B2C1750}"/>
              </a:ext>
            </a:extLst>
          </p:cNvPr>
          <p:cNvSpPr/>
          <p:nvPr/>
        </p:nvSpPr>
        <p:spPr>
          <a:xfrm>
            <a:off x="1018492" y="99113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2B7FB71-D015-415A-B86F-B27CE68AD407}"/>
              </a:ext>
            </a:extLst>
          </p:cNvPr>
          <p:cNvSpPr/>
          <p:nvPr/>
        </p:nvSpPr>
        <p:spPr>
          <a:xfrm>
            <a:off x="1134061" y="208893"/>
            <a:ext cx="6842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Caricamento Voice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5C5C0C6-7EF7-42C8-8F94-FB794312B9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6839" b="37981"/>
          <a:stretch/>
        </p:blipFill>
        <p:spPr>
          <a:xfrm>
            <a:off x="852744" y="1111522"/>
            <a:ext cx="7336758" cy="55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34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18491" y="71864"/>
            <a:ext cx="7073461" cy="755183"/>
          </a:xfrm>
          <a:prstGeom prst="roundRect">
            <a:avLst/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410756" y="54809"/>
            <a:ext cx="42889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 di sequenza / </a:t>
            </a:r>
          </a:p>
          <a:p>
            <a:pPr algn="ctr"/>
            <a:r>
              <a:rPr lang="it-IT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Esecuzione processor selezionati</a:t>
            </a:r>
          </a:p>
          <a:p>
            <a:pPr algn="ctr"/>
            <a:endParaRPr lang="it-IT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A6667A7-A0E0-42F9-B1A0-4C985573F68F}"/>
              </a:ext>
            </a:extLst>
          </p:cNvPr>
          <p:cNvSpPr/>
          <p:nvPr/>
        </p:nvSpPr>
        <p:spPr>
          <a:xfrm>
            <a:off x="260059" y="941005"/>
            <a:ext cx="8657438" cy="58160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20">
            <a:extLst>
              <a:ext uri="{FF2B5EF4-FFF2-40B4-BE49-F238E27FC236}">
                <a16:creationId xmlns:a16="http://schemas.microsoft.com/office/drawing/2014/main" id="{2AE09729-B511-4FCC-9872-09460E69895E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8ED42C9A-519E-4E09-817E-094DF8E34033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9</a:t>
            </a:fld>
            <a:r>
              <a:rPr lang="it-IT" altLang="zh-CN" sz="2000">
                <a:solidFill>
                  <a:schemeClr val="bg1"/>
                </a:solidFill>
              </a:rPr>
              <a:t>/12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1D21EC5-14CE-4211-B72D-424E1FDC95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6157" b="23303"/>
          <a:stretch/>
        </p:blipFill>
        <p:spPr>
          <a:xfrm>
            <a:off x="869722" y="961119"/>
            <a:ext cx="7261096" cy="57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5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772</TotalTime>
  <Words>255</Words>
  <Application>Microsoft Office PowerPoint</Application>
  <PresentationFormat>Presentazione su schermo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cristiano tessarolo</cp:lastModifiedBy>
  <cp:revision>327</cp:revision>
  <cp:lastPrinted>2018-03-11T14:03:18Z</cp:lastPrinted>
  <dcterms:created xsi:type="dcterms:W3CDTF">2018-03-10T20:16:12Z</dcterms:created>
  <dcterms:modified xsi:type="dcterms:W3CDTF">2018-04-08T18:07:41Z</dcterms:modified>
</cp:coreProperties>
</file>