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1"/>
  </p:sldMasterIdLst>
  <p:notesMasterIdLst>
    <p:notesMasterId r:id="rId24"/>
  </p:notesMasterIdLst>
  <p:sldIdLst>
    <p:sldId id="258" r:id="rId2"/>
    <p:sldId id="259" r:id="rId3"/>
    <p:sldId id="260" r:id="rId4"/>
    <p:sldId id="26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85" r:id="rId16"/>
    <p:sldId id="286" r:id="rId17"/>
    <p:sldId id="287" r:id="rId18"/>
    <p:sldId id="288" r:id="rId19"/>
    <p:sldId id="289" r:id="rId20"/>
    <p:sldId id="290" r:id="rId21"/>
    <p:sldId id="291" r:id="rId22"/>
    <p:sldId id="274" r:id="rId23"/>
  </p:sldIdLst>
  <p:sldSz cx="12192000" cy="6858000"/>
  <p:notesSz cx="6858000" cy="9144000"/>
  <p:defaultTextStyle>
    <a:defPPr>
      <a:defRPr lang="zh-CN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5400"/>
    <a:srgbClr val="424A53"/>
    <a:srgbClr val="FFD600"/>
    <a:srgbClr val="FFE459"/>
    <a:srgbClr val="FFDA00"/>
    <a:srgbClr val="515151"/>
    <a:srgbClr val="FF0000"/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868"/>
    <p:restoredTop sz="94715"/>
  </p:normalViewPr>
  <p:slideViewPr>
    <p:cSldViewPr snapToGrid="0" snapToObjects="1">
      <p:cViewPr varScale="1">
        <p:scale>
          <a:sx n="103" d="100"/>
          <a:sy n="103" d="100"/>
        </p:scale>
        <p:origin x="78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rgbClr val="51515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Foglio1!$B$1</c:f>
              <c:strCache>
                <c:ptCount val="1"/>
                <c:pt idx="0">
                  <c:v>Archittettura</c:v>
                </c:pt>
              </c:strCache>
            </c:strRef>
          </c:tx>
          <c:explosion val="14"/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63F7-475F-AF59-8BEFF012D9F8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63F7-475F-AF59-8BEFF012D9F8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63F7-475F-AF59-8BEFF012D9F8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63F7-475F-AF59-8BEFF012D9F8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1" i="0" u="none" strike="noStrike" kern="1200" baseline="0">
                      <a:solidFill>
                        <a:schemeClr val="lt1">
                          <a:lumMod val="8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it-IT"/>
                </a:p>
              </c:txPr>
              <c:dLblPos val="inEnd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1-63F7-475F-AF59-8BEFF012D9F8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1" i="0" u="none" strike="noStrike" kern="1200" baseline="0">
                      <a:solidFill>
                        <a:schemeClr val="lt1">
                          <a:lumMod val="8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it-IT"/>
                </a:p>
              </c:txPr>
              <c:dLblPos val="inEnd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3-63F7-475F-AF59-8BEFF012D9F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Foglio1!$A$2:$A$5</c:f>
              <c:strCache>
                <c:ptCount val="2"/>
                <c:pt idx="0">
                  <c:v>Coperti</c:v>
                </c:pt>
                <c:pt idx="1">
                  <c:v>Non coperti</c:v>
                </c:pt>
              </c:strCache>
            </c:strRef>
          </c:cat>
          <c:val>
            <c:numRef>
              <c:f>Foglio1!$B$2:$B$5</c:f>
              <c:numCache>
                <c:formatCode>General</c:formatCode>
                <c:ptCount val="4"/>
                <c:pt idx="0">
                  <c:v>0.46</c:v>
                </c:pt>
                <c:pt idx="1">
                  <c:v>0.54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63F7-475F-AF59-8BEFF012D9F8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egendEntry>
        <c:idx val="2"/>
        <c:delete val="1"/>
      </c:legendEntry>
      <c:legendEntry>
        <c:idx val="3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 err="1">
                <a:solidFill>
                  <a:srgbClr val="515151"/>
                </a:solidFill>
              </a:rPr>
              <a:t>Codice</a:t>
            </a:r>
            <a:endParaRPr lang="en-US" dirty="0">
              <a:solidFill>
                <a:srgbClr val="51515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Foglio1!$B$1</c:f>
              <c:strCache>
                <c:ptCount val="1"/>
                <c:pt idx="0">
                  <c:v>Archittettura</c:v>
                </c:pt>
              </c:strCache>
            </c:strRef>
          </c:tx>
          <c:explosion val="19"/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4C62-4867-8391-0BF5CE399FD6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4C62-4867-8391-0BF5CE399FD6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4C62-4867-8391-0BF5CE399FD6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4C62-4867-8391-0BF5CE399FD6}"/>
              </c:ext>
            </c:extLst>
          </c:dPt>
          <c:dLbls>
            <c:dLbl>
              <c:idx val="0"/>
              <c:layout>
                <c:manualLayout>
                  <c:x val="-0.116725149879624"/>
                  <c:y val="8.5698397876425594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1" i="0" u="none" strike="noStrike" kern="1200" baseline="0">
                      <a:solidFill>
                        <a:schemeClr val="lt1">
                          <a:lumMod val="8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it-IT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4C62-4867-8391-0BF5CE399FD6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1" i="0" u="none" strike="noStrike" kern="1200" baseline="0">
                      <a:solidFill>
                        <a:schemeClr val="lt1">
                          <a:lumMod val="8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it-IT"/>
                </a:p>
              </c:txPr>
              <c:dLblPos val="inEnd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3-4C62-4867-8391-0BF5CE399FD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Foglio1!$A$2:$A$5</c:f>
              <c:strCache>
                <c:ptCount val="2"/>
                <c:pt idx="0">
                  <c:v>Coperti</c:v>
                </c:pt>
                <c:pt idx="1">
                  <c:v>Non coperti</c:v>
                </c:pt>
              </c:strCache>
            </c:strRef>
          </c:cat>
          <c:val>
            <c:numRef>
              <c:f>Foglio1!$B$2:$B$5</c:f>
              <c:numCache>
                <c:formatCode>General</c:formatCode>
                <c:ptCount val="4"/>
                <c:pt idx="0">
                  <c:v>0.3</c:v>
                </c:pt>
                <c:pt idx="1">
                  <c:v>0.7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4C62-4867-8391-0BF5CE399FD6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egendEntry>
        <c:idx val="2"/>
        <c:delete val="1"/>
      </c:legendEntry>
      <c:legendEntry>
        <c:idx val="3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rgbClr val="51515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>
                <a:solidFill>
                  <a:srgbClr val="515151"/>
                </a:solidFill>
              </a:rPr>
              <a:t>Codice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rgbClr val="51515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Foglio1!$B$1</c:f>
              <c:strCache>
                <c:ptCount val="1"/>
                <c:pt idx="0">
                  <c:v>Archittettura</c:v>
                </c:pt>
              </c:strCache>
            </c:strRef>
          </c:tx>
          <c:dPt>
            <c:idx val="0"/>
            <c:bubble3D val="0"/>
            <c:explosion val="12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1745-420B-AB3F-E74DF2E8014F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1745-420B-AB3F-E74DF2E8014F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0EB3-4D17-B5BE-F82AAA31C1E0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0EB3-4D17-B5BE-F82AAA31C1E0}"/>
              </c:ext>
            </c:extLst>
          </c:dPt>
          <c:dLbls>
            <c:dLbl>
              <c:idx val="0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2000" b="1" i="0" u="none" strike="noStrike" kern="1200" baseline="0">
                        <a:solidFill>
                          <a:schemeClr val="lt1">
                            <a:lumMod val="8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C24762D5-E31A-9147-8D23-33870B32F6A0}" type="PERCENTAGE">
                      <a:rPr lang="en-US" sz="2000" baseline="0" smtClean="0"/>
                      <a:pPr>
                        <a:defRPr sz="2000" b="1"/>
                      </a:pPr>
                      <a:t>[PERCENTUALE]</a:t>
                    </a:fld>
                    <a:endParaRPr lang="it-IT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000" b="1" i="0" u="none" strike="noStrike" kern="1200" baseline="0">
                      <a:solidFill>
                        <a:schemeClr val="lt1">
                          <a:lumMod val="8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it-IT"/>
                </a:p>
              </c:txPr>
              <c:dLblPos val="in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1745-420B-AB3F-E74DF2E8014F}"/>
                </c:ext>
              </c:extLst>
            </c:dLbl>
            <c:dLbl>
              <c:idx val="1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2000" b="1" i="0" u="none" strike="noStrike" kern="1200" baseline="0">
                        <a:solidFill>
                          <a:schemeClr val="lt1">
                            <a:lumMod val="8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E6CF9486-FCDC-7248-8F5A-66662BB1DD69}" type="PERCENTAGE">
                      <a:rPr lang="en-US" sz="2000" baseline="0" smtClean="0"/>
                      <a:pPr>
                        <a:defRPr sz="2000" b="1"/>
                      </a:pPr>
                      <a:t>[PERCENTUALE]</a:t>
                    </a:fld>
                    <a:endParaRPr lang="it-IT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000" b="1" i="0" u="none" strike="noStrike" kern="1200" baseline="0">
                      <a:solidFill>
                        <a:schemeClr val="lt1">
                          <a:lumMod val="8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it-IT"/>
                </a:p>
              </c:txPr>
              <c:dLblPos val="in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1745-420B-AB3F-E74DF2E8014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Foglio1!$A$2:$A$5</c:f>
              <c:strCache>
                <c:ptCount val="2"/>
                <c:pt idx="0">
                  <c:v>Soddisfatti</c:v>
                </c:pt>
                <c:pt idx="1">
                  <c:v>Insoddisfatti</c:v>
                </c:pt>
              </c:strCache>
            </c:strRef>
          </c:cat>
          <c:val>
            <c:numRef>
              <c:f>Foglio1!$B$2:$B$5</c:f>
              <c:numCache>
                <c:formatCode>General</c:formatCode>
                <c:ptCount val="4"/>
                <c:pt idx="0">
                  <c:v>0.54</c:v>
                </c:pt>
                <c:pt idx="1">
                  <c:v>0.46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745-420B-AB3F-E74DF2E8014F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rgbClr val="515151"/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rgbClr val="515151"/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</c:legendEntry>
      <c:legendEntry>
        <c:idx val="2"/>
        <c:delete val="1"/>
      </c:legendEntry>
      <c:legendEntry>
        <c:idx val="3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rgbClr val="515151"/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rgbClr val="000000">
        <a:alpha val="0"/>
      </a:srgbClr>
    </a:solidFill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rgbClr val="51515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>
                <a:solidFill>
                  <a:srgbClr val="515151"/>
                </a:solidFill>
              </a:rPr>
              <a:t>Archittettura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rgbClr val="51515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Foglio1!$B$1</c:f>
              <c:strCache>
                <c:ptCount val="1"/>
                <c:pt idx="0">
                  <c:v>Archittettura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CDE0-466E-B901-6C44B40E4A39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CDE0-466E-B901-6C44B40E4A39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54DB-457E-A5ED-4BB1380E4E10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54DB-457E-A5ED-4BB1380E4E10}"/>
              </c:ext>
            </c:extLst>
          </c:dPt>
          <c:dLbls>
            <c:dLbl>
              <c:idx val="0"/>
              <c:layout>
                <c:manualLayout>
                  <c:x val="5.3533383119740999E-2"/>
                  <c:y val="-0.281629415101883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37407451860847"/>
                      <c:h val="0.22004992399328799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CDE0-466E-B901-6C44B40E4A39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DE0-466E-B901-6C44B40E4A3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1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Foglio1!$A$2:$A$5</c:f>
              <c:strCache>
                <c:ptCount val="2"/>
                <c:pt idx="0">
                  <c:v>Soddisfatti</c:v>
                </c:pt>
                <c:pt idx="1">
                  <c:v>Insoddisfatti</c:v>
                </c:pt>
              </c:strCache>
            </c:strRef>
          </c:cat>
          <c:val>
            <c:numRef>
              <c:f>Foglio1!$B$2:$B$5</c:f>
              <c:numCache>
                <c:formatCode>General</c:formatCode>
                <c:ptCount val="4"/>
                <c:pt idx="0">
                  <c:v>10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BE8-4047-95EE-1FB42FD17393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egendEntry>
        <c:idx val="2"/>
        <c:delete val="1"/>
      </c:legendEntry>
      <c:legendEntry>
        <c:idx val="3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rgbClr val="515151"/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rgbClr val="000000">
        <a:alpha val="0"/>
      </a:srgbClr>
    </a:solidFill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B1FC3C-743C-D440-849B-A5D1FCB9B240}" type="datetimeFigureOut">
              <a:rPr lang="it-IT" smtClean="0"/>
              <a:t>22/04/2018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D9AE65-DFD0-A040-A241-C8B096E5371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080633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D9AE65-DFD0-A040-A241-C8B096E5371C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299568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2014-09-29_SingaporeNight_EN-CA6421925784_1920x1080 2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" y="0"/>
            <a:ext cx="12192000" cy="6858000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794" y="0"/>
            <a:ext cx="12192000" cy="6858000"/>
          </a:xfrm>
          <a:prstGeom prst="rect">
            <a:avLst/>
          </a:prstGeom>
          <a:solidFill>
            <a:srgbClr val="1E2327">
              <a:alpha val="62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4" name="矩形 3"/>
          <p:cNvSpPr/>
          <p:nvPr userDrawn="1"/>
        </p:nvSpPr>
        <p:spPr>
          <a:xfrm>
            <a:off x="795" y="0"/>
            <a:ext cx="316089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5" name="矩形 4"/>
          <p:cNvSpPr/>
          <p:nvPr userDrawn="1"/>
        </p:nvSpPr>
        <p:spPr>
          <a:xfrm>
            <a:off x="11876706" y="0"/>
            <a:ext cx="316089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6" name="矩形 5"/>
          <p:cNvSpPr/>
          <p:nvPr userDrawn="1"/>
        </p:nvSpPr>
        <p:spPr>
          <a:xfrm rot="5400000">
            <a:off x="5938751" y="-5937955"/>
            <a:ext cx="316089" cy="1219200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7" name="矩形 6"/>
          <p:cNvSpPr/>
          <p:nvPr userDrawn="1"/>
        </p:nvSpPr>
        <p:spPr>
          <a:xfrm rot="5400000">
            <a:off x="5938751" y="603955"/>
            <a:ext cx="316089" cy="1219200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</p:spTree>
    <p:extLst>
      <p:ext uri="{BB962C8B-B14F-4D97-AF65-F5344CB8AC3E}">
        <p14:creationId xmlns:p14="http://schemas.microsoft.com/office/powerpoint/2010/main" val="535286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440604" y="759873"/>
            <a:ext cx="161775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67" dirty="0">
                <a:solidFill>
                  <a:srgbClr val="000000"/>
                </a:solidFill>
                <a:latin typeface="Segoe UI Light"/>
                <a:ea typeface="微软雅黑"/>
                <a:cs typeface="Segoe UI Light"/>
              </a:rPr>
              <a:t>背景图片素材</a:t>
            </a:r>
          </a:p>
        </p:txBody>
      </p:sp>
      <p:sp>
        <p:nvSpPr>
          <p:cNvPr id="3" name="矩形 2"/>
          <p:cNvSpPr/>
          <p:nvPr userDrawn="1"/>
        </p:nvSpPr>
        <p:spPr>
          <a:xfrm>
            <a:off x="440603" y="182445"/>
            <a:ext cx="816249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067">
                <a:solidFill>
                  <a:srgbClr val="000000"/>
                </a:solidFill>
                <a:latin typeface="Segoe UI Light"/>
                <a:cs typeface="Segoe UI Light"/>
              </a:rPr>
              <a:t>OfficePLUS</a:t>
            </a:r>
            <a:endParaRPr lang="zh-CN" altLang="en-US" sz="1067" dirty="0">
              <a:solidFill>
                <a:srgbClr val="000000"/>
              </a:solidFill>
              <a:latin typeface="Segoe UI Light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491705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67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8" name="矩形 7"/>
          <p:cNvSpPr/>
          <p:nvPr userDrawn="1"/>
        </p:nvSpPr>
        <p:spPr>
          <a:xfrm>
            <a:off x="2857674" y="841948"/>
            <a:ext cx="1402001" cy="3292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字体使用 </a:t>
            </a: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行距</a:t>
            </a: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defTabSz="609585"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声明</a:t>
            </a: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4395052" y="841948"/>
            <a:ext cx="3727457" cy="38257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英文 </a:t>
            </a:r>
            <a:r>
              <a:rPr lang="en-US" altLang="zh-CN" sz="1333">
                <a:solidFill>
                  <a:srgbClr val="FFFFFF"/>
                </a:solidFill>
                <a:latin typeface="Segoe UI Light"/>
                <a:ea typeface="微软雅黑" charset="0"/>
                <a:cs typeface="Segoe UI Light"/>
              </a:rPr>
              <a:t>Century Gothic</a:t>
            </a:r>
            <a:endParaRPr lang="en-US" altLang="zh-CN" sz="1333" dirty="0">
              <a:solidFill>
                <a:srgbClr val="FFFFFF"/>
              </a:solidFill>
              <a:latin typeface="Segoe UI Light"/>
              <a:ea typeface="微软雅黑" charset="0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中文 微软雅黑</a:t>
            </a: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正文 </a:t>
            </a:r>
            <a:r>
              <a:rPr lang="en-US" altLang="zh-CN" sz="1333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1.3</a:t>
            </a: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en-US" altLang="zh-CN" sz="1333" dirty="0" err="1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cn.bing.com</a:t>
            </a:r>
            <a:endParaRPr lang="zh-CN" altLang="en-US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prstClr val="white"/>
                </a:solidFill>
                <a:latin typeface="Century Gothic"/>
                <a:ea typeface="微软雅黑" charset="0"/>
              </a:rPr>
              <a:t>互联网是一个开放共享的平台</a:t>
            </a:r>
          </a:p>
          <a:p>
            <a:pPr defTabSz="609585">
              <a:lnSpc>
                <a:spcPct val="130000"/>
              </a:lnSpc>
            </a:pPr>
            <a:r>
              <a:rPr kumimoji="1" lang="en-US" altLang="zh-CN" sz="1333" dirty="0">
                <a:solidFill>
                  <a:prstClr val="white"/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r>
              <a:rPr lang="zh-CN" altLang="en-US" sz="1333" dirty="0">
                <a:solidFill>
                  <a:prstClr val="white"/>
                </a:solidFill>
                <a:latin typeface="Century Gothic"/>
                <a:ea typeface="微软雅黑" charset="0"/>
              </a:rPr>
              <a:t> 部分设计灵感与元素来源于网络</a:t>
            </a: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prstClr val="white"/>
                </a:solidFill>
                <a:latin typeface="Century Gothic"/>
                <a:ea typeface="微软雅黑" charset="0"/>
              </a:rPr>
              <a:t>如有建议请联系 </a:t>
            </a:r>
            <a:r>
              <a:rPr lang="zh-CN" altLang="en-US" sz="1333" dirty="0">
                <a:solidFill>
                  <a:prstClr val="white"/>
                </a:solidFill>
                <a:latin typeface="Segoe UI Light" charset="0"/>
                <a:ea typeface="Segoe UI Light" charset="0"/>
                <a:cs typeface="Segoe UI Light" charset="0"/>
              </a:rPr>
              <a:t>officeplus@microsoft.com</a:t>
            </a: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440603" y="182445"/>
            <a:ext cx="816249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67" dirty="0">
                <a:solidFill>
                  <a:prstClr val="white"/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67" dirty="0">
              <a:solidFill>
                <a:prstClr val="white"/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14339258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447955" y="4458724"/>
            <a:ext cx="3296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09585"/>
            <a:r>
              <a:rPr kumimoji="1" lang="zh-CN" altLang="en-US" sz="1333" dirty="0">
                <a:solidFill>
                  <a:srgbClr val="000000"/>
                </a:solidFill>
                <a:latin typeface="Century Gothic"/>
                <a:ea typeface="微软雅黑" charset="0"/>
              </a:rPr>
              <a:t>点击</a:t>
            </a:r>
            <a:r>
              <a:rPr kumimoji="1" lang="en-US" altLang="zh-CN" sz="1333" dirty="0">
                <a:solidFill>
                  <a:srgbClr val="000000"/>
                </a:solidFill>
                <a:latin typeface="Segoe UI Light" charset="0"/>
                <a:ea typeface="Segoe UI Light" charset="0"/>
                <a:cs typeface="Segoe UI Light" charset="0"/>
              </a:rPr>
              <a:t>Logo</a:t>
            </a:r>
            <a:r>
              <a:rPr kumimoji="1" lang="zh-CN" altLang="en-US" sz="1333" dirty="0">
                <a:solidFill>
                  <a:srgbClr val="000000"/>
                </a:solidFill>
                <a:latin typeface="Century Gothic"/>
                <a:ea typeface="微软雅黑" charset="0"/>
              </a:rPr>
              <a:t>获取更多优质模板（放映模式）</a:t>
            </a:r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227832"/>
            <a:ext cx="3048000" cy="40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993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795" y="296335"/>
            <a:ext cx="349956" cy="877711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3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531226" y="296335"/>
            <a:ext cx="4563288" cy="877711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4000" b="1">
                <a:solidFill>
                  <a:schemeClr val="accent4"/>
                </a:solidFill>
              </a:defRPr>
            </a:lvl1pPr>
          </a:lstStyle>
          <a:p>
            <a:pPr lvl="0"/>
            <a:r>
              <a:rPr kumimoji="1" lang="en-US" altLang="zh-CN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1190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2014-09-29_SingaporeNight_EN-CA6421925784_1920x1080 2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" y="0"/>
            <a:ext cx="12192000" cy="6858000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794" y="0"/>
            <a:ext cx="12192000" cy="6858000"/>
          </a:xfrm>
          <a:prstGeom prst="rect">
            <a:avLst/>
          </a:prstGeom>
          <a:solidFill>
            <a:srgbClr val="1E2327">
              <a:alpha val="62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8" name="矩形 7"/>
          <p:cNvSpPr/>
          <p:nvPr userDrawn="1"/>
        </p:nvSpPr>
        <p:spPr>
          <a:xfrm>
            <a:off x="6114566" y="0"/>
            <a:ext cx="6078229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9" name="矩形 8"/>
          <p:cNvSpPr/>
          <p:nvPr userDrawn="1"/>
        </p:nvSpPr>
        <p:spPr>
          <a:xfrm>
            <a:off x="795" y="296335"/>
            <a:ext cx="349956" cy="877711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10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531226" y="296335"/>
            <a:ext cx="4563288" cy="877711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8934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2014-09-29_SingaporeNight_EN-CA6421925784_1920x1080 2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" y="0"/>
            <a:ext cx="12192000" cy="6858000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794" y="3335277"/>
            <a:ext cx="12192000" cy="3522724"/>
          </a:xfrm>
          <a:prstGeom prst="rect">
            <a:avLst/>
          </a:prstGeom>
          <a:solidFill>
            <a:srgbClr val="000000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prstClr val="white"/>
              </a:solidFill>
              <a:latin typeface="Arial"/>
              <a:ea typeface="黑体"/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795" y="296335"/>
            <a:ext cx="349956" cy="877711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5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531226" y="296335"/>
            <a:ext cx="4563288" cy="877711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673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2014-09-29_SingaporeNight_EN-CA6421925784_1920x1080 2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" y="0"/>
            <a:ext cx="12192000" cy="6858000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794" y="0"/>
            <a:ext cx="12192000" cy="6858000"/>
          </a:xfrm>
          <a:prstGeom prst="rect">
            <a:avLst/>
          </a:prstGeom>
          <a:solidFill>
            <a:srgbClr val="1E2327">
              <a:alpha val="62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</p:spTree>
    <p:extLst>
      <p:ext uri="{BB962C8B-B14F-4D97-AF65-F5344CB8AC3E}">
        <p14:creationId xmlns:p14="http://schemas.microsoft.com/office/powerpoint/2010/main" val="1145151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2014-09-29_SingaporeNight_EN-CA6421925784_1920x1080 2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478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2982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44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59004" y="258233"/>
            <a:ext cx="4868117" cy="529569"/>
          </a:xfrm>
          <a:prstGeom prst="rect">
            <a:avLst/>
          </a:prstGeom>
          <a:ln w="12700" cmpd="sng">
            <a:solidFill>
              <a:schemeClr val="tx1"/>
            </a:solidFill>
          </a:ln>
        </p:spPr>
        <p:txBody>
          <a:bodyPr vert="horz" anchor="ctr"/>
          <a:lstStyle>
            <a:lvl1pPr marL="0" indent="0" algn="l">
              <a:buNone/>
              <a:defRPr sz="2400" b="1"/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3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1386592" y="171547"/>
            <a:ext cx="805408" cy="616255"/>
          </a:xfrm>
          <a:prstGeom prst="rect">
            <a:avLst/>
          </a:prstGeom>
          <a:solidFill>
            <a:schemeClr val="tx1"/>
          </a:solidFill>
        </p:spPr>
        <p:txBody>
          <a:bodyPr vert="horz" anchor="ctr"/>
          <a:lstStyle>
            <a:lvl1pPr marL="0" indent="0" algn="ctr">
              <a:buNone/>
              <a:defRPr sz="2400" b="1">
                <a:solidFill>
                  <a:srgbClr val="FFFFFF"/>
                </a:solidFill>
              </a:defRPr>
            </a:lvl1pPr>
          </a:lstStyle>
          <a:p>
            <a:pPr lvl="0"/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4" name="图片占位符 8"/>
          <p:cNvSpPr>
            <a:spLocks noGrp="1"/>
          </p:cNvSpPr>
          <p:nvPr>
            <p:ph type="pic" sz="quarter" idx="14" hasCustomPrompt="1"/>
          </p:nvPr>
        </p:nvSpPr>
        <p:spPr>
          <a:xfrm>
            <a:off x="376768" y="5989475"/>
            <a:ext cx="1960033" cy="53340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600" b="1"/>
            </a:lvl1pPr>
          </a:lstStyle>
          <a:p>
            <a:r>
              <a:rPr kumimoji="1" lang="en-US" altLang="zh-CN" sz="1600" b="1" dirty="0"/>
              <a:t>LOGO&amp;PIC</a:t>
            </a:r>
            <a:r>
              <a:rPr kumimoji="1" lang="zh-CN" altLang="en-US" sz="1600" b="1" dirty="0"/>
              <a:t> </a:t>
            </a:r>
            <a:r>
              <a:rPr kumimoji="1" lang="en-US" altLang="zh-CN" sz="1600" b="1" dirty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2621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441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5" r:id="rId2"/>
    <p:sldLayoutId id="2147483683" r:id="rId3"/>
    <p:sldLayoutId id="2147483686" r:id="rId4"/>
    <p:sldLayoutId id="2147483684" r:id="rId5"/>
    <p:sldLayoutId id="2147483682" r:id="rId6"/>
    <p:sldLayoutId id="2147483680" r:id="rId7"/>
    <p:sldLayoutId id="2147483681" r:id="rId8"/>
    <p:sldLayoutId id="2147483662" r:id="rId9"/>
    <p:sldLayoutId id="2147483664" r:id="rId10"/>
    <p:sldLayoutId id="2147483663" r:id="rId11"/>
    <p:sldLayoutId id="2147483665" r:id="rId12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60" r="318"/>
          <a:stretch/>
        </p:blipFill>
        <p:spPr>
          <a:xfrm>
            <a:off x="0" y="0"/>
            <a:ext cx="12302840" cy="68580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-354564" y="111686"/>
            <a:ext cx="6234545" cy="171739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 defTabSz="609630">
              <a:lnSpc>
                <a:spcPct val="120000"/>
              </a:lnSpc>
            </a:pPr>
            <a:r>
              <a:rPr lang="it-IT" altLang="zh-CN" sz="4000" b="1" dirty="0">
                <a:solidFill>
                  <a:schemeClr val="accent1">
                    <a:lumMod val="75000"/>
                  </a:schemeClr>
                </a:solidFill>
              </a:rPr>
              <a:t>Revisione di qualifica</a:t>
            </a:r>
          </a:p>
          <a:p>
            <a:pPr algn="ctr" defTabSz="609630">
              <a:lnSpc>
                <a:spcPct val="120000"/>
              </a:lnSpc>
            </a:pPr>
            <a:r>
              <a:rPr lang="it-IT" altLang="zh-TW" sz="4800" b="1" dirty="0" err="1">
                <a:solidFill>
                  <a:schemeClr val="accent1">
                    <a:lumMod val="75000"/>
                  </a:schemeClr>
                </a:solidFill>
              </a:rPr>
              <a:t>DeSpeect</a:t>
            </a:r>
            <a:endParaRPr lang="en-US" altLang="zh-CN" sz="48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任意形状 11"/>
          <p:cNvSpPr/>
          <p:nvPr/>
        </p:nvSpPr>
        <p:spPr>
          <a:xfrm rot="16200000">
            <a:off x="9755149" y="545841"/>
            <a:ext cx="1940769" cy="849085"/>
          </a:xfrm>
          <a:custGeom>
            <a:avLst/>
            <a:gdLst>
              <a:gd name="connsiteX0" fmla="*/ 1940769 w 1940769"/>
              <a:gd name="connsiteY0" fmla="*/ 0 h 849085"/>
              <a:gd name="connsiteX1" fmla="*/ 1940769 w 1940769"/>
              <a:gd name="connsiteY1" fmla="*/ 849084 h 849085"/>
              <a:gd name="connsiteX2" fmla="*/ 676472 w 1940769"/>
              <a:gd name="connsiteY2" fmla="*/ 849084 h 849085"/>
              <a:gd name="connsiteX3" fmla="*/ 676471 w 1940769"/>
              <a:gd name="connsiteY3" fmla="*/ 849085 h 849085"/>
              <a:gd name="connsiteX4" fmla="*/ 0 w 1940769"/>
              <a:gd name="connsiteY4" fmla="*/ 849085 h 849085"/>
              <a:gd name="connsiteX5" fmla="*/ 424543 w 1940769"/>
              <a:gd name="connsiteY5" fmla="*/ 424543 h 849085"/>
              <a:gd name="connsiteX6" fmla="*/ 0 w 1940769"/>
              <a:gd name="connsiteY6" fmla="*/ 0 h 849085"/>
              <a:gd name="connsiteX7" fmla="*/ 517852 w 1940769"/>
              <a:gd name="connsiteY7" fmla="*/ 0 h 849085"/>
              <a:gd name="connsiteX8" fmla="*/ 676471 w 1940769"/>
              <a:gd name="connsiteY8" fmla="*/ 0 h 849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40769" h="849085">
                <a:moveTo>
                  <a:pt x="1940769" y="0"/>
                </a:moveTo>
                <a:lnTo>
                  <a:pt x="1940769" y="849084"/>
                </a:lnTo>
                <a:lnTo>
                  <a:pt x="676472" y="849084"/>
                </a:lnTo>
                <a:lnTo>
                  <a:pt x="676471" y="849085"/>
                </a:lnTo>
                <a:lnTo>
                  <a:pt x="0" y="849085"/>
                </a:lnTo>
                <a:lnTo>
                  <a:pt x="424543" y="424543"/>
                </a:lnTo>
                <a:lnTo>
                  <a:pt x="0" y="0"/>
                </a:lnTo>
                <a:lnTo>
                  <a:pt x="517852" y="0"/>
                </a:lnTo>
                <a:lnTo>
                  <a:pt x="67647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Rettangolo 2"/>
          <p:cNvSpPr/>
          <p:nvPr/>
        </p:nvSpPr>
        <p:spPr>
          <a:xfrm>
            <a:off x="98445" y="4967602"/>
            <a:ext cx="36022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2400" b="1" dirty="0">
                <a:solidFill>
                  <a:schemeClr val="accent1">
                    <a:lumMod val="75000"/>
                  </a:schemeClr>
                </a:solidFill>
              </a:rPr>
              <a:t>PRESENTED</a:t>
            </a:r>
            <a:r>
              <a:rPr kumimoji="1"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kumimoji="1" lang="en-US" altLang="zh-CN" sz="2400" b="1" dirty="0">
                <a:solidFill>
                  <a:schemeClr val="accent1">
                    <a:lumMod val="75000"/>
                  </a:schemeClr>
                </a:solidFill>
              </a:rPr>
              <a:t>BY Graphite</a:t>
            </a:r>
            <a:endParaRPr kumimoji="1" lang="zh-CN" alt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Rectangle 11"/>
          <p:cNvSpPr/>
          <p:nvPr/>
        </p:nvSpPr>
        <p:spPr>
          <a:xfrm>
            <a:off x="211437" y="5454416"/>
            <a:ext cx="3489277" cy="1029511"/>
          </a:xfrm>
          <a:prstGeom prst="rect">
            <a:avLst/>
          </a:prstGeom>
        </p:spPr>
        <p:txBody>
          <a:bodyPr wrap="square" lIns="68577" tIns="34289" rIns="68577" bIns="34289">
            <a:spAutoFit/>
          </a:bodyPr>
          <a:lstStyle/>
          <a:p>
            <a:pPr algn="r">
              <a:lnSpc>
                <a:spcPct val="130000"/>
              </a:lnSpc>
            </a:pPr>
            <a:r>
              <a:rPr lang="it-IT" sz="1600" i="1" dirty="0">
                <a:solidFill>
                  <a:schemeClr val="accent1">
                    <a:lumMod val="75000"/>
                  </a:schemeClr>
                </a:solidFill>
              </a:rPr>
              <a:t>M. </a:t>
            </a:r>
            <a:r>
              <a:rPr lang="it-IT" sz="1600" i="1" dirty="0" err="1">
                <a:solidFill>
                  <a:schemeClr val="accent1">
                    <a:lumMod val="75000"/>
                  </a:schemeClr>
                </a:solidFill>
              </a:rPr>
              <a:t>Focchiatti</a:t>
            </a:r>
            <a:r>
              <a:rPr lang="it-IT" sz="1600" i="1" dirty="0">
                <a:solidFill>
                  <a:schemeClr val="accent1">
                    <a:lumMod val="75000"/>
                  </a:schemeClr>
                </a:solidFill>
              </a:rPr>
              <a:t>  ·  S. Modena   </a:t>
            </a:r>
          </a:p>
          <a:p>
            <a:pPr algn="r">
              <a:lnSpc>
                <a:spcPct val="130000"/>
              </a:lnSpc>
            </a:pPr>
            <a:r>
              <a:rPr lang="it-IT" sz="1600" i="1" dirty="0">
                <a:solidFill>
                  <a:schemeClr val="accent1">
                    <a:lumMod val="75000"/>
                  </a:schemeClr>
                </a:solidFill>
              </a:rPr>
              <a:t>M. Rizzo ·  G. Rossetti  ·  K. Silvestri   M. </a:t>
            </a:r>
            <a:r>
              <a:rPr lang="it-IT" sz="1600" i="1" dirty="0" err="1">
                <a:solidFill>
                  <a:schemeClr val="accent1">
                    <a:lumMod val="75000"/>
                  </a:schemeClr>
                </a:solidFill>
              </a:rPr>
              <a:t>Smaniotto</a:t>
            </a:r>
            <a:r>
              <a:rPr lang="it-IT" sz="1600" i="1" dirty="0">
                <a:solidFill>
                  <a:schemeClr val="accent1">
                    <a:lumMod val="75000"/>
                  </a:schemeClr>
                </a:solidFill>
              </a:rPr>
              <a:t>  ·   C. </a:t>
            </a:r>
            <a:r>
              <a:rPr lang="it-IT" sz="1600" i="1" dirty="0" err="1">
                <a:solidFill>
                  <a:schemeClr val="accent1">
                    <a:lumMod val="75000"/>
                  </a:schemeClr>
                </a:solidFill>
              </a:rPr>
              <a:t>Tessarolo</a:t>
            </a:r>
            <a:endParaRPr lang="it-IT" sz="16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11288776" y="6299261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1/21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4470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31225" y="296335"/>
            <a:ext cx="11068083" cy="877711"/>
          </a:xfrm>
        </p:spPr>
        <p:txBody>
          <a:bodyPr/>
          <a:lstStyle/>
          <a:p>
            <a:pPr defTabSz="609630">
              <a:lnSpc>
                <a:spcPct val="110000"/>
              </a:lnSpc>
            </a:pPr>
            <a:r>
              <a:rPr kumimoji="1" lang="it-IT" altLang="zh-CN" sz="3600" dirty="0">
                <a:latin typeface="Microsoft YaHei" charset="0"/>
                <a:ea typeface="Microsoft YaHei" charset="0"/>
                <a:cs typeface="Microsoft YaHei" charset="0"/>
              </a:rPr>
              <a:t>Stato di completamento del prodotto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11288776" y="6299261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10/21</a:t>
            </a:r>
            <a:endParaRPr lang="it-IT" dirty="0"/>
          </a:p>
        </p:txBody>
      </p:sp>
      <p:sp>
        <p:nvSpPr>
          <p:cNvPr id="3" name="Rettangolo 2"/>
          <p:cNvSpPr/>
          <p:nvPr/>
        </p:nvSpPr>
        <p:spPr>
          <a:xfrm>
            <a:off x="549857" y="3293176"/>
            <a:ext cx="1113822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Clr>
                <a:srgbClr val="FFDA00"/>
              </a:buClr>
              <a:buFont typeface="Wingdings" charset="2"/>
              <a:buChar char="v"/>
            </a:pPr>
            <a:r>
              <a:rPr lang="it-IT" sz="2400" dirty="0">
                <a:solidFill>
                  <a:srgbClr val="515151"/>
                </a:solidFill>
                <a:latin typeface="Microsoft YaHei" charset="-122"/>
                <a:ea typeface="Microsoft YaHei" charset="-122"/>
                <a:cs typeface="Microsoft YaHei" charset="-122"/>
              </a:rPr>
              <a:t>Secondo noi il tempo necessario alla esposizione della architettura di un progetto di questo spessore è superiore a quello concesso</a:t>
            </a:r>
          </a:p>
          <a:p>
            <a:pPr algn="just">
              <a:buClr>
                <a:srgbClr val="FFDA00"/>
              </a:buClr>
            </a:pPr>
            <a:endParaRPr lang="it-IT" sz="2400" dirty="0">
              <a:solidFill>
                <a:srgbClr val="51515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457200" indent="-457200" algn="just">
              <a:buClr>
                <a:srgbClr val="FFDA00"/>
              </a:buClr>
              <a:buFont typeface="Wingdings" charset="2"/>
              <a:buChar char="v"/>
            </a:pPr>
            <a:r>
              <a:rPr lang="it-IT" sz="2400" dirty="0">
                <a:solidFill>
                  <a:srgbClr val="515151"/>
                </a:solidFill>
                <a:latin typeface="Microsoft YaHei" charset="-122"/>
                <a:ea typeface="Microsoft YaHei" charset="-122"/>
                <a:cs typeface="Microsoft YaHei" charset="-122"/>
              </a:rPr>
              <a:t>Dovevamo andare meno nello specifico e lasciare del tempo per eventuali domande</a:t>
            </a:r>
          </a:p>
        </p:txBody>
      </p:sp>
      <p:sp>
        <p:nvSpPr>
          <p:cNvPr id="9" name="五边形 21"/>
          <p:cNvSpPr/>
          <p:nvPr/>
        </p:nvSpPr>
        <p:spPr>
          <a:xfrm>
            <a:off x="665847" y="1501555"/>
            <a:ext cx="6470932" cy="632045"/>
          </a:xfrm>
          <a:prstGeom prst="homePlate">
            <a:avLst>
              <a:gd name="adj" fmla="val 0"/>
            </a:avLst>
          </a:prstGeom>
          <a:solidFill>
            <a:schemeClr val="accent3"/>
          </a:solidFill>
          <a:ln w="25400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marL="0" marR="0" lvl="0" indent="0" defTabSz="6096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67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微软雅黑" charset="0"/>
              <a:cs typeface="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BC7939D2-E23E-4662-A0B9-83F79AD17715}"/>
              </a:ext>
            </a:extLst>
          </p:cNvPr>
          <p:cNvSpPr txBox="1"/>
          <p:nvPr/>
        </p:nvSpPr>
        <p:spPr>
          <a:xfrm>
            <a:off x="665846" y="2595415"/>
            <a:ext cx="22765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b="1" dirty="0">
                <a:solidFill>
                  <a:srgbClr val="515151"/>
                </a:solidFill>
                <a:latin typeface="Microsoft YaHei" charset="-122"/>
                <a:ea typeface="Microsoft YaHei" charset="-122"/>
                <a:cs typeface="Microsoft YaHei" charset="-122"/>
              </a:rPr>
              <a:t>Conclusioni</a:t>
            </a: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C3D59FBD-F946-4D19-BD78-6633FF878816}"/>
              </a:ext>
            </a:extLst>
          </p:cNvPr>
          <p:cNvSpPr/>
          <p:nvPr/>
        </p:nvSpPr>
        <p:spPr>
          <a:xfrm>
            <a:off x="665847" y="1528322"/>
            <a:ext cx="6470932" cy="56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630">
              <a:lnSpc>
                <a:spcPct val="110000"/>
              </a:lnSpc>
            </a:pPr>
            <a:r>
              <a:rPr kumimoji="1" lang="it-IT" altLang="zh-CN" sz="2800" dirty="0">
                <a:solidFill>
                  <a:srgbClr val="515151"/>
                </a:solidFill>
                <a:latin typeface="Microsoft YaHei" charset="-122"/>
                <a:ea typeface="Microsoft YaHei" charset="-122"/>
                <a:cs typeface="Microsoft YaHei" charset="-122"/>
              </a:rPr>
              <a:t>Autovalutazione esito del colloquio</a:t>
            </a:r>
            <a:endParaRPr kumimoji="1" lang="zh-CN" altLang="en-US" sz="2800" dirty="0">
              <a:solidFill>
                <a:srgbClr val="51515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334904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730136" y="1496535"/>
            <a:ext cx="2079415" cy="33751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630">
              <a:lnSpc>
                <a:spcPct val="80000"/>
              </a:lnSpc>
            </a:pPr>
            <a:r>
              <a:rPr kumimoji="1" lang="en-US" altLang="zh-CN" sz="26666" dirty="0">
                <a:solidFill>
                  <a:srgbClr val="FFFFFF"/>
                </a:solidFill>
                <a:ea typeface="微软雅黑" charset="0"/>
              </a:rPr>
              <a:t>2</a:t>
            </a:r>
            <a:endParaRPr kumimoji="1" lang="zh-CN" altLang="en-US" sz="26666" dirty="0">
              <a:solidFill>
                <a:srgbClr val="FFFFFF"/>
              </a:solidFill>
              <a:ea typeface="微软雅黑" charset="0"/>
            </a:endParaRPr>
          </a:p>
        </p:txBody>
      </p:sp>
      <p:sp>
        <p:nvSpPr>
          <p:cNvPr id="10" name="文本框 15"/>
          <p:cNvSpPr txBox="1"/>
          <p:nvPr/>
        </p:nvSpPr>
        <p:spPr>
          <a:xfrm>
            <a:off x="2809551" y="2720089"/>
            <a:ext cx="8479226" cy="5962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defTabSz="609630">
              <a:lnSpc>
                <a:spcPct val="110000"/>
              </a:lnSpc>
            </a:pPr>
            <a:r>
              <a:rPr kumimoji="1" lang="it-IT" sz="3200" b="1" dirty="0">
                <a:solidFill>
                  <a:srgbClr val="FFDA00"/>
                </a:solidFill>
                <a:latin typeface="Microsoft YaHei" charset="-122"/>
                <a:ea typeface="Microsoft YaHei" charset="-122"/>
              </a:rPr>
              <a:t>Difficoltà incontrate nel periodo RP-RQ</a:t>
            </a:r>
            <a:endParaRPr kumimoji="1" lang="it-IT" altLang="zh-CN" sz="3200" b="1" dirty="0">
              <a:solidFill>
                <a:srgbClr val="FFDA00"/>
              </a:solidFill>
              <a:latin typeface="Microsoft YaHei" charset="-122"/>
              <a:ea typeface="Microsoft YaHei" charset="-122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C86F8A6F-0F5A-4AFE-9CCF-C95F1AF08436}"/>
              </a:ext>
            </a:extLst>
          </p:cNvPr>
          <p:cNvSpPr txBox="1"/>
          <p:nvPr/>
        </p:nvSpPr>
        <p:spPr>
          <a:xfrm>
            <a:off x="11288776" y="6299261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11/21</a:t>
            </a:r>
            <a:endParaRPr lang="it-I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761206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magine 9">
            <a:extLst>
              <a:ext uri="{FF2B5EF4-FFF2-40B4-BE49-F238E27FC236}">
                <a16:creationId xmlns:a16="http://schemas.microsoft.com/office/drawing/2014/main" id="{6555A1A9-7DFB-41C6-B5B4-358D90AA488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491" b="30746"/>
          <a:stretch/>
        </p:blipFill>
        <p:spPr>
          <a:xfrm>
            <a:off x="0" y="5678459"/>
            <a:ext cx="12192000" cy="1205444"/>
          </a:xfrm>
          <a:prstGeom prst="rect">
            <a:avLst/>
          </a:prstGeom>
        </p:spPr>
      </p:pic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31225" y="296335"/>
            <a:ext cx="11068083" cy="877711"/>
          </a:xfrm>
        </p:spPr>
        <p:txBody>
          <a:bodyPr/>
          <a:lstStyle/>
          <a:p>
            <a:pPr defTabSz="609630">
              <a:lnSpc>
                <a:spcPct val="110000"/>
              </a:lnSpc>
            </a:pPr>
            <a:r>
              <a:rPr kumimoji="1" lang="it-IT" altLang="zh-CN" sz="3600" dirty="0">
                <a:latin typeface="Microsoft YaHei" charset="0"/>
                <a:ea typeface="Microsoft YaHei" charset="0"/>
                <a:cs typeface="Microsoft YaHei" charset="0"/>
              </a:rPr>
              <a:t>D</a:t>
            </a:r>
            <a:r>
              <a:rPr lang="it-IT" sz="3600" dirty="0"/>
              <a:t>ifficoltà incontrate nel periodo RP-RQ</a:t>
            </a:r>
            <a:endParaRPr kumimoji="1" lang="it-IT" altLang="zh-CN" sz="3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" name="Rettangolo 2"/>
          <p:cNvSpPr/>
          <p:nvPr/>
        </p:nvSpPr>
        <p:spPr>
          <a:xfrm>
            <a:off x="549857" y="1993371"/>
            <a:ext cx="11138227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Clr>
                <a:srgbClr val="FFDA00"/>
              </a:buClr>
              <a:buFont typeface="Wingdings" charset="2"/>
              <a:buChar char="v"/>
            </a:pPr>
            <a:r>
              <a:rPr lang="it-IT" sz="2400" dirty="0">
                <a:solidFill>
                  <a:srgbClr val="515151"/>
                </a:solidFill>
                <a:latin typeface="Microsoft YaHei" charset="-122"/>
                <a:ea typeface="Microsoft YaHei" charset="-122"/>
              </a:rPr>
              <a:t>Test del codice</a:t>
            </a:r>
          </a:p>
          <a:p>
            <a:pPr marL="457200" indent="-457200" algn="just">
              <a:buClr>
                <a:srgbClr val="FFDA00"/>
              </a:buClr>
              <a:buFont typeface="Wingdings" charset="2"/>
              <a:buChar char="v"/>
            </a:pPr>
            <a:endParaRPr lang="it-IT" sz="2400" dirty="0">
              <a:solidFill>
                <a:srgbClr val="515151"/>
              </a:solidFill>
              <a:latin typeface="Microsoft YaHei" charset="-122"/>
              <a:ea typeface="Microsoft YaHei" charset="-122"/>
            </a:endParaRPr>
          </a:p>
          <a:p>
            <a:pPr marL="457200" indent="-457200" algn="just">
              <a:buClr>
                <a:srgbClr val="FFDA00"/>
              </a:buClr>
              <a:buFont typeface="Wingdings" charset="2"/>
              <a:buChar char="v"/>
            </a:pPr>
            <a:r>
              <a:rPr lang="it-IT" sz="2400" dirty="0">
                <a:solidFill>
                  <a:srgbClr val="515151"/>
                </a:solidFill>
                <a:latin typeface="Microsoft YaHei" charset="-122"/>
                <a:ea typeface="Microsoft YaHei" charset="-122"/>
              </a:rPr>
              <a:t>Tempistiche nella la sincronizzazione dei lavori a causa degli impegni dei componenti del gruppo</a:t>
            </a:r>
          </a:p>
          <a:p>
            <a:pPr marL="457200" indent="-457200" algn="just">
              <a:buClr>
                <a:srgbClr val="FFDA00"/>
              </a:buClr>
              <a:buFont typeface="Wingdings" charset="2"/>
              <a:buChar char="v"/>
            </a:pPr>
            <a:endParaRPr lang="it-IT" sz="2400" dirty="0">
              <a:solidFill>
                <a:srgbClr val="515151"/>
              </a:solidFill>
              <a:latin typeface="Microsoft YaHei" charset="-122"/>
              <a:ea typeface="Microsoft YaHei" charset="-122"/>
            </a:endParaRPr>
          </a:p>
          <a:p>
            <a:pPr marL="457200" indent="-457200" algn="just">
              <a:buClr>
                <a:srgbClr val="FFDA00"/>
              </a:buClr>
              <a:buFont typeface="Wingdings" charset="2"/>
              <a:buChar char="v"/>
            </a:pPr>
            <a:r>
              <a:rPr lang="it-IT" sz="2400" dirty="0">
                <a:solidFill>
                  <a:srgbClr val="515151"/>
                </a:solidFill>
                <a:latin typeface="Microsoft YaHei" charset="-122"/>
                <a:ea typeface="Microsoft YaHei" charset="-122"/>
              </a:rPr>
              <a:t>Una volta che i sviluppatori hanno concluso la parte di sviluppo hanno dovuto aggiungersi ai programmatori e questo ha rallentato, in prima battuta, il lavoro dei programmatori</a:t>
            </a:r>
            <a:r>
              <a:rPr lang="it-IT" sz="2400" dirty="0"/>
              <a:t>	</a:t>
            </a:r>
          </a:p>
        </p:txBody>
      </p:sp>
      <p:sp>
        <p:nvSpPr>
          <p:cNvPr id="9" name="五边形 21"/>
          <p:cNvSpPr/>
          <p:nvPr/>
        </p:nvSpPr>
        <p:spPr>
          <a:xfrm>
            <a:off x="10235944" y="1234910"/>
            <a:ext cx="1956056" cy="632045"/>
          </a:xfrm>
          <a:prstGeom prst="homePlate">
            <a:avLst>
              <a:gd name="adj" fmla="val 0"/>
            </a:avLst>
          </a:prstGeom>
          <a:solidFill>
            <a:schemeClr val="accent3"/>
          </a:solidFill>
          <a:ln w="25400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marL="0" marR="0" lvl="0" indent="0" defTabSz="6096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67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微软雅黑" charset="0"/>
              <a:cs typeface=""/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10235943" y="1284288"/>
            <a:ext cx="1956057" cy="5332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630">
              <a:lnSpc>
                <a:spcPct val="110000"/>
              </a:lnSpc>
            </a:pPr>
            <a:r>
              <a:rPr kumimoji="1" lang="it-IT" altLang="zh-CN" sz="2800" dirty="0">
                <a:solidFill>
                  <a:srgbClr val="515151"/>
                </a:solidFill>
                <a:latin typeface="Microsoft YaHei" charset="-122"/>
                <a:ea typeface="Microsoft YaHei" charset="-122"/>
                <a:cs typeface="Microsoft YaHei" charset="-122"/>
              </a:rPr>
              <a:t>Difficoltà</a:t>
            </a:r>
            <a:endParaRPr kumimoji="1" lang="zh-CN" altLang="en-US" sz="2800" dirty="0">
              <a:solidFill>
                <a:srgbClr val="51515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D1363988-31B4-4AB6-BEC1-7384FD05085E}"/>
              </a:ext>
            </a:extLst>
          </p:cNvPr>
          <p:cNvSpPr txBox="1"/>
          <p:nvPr/>
        </p:nvSpPr>
        <p:spPr>
          <a:xfrm>
            <a:off x="11288776" y="6257696"/>
            <a:ext cx="798617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12/21</a:t>
            </a:r>
            <a:endParaRPr lang="it-I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7342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>
            <a:extLst>
              <a:ext uri="{FF2B5EF4-FFF2-40B4-BE49-F238E27FC236}">
                <a16:creationId xmlns:a16="http://schemas.microsoft.com/office/drawing/2014/main" id="{5985204A-416C-4EC1-8C66-87B95778A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248" y="5683984"/>
            <a:ext cx="12192000" cy="1200912"/>
          </a:xfrm>
          <a:prstGeom prst="rect">
            <a:avLst/>
          </a:prstGeom>
        </p:spPr>
      </p:pic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31225" y="296335"/>
            <a:ext cx="11068083" cy="877711"/>
          </a:xfrm>
        </p:spPr>
        <p:txBody>
          <a:bodyPr/>
          <a:lstStyle/>
          <a:p>
            <a:pPr defTabSz="609630">
              <a:lnSpc>
                <a:spcPct val="110000"/>
              </a:lnSpc>
            </a:pPr>
            <a:r>
              <a:rPr kumimoji="1" lang="it-IT" altLang="zh-CN" sz="3600" dirty="0">
                <a:latin typeface="Microsoft YaHei" charset="0"/>
                <a:ea typeface="Microsoft YaHei" charset="0"/>
                <a:cs typeface="Microsoft YaHei" charset="0"/>
              </a:rPr>
              <a:t>D</a:t>
            </a:r>
            <a:r>
              <a:rPr lang="it-IT" sz="3600" dirty="0"/>
              <a:t>ifficoltà incontrate nel periodo RP-RQ</a:t>
            </a:r>
            <a:endParaRPr kumimoji="1" lang="it-IT" altLang="zh-CN" sz="3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" name="Rettangolo 2"/>
          <p:cNvSpPr/>
          <p:nvPr/>
        </p:nvSpPr>
        <p:spPr>
          <a:xfrm>
            <a:off x="1087676" y="2669938"/>
            <a:ext cx="947457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Clr>
                <a:srgbClr val="FFDA00"/>
              </a:buClr>
              <a:buFont typeface="Wingdings" charset="2"/>
              <a:buChar char="v"/>
            </a:pPr>
            <a:r>
              <a:rPr lang="it-IT" sz="2400" dirty="0">
                <a:solidFill>
                  <a:srgbClr val="515151"/>
                </a:solidFill>
                <a:latin typeface="Microsoft YaHei" charset="-122"/>
                <a:ea typeface="Microsoft YaHei" charset="-122"/>
              </a:rPr>
              <a:t>Per la fase di test abbiamo utilizzato </a:t>
            </a:r>
            <a:r>
              <a:rPr lang="it-IT" sz="2400" dirty="0" err="1">
                <a:solidFill>
                  <a:srgbClr val="515151"/>
                </a:solidFill>
                <a:latin typeface="Microsoft YaHei" charset="-122"/>
                <a:ea typeface="Microsoft YaHei" charset="-122"/>
              </a:rPr>
              <a:t>Travis</a:t>
            </a:r>
            <a:r>
              <a:rPr lang="it-IT" sz="2400" dirty="0">
                <a:solidFill>
                  <a:srgbClr val="515151"/>
                </a:solidFill>
                <a:latin typeface="Microsoft YaHei" charset="-122"/>
                <a:ea typeface="Microsoft YaHei" charset="-122"/>
              </a:rPr>
              <a:t> CI e Sonar</a:t>
            </a:r>
          </a:p>
          <a:p>
            <a:pPr marL="1257300" lvl="2" indent="-342900">
              <a:buClr>
                <a:srgbClr val="FFD600"/>
              </a:buClr>
              <a:buFont typeface="Wingdings" panose="05000000000000000000" pitchFamily="2" charset="2"/>
              <a:buChar char="§"/>
            </a:pPr>
            <a:r>
              <a:rPr lang="it-IT" sz="2400" dirty="0">
                <a:solidFill>
                  <a:srgbClr val="515151"/>
                </a:solidFill>
                <a:latin typeface="Microsoft YaHei" charset="-122"/>
                <a:ea typeface="Microsoft YaHei" charset="-122"/>
              </a:rPr>
              <a:t>Contro: il test dura parecchi minuti </a:t>
            </a:r>
          </a:p>
          <a:p>
            <a:pPr marL="914400" lvl="2" indent="0">
              <a:buNone/>
            </a:pPr>
            <a:endParaRPr lang="it-IT" sz="2400" dirty="0">
              <a:solidFill>
                <a:srgbClr val="515151"/>
              </a:solidFill>
              <a:latin typeface="Microsoft YaHei" charset="-122"/>
              <a:ea typeface="Microsoft YaHei" charset="-122"/>
            </a:endParaRPr>
          </a:p>
          <a:p>
            <a:pPr marL="457200" indent="-457200" algn="just">
              <a:buClr>
                <a:srgbClr val="FFDA00"/>
              </a:buClr>
              <a:buFont typeface="Wingdings" charset="2"/>
              <a:buChar char="v"/>
            </a:pPr>
            <a:r>
              <a:rPr lang="it-IT" sz="2400" dirty="0">
                <a:solidFill>
                  <a:srgbClr val="515151"/>
                </a:solidFill>
                <a:latin typeface="Microsoft YaHei" charset="-122"/>
                <a:ea typeface="Microsoft YaHei" charset="-122"/>
              </a:rPr>
              <a:t>Per l’organizzazione dei lavori ogni componente del gruppo ha notificato per tempo le proprie disponibilità</a:t>
            </a:r>
          </a:p>
          <a:p>
            <a:pPr marL="457200" indent="-457200" algn="just">
              <a:buClr>
                <a:srgbClr val="FFDA00"/>
              </a:buClr>
              <a:buFont typeface="Wingdings" charset="2"/>
              <a:buChar char="v"/>
            </a:pPr>
            <a:endParaRPr lang="it-IT" sz="2400" dirty="0">
              <a:solidFill>
                <a:srgbClr val="515151"/>
              </a:solidFill>
              <a:latin typeface="Microsoft YaHei" charset="-122"/>
              <a:ea typeface="Microsoft YaHei" charset="-122"/>
            </a:endParaRPr>
          </a:p>
          <a:p>
            <a:pPr marL="457200" indent="-457200" algn="just">
              <a:buClr>
                <a:srgbClr val="FFDA00"/>
              </a:buClr>
              <a:buFont typeface="Wingdings" charset="2"/>
              <a:buChar char="v"/>
            </a:pPr>
            <a:r>
              <a:rPr lang="it-IT" sz="2400" dirty="0">
                <a:solidFill>
                  <a:srgbClr val="515151"/>
                </a:solidFill>
                <a:latin typeface="Microsoft YaHei" charset="-122"/>
                <a:ea typeface="Microsoft YaHei" charset="-122"/>
              </a:rPr>
              <a:t>Ogni progettista ha affiancato un programmatore per poi proseguire per conto proprio</a:t>
            </a:r>
          </a:p>
          <a:p>
            <a:pPr algn="just">
              <a:buClr>
                <a:srgbClr val="FFDA00"/>
              </a:buClr>
            </a:pPr>
            <a:r>
              <a:rPr lang="it-IT" sz="2400" dirty="0"/>
              <a:t>	</a:t>
            </a:r>
          </a:p>
        </p:txBody>
      </p:sp>
      <p:sp>
        <p:nvSpPr>
          <p:cNvPr id="9" name="五边形 21"/>
          <p:cNvSpPr/>
          <p:nvPr/>
        </p:nvSpPr>
        <p:spPr>
          <a:xfrm>
            <a:off x="10235944" y="1234910"/>
            <a:ext cx="1956056" cy="632045"/>
          </a:xfrm>
          <a:prstGeom prst="homePlate">
            <a:avLst>
              <a:gd name="adj" fmla="val 0"/>
            </a:avLst>
          </a:prstGeom>
          <a:solidFill>
            <a:schemeClr val="accent3"/>
          </a:solidFill>
          <a:ln w="25400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marL="0" marR="0" lvl="0" indent="0" defTabSz="6096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67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微软雅黑" charset="0"/>
              <a:cs typeface=""/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10235943" y="1284288"/>
            <a:ext cx="1956057" cy="5332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630">
              <a:lnSpc>
                <a:spcPct val="110000"/>
              </a:lnSpc>
            </a:pPr>
            <a:r>
              <a:rPr kumimoji="1" lang="it-IT" altLang="zh-CN" sz="2800" dirty="0">
                <a:solidFill>
                  <a:srgbClr val="515151"/>
                </a:solidFill>
                <a:latin typeface="Microsoft YaHei" charset="-122"/>
                <a:ea typeface="Microsoft YaHei" charset="-122"/>
                <a:cs typeface="Microsoft YaHei" charset="-122"/>
              </a:rPr>
              <a:t>Soluzioni</a:t>
            </a:r>
            <a:endParaRPr kumimoji="1" lang="zh-CN" altLang="en-US" sz="2800" dirty="0">
              <a:solidFill>
                <a:srgbClr val="51515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7" name="Forma a L 6">
            <a:extLst>
              <a:ext uri="{FF2B5EF4-FFF2-40B4-BE49-F238E27FC236}">
                <a16:creationId xmlns:a16="http://schemas.microsoft.com/office/drawing/2014/main" id="{15D2F2AF-72B7-4160-9710-EC6CA764E4A4}"/>
              </a:ext>
            </a:extLst>
          </p:cNvPr>
          <p:cNvSpPr/>
          <p:nvPr/>
        </p:nvSpPr>
        <p:spPr>
          <a:xfrm rot="5400000">
            <a:off x="1047460" y="1781090"/>
            <a:ext cx="1228899" cy="2044861"/>
          </a:xfrm>
          <a:prstGeom prst="corner">
            <a:avLst>
              <a:gd name="adj1" fmla="val 16120"/>
              <a:gd name="adj2" fmla="val 16110"/>
            </a:avLst>
          </a:prstGeom>
          <a:solidFill>
            <a:srgbClr val="FFD600"/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0" name="Triangolo isoscele 9">
            <a:extLst>
              <a:ext uri="{FF2B5EF4-FFF2-40B4-BE49-F238E27FC236}">
                <a16:creationId xmlns:a16="http://schemas.microsoft.com/office/drawing/2014/main" id="{A2EBD48F-568F-487C-B309-13EFA9B22B2A}"/>
              </a:ext>
            </a:extLst>
          </p:cNvPr>
          <p:cNvSpPr/>
          <p:nvPr/>
        </p:nvSpPr>
        <p:spPr>
          <a:xfrm>
            <a:off x="2340116" y="1630545"/>
            <a:ext cx="348323" cy="348323"/>
          </a:xfrm>
          <a:prstGeom prst="triangle">
            <a:avLst>
              <a:gd name="adj" fmla="val 100000"/>
            </a:avLst>
          </a:prstGeom>
          <a:solidFill>
            <a:srgbClr val="FFD600"/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1" name="Freeform 89">
            <a:extLst>
              <a:ext uri="{FF2B5EF4-FFF2-40B4-BE49-F238E27FC236}">
                <a16:creationId xmlns:a16="http://schemas.microsoft.com/office/drawing/2014/main" id="{9474386E-BBD2-4D7E-8203-2785F947E41E}"/>
              </a:ext>
            </a:extLst>
          </p:cNvPr>
          <p:cNvSpPr>
            <a:spLocks noEditPoints="1"/>
          </p:cNvSpPr>
          <p:nvPr/>
        </p:nvSpPr>
        <p:spPr bwMode="auto">
          <a:xfrm>
            <a:off x="1320941" y="1248318"/>
            <a:ext cx="679450" cy="679450"/>
          </a:xfrm>
          <a:custGeom>
            <a:avLst/>
            <a:gdLst/>
            <a:ahLst/>
            <a:cxnLst>
              <a:cxn ang="0">
                <a:pos x="152" y="10"/>
              </a:cxn>
              <a:cxn ang="0">
                <a:pos x="64" y="64"/>
              </a:cxn>
              <a:cxn ang="0">
                <a:pos x="10" y="150"/>
              </a:cxn>
              <a:cxn ang="0">
                <a:pos x="2" y="236"/>
              </a:cxn>
              <a:cxn ang="0">
                <a:pos x="38" y="334"/>
              </a:cxn>
              <a:cxn ang="0">
                <a:pos x="112" y="402"/>
              </a:cxn>
              <a:cxn ang="0">
                <a:pos x="214" y="428"/>
              </a:cxn>
              <a:cxn ang="0">
                <a:pos x="298" y="412"/>
              </a:cxn>
              <a:cxn ang="0">
                <a:pos x="380" y="350"/>
              </a:cxn>
              <a:cxn ang="0">
                <a:pos x="424" y="258"/>
              </a:cxn>
              <a:cxn ang="0">
                <a:pos x="424" y="172"/>
              </a:cxn>
              <a:cxn ang="0">
                <a:pos x="380" y="78"/>
              </a:cxn>
              <a:cxn ang="0">
                <a:pos x="298" y="18"/>
              </a:cxn>
              <a:cxn ang="0">
                <a:pos x="214" y="0"/>
              </a:cxn>
              <a:cxn ang="0">
                <a:pos x="136" y="86"/>
              </a:cxn>
              <a:cxn ang="0">
                <a:pos x="88" y="82"/>
              </a:cxn>
              <a:cxn ang="0">
                <a:pos x="158" y="40"/>
              </a:cxn>
              <a:cxn ang="0">
                <a:pos x="118" y="126"/>
              </a:cxn>
              <a:cxn ang="0">
                <a:pos x="32" y="204"/>
              </a:cxn>
              <a:cxn ang="0">
                <a:pos x="54" y="126"/>
              </a:cxn>
              <a:cxn ang="0">
                <a:pos x="38" y="266"/>
              </a:cxn>
              <a:cxn ang="0">
                <a:pos x="104" y="246"/>
              </a:cxn>
              <a:cxn ang="0">
                <a:pos x="68" y="324"/>
              </a:cxn>
              <a:cxn ang="0">
                <a:pos x="160" y="378"/>
              </a:cxn>
              <a:cxn ang="0">
                <a:pos x="128" y="376"/>
              </a:cxn>
              <a:cxn ang="0">
                <a:pos x="68" y="324"/>
              </a:cxn>
              <a:cxn ang="0">
                <a:pos x="172" y="362"/>
              </a:cxn>
              <a:cxn ang="0">
                <a:pos x="204" y="304"/>
              </a:cxn>
              <a:cxn ang="0">
                <a:pos x="124" y="246"/>
              </a:cxn>
              <a:cxn ang="0">
                <a:pos x="204" y="204"/>
              </a:cxn>
              <a:cxn ang="0">
                <a:pos x="132" y="144"/>
              </a:cxn>
              <a:cxn ang="0">
                <a:pos x="148" y="104"/>
              </a:cxn>
              <a:cxn ang="0">
                <a:pos x="204" y="36"/>
              </a:cxn>
              <a:cxn ang="0">
                <a:pos x="384" y="144"/>
              </a:cxn>
              <a:cxn ang="0">
                <a:pos x="326" y="204"/>
              </a:cxn>
              <a:cxn ang="0">
                <a:pos x="374" y="126"/>
              </a:cxn>
              <a:cxn ang="0">
                <a:pos x="282" y="68"/>
              </a:cxn>
              <a:cxn ang="0">
                <a:pos x="286" y="46"/>
              </a:cxn>
              <a:cxn ang="0">
                <a:pos x="352" y="92"/>
              </a:cxn>
              <a:cxn ang="0">
                <a:pos x="242" y="50"/>
              </a:cxn>
              <a:cxn ang="0">
                <a:pos x="224" y="36"/>
              </a:cxn>
              <a:cxn ang="0">
                <a:pos x="302" y="164"/>
              </a:cxn>
              <a:cxn ang="0">
                <a:pos x="224" y="224"/>
              </a:cxn>
              <a:cxn ang="0">
                <a:pos x="296" y="284"/>
              </a:cxn>
              <a:cxn ang="0">
                <a:pos x="224" y="324"/>
              </a:cxn>
              <a:cxn ang="0">
                <a:pos x="242" y="378"/>
              </a:cxn>
              <a:cxn ang="0">
                <a:pos x="270" y="378"/>
              </a:cxn>
              <a:cxn ang="0">
                <a:pos x="362" y="324"/>
              </a:cxn>
              <a:cxn ang="0">
                <a:pos x="302" y="376"/>
              </a:cxn>
              <a:cxn ang="0">
                <a:pos x="374" y="304"/>
              </a:cxn>
              <a:cxn ang="0">
                <a:pos x="326" y="246"/>
              </a:cxn>
              <a:cxn ang="0">
                <a:pos x="390" y="266"/>
              </a:cxn>
            </a:cxnLst>
            <a:rect l="0" t="0" r="r" b="b"/>
            <a:pathLst>
              <a:path w="428" h="428">
                <a:moveTo>
                  <a:pt x="214" y="0"/>
                </a:moveTo>
                <a:lnTo>
                  <a:pt x="214" y="0"/>
                </a:lnTo>
                <a:lnTo>
                  <a:pt x="192" y="2"/>
                </a:lnTo>
                <a:lnTo>
                  <a:pt x="172" y="6"/>
                </a:lnTo>
                <a:lnTo>
                  <a:pt x="152" y="10"/>
                </a:lnTo>
                <a:lnTo>
                  <a:pt x="132" y="18"/>
                </a:lnTo>
                <a:lnTo>
                  <a:pt x="112" y="26"/>
                </a:lnTo>
                <a:lnTo>
                  <a:pt x="96" y="38"/>
                </a:lnTo>
                <a:lnTo>
                  <a:pt x="78" y="50"/>
                </a:lnTo>
                <a:lnTo>
                  <a:pt x="64" y="64"/>
                </a:lnTo>
                <a:lnTo>
                  <a:pt x="50" y="78"/>
                </a:lnTo>
                <a:lnTo>
                  <a:pt x="38" y="94"/>
                </a:lnTo>
                <a:lnTo>
                  <a:pt x="26" y="112"/>
                </a:lnTo>
                <a:lnTo>
                  <a:pt x="18" y="132"/>
                </a:lnTo>
                <a:lnTo>
                  <a:pt x="10" y="150"/>
                </a:lnTo>
                <a:lnTo>
                  <a:pt x="6" y="172"/>
                </a:lnTo>
                <a:lnTo>
                  <a:pt x="2" y="192"/>
                </a:lnTo>
                <a:lnTo>
                  <a:pt x="0" y="214"/>
                </a:lnTo>
                <a:lnTo>
                  <a:pt x="0" y="214"/>
                </a:lnTo>
                <a:lnTo>
                  <a:pt x="2" y="236"/>
                </a:lnTo>
                <a:lnTo>
                  <a:pt x="6" y="258"/>
                </a:lnTo>
                <a:lnTo>
                  <a:pt x="10" y="278"/>
                </a:lnTo>
                <a:lnTo>
                  <a:pt x="18" y="298"/>
                </a:lnTo>
                <a:lnTo>
                  <a:pt x="26" y="316"/>
                </a:lnTo>
                <a:lnTo>
                  <a:pt x="38" y="334"/>
                </a:lnTo>
                <a:lnTo>
                  <a:pt x="50" y="350"/>
                </a:lnTo>
                <a:lnTo>
                  <a:pt x="64" y="366"/>
                </a:lnTo>
                <a:lnTo>
                  <a:pt x="78" y="380"/>
                </a:lnTo>
                <a:lnTo>
                  <a:pt x="96" y="392"/>
                </a:lnTo>
                <a:lnTo>
                  <a:pt x="112" y="402"/>
                </a:lnTo>
                <a:lnTo>
                  <a:pt x="132" y="412"/>
                </a:lnTo>
                <a:lnTo>
                  <a:pt x="152" y="418"/>
                </a:lnTo>
                <a:lnTo>
                  <a:pt x="172" y="424"/>
                </a:lnTo>
                <a:lnTo>
                  <a:pt x="192" y="428"/>
                </a:lnTo>
                <a:lnTo>
                  <a:pt x="214" y="428"/>
                </a:lnTo>
                <a:lnTo>
                  <a:pt x="214" y="428"/>
                </a:lnTo>
                <a:lnTo>
                  <a:pt x="236" y="428"/>
                </a:lnTo>
                <a:lnTo>
                  <a:pt x="258" y="424"/>
                </a:lnTo>
                <a:lnTo>
                  <a:pt x="278" y="418"/>
                </a:lnTo>
                <a:lnTo>
                  <a:pt x="298" y="412"/>
                </a:lnTo>
                <a:lnTo>
                  <a:pt x="316" y="402"/>
                </a:lnTo>
                <a:lnTo>
                  <a:pt x="334" y="392"/>
                </a:lnTo>
                <a:lnTo>
                  <a:pt x="350" y="380"/>
                </a:lnTo>
                <a:lnTo>
                  <a:pt x="366" y="366"/>
                </a:lnTo>
                <a:lnTo>
                  <a:pt x="380" y="350"/>
                </a:lnTo>
                <a:lnTo>
                  <a:pt x="392" y="334"/>
                </a:lnTo>
                <a:lnTo>
                  <a:pt x="402" y="316"/>
                </a:lnTo>
                <a:lnTo>
                  <a:pt x="412" y="298"/>
                </a:lnTo>
                <a:lnTo>
                  <a:pt x="418" y="278"/>
                </a:lnTo>
                <a:lnTo>
                  <a:pt x="424" y="258"/>
                </a:lnTo>
                <a:lnTo>
                  <a:pt x="428" y="236"/>
                </a:lnTo>
                <a:lnTo>
                  <a:pt x="428" y="214"/>
                </a:lnTo>
                <a:lnTo>
                  <a:pt x="428" y="214"/>
                </a:lnTo>
                <a:lnTo>
                  <a:pt x="428" y="192"/>
                </a:lnTo>
                <a:lnTo>
                  <a:pt x="424" y="172"/>
                </a:lnTo>
                <a:lnTo>
                  <a:pt x="418" y="150"/>
                </a:lnTo>
                <a:lnTo>
                  <a:pt x="412" y="132"/>
                </a:lnTo>
                <a:lnTo>
                  <a:pt x="402" y="112"/>
                </a:lnTo>
                <a:lnTo>
                  <a:pt x="392" y="94"/>
                </a:lnTo>
                <a:lnTo>
                  <a:pt x="380" y="78"/>
                </a:lnTo>
                <a:lnTo>
                  <a:pt x="366" y="64"/>
                </a:lnTo>
                <a:lnTo>
                  <a:pt x="350" y="50"/>
                </a:lnTo>
                <a:lnTo>
                  <a:pt x="334" y="38"/>
                </a:lnTo>
                <a:lnTo>
                  <a:pt x="316" y="26"/>
                </a:lnTo>
                <a:lnTo>
                  <a:pt x="298" y="18"/>
                </a:lnTo>
                <a:lnTo>
                  <a:pt x="278" y="10"/>
                </a:lnTo>
                <a:lnTo>
                  <a:pt x="258" y="6"/>
                </a:lnTo>
                <a:lnTo>
                  <a:pt x="236" y="2"/>
                </a:lnTo>
                <a:lnTo>
                  <a:pt x="214" y="0"/>
                </a:lnTo>
                <a:lnTo>
                  <a:pt x="214" y="0"/>
                </a:lnTo>
                <a:close/>
                <a:moveTo>
                  <a:pt x="174" y="36"/>
                </a:moveTo>
                <a:lnTo>
                  <a:pt x="174" y="36"/>
                </a:lnTo>
                <a:lnTo>
                  <a:pt x="160" y="52"/>
                </a:lnTo>
                <a:lnTo>
                  <a:pt x="146" y="68"/>
                </a:lnTo>
                <a:lnTo>
                  <a:pt x="136" y="86"/>
                </a:lnTo>
                <a:lnTo>
                  <a:pt x="126" y="104"/>
                </a:lnTo>
                <a:lnTo>
                  <a:pt x="68" y="104"/>
                </a:lnTo>
                <a:lnTo>
                  <a:pt x="68" y="104"/>
                </a:lnTo>
                <a:lnTo>
                  <a:pt x="78" y="92"/>
                </a:lnTo>
                <a:lnTo>
                  <a:pt x="88" y="82"/>
                </a:lnTo>
                <a:lnTo>
                  <a:pt x="102" y="70"/>
                </a:lnTo>
                <a:lnTo>
                  <a:pt x="114" y="62"/>
                </a:lnTo>
                <a:lnTo>
                  <a:pt x="128" y="52"/>
                </a:lnTo>
                <a:lnTo>
                  <a:pt x="142" y="46"/>
                </a:lnTo>
                <a:lnTo>
                  <a:pt x="158" y="40"/>
                </a:lnTo>
                <a:lnTo>
                  <a:pt x="174" y="36"/>
                </a:lnTo>
                <a:lnTo>
                  <a:pt x="174" y="36"/>
                </a:lnTo>
                <a:close/>
                <a:moveTo>
                  <a:pt x="54" y="126"/>
                </a:moveTo>
                <a:lnTo>
                  <a:pt x="118" y="126"/>
                </a:lnTo>
                <a:lnTo>
                  <a:pt x="118" y="126"/>
                </a:lnTo>
                <a:lnTo>
                  <a:pt x="112" y="144"/>
                </a:lnTo>
                <a:lnTo>
                  <a:pt x="108" y="164"/>
                </a:lnTo>
                <a:lnTo>
                  <a:pt x="104" y="184"/>
                </a:lnTo>
                <a:lnTo>
                  <a:pt x="102" y="204"/>
                </a:lnTo>
                <a:lnTo>
                  <a:pt x="32" y="204"/>
                </a:lnTo>
                <a:lnTo>
                  <a:pt x="32" y="204"/>
                </a:lnTo>
                <a:lnTo>
                  <a:pt x="34" y="184"/>
                </a:lnTo>
                <a:lnTo>
                  <a:pt x="38" y="162"/>
                </a:lnTo>
                <a:lnTo>
                  <a:pt x="46" y="144"/>
                </a:lnTo>
                <a:lnTo>
                  <a:pt x="54" y="126"/>
                </a:lnTo>
                <a:lnTo>
                  <a:pt x="54" y="126"/>
                </a:lnTo>
                <a:close/>
                <a:moveTo>
                  <a:pt x="54" y="304"/>
                </a:moveTo>
                <a:lnTo>
                  <a:pt x="54" y="304"/>
                </a:lnTo>
                <a:lnTo>
                  <a:pt x="46" y="286"/>
                </a:lnTo>
                <a:lnTo>
                  <a:pt x="38" y="266"/>
                </a:lnTo>
                <a:lnTo>
                  <a:pt x="34" y="246"/>
                </a:lnTo>
                <a:lnTo>
                  <a:pt x="32" y="224"/>
                </a:lnTo>
                <a:lnTo>
                  <a:pt x="102" y="224"/>
                </a:lnTo>
                <a:lnTo>
                  <a:pt x="102" y="224"/>
                </a:lnTo>
                <a:lnTo>
                  <a:pt x="104" y="246"/>
                </a:lnTo>
                <a:lnTo>
                  <a:pt x="108" y="266"/>
                </a:lnTo>
                <a:lnTo>
                  <a:pt x="112" y="284"/>
                </a:lnTo>
                <a:lnTo>
                  <a:pt x="118" y="304"/>
                </a:lnTo>
                <a:lnTo>
                  <a:pt x="54" y="304"/>
                </a:lnTo>
                <a:close/>
                <a:moveTo>
                  <a:pt x="68" y="324"/>
                </a:moveTo>
                <a:lnTo>
                  <a:pt x="126" y="324"/>
                </a:lnTo>
                <a:lnTo>
                  <a:pt x="126" y="324"/>
                </a:lnTo>
                <a:lnTo>
                  <a:pt x="136" y="342"/>
                </a:lnTo>
                <a:lnTo>
                  <a:pt x="146" y="362"/>
                </a:lnTo>
                <a:lnTo>
                  <a:pt x="160" y="378"/>
                </a:lnTo>
                <a:lnTo>
                  <a:pt x="174" y="394"/>
                </a:lnTo>
                <a:lnTo>
                  <a:pt x="174" y="394"/>
                </a:lnTo>
                <a:lnTo>
                  <a:pt x="158" y="388"/>
                </a:lnTo>
                <a:lnTo>
                  <a:pt x="142" y="384"/>
                </a:lnTo>
                <a:lnTo>
                  <a:pt x="128" y="376"/>
                </a:lnTo>
                <a:lnTo>
                  <a:pt x="114" y="368"/>
                </a:lnTo>
                <a:lnTo>
                  <a:pt x="102" y="358"/>
                </a:lnTo>
                <a:lnTo>
                  <a:pt x="88" y="348"/>
                </a:lnTo>
                <a:lnTo>
                  <a:pt x="78" y="336"/>
                </a:lnTo>
                <a:lnTo>
                  <a:pt x="68" y="324"/>
                </a:lnTo>
                <a:lnTo>
                  <a:pt x="68" y="324"/>
                </a:lnTo>
                <a:close/>
                <a:moveTo>
                  <a:pt x="204" y="394"/>
                </a:moveTo>
                <a:lnTo>
                  <a:pt x="204" y="394"/>
                </a:lnTo>
                <a:lnTo>
                  <a:pt x="188" y="378"/>
                </a:lnTo>
                <a:lnTo>
                  <a:pt x="172" y="362"/>
                </a:lnTo>
                <a:lnTo>
                  <a:pt x="160" y="344"/>
                </a:lnTo>
                <a:lnTo>
                  <a:pt x="148" y="324"/>
                </a:lnTo>
                <a:lnTo>
                  <a:pt x="204" y="324"/>
                </a:lnTo>
                <a:lnTo>
                  <a:pt x="204" y="394"/>
                </a:lnTo>
                <a:close/>
                <a:moveTo>
                  <a:pt x="204" y="304"/>
                </a:moveTo>
                <a:lnTo>
                  <a:pt x="140" y="304"/>
                </a:lnTo>
                <a:lnTo>
                  <a:pt x="140" y="304"/>
                </a:lnTo>
                <a:lnTo>
                  <a:pt x="132" y="284"/>
                </a:lnTo>
                <a:lnTo>
                  <a:pt x="128" y="266"/>
                </a:lnTo>
                <a:lnTo>
                  <a:pt x="124" y="246"/>
                </a:lnTo>
                <a:lnTo>
                  <a:pt x="122" y="224"/>
                </a:lnTo>
                <a:lnTo>
                  <a:pt x="204" y="224"/>
                </a:lnTo>
                <a:lnTo>
                  <a:pt x="204" y="304"/>
                </a:lnTo>
                <a:lnTo>
                  <a:pt x="204" y="304"/>
                </a:lnTo>
                <a:close/>
                <a:moveTo>
                  <a:pt x="204" y="204"/>
                </a:moveTo>
                <a:lnTo>
                  <a:pt x="122" y="204"/>
                </a:lnTo>
                <a:lnTo>
                  <a:pt x="122" y="204"/>
                </a:lnTo>
                <a:lnTo>
                  <a:pt x="124" y="184"/>
                </a:lnTo>
                <a:lnTo>
                  <a:pt x="128" y="164"/>
                </a:lnTo>
                <a:lnTo>
                  <a:pt x="132" y="144"/>
                </a:lnTo>
                <a:lnTo>
                  <a:pt x="140" y="126"/>
                </a:lnTo>
                <a:lnTo>
                  <a:pt x="204" y="126"/>
                </a:lnTo>
                <a:lnTo>
                  <a:pt x="204" y="204"/>
                </a:lnTo>
                <a:close/>
                <a:moveTo>
                  <a:pt x="204" y="104"/>
                </a:moveTo>
                <a:lnTo>
                  <a:pt x="148" y="104"/>
                </a:lnTo>
                <a:lnTo>
                  <a:pt x="148" y="104"/>
                </a:lnTo>
                <a:lnTo>
                  <a:pt x="160" y="86"/>
                </a:lnTo>
                <a:lnTo>
                  <a:pt x="172" y="66"/>
                </a:lnTo>
                <a:lnTo>
                  <a:pt x="188" y="50"/>
                </a:lnTo>
                <a:lnTo>
                  <a:pt x="204" y="36"/>
                </a:lnTo>
                <a:lnTo>
                  <a:pt x="204" y="104"/>
                </a:lnTo>
                <a:lnTo>
                  <a:pt x="204" y="104"/>
                </a:lnTo>
                <a:close/>
                <a:moveTo>
                  <a:pt x="374" y="126"/>
                </a:moveTo>
                <a:lnTo>
                  <a:pt x="374" y="126"/>
                </a:lnTo>
                <a:lnTo>
                  <a:pt x="384" y="144"/>
                </a:lnTo>
                <a:lnTo>
                  <a:pt x="390" y="162"/>
                </a:lnTo>
                <a:lnTo>
                  <a:pt x="396" y="184"/>
                </a:lnTo>
                <a:lnTo>
                  <a:pt x="398" y="204"/>
                </a:lnTo>
                <a:lnTo>
                  <a:pt x="326" y="204"/>
                </a:lnTo>
                <a:lnTo>
                  <a:pt x="326" y="204"/>
                </a:lnTo>
                <a:lnTo>
                  <a:pt x="326" y="184"/>
                </a:lnTo>
                <a:lnTo>
                  <a:pt x="322" y="164"/>
                </a:lnTo>
                <a:lnTo>
                  <a:pt x="318" y="144"/>
                </a:lnTo>
                <a:lnTo>
                  <a:pt x="312" y="126"/>
                </a:lnTo>
                <a:lnTo>
                  <a:pt x="374" y="126"/>
                </a:lnTo>
                <a:close/>
                <a:moveTo>
                  <a:pt x="362" y="104"/>
                </a:moveTo>
                <a:lnTo>
                  <a:pt x="304" y="104"/>
                </a:lnTo>
                <a:lnTo>
                  <a:pt x="304" y="104"/>
                </a:lnTo>
                <a:lnTo>
                  <a:pt x="294" y="86"/>
                </a:lnTo>
                <a:lnTo>
                  <a:pt x="282" y="68"/>
                </a:lnTo>
                <a:lnTo>
                  <a:pt x="270" y="52"/>
                </a:lnTo>
                <a:lnTo>
                  <a:pt x="256" y="36"/>
                </a:lnTo>
                <a:lnTo>
                  <a:pt x="256" y="36"/>
                </a:lnTo>
                <a:lnTo>
                  <a:pt x="272" y="40"/>
                </a:lnTo>
                <a:lnTo>
                  <a:pt x="286" y="46"/>
                </a:lnTo>
                <a:lnTo>
                  <a:pt x="302" y="52"/>
                </a:lnTo>
                <a:lnTo>
                  <a:pt x="314" y="62"/>
                </a:lnTo>
                <a:lnTo>
                  <a:pt x="328" y="70"/>
                </a:lnTo>
                <a:lnTo>
                  <a:pt x="340" y="82"/>
                </a:lnTo>
                <a:lnTo>
                  <a:pt x="352" y="92"/>
                </a:lnTo>
                <a:lnTo>
                  <a:pt x="362" y="104"/>
                </a:lnTo>
                <a:lnTo>
                  <a:pt x="362" y="104"/>
                </a:lnTo>
                <a:close/>
                <a:moveTo>
                  <a:pt x="224" y="36"/>
                </a:moveTo>
                <a:lnTo>
                  <a:pt x="224" y="36"/>
                </a:lnTo>
                <a:lnTo>
                  <a:pt x="242" y="50"/>
                </a:lnTo>
                <a:lnTo>
                  <a:pt x="256" y="66"/>
                </a:lnTo>
                <a:lnTo>
                  <a:pt x="270" y="86"/>
                </a:lnTo>
                <a:lnTo>
                  <a:pt x="280" y="104"/>
                </a:lnTo>
                <a:lnTo>
                  <a:pt x="224" y="104"/>
                </a:lnTo>
                <a:lnTo>
                  <a:pt x="224" y="36"/>
                </a:lnTo>
                <a:close/>
                <a:moveTo>
                  <a:pt x="224" y="126"/>
                </a:moveTo>
                <a:lnTo>
                  <a:pt x="290" y="126"/>
                </a:lnTo>
                <a:lnTo>
                  <a:pt x="290" y="126"/>
                </a:lnTo>
                <a:lnTo>
                  <a:pt x="296" y="144"/>
                </a:lnTo>
                <a:lnTo>
                  <a:pt x="302" y="164"/>
                </a:lnTo>
                <a:lnTo>
                  <a:pt x="304" y="184"/>
                </a:lnTo>
                <a:lnTo>
                  <a:pt x="306" y="204"/>
                </a:lnTo>
                <a:lnTo>
                  <a:pt x="224" y="204"/>
                </a:lnTo>
                <a:lnTo>
                  <a:pt x="224" y="126"/>
                </a:lnTo>
                <a:close/>
                <a:moveTo>
                  <a:pt x="224" y="224"/>
                </a:moveTo>
                <a:lnTo>
                  <a:pt x="306" y="224"/>
                </a:lnTo>
                <a:lnTo>
                  <a:pt x="306" y="224"/>
                </a:lnTo>
                <a:lnTo>
                  <a:pt x="304" y="246"/>
                </a:lnTo>
                <a:lnTo>
                  <a:pt x="302" y="266"/>
                </a:lnTo>
                <a:lnTo>
                  <a:pt x="296" y="284"/>
                </a:lnTo>
                <a:lnTo>
                  <a:pt x="290" y="304"/>
                </a:lnTo>
                <a:lnTo>
                  <a:pt x="224" y="304"/>
                </a:lnTo>
                <a:lnTo>
                  <a:pt x="224" y="224"/>
                </a:lnTo>
                <a:close/>
                <a:moveTo>
                  <a:pt x="224" y="394"/>
                </a:moveTo>
                <a:lnTo>
                  <a:pt x="224" y="324"/>
                </a:lnTo>
                <a:lnTo>
                  <a:pt x="280" y="324"/>
                </a:lnTo>
                <a:lnTo>
                  <a:pt x="280" y="324"/>
                </a:lnTo>
                <a:lnTo>
                  <a:pt x="270" y="344"/>
                </a:lnTo>
                <a:lnTo>
                  <a:pt x="256" y="362"/>
                </a:lnTo>
                <a:lnTo>
                  <a:pt x="242" y="378"/>
                </a:lnTo>
                <a:lnTo>
                  <a:pt x="224" y="394"/>
                </a:lnTo>
                <a:lnTo>
                  <a:pt x="224" y="394"/>
                </a:lnTo>
                <a:close/>
                <a:moveTo>
                  <a:pt x="256" y="394"/>
                </a:moveTo>
                <a:lnTo>
                  <a:pt x="256" y="394"/>
                </a:lnTo>
                <a:lnTo>
                  <a:pt x="270" y="378"/>
                </a:lnTo>
                <a:lnTo>
                  <a:pt x="282" y="362"/>
                </a:lnTo>
                <a:lnTo>
                  <a:pt x="294" y="342"/>
                </a:lnTo>
                <a:lnTo>
                  <a:pt x="304" y="324"/>
                </a:lnTo>
                <a:lnTo>
                  <a:pt x="362" y="324"/>
                </a:lnTo>
                <a:lnTo>
                  <a:pt x="362" y="324"/>
                </a:lnTo>
                <a:lnTo>
                  <a:pt x="352" y="336"/>
                </a:lnTo>
                <a:lnTo>
                  <a:pt x="340" y="348"/>
                </a:lnTo>
                <a:lnTo>
                  <a:pt x="328" y="358"/>
                </a:lnTo>
                <a:lnTo>
                  <a:pt x="314" y="368"/>
                </a:lnTo>
                <a:lnTo>
                  <a:pt x="302" y="376"/>
                </a:lnTo>
                <a:lnTo>
                  <a:pt x="286" y="384"/>
                </a:lnTo>
                <a:lnTo>
                  <a:pt x="272" y="388"/>
                </a:lnTo>
                <a:lnTo>
                  <a:pt x="256" y="394"/>
                </a:lnTo>
                <a:lnTo>
                  <a:pt x="256" y="394"/>
                </a:lnTo>
                <a:close/>
                <a:moveTo>
                  <a:pt x="374" y="304"/>
                </a:moveTo>
                <a:lnTo>
                  <a:pt x="312" y="304"/>
                </a:lnTo>
                <a:lnTo>
                  <a:pt x="312" y="304"/>
                </a:lnTo>
                <a:lnTo>
                  <a:pt x="318" y="284"/>
                </a:lnTo>
                <a:lnTo>
                  <a:pt x="322" y="266"/>
                </a:lnTo>
                <a:lnTo>
                  <a:pt x="326" y="246"/>
                </a:lnTo>
                <a:lnTo>
                  <a:pt x="326" y="224"/>
                </a:lnTo>
                <a:lnTo>
                  <a:pt x="398" y="224"/>
                </a:lnTo>
                <a:lnTo>
                  <a:pt x="398" y="224"/>
                </a:lnTo>
                <a:lnTo>
                  <a:pt x="396" y="246"/>
                </a:lnTo>
                <a:lnTo>
                  <a:pt x="390" y="266"/>
                </a:lnTo>
                <a:lnTo>
                  <a:pt x="384" y="286"/>
                </a:lnTo>
                <a:lnTo>
                  <a:pt x="374" y="304"/>
                </a:lnTo>
                <a:lnTo>
                  <a:pt x="374" y="304"/>
                </a:lnTo>
                <a:close/>
              </a:path>
            </a:pathLst>
          </a:custGeom>
          <a:solidFill>
            <a:srgbClr val="FFD6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920C950E-0D14-4E73-AA75-6F18636A9CF5}"/>
              </a:ext>
            </a:extLst>
          </p:cNvPr>
          <p:cNvSpPr txBox="1"/>
          <p:nvPr/>
        </p:nvSpPr>
        <p:spPr>
          <a:xfrm>
            <a:off x="11288776" y="6257696"/>
            <a:ext cx="798617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13/21</a:t>
            </a:r>
            <a:endParaRPr lang="it-I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76965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730136" y="1496535"/>
            <a:ext cx="2079415" cy="33751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630">
              <a:lnSpc>
                <a:spcPct val="80000"/>
              </a:lnSpc>
            </a:pPr>
            <a:r>
              <a:rPr kumimoji="1" lang="en-US" altLang="zh-CN" sz="26666" dirty="0">
                <a:solidFill>
                  <a:srgbClr val="FFFFFF"/>
                </a:solidFill>
                <a:ea typeface="微软雅黑" charset="0"/>
              </a:rPr>
              <a:t>3</a:t>
            </a:r>
            <a:endParaRPr kumimoji="1" lang="zh-CN" altLang="en-US" sz="26666" dirty="0">
              <a:solidFill>
                <a:srgbClr val="FFFFFF"/>
              </a:solidFill>
              <a:ea typeface="微软雅黑" charset="0"/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11288776" y="6299261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14/21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10" name="文本框 15"/>
          <p:cNvSpPr txBox="1"/>
          <p:nvPr/>
        </p:nvSpPr>
        <p:spPr>
          <a:xfrm>
            <a:off x="2809551" y="2720090"/>
            <a:ext cx="8479226" cy="5962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defTabSz="609630">
              <a:lnSpc>
                <a:spcPct val="110000"/>
              </a:lnSpc>
            </a:pPr>
            <a:r>
              <a:rPr kumimoji="1" lang="it-IT" sz="3200" b="1" dirty="0">
                <a:solidFill>
                  <a:srgbClr val="FFDA00"/>
                </a:solidFill>
                <a:latin typeface="Microsoft YaHei" charset="-122"/>
                <a:ea typeface="Microsoft YaHei" charset="-122"/>
              </a:rPr>
              <a:t>Rendicontazione di impegno e costi</a:t>
            </a:r>
            <a:endParaRPr kumimoji="1" lang="it-IT" altLang="zh-CN" sz="3200" b="1" dirty="0">
              <a:solidFill>
                <a:srgbClr val="FFDA00"/>
              </a:solidFill>
              <a:latin typeface="Microsoft YaHei" charset="-122"/>
              <a:ea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0089824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31225" y="296335"/>
            <a:ext cx="11068083" cy="877711"/>
          </a:xfrm>
        </p:spPr>
        <p:txBody>
          <a:bodyPr/>
          <a:lstStyle/>
          <a:p>
            <a:pPr defTabSz="609630">
              <a:lnSpc>
                <a:spcPct val="110000"/>
              </a:lnSpc>
            </a:pPr>
            <a:endParaRPr kumimoji="1" lang="it-IT" sz="3600" dirty="0">
              <a:latin typeface="Microsoft YaHei" charset="0"/>
              <a:ea typeface="Microsoft YaHei" charset="0"/>
            </a:endParaRPr>
          </a:p>
          <a:p>
            <a:pPr defTabSz="609630">
              <a:lnSpc>
                <a:spcPct val="110000"/>
              </a:lnSpc>
            </a:pPr>
            <a:r>
              <a:rPr lang="it-IT" sz="3600" dirty="0"/>
              <a:t>Rendicontazione di impegno e costi</a:t>
            </a:r>
            <a:endParaRPr lang="it-IT" altLang="zh-CN" sz="3600" dirty="0"/>
          </a:p>
          <a:p>
            <a:pPr defTabSz="609630">
              <a:lnSpc>
                <a:spcPct val="110000"/>
              </a:lnSpc>
            </a:pPr>
            <a:endParaRPr kumimoji="1" lang="it-IT" altLang="zh-CN" sz="3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11288776" y="6299261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15/21</a:t>
            </a:r>
            <a:endParaRPr lang="it-IT" dirty="0"/>
          </a:p>
        </p:txBody>
      </p:sp>
      <p:sp>
        <p:nvSpPr>
          <p:cNvPr id="9" name="五边形 21"/>
          <p:cNvSpPr/>
          <p:nvPr/>
        </p:nvSpPr>
        <p:spPr>
          <a:xfrm>
            <a:off x="5775649" y="1178049"/>
            <a:ext cx="6416351" cy="632045"/>
          </a:xfrm>
          <a:prstGeom prst="homePlate">
            <a:avLst>
              <a:gd name="adj" fmla="val 0"/>
            </a:avLst>
          </a:prstGeom>
          <a:solidFill>
            <a:schemeClr val="accent3"/>
          </a:solidFill>
          <a:ln w="25400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marL="0" marR="0" lvl="0" indent="0" defTabSz="6096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67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微软雅黑" charset="0"/>
              <a:cs typeface=""/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5775649" y="1227427"/>
            <a:ext cx="6416351" cy="56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630">
              <a:lnSpc>
                <a:spcPct val="110000"/>
              </a:lnSpc>
            </a:pPr>
            <a:r>
              <a:rPr kumimoji="1" lang="it-IT" sz="2800" dirty="0">
                <a:solidFill>
                  <a:srgbClr val="515151"/>
                </a:solidFill>
                <a:latin typeface="Microsoft YaHei" charset="-122"/>
                <a:ea typeface="Microsoft YaHei" charset="-122"/>
              </a:rPr>
              <a:t>Periodo di progettazione e codifica</a:t>
            </a:r>
            <a:endParaRPr kumimoji="1" lang="zh-CN" altLang="en-US" sz="2800" dirty="0">
              <a:solidFill>
                <a:srgbClr val="515151"/>
              </a:solidFill>
              <a:latin typeface="Microsoft YaHei" charset="-122"/>
              <a:ea typeface="Microsoft YaHei" charset="-122"/>
            </a:endParaRPr>
          </a:p>
        </p:txBody>
      </p:sp>
      <p:graphicFrame>
        <p:nvGraphicFramePr>
          <p:cNvPr id="7" name="Tabella 6">
            <a:extLst>
              <a:ext uri="{FF2B5EF4-FFF2-40B4-BE49-F238E27FC236}">
                <a16:creationId xmlns:a16="http://schemas.microsoft.com/office/drawing/2014/main" id="{91BE3210-94E2-45DC-A545-C97D69CC5D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5609654"/>
              </p:ext>
            </p:extLst>
          </p:nvPr>
        </p:nvGraphicFramePr>
        <p:xfrm>
          <a:off x="1493322" y="2097178"/>
          <a:ext cx="9143575" cy="4357525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4301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1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73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71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874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6945">
                <a:tc rowSpan="2">
                  <a:txBody>
                    <a:bodyPr/>
                    <a:lstStyle/>
                    <a:p>
                      <a:pPr algn="ctr"/>
                      <a:r>
                        <a:rPr lang="it-IT" sz="2400" dirty="0">
                          <a:solidFill>
                            <a:schemeClr val="tx1"/>
                          </a:solidFill>
                        </a:rPr>
                        <a:t>Ruolo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6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it-IT" sz="2400" dirty="0">
                          <a:solidFill>
                            <a:schemeClr val="tx1"/>
                          </a:solidFill>
                        </a:rPr>
                        <a:t>Ore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6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it-IT" sz="2400" dirty="0">
                          <a:solidFill>
                            <a:schemeClr val="tx1"/>
                          </a:solidFill>
                        </a:rPr>
                        <a:t>Costo in euro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6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it-IT" sz="2400" dirty="0"/>
                    </a:p>
                  </a:txBody>
                  <a:tcPr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6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7030">
                <a:tc vMerge="1">
                  <a:txBody>
                    <a:bodyPr/>
                    <a:lstStyle/>
                    <a:p>
                      <a:pPr algn="l"/>
                      <a:endParaRPr lang="it-IT" sz="1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1" dirty="0">
                          <a:solidFill>
                            <a:schemeClr val="tx1"/>
                          </a:solidFill>
                        </a:rPr>
                        <a:t>Preventivo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45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1" dirty="0">
                          <a:solidFill>
                            <a:schemeClr val="tx1"/>
                          </a:solidFill>
                        </a:rPr>
                        <a:t>Consuntivo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45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5143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1" dirty="0">
                          <a:solidFill>
                            <a:schemeClr val="tx1"/>
                          </a:solidFill>
                        </a:rPr>
                        <a:t>Preventivo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45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5143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1" dirty="0">
                          <a:solidFill>
                            <a:schemeClr val="tx1"/>
                          </a:solidFill>
                        </a:rPr>
                        <a:t>Consuntivo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4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935">
                <a:tc>
                  <a:txBody>
                    <a:bodyPr/>
                    <a:lstStyle/>
                    <a:p>
                      <a:pPr algn="l"/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Responsabile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420,00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420,00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Amministratore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160,00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160,00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Analista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6 (-1)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125,00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150,00</a:t>
                      </a:r>
                      <a:r>
                        <a:rPr lang="it-IT" sz="18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(-25,00)</a:t>
                      </a:r>
                      <a:endParaRPr lang="it-IT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Progettista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132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137 (-5)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2904,00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3014,00 (-110,00)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Programmatore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118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110 (+8)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1770,00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1650,00 (+120,00)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Verificatore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87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87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1305,00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1305,00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sz="1800" b="1" dirty="0">
                          <a:solidFill>
                            <a:schemeClr val="tx1"/>
                          </a:solidFill>
                        </a:rPr>
                        <a:t>Totale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1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1" dirty="0">
                          <a:solidFill>
                            <a:schemeClr val="tx1"/>
                          </a:solidFill>
                        </a:rPr>
                        <a:t>364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1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1" dirty="0">
                          <a:solidFill>
                            <a:schemeClr val="tx1"/>
                          </a:solidFill>
                        </a:rPr>
                        <a:t>362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1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6684,00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1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6699,00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1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sz="1800" b="1" dirty="0">
                          <a:solidFill>
                            <a:schemeClr val="tx1"/>
                          </a:solidFill>
                        </a:rPr>
                        <a:t>Differenza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15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it-IT" sz="1800" b="1" dirty="0">
                          <a:solidFill>
                            <a:schemeClr val="tx1"/>
                          </a:solidFill>
                        </a:rPr>
                        <a:t>+2 ore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15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it-IT" sz="1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-15,00 euro</a:t>
                      </a:r>
                    </a:p>
                  </a:txBody>
                  <a:tcPr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15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514350" rtl="0" eaLnBrk="1" latinLnBrk="0" hangingPunct="1"/>
                      <a:endParaRPr lang="it-IT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55819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31225" y="296335"/>
            <a:ext cx="11068083" cy="877711"/>
          </a:xfrm>
        </p:spPr>
        <p:txBody>
          <a:bodyPr/>
          <a:lstStyle/>
          <a:p>
            <a:pPr defTabSz="609630">
              <a:lnSpc>
                <a:spcPct val="110000"/>
              </a:lnSpc>
            </a:pPr>
            <a:endParaRPr kumimoji="1" lang="it-IT" sz="3600" dirty="0">
              <a:latin typeface="Microsoft YaHei" charset="0"/>
              <a:ea typeface="Microsoft YaHei" charset="0"/>
            </a:endParaRPr>
          </a:p>
          <a:p>
            <a:pPr defTabSz="609630">
              <a:lnSpc>
                <a:spcPct val="110000"/>
              </a:lnSpc>
            </a:pPr>
            <a:r>
              <a:rPr lang="it-IT" sz="3600" dirty="0"/>
              <a:t>Rendicontazione di impegno e costi</a:t>
            </a:r>
            <a:endParaRPr lang="it-IT" altLang="zh-CN" sz="3600" dirty="0"/>
          </a:p>
          <a:p>
            <a:pPr defTabSz="609630">
              <a:lnSpc>
                <a:spcPct val="110000"/>
              </a:lnSpc>
            </a:pPr>
            <a:endParaRPr kumimoji="1" lang="it-IT" altLang="zh-CN" sz="3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9" name="五边形 21"/>
          <p:cNvSpPr/>
          <p:nvPr/>
        </p:nvSpPr>
        <p:spPr>
          <a:xfrm>
            <a:off x="9367933" y="858023"/>
            <a:ext cx="2824065" cy="632045"/>
          </a:xfrm>
          <a:prstGeom prst="homePlate">
            <a:avLst>
              <a:gd name="adj" fmla="val 0"/>
            </a:avLst>
          </a:prstGeom>
          <a:solidFill>
            <a:schemeClr val="accent3"/>
          </a:solidFill>
          <a:ln w="25400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marL="0" marR="0" lvl="0" indent="0" defTabSz="6096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67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微软雅黑" charset="0"/>
              <a:cs typeface=""/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9367934" y="907401"/>
            <a:ext cx="2824065" cy="56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630">
              <a:lnSpc>
                <a:spcPct val="110000"/>
              </a:lnSpc>
            </a:pPr>
            <a:r>
              <a:rPr kumimoji="1" lang="it-IT" sz="2800" dirty="0">
                <a:solidFill>
                  <a:srgbClr val="515151"/>
                </a:solidFill>
                <a:latin typeface="Microsoft YaHei" charset="-122"/>
                <a:ea typeface="Microsoft YaHei" charset="-122"/>
              </a:rPr>
              <a:t>Periodo a finire</a:t>
            </a:r>
            <a:endParaRPr kumimoji="1" lang="zh-CN" altLang="en-US" sz="2800" dirty="0">
              <a:solidFill>
                <a:srgbClr val="515151"/>
              </a:solidFill>
              <a:latin typeface="Microsoft YaHei" charset="-122"/>
              <a:ea typeface="Microsoft YaHei" charset="-122"/>
            </a:endParaRPr>
          </a:p>
        </p:txBody>
      </p:sp>
      <p:graphicFrame>
        <p:nvGraphicFramePr>
          <p:cNvPr id="10" name="Tabella 9">
            <a:extLst>
              <a:ext uri="{FF2B5EF4-FFF2-40B4-BE49-F238E27FC236}">
                <a16:creationId xmlns:a16="http://schemas.microsoft.com/office/drawing/2014/main" id="{8AD3EFFF-B9C2-4588-B305-8BB4C1425D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7384860"/>
              </p:ext>
            </p:extLst>
          </p:nvPr>
        </p:nvGraphicFramePr>
        <p:xfrm>
          <a:off x="1613937" y="1335298"/>
          <a:ext cx="7358742" cy="5148629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3369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58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29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2800" dirty="0">
                          <a:solidFill>
                            <a:schemeClr val="tx1"/>
                          </a:solidFill>
                        </a:rPr>
                        <a:t>Periodo</a:t>
                      </a:r>
                      <a:endParaRPr lang="it-IT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 dirty="0">
                          <a:solidFill>
                            <a:schemeClr val="tx1"/>
                          </a:solidFill>
                        </a:rPr>
                        <a:t>Preventivo</a:t>
                      </a:r>
                    </a:p>
                    <a:p>
                      <a:pPr algn="ctr"/>
                      <a:r>
                        <a:rPr lang="it-IT" sz="2400" dirty="0">
                          <a:solidFill>
                            <a:schemeClr val="tx1"/>
                          </a:solidFill>
                        </a:rPr>
                        <a:t>(in euro)</a:t>
                      </a:r>
                    </a:p>
                  </a:txBody>
                  <a:tcPr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 dirty="0">
                          <a:solidFill>
                            <a:schemeClr val="tx1"/>
                          </a:solidFill>
                        </a:rPr>
                        <a:t>Consuntivo</a:t>
                      </a:r>
                      <a:r>
                        <a:rPr lang="it-IT" sz="24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algn="ctr"/>
                      <a:r>
                        <a:rPr lang="it-IT" sz="2400" baseline="0" dirty="0">
                          <a:solidFill>
                            <a:schemeClr val="tx1"/>
                          </a:solidFill>
                        </a:rPr>
                        <a:t>(in euro)</a:t>
                      </a:r>
                      <a:endParaRPr lang="it-IT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7030">
                <a:tc>
                  <a:txBody>
                    <a:bodyPr/>
                    <a:lstStyle/>
                    <a:p>
                      <a:pPr algn="l"/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Analisi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3335,00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3465,00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935">
                <a:tc>
                  <a:txBody>
                    <a:bodyPr/>
                    <a:lstStyle/>
                    <a:p>
                      <a:pPr algn="l"/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Consolidamento dei requisiti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1010,00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1010,00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1864">
                <a:tc gridSpan="3">
                  <a:txBody>
                    <a:bodyPr/>
                    <a:lstStyle/>
                    <a:p>
                      <a:pPr algn="ctr"/>
                      <a:r>
                        <a:rPr lang="it-IT" sz="2000" b="1" i="1" dirty="0">
                          <a:solidFill>
                            <a:schemeClr val="tx1"/>
                          </a:solidFill>
                        </a:rPr>
                        <a:t>Rendicontato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45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Consolidamento delle tecnologie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514350" rtl="0" eaLnBrk="1" latinLnBrk="0" hangingPunct="1"/>
                      <a:r>
                        <a:rPr lang="it-IT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4229,00</a:t>
                      </a:r>
                    </a:p>
                  </a:txBody>
                  <a:tcPr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514350" rtl="0" eaLnBrk="1" latinLnBrk="0" hangingPunct="1"/>
                      <a:r>
                        <a:rPr lang="it-IT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4212,00</a:t>
                      </a:r>
                    </a:p>
                  </a:txBody>
                  <a:tcPr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Progettazione e codifica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514350" rtl="0" eaLnBrk="1" latinLnBrk="0" hangingPunct="1"/>
                      <a:r>
                        <a:rPr lang="it-IT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6684,00</a:t>
                      </a:r>
                    </a:p>
                  </a:txBody>
                  <a:tcPr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514350" rtl="0" eaLnBrk="1" latinLnBrk="0" hangingPunct="1"/>
                      <a:r>
                        <a:rPr lang="it-IT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6699,00</a:t>
                      </a:r>
                    </a:p>
                  </a:txBody>
                  <a:tcPr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Validazione e collaudo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514350" rtl="0" eaLnBrk="1" latinLnBrk="0" hangingPunct="1"/>
                      <a:r>
                        <a:rPr lang="it-IT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2504,00</a:t>
                      </a:r>
                    </a:p>
                  </a:txBody>
                  <a:tcPr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514350" rtl="0" eaLnBrk="1" latinLnBrk="0" hangingPunct="1"/>
                      <a:r>
                        <a:rPr lang="it-IT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non presente</a:t>
                      </a:r>
                    </a:p>
                  </a:txBody>
                  <a:tcPr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it-IT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b="1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Preventivo </a:t>
                      </a:r>
                    </a:p>
                    <a:p>
                      <a:pPr marL="0" algn="ctr" defTabSz="514350" rtl="0" eaLnBrk="1" latinLnBrk="0" hangingPunct="1"/>
                      <a:r>
                        <a:rPr lang="it-IT" sz="1800" b="1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 euro)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45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b="1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Preventivo a finire </a:t>
                      </a:r>
                    </a:p>
                    <a:p>
                      <a:pPr marL="0" algn="ctr" defTabSz="514350" rtl="0" eaLnBrk="1" latinLnBrk="0" hangingPunct="1"/>
                      <a:r>
                        <a:rPr lang="it-IT" sz="1800" b="1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 euro)</a:t>
                      </a:r>
                      <a:endParaRPr lang="it-IT" sz="1600" b="1" i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4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sz="1800" b="1" dirty="0">
                          <a:solidFill>
                            <a:schemeClr val="tx1"/>
                          </a:solidFill>
                        </a:rPr>
                        <a:t>Totale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1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514350" rtl="0" eaLnBrk="1" latinLnBrk="0" hangingPunct="1"/>
                      <a:r>
                        <a:rPr lang="it-IT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17762,00</a:t>
                      </a:r>
                    </a:p>
                  </a:txBody>
                  <a:tcPr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1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514350" rtl="0" eaLnBrk="1" latinLnBrk="0" hangingPunct="1"/>
                      <a:r>
                        <a:rPr lang="it-IT" sz="1800" b="1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17890,00</a:t>
                      </a:r>
                    </a:p>
                  </a:txBody>
                  <a:tcPr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1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sz="1800" b="1" dirty="0">
                          <a:solidFill>
                            <a:schemeClr val="tx1"/>
                          </a:solidFill>
                        </a:rPr>
                        <a:t>Rendicontato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1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514350" rtl="0" eaLnBrk="1" latinLnBrk="0" hangingPunct="1"/>
                      <a:r>
                        <a:rPr lang="it-IT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13417,00</a:t>
                      </a:r>
                    </a:p>
                  </a:txBody>
                  <a:tcPr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1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514350" rtl="0" eaLnBrk="1" latinLnBrk="0" hangingPunct="1"/>
                      <a:r>
                        <a:rPr lang="it-IT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13415,00</a:t>
                      </a:r>
                    </a:p>
                  </a:txBody>
                  <a:tcPr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1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795E173F-2ED3-45FB-ABF3-2904DBCD1335}"/>
              </a:ext>
            </a:extLst>
          </p:cNvPr>
          <p:cNvSpPr txBox="1"/>
          <p:nvPr/>
        </p:nvSpPr>
        <p:spPr>
          <a:xfrm>
            <a:off x="11288776" y="6299261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16/21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288585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730136" y="1496535"/>
            <a:ext cx="2079415" cy="33751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630">
              <a:lnSpc>
                <a:spcPct val="80000"/>
              </a:lnSpc>
            </a:pPr>
            <a:r>
              <a:rPr kumimoji="1" lang="it-IT" altLang="zh-CN" sz="26666" dirty="0">
                <a:solidFill>
                  <a:srgbClr val="FFFFFF"/>
                </a:solidFill>
                <a:ea typeface="微软雅黑" charset="0"/>
              </a:rPr>
              <a:t>4</a:t>
            </a:r>
            <a:endParaRPr kumimoji="1" lang="zh-CN" altLang="en-US" sz="26666" dirty="0">
              <a:solidFill>
                <a:srgbClr val="FFFFFF"/>
              </a:solidFill>
              <a:ea typeface="微软雅黑" charset="0"/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11288776" y="6299261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17/21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10" name="文本框 15"/>
          <p:cNvSpPr txBox="1"/>
          <p:nvPr/>
        </p:nvSpPr>
        <p:spPr>
          <a:xfrm>
            <a:off x="2809551" y="2720090"/>
            <a:ext cx="8479226" cy="5962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defTabSz="609630">
              <a:lnSpc>
                <a:spcPct val="110000"/>
              </a:lnSpc>
            </a:pPr>
            <a:r>
              <a:rPr kumimoji="1" lang="it-IT" sz="3200" b="1" dirty="0">
                <a:solidFill>
                  <a:srgbClr val="FFDA00"/>
                </a:solidFill>
                <a:latin typeface="Microsoft YaHei" charset="-122"/>
                <a:ea typeface="Microsoft YaHei" charset="-122"/>
              </a:rPr>
              <a:t>Previsioni e obiettivi di completamento</a:t>
            </a:r>
          </a:p>
        </p:txBody>
      </p:sp>
    </p:spTree>
    <p:extLst>
      <p:ext uri="{BB962C8B-B14F-4D97-AF65-F5344CB8AC3E}">
        <p14:creationId xmlns:p14="http://schemas.microsoft.com/office/powerpoint/2010/main" val="403628921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31225" y="296335"/>
            <a:ext cx="11068083" cy="877711"/>
          </a:xfrm>
        </p:spPr>
        <p:txBody>
          <a:bodyPr/>
          <a:lstStyle/>
          <a:p>
            <a:pPr defTabSz="609630">
              <a:lnSpc>
                <a:spcPct val="110000"/>
              </a:lnSpc>
            </a:pPr>
            <a:r>
              <a:rPr lang="it-IT" sz="3600" dirty="0"/>
              <a:t>Previsioni e obiettivi di completamento</a:t>
            </a:r>
            <a:endParaRPr kumimoji="1" lang="it-IT" altLang="zh-CN" sz="3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11288776" y="6299261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18/21</a:t>
            </a:r>
            <a:endParaRPr lang="it-IT" dirty="0"/>
          </a:p>
        </p:txBody>
      </p:sp>
      <p:grpSp>
        <p:nvGrpSpPr>
          <p:cNvPr id="7" name="组合 1">
            <a:extLst>
              <a:ext uri="{FF2B5EF4-FFF2-40B4-BE49-F238E27FC236}">
                <a16:creationId xmlns:a16="http://schemas.microsoft.com/office/drawing/2014/main" id="{E701AF8B-1F4C-4784-B215-0EDA63A942DA}"/>
              </a:ext>
            </a:extLst>
          </p:cNvPr>
          <p:cNvGrpSpPr/>
          <p:nvPr/>
        </p:nvGrpSpPr>
        <p:grpSpPr>
          <a:xfrm>
            <a:off x="653655" y="1614457"/>
            <a:ext cx="2165139" cy="4084527"/>
            <a:chOff x="336155" y="2011213"/>
            <a:chExt cx="2355159" cy="4442999"/>
          </a:xfrm>
        </p:grpSpPr>
        <p:grpSp>
          <p:nvGrpSpPr>
            <p:cNvPr id="10" name="组合 20">
              <a:extLst>
                <a:ext uri="{FF2B5EF4-FFF2-40B4-BE49-F238E27FC236}">
                  <a16:creationId xmlns:a16="http://schemas.microsoft.com/office/drawing/2014/main" id="{D03AB377-0338-40DF-9A00-989317C14E31}"/>
                </a:ext>
              </a:extLst>
            </p:cNvPr>
            <p:cNvGrpSpPr/>
            <p:nvPr/>
          </p:nvGrpSpPr>
          <p:grpSpPr>
            <a:xfrm>
              <a:off x="336155" y="2011213"/>
              <a:ext cx="1726769" cy="1257875"/>
              <a:chOff x="216595" y="2343151"/>
              <a:chExt cx="1952624" cy="1422400"/>
            </a:xfrm>
            <a:solidFill>
              <a:srgbClr val="000000"/>
            </a:solidFill>
          </p:grpSpPr>
          <p:sp>
            <p:nvSpPr>
              <p:cNvPr id="15" name="Freeform 5">
                <a:extLst>
                  <a:ext uri="{FF2B5EF4-FFF2-40B4-BE49-F238E27FC236}">
                    <a16:creationId xmlns:a16="http://schemas.microsoft.com/office/drawing/2014/main" id="{1358728E-2EB9-487C-A278-BA84908BF739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686495" y="2343151"/>
                <a:ext cx="760412" cy="285750"/>
              </a:xfrm>
              <a:custGeom>
                <a:avLst/>
                <a:gdLst>
                  <a:gd name="T0" fmla="*/ 0 w 21"/>
                  <a:gd name="T1" fmla="*/ 6 h 8"/>
                  <a:gd name="T2" fmla="*/ 2 w 21"/>
                  <a:gd name="T3" fmla="*/ 8 h 8"/>
                  <a:gd name="T4" fmla="*/ 19 w 21"/>
                  <a:gd name="T5" fmla="*/ 8 h 8"/>
                  <a:gd name="T6" fmla="*/ 21 w 21"/>
                  <a:gd name="T7" fmla="*/ 6 h 8"/>
                  <a:gd name="T8" fmla="*/ 21 w 21"/>
                  <a:gd name="T9" fmla="*/ 1 h 8"/>
                  <a:gd name="T10" fmla="*/ 19 w 21"/>
                  <a:gd name="T11" fmla="*/ 0 h 8"/>
                  <a:gd name="T12" fmla="*/ 2 w 21"/>
                  <a:gd name="T13" fmla="*/ 0 h 8"/>
                  <a:gd name="T14" fmla="*/ 0 w 21"/>
                  <a:gd name="T15" fmla="*/ 1 h 8"/>
                  <a:gd name="T16" fmla="*/ 0 w 21"/>
                  <a:gd name="T17" fmla="*/ 6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1" h="8">
                    <a:moveTo>
                      <a:pt x="0" y="6"/>
                    </a:moveTo>
                    <a:cubicBezTo>
                      <a:pt x="0" y="7"/>
                      <a:pt x="1" y="8"/>
                      <a:pt x="2" y="8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20" y="8"/>
                      <a:pt x="21" y="7"/>
                      <a:pt x="21" y="6"/>
                    </a:cubicBezTo>
                    <a:cubicBezTo>
                      <a:pt x="21" y="1"/>
                      <a:pt x="21" y="1"/>
                      <a:pt x="21" y="1"/>
                    </a:cubicBezTo>
                    <a:cubicBezTo>
                      <a:pt x="21" y="1"/>
                      <a:pt x="20" y="0"/>
                      <a:pt x="19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1"/>
                    </a:cubicBezTo>
                    <a:lnTo>
                      <a:pt x="0" y="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16" name="Freeform 6">
                <a:extLst>
                  <a:ext uri="{FF2B5EF4-FFF2-40B4-BE49-F238E27FC236}">
                    <a16:creationId xmlns:a16="http://schemas.microsoft.com/office/drawing/2014/main" id="{3E66498F-77CB-4B43-A9E5-83158EB7EA7F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867470" y="2698751"/>
                <a:ext cx="398462" cy="142875"/>
              </a:xfrm>
              <a:custGeom>
                <a:avLst/>
                <a:gdLst>
                  <a:gd name="T0" fmla="*/ 0 w 11"/>
                  <a:gd name="T1" fmla="*/ 3 h 4"/>
                  <a:gd name="T2" fmla="*/ 1 w 11"/>
                  <a:gd name="T3" fmla="*/ 4 h 4"/>
                  <a:gd name="T4" fmla="*/ 10 w 11"/>
                  <a:gd name="T5" fmla="*/ 4 h 4"/>
                  <a:gd name="T6" fmla="*/ 11 w 11"/>
                  <a:gd name="T7" fmla="*/ 3 h 4"/>
                  <a:gd name="T8" fmla="*/ 11 w 11"/>
                  <a:gd name="T9" fmla="*/ 1 h 4"/>
                  <a:gd name="T10" fmla="*/ 10 w 11"/>
                  <a:gd name="T11" fmla="*/ 0 h 4"/>
                  <a:gd name="T12" fmla="*/ 1 w 11"/>
                  <a:gd name="T13" fmla="*/ 0 h 4"/>
                  <a:gd name="T14" fmla="*/ 0 w 11"/>
                  <a:gd name="T15" fmla="*/ 1 h 4"/>
                  <a:gd name="T16" fmla="*/ 0 w 11"/>
                  <a:gd name="T17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" h="4">
                    <a:moveTo>
                      <a:pt x="0" y="3"/>
                    </a:moveTo>
                    <a:cubicBezTo>
                      <a:pt x="0" y="4"/>
                      <a:pt x="0" y="4"/>
                      <a:pt x="1" y="4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1" y="4"/>
                      <a:pt x="11" y="4"/>
                      <a:pt x="11" y="3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1" y="0"/>
                      <a:pt x="11" y="0"/>
                      <a:pt x="1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1"/>
                    </a:cubicBezTo>
                    <a:lnTo>
                      <a:pt x="0" y="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17" name="Rectangle 7">
                <a:extLst>
                  <a:ext uri="{FF2B5EF4-FFF2-40B4-BE49-F238E27FC236}">
                    <a16:creationId xmlns:a16="http://schemas.microsoft.com/office/drawing/2014/main" id="{1DD1187B-1DE1-4C09-AC93-5C338E2DFC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1843782" y="3694113"/>
                <a:ext cx="325437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18" name="Freeform 8">
                <a:extLst>
                  <a:ext uri="{FF2B5EF4-FFF2-40B4-BE49-F238E27FC236}">
                    <a16:creationId xmlns:a16="http://schemas.microsoft.com/office/drawing/2014/main" id="{7AD2606E-967D-4098-939D-9E3945E09348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97570" y="2913063"/>
                <a:ext cx="180975" cy="319088"/>
              </a:xfrm>
              <a:custGeom>
                <a:avLst/>
                <a:gdLst>
                  <a:gd name="T0" fmla="*/ 0 w 114"/>
                  <a:gd name="T1" fmla="*/ 0 h 201"/>
                  <a:gd name="T2" fmla="*/ 68 w 114"/>
                  <a:gd name="T3" fmla="*/ 0 h 201"/>
                  <a:gd name="T4" fmla="*/ 114 w 114"/>
                  <a:gd name="T5" fmla="*/ 201 h 201"/>
                  <a:gd name="T6" fmla="*/ 68 w 114"/>
                  <a:gd name="T7" fmla="*/ 201 h 201"/>
                  <a:gd name="T8" fmla="*/ 0 w 114"/>
                  <a:gd name="T9" fmla="*/ 0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4" h="201">
                    <a:moveTo>
                      <a:pt x="0" y="0"/>
                    </a:moveTo>
                    <a:lnTo>
                      <a:pt x="68" y="0"/>
                    </a:lnTo>
                    <a:lnTo>
                      <a:pt x="114" y="201"/>
                    </a:lnTo>
                    <a:lnTo>
                      <a:pt x="68" y="20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19" name="Freeform 9">
                <a:extLst>
                  <a:ext uri="{FF2B5EF4-FFF2-40B4-BE49-F238E27FC236}">
                    <a16:creationId xmlns:a16="http://schemas.microsoft.com/office/drawing/2014/main" id="{BE2A702B-2144-45C2-B740-80DE75788CE3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16595" y="2913063"/>
                <a:ext cx="180975" cy="319088"/>
              </a:xfrm>
              <a:custGeom>
                <a:avLst/>
                <a:gdLst>
                  <a:gd name="T0" fmla="*/ 0 w 114"/>
                  <a:gd name="T1" fmla="*/ 0 h 201"/>
                  <a:gd name="T2" fmla="*/ 68 w 114"/>
                  <a:gd name="T3" fmla="*/ 0 h 201"/>
                  <a:gd name="T4" fmla="*/ 114 w 114"/>
                  <a:gd name="T5" fmla="*/ 201 h 201"/>
                  <a:gd name="T6" fmla="*/ 45 w 114"/>
                  <a:gd name="T7" fmla="*/ 201 h 201"/>
                  <a:gd name="T8" fmla="*/ 0 w 114"/>
                  <a:gd name="T9" fmla="*/ 0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4" h="201">
                    <a:moveTo>
                      <a:pt x="0" y="0"/>
                    </a:moveTo>
                    <a:lnTo>
                      <a:pt x="68" y="0"/>
                    </a:lnTo>
                    <a:lnTo>
                      <a:pt x="114" y="201"/>
                    </a:lnTo>
                    <a:lnTo>
                      <a:pt x="45" y="20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20" name="Freeform 10">
                <a:extLst>
                  <a:ext uri="{FF2B5EF4-FFF2-40B4-BE49-F238E27FC236}">
                    <a16:creationId xmlns:a16="http://schemas.microsoft.com/office/drawing/2014/main" id="{30690F52-F451-4B4A-AD6E-FF2501289CC9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542032" y="2913063"/>
                <a:ext cx="1627187" cy="709613"/>
              </a:xfrm>
              <a:custGeom>
                <a:avLst/>
                <a:gdLst>
                  <a:gd name="T0" fmla="*/ 6 w 45"/>
                  <a:gd name="T1" fmla="*/ 3 h 20"/>
                  <a:gd name="T2" fmla="*/ 17 w 45"/>
                  <a:gd name="T3" fmla="*/ 0 h 20"/>
                  <a:gd name="T4" fmla="*/ 42 w 45"/>
                  <a:gd name="T5" fmla="*/ 0 h 20"/>
                  <a:gd name="T6" fmla="*/ 45 w 45"/>
                  <a:gd name="T7" fmla="*/ 9 h 20"/>
                  <a:gd name="T8" fmla="*/ 17 w 45"/>
                  <a:gd name="T9" fmla="*/ 9 h 20"/>
                  <a:gd name="T10" fmla="*/ 9 w 45"/>
                  <a:gd name="T11" fmla="*/ 16 h 20"/>
                  <a:gd name="T12" fmla="*/ 9 w 45"/>
                  <a:gd name="T13" fmla="*/ 20 h 20"/>
                  <a:gd name="T14" fmla="*/ 0 w 45"/>
                  <a:gd name="T15" fmla="*/ 20 h 20"/>
                  <a:gd name="T16" fmla="*/ 0 w 45"/>
                  <a:gd name="T17" fmla="*/ 16 h 20"/>
                  <a:gd name="T18" fmla="*/ 6 w 45"/>
                  <a:gd name="T19" fmla="*/ 3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5" h="20">
                    <a:moveTo>
                      <a:pt x="6" y="3"/>
                    </a:moveTo>
                    <a:cubicBezTo>
                      <a:pt x="10" y="0"/>
                      <a:pt x="14" y="0"/>
                      <a:pt x="17" y="0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45" y="9"/>
                      <a:pt x="45" y="9"/>
                      <a:pt x="45" y="9"/>
                    </a:cubicBezTo>
                    <a:cubicBezTo>
                      <a:pt x="17" y="9"/>
                      <a:pt x="17" y="9"/>
                      <a:pt x="17" y="9"/>
                    </a:cubicBezTo>
                    <a:cubicBezTo>
                      <a:pt x="11" y="9"/>
                      <a:pt x="9" y="11"/>
                      <a:pt x="9" y="16"/>
                    </a:cubicBezTo>
                    <a:cubicBezTo>
                      <a:pt x="9" y="20"/>
                      <a:pt x="9" y="20"/>
                      <a:pt x="9" y="2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0"/>
                      <a:pt x="2" y="5"/>
                      <a:pt x="6" y="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21" name="Freeform 11">
                <a:extLst>
                  <a:ext uri="{FF2B5EF4-FFF2-40B4-BE49-F238E27FC236}">
                    <a16:creationId xmlns:a16="http://schemas.microsoft.com/office/drawing/2014/main" id="{6AC9D455-6930-46B2-BEAA-F1770E02634C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470595" y="3019426"/>
                <a:ext cx="1228725" cy="425450"/>
              </a:xfrm>
              <a:custGeom>
                <a:avLst/>
                <a:gdLst>
                  <a:gd name="T0" fmla="*/ 5 w 34"/>
                  <a:gd name="T1" fmla="*/ 6 h 12"/>
                  <a:gd name="T2" fmla="*/ 17 w 34"/>
                  <a:gd name="T3" fmla="*/ 12 h 12"/>
                  <a:gd name="T4" fmla="*/ 30 w 34"/>
                  <a:gd name="T5" fmla="*/ 6 h 12"/>
                  <a:gd name="T6" fmla="*/ 17 w 34"/>
                  <a:gd name="T7" fmla="*/ 0 h 12"/>
                  <a:gd name="T8" fmla="*/ 5 w 34"/>
                  <a:gd name="T9" fmla="*/ 6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12">
                    <a:moveTo>
                      <a:pt x="5" y="6"/>
                    </a:moveTo>
                    <a:cubicBezTo>
                      <a:pt x="14" y="6"/>
                      <a:pt x="10" y="12"/>
                      <a:pt x="17" y="12"/>
                    </a:cubicBezTo>
                    <a:cubicBezTo>
                      <a:pt x="25" y="12"/>
                      <a:pt x="21" y="6"/>
                      <a:pt x="30" y="6"/>
                    </a:cubicBezTo>
                    <a:cubicBezTo>
                      <a:pt x="34" y="6"/>
                      <a:pt x="25" y="0"/>
                      <a:pt x="17" y="0"/>
                    </a:cubicBezTo>
                    <a:cubicBezTo>
                      <a:pt x="10" y="0"/>
                      <a:pt x="0" y="6"/>
                      <a:pt x="5" y="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</p:grpSp>
        <p:sp>
          <p:nvSpPr>
            <p:cNvPr id="11" name="Freeform 12">
              <a:extLst>
                <a:ext uri="{FF2B5EF4-FFF2-40B4-BE49-F238E27FC236}">
                  <a16:creationId xmlns:a16="http://schemas.microsoft.com/office/drawing/2014/main" id="{C1ECB8EB-3064-4467-908D-E9C0AB87C72A}"/>
                </a:ext>
              </a:extLst>
            </p:cNvPr>
            <p:cNvSpPr>
              <a:spLocks noChangeAspect="1"/>
            </p:cNvSpPr>
            <p:nvPr/>
          </p:nvSpPr>
          <p:spPr bwMode="auto">
            <a:xfrm flipH="1">
              <a:off x="1645575" y="3357663"/>
              <a:ext cx="546903" cy="955080"/>
            </a:xfrm>
            <a:custGeom>
              <a:avLst/>
              <a:gdLst>
                <a:gd name="T0" fmla="*/ 9 w 9"/>
                <a:gd name="T1" fmla="*/ 11 h 16"/>
                <a:gd name="T2" fmla="*/ 4 w 9"/>
                <a:gd name="T3" fmla="*/ 16 h 16"/>
                <a:gd name="T4" fmla="*/ 0 w 9"/>
                <a:gd name="T5" fmla="*/ 11 h 16"/>
                <a:gd name="T6" fmla="*/ 4 w 9"/>
                <a:gd name="T7" fmla="*/ 0 h 16"/>
                <a:gd name="T8" fmla="*/ 9 w 9"/>
                <a:gd name="T9" fmla="*/ 1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6">
                  <a:moveTo>
                    <a:pt x="9" y="11"/>
                  </a:moveTo>
                  <a:cubicBezTo>
                    <a:pt x="9" y="14"/>
                    <a:pt x="7" y="16"/>
                    <a:pt x="4" y="16"/>
                  </a:cubicBezTo>
                  <a:cubicBezTo>
                    <a:pt x="1" y="16"/>
                    <a:pt x="0" y="14"/>
                    <a:pt x="0" y="11"/>
                  </a:cubicBezTo>
                  <a:cubicBezTo>
                    <a:pt x="0" y="8"/>
                    <a:pt x="4" y="5"/>
                    <a:pt x="4" y="0"/>
                  </a:cubicBezTo>
                  <a:cubicBezTo>
                    <a:pt x="5" y="4"/>
                    <a:pt x="9" y="8"/>
                    <a:pt x="9" y="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2" name="Freeform 15">
              <a:extLst>
                <a:ext uri="{FF2B5EF4-FFF2-40B4-BE49-F238E27FC236}">
                  <a16:creationId xmlns:a16="http://schemas.microsoft.com/office/drawing/2014/main" id="{8EE9D7BF-6575-408C-A7B5-AF8C5DE4634C}"/>
                </a:ext>
              </a:extLst>
            </p:cNvPr>
            <p:cNvSpPr>
              <a:spLocks noChangeAspect="1"/>
            </p:cNvSpPr>
            <p:nvPr/>
          </p:nvSpPr>
          <p:spPr bwMode="auto">
            <a:xfrm flipH="1">
              <a:off x="1705071" y="4390179"/>
              <a:ext cx="546903" cy="955080"/>
            </a:xfrm>
            <a:custGeom>
              <a:avLst/>
              <a:gdLst>
                <a:gd name="T0" fmla="*/ 9 w 9"/>
                <a:gd name="T1" fmla="*/ 11 h 16"/>
                <a:gd name="T2" fmla="*/ 4 w 9"/>
                <a:gd name="T3" fmla="*/ 16 h 16"/>
                <a:gd name="T4" fmla="*/ 0 w 9"/>
                <a:gd name="T5" fmla="*/ 11 h 16"/>
                <a:gd name="T6" fmla="*/ 4 w 9"/>
                <a:gd name="T7" fmla="*/ 0 h 16"/>
                <a:gd name="T8" fmla="*/ 9 w 9"/>
                <a:gd name="T9" fmla="*/ 1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6">
                  <a:moveTo>
                    <a:pt x="9" y="11"/>
                  </a:moveTo>
                  <a:cubicBezTo>
                    <a:pt x="9" y="14"/>
                    <a:pt x="7" y="16"/>
                    <a:pt x="4" y="16"/>
                  </a:cubicBezTo>
                  <a:cubicBezTo>
                    <a:pt x="1" y="16"/>
                    <a:pt x="0" y="14"/>
                    <a:pt x="0" y="11"/>
                  </a:cubicBezTo>
                  <a:cubicBezTo>
                    <a:pt x="0" y="8"/>
                    <a:pt x="4" y="5"/>
                    <a:pt x="4" y="0"/>
                  </a:cubicBezTo>
                  <a:cubicBezTo>
                    <a:pt x="5" y="4"/>
                    <a:pt x="9" y="8"/>
                    <a:pt x="9" y="1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3" name="Freeform 15">
              <a:extLst>
                <a:ext uri="{FF2B5EF4-FFF2-40B4-BE49-F238E27FC236}">
                  <a16:creationId xmlns:a16="http://schemas.microsoft.com/office/drawing/2014/main" id="{188E861B-7F2A-4BE6-A03A-0D7BFA92FE53}"/>
                </a:ext>
              </a:extLst>
            </p:cNvPr>
            <p:cNvSpPr>
              <a:spLocks noChangeAspect="1"/>
            </p:cNvSpPr>
            <p:nvPr/>
          </p:nvSpPr>
          <p:spPr bwMode="auto">
            <a:xfrm flipH="1">
              <a:off x="1479507" y="5499132"/>
              <a:ext cx="546904" cy="955080"/>
            </a:xfrm>
            <a:custGeom>
              <a:avLst/>
              <a:gdLst>
                <a:gd name="T0" fmla="*/ 9 w 9"/>
                <a:gd name="T1" fmla="*/ 11 h 16"/>
                <a:gd name="T2" fmla="*/ 4 w 9"/>
                <a:gd name="T3" fmla="*/ 16 h 16"/>
                <a:gd name="T4" fmla="*/ 0 w 9"/>
                <a:gd name="T5" fmla="*/ 11 h 16"/>
                <a:gd name="T6" fmla="*/ 4 w 9"/>
                <a:gd name="T7" fmla="*/ 0 h 16"/>
                <a:gd name="T8" fmla="*/ 9 w 9"/>
                <a:gd name="T9" fmla="*/ 1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6">
                  <a:moveTo>
                    <a:pt x="9" y="11"/>
                  </a:moveTo>
                  <a:cubicBezTo>
                    <a:pt x="9" y="14"/>
                    <a:pt x="7" y="16"/>
                    <a:pt x="4" y="16"/>
                  </a:cubicBezTo>
                  <a:cubicBezTo>
                    <a:pt x="1" y="16"/>
                    <a:pt x="0" y="14"/>
                    <a:pt x="0" y="11"/>
                  </a:cubicBezTo>
                  <a:cubicBezTo>
                    <a:pt x="0" y="8"/>
                    <a:pt x="4" y="5"/>
                    <a:pt x="4" y="0"/>
                  </a:cubicBezTo>
                  <a:cubicBezTo>
                    <a:pt x="5" y="4"/>
                    <a:pt x="9" y="8"/>
                    <a:pt x="9" y="11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4" name="Freeform 15">
              <a:extLst>
                <a:ext uri="{FF2B5EF4-FFF2-40B4-BE49-F238E27FC236}">
                  <a16:creationId xmlns:a16="http://schemas.microsoft.com/office/drawing/2014/main" id="{FA8F634B-D138-47F7-9666-1E97A6EEAE21}"/>
                </a:ext>
              </a:extLst>
            </p:cNvPr>
            <p:cNvSpPr>
              <a:spLocks noChangeAspect="1"/>
            </p:cNvSpPr>
            <p:nvPr/>
          </p:nvSpPr>
          <p:spPr bwMode="auto">
            <a:xfrm flipH="1">
              <a:off x="2144410" y="5021592"/>
              <a:ext cx="546904" cy="955080"/>
            </a:xfrm>
            <a:custGeom>
              <a:avLst/>
              <a:gdLst>
                <a:gd name="T0" fmla="*/ 9 w 9"/>
                <a:gd name="T1" fmla="*/ 11 h 16"/>
                <a:gd name="T2" fmla="*/ 4 w 9"/>
                <a:gd name="T3" fmla="*/ 16 h 16"/>
                <a:gd name="T4" fmla="*/ 0 w 9"/>
                <a:gd name="T5" fmla="*/ 11 h 16"/>
                <a:gd name="T6" fmla="*/ 4 w 9"/>
                <a:gd name="T7" fmla="*/ 0 h 16"/>
                <a:gd name="T8" fmla="*/ 9 w 9"/>
                <a:gd name="T9" fmla="*/ 1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6">
                  <a:moveTo>
                    <a:pt x="9" y="11"/>
                  </a:moveTo>
                  <a:cubicBezTo>
                    <a:pt x="9" y="14"/>
                    <a:pt x="7" y="16"/>
                    <a:pt x="4" y="16"/>
                  </a:cubicBezTo>
                  <a:cubicBezTo>
                    <a:pt x="1" y="16"/>
                    <a:pt x="0" y="14"/>
                    <a:pt x="0" y="11"/>
                  </a:cubicBezTo>
                  <a:cubicBezTo>
                    <a:pt x="0" y="8"/>
                    <a:pt x="4" y="5"/>
                    <a:pt x="4" y="0"/>
                  </a:cubicBezTo>
                  <a:cubicBezTo>
                    <a:pt x="5" y="4"/>
                    <a:pt x="9" y="8"/>
                    <a:pt x="9" y="1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</p:grpSp>
      <p:sp>
        <p:nvSpPr>
          <p:cNvPr id="22" name="Freeform 12">
            <a:extLst>
              <a:ext uri="{FF2B5EF4-FFF2-40B4-BE49-F238E27FC236}">
                <a16:creationId xmlns:a16="http://schemas.microsoft.com/office/drawing/2014/main" id="{B59B432A-755A-4346-BD82-EAA68E732D5B}"/>
              </a:ext>
            </a:extLst>
          </p:cNvPr>
          <p:cNvSpPr>
            <a:spLocks/>
          </p:cNvSpPr>
          <p:nvPr/>
        </p:nvSpPr>
        <p:spPr bwMode="auto">
          <a:xfrm flipH="1">
            <a:off x="3382504" y="1089000"/>
            <a:ext cx="433916" cy="757767"/>
          </a:xfrm>
          <a:custGeom>
            <a:avLst/>
            <a:gdLst>
              <a:gd name="T0" fmla="*/ 9 w 9"/>
              <a:gd name="T1" fmla="*/ 11 h 16"/>
              <a:gd name="T2" fmla="*/ 4 w 9"/>
              <a:gd name="T3" fmla="*/ 16 h 16"/>
              <a:gd name="T4" fmla="*/ 0 w 9"/>
              <a:gd name="T5" fmla="*/ 11 h 16"/>
              <a:gd name="T6" fmla="*/ 4 w 9"/>
              <a:gd name="T7" fmla="*/ 0 h 16"/>
              <a:gd name="T8" fmla="*/ 9 w 9"/>
              <a:gd name="T9" fmla="*/ 11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" h="16">
                <a:moveTo>
                  <a:pt x="9" y="11"/>
                </a:moveTo>
                <a:cubicBezTo>
                  <a:pt x="9" y="14"/>
                  <a:pt x="7" y="16"/>
                  <a:pt x="4" y="16"/>
                </a:cubicBezTo>
                <a:cubicBezTo>
                  <a:pt x="1" y="16"/>
                  <a:pt x="0" y="14"/>
                  <a:pt x="0" y="11"/>
                </a:cubicBezTo>
                <a:cubicBezTo>
                  <a:pt x="0" y="8"/>
                  <a:pt x="4" y="5"/>
                  <a:pt x="4" y="0"/>
                </a:cubicBezTo>
                <a:cubicBezTo>
                  <a:pt x="5" y="4"/>
                  <a:pt x="9" y="8"/>
                  <a:pt x="9" y="1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21920" tIns="60960" rIns="121920" bIns="60960" numCol="1" anchor="b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</a:rPr>
              <a:t>1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23" name="Freeform 12">
            <a:extLst>
              <a:ext uri="{FF2B5EF4-FFF2-40B4-BE49-F238E27FC236}">
                <a16:creationId xmlns:a16="http://schemas.microsoft.com/office/drawing/2014/main" id="{3BA97FE6-3444-4EB2-A899-B8DFE7A8D91F}"/>
              </a:ext>
            </a:extLst>
          </p:cNvPr>
          <p:cNvSpPr>
            <a:spLocks/>
          </p:cNvSpPr>
          <p:nvPr/>
        </p:nvSpPr>
        <p:spPr bwMode="auto">
          <a:xfrm flipH="1">
            <a:off x="3382504" y="2089970"/>
            <a:ext cx="433916" cy="757767"/>
          </a:xfrm>
          <a:custGeom>
            <a:avLst/>
            <a:gdLst>
              <a:gd name="T0" fmla="*/ 9 w 9"/>
              <a:gd name="T1" fmla="*/ 11 h 16"/>
              <a:gd name="T2" fmla="*/ 4 w 9"/>
              <a:gd name="T3" fmla="*/ 16 h 16"/>
              <a:gd name="T4" fmla="*/ 0 w 9"/>
              <a:gd name="T5" fmla="*/ 11 h 16"/>
              <a:gd name="T6" fmla="*/ 4 w 9"/>
              <a:gd name="T7" fmla="*/ 0 h 16"/>
              <a:gd name="T8" fmla="*/ 9 w 9"/>
              <a:gd name="T9" fmla="*/ 11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" h="16">
                <a:moveTo>
                  <a:pt x="9" y="11"/>
                </a:moveTo>
                <a:cubicBezTo>
                  <a:pt x="9" y="14"/>
                  <a:pt x="7" y="16"/>
                  <a:pt x="4" y="16"/>
                </a:cubicBezTo>
                <a:cubicBezTo>
                  <a:pt x="1" y="16"/>
                  <a:pt x="0" y="14"/>
                  <a:pt x="0" y="11"/>
                </a:cubicBezTo>
                <a:cubicBezTo>
                  <a:pt x="0" y="8"/>
                  <a:pt x="4" y="5"/>
                  <a:pt x="4" y="0"/>
                </a:cubicBezTo>
                <a:cubicBezTo>
                  <a:pt x="5" y="4"/>
                  <a:pt x="9" y="8"/>
                  <a:pt x="9" y="1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121920" tIns="60960" rIns="121920" bIns="60960" numCol="1" anchor="b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</a:rPr>
              <a:t>2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24" name="Freeform 12">
            <a:extLst>
              <a:ext uri="{FF2B5EF4-FFF2-40B4-BE49-F238E27FC236}">
                <a16:creationId xmlns:a16="http://schemas.microsoft.com/office/drawing/2014/main" id="{DCFCA863-7F24-4E36-8A8F-0EB618260C45}"/>
              </a:ext>
            </a:extLst>
          </p:cNvPr>
          <p:cNvSpPr>
            <a:spLocks/>
          </p:cNvSpPr>
          <p:nvPr/>
        </p:nvSpPr>
        <p:spPr bwMode="auto">
          <a:xfrm flipH="1">
            <a:off x="3376353" y="3090940"/>
            <a:ext cx="433916" cy="757767"/>
          </a:xfrm>
          <a:custGeom>
            <a:avLst/>
            <a:gdLst>
              <a:gd name="T0" fmla="*/ 9 w 9"/>
              <a:gd name="T1" fmla="*/ 11 h 16"/>
              <a:gd name="T2" fmla="*/ 4 w 9"/>
              <a:gd name="T3" fmla="*/ 16 h 16"/>
              <a:gd name="T4" fmla="*/ 0 w 9"/>
              <a:gd name="T5" fmla="*/ 11 h 16"/>
              <a:gd name="T6" fmla="*/ 4 w 9"/>
              <a:gd name="T7" fmla="*/ 0 h 16"/>
              <a:gd name="T8" fmla="*/ 9 w 9"/>
              <a:gd name="T9" fmla="*/ 11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" h="16">
                <a:moveTo>
                  <a:pt x="9" y="11"/>
                </a:moveTo>
                <a:cubicBezTo>
                  <a:pt x="9" y="14"/>
                  <a:pt x="7" y="16"/>
                  <a:pt x="4" y="16"/>
                </a:cubicBezTo>
                <a:cubicBezTo>
                  <a:pt x="1" y="16"/>
                  <a:pt x="0" y="14"/>
                  <a:pt x="0" y="11"/>
                </a:cubicBezTo>
                <a:cubicBezTo>
                  <a:pt x="0" y="8"/>
                  <a:pt x="4" y="5"/>
                  <a:pt x="4" y="0"/>
                </a:cubicBezTo>
                <a:cubicBezTo>
                  <a:pt x="5" y="4"/>
                  <a:pt x="9" y="8"/>
                  <a:pt x="9" y="1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121920" tIns="60960" rIns="121920" bIns="60960" numCol="1" anchor="b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</a:rPr>
              <a:t>3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25" name="Freeform 12">
            <a:extLst>
              <a:ext uri="{FF2B5EF4-FFF2-40B4-BE49-F238E27FC236}">
                <a16:creationId xmlns:a16="http://schemas.microsoft.com/office/drawing/2014/main" id="{3B95D8CD-D231-42B0-9E15-AB8F0380771D}"/>
              </a:ext>
            </a:extLst>
          </p:cNvPr>
          <p:cNvSpPr>
            <a:spLocks/>
          </p:cNvSpPr>
          <p:nvPr/>
        </p:nvSpPr>
        <p:spPr bwMode="auto">
          <a:xfrm flipH="1">
            <a:off x="3382742" y="4394241"/>
            <a:ext cx="433916" cy="757767"/>
          </a:xfrm>
          <a:custGeom>
            <a:avLst/>
            <a:gdLst>
              <a:gd name="T0" fmla="*/ 9 w 9"/>
              <a:gd name="T1" fmla="*/ 11 h 16"/>
              <a:gd name="T2" fmla="*/ 4 w 9"/>
              <a:gd name="T3" fmla="*/ 16 h 16"/>
              <a:gd name="T4" fmla="*/ 0 w 9"/>
              <a:gd name="T5" fmla="*/ 11 h 16"/>
              <a:gd name="T6" fmla="*/ 4 w 9"/>
              <a:gd name="T7" fmla="*/ 0 h 16"/>
              <a:gd name="T8" fmla="*/ 9 w 9"/>
              <a:gd name="T9" fmla="*/ 11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" h="16">
                <a:moveTo>
                  <a:pt x="9" y="11"/>
                </a:moveTo>
                <a:cubicBezTo>
                  <a:pt x="9" y="14"/>
                  <a:pt x="7" y="16"/>
                  <a:pt x="4" y="16"/>
                </a:cubicBezTo>
                <a:cubicBezTo>
                  <a:pt x="1" y="16"/>
                  <a:pt x="0" y="14"/>
                  <a:pt x="0" y="11"/>
                </a:cubicBezTo>
                <a:cubicBezTo>
                  <a:pt x="0" y="8"/>
                  <a:pt x="4" y="5"/>
                  <a:pt x="4" y="0"/>
                </a:cubicBezTo>
                <a:cubicBezTo>
                  <a:pt x="5" y="4"/>
                  <a:pt x="9" y="8"/>
                  <a:pt x="9" y="11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txBody>
          <a:bodyPr vert="horz" wrap="square" lIns="121920" tIns="60960" rIns="121920" bIns="60960" numCol="1" anchor="b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</a:rPr>
              <a:t>4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921318DC-72AE-4252-B2EE-CA788D98F29F}"/>
              </a:ext>
            </a:extLst>
          </p:cNvPr>
          <p:cNvSpPr txBox="1"/>
          <p:nvPr/>
        </p:nvSpPr>
        <p:spPr>
          <a:xfrm>
            <a:off x="3970171" y="1232500"/>
            <a:ext cx="74254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>
                <a:solidFill>
                  <a:srgbClr val="515151"/>
                </a:solidFill>
                <a:latin typeface="Microsoft YaHei" charset="-122"/>
                <a:ea typeface="Microsoft YaHei" charset="-122"/>
              </a:rPr>
              <a:t>Prevediamo di finire il progetto per il 07-05-2018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08F45E41-C425-4B5F-8D81-871128ABAB0B}"/>
              </a:ext>
            </a:extLst>
          </p:cNvPr>
          <p:cNvSpPr txBox="1"/>
          <p:nvPr/>
        </p:nvSpPr>
        <p:spPr>
          <a:xfrm>
            <a:off x="3970171" y="2238020"/>
            <a:ext cx="66990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>
                <a:solidFill>
                  <a:srgbClr val="515151"/>
                </a:solidFill>
                <a:latin typeface="Microsoft YaHei" charset="-122"/>
                <a:ea typeface="Microsoft YaHei" charset="-122"/>
              </a:rPr>
              <a:t>Completare al meglio la parte relativa ai test</a:t>
            </a:r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8A6988C1-822B-458D-AA74-9DAC439D9210}"/>
              </a:ext>
            </a:extLst>
          </p:cNvPr>
          <p:cNvSpPr txBox="1"/>
          <p:nvPr/>
        </p:nvSpPr>
        <p:spPr>
          <a:xfrm>
            <a:off x="3970171" y="3238990"/>
            <a:ext cx="6059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>
                <a:solidFill>
                  <a:srgbClr val="515151"/>
                </a:solidFill>
                <a:latin typeface="Microsoft YaHei" charset="-122"/>
                <a:ea typeface="Microsoft YaHei" charset="-122"/>
              </a:rPr>
              <a:t>In contemporaneo completare il codice </a:t>
            </a:r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2E6DD610-294D-4761-88BE-1EA62EF53C95}"/>
              </a:ext>
            </a:extLst>
          </p:cNvPr>
          <p:cNvSpPr txBox="1"/>
          <p:nvPr/>
        </p:nvSpPr>
        <p:spPr>
          <a:xfrm>
            <a:off x="3970171" y="4542291"/>
            <a:ext cx="812100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>
                <a:solidFill>
                  <a:srgbClr val="515151"/>
                </a:solidFill>
                <a:latin typeface="Microsoft YaHei" charset="-122"/>
                <a:ea typeface="Microsoft YaHei" charset="-122"/>
              </a:rPr>
              <a:t>In vista del collaudo generale con il committente,</a:t>
            </a:r>
          </a:p>
          <a:p>
            <a:r>
              <a:rPr lang="it-IT" sz="2400" dirty="0">
                <a:solidFill>
                  <a:srgbClr val="515151"/>
                </a:solidFill>
                <a:latin typeface="Microsoft YaHei" charset="-122"/>
                <a:ea typeface="Microsoft YaHei" charset="-122"/>
              </a:rPr>
              <a:t>una volta verificato e validato il codice,</a:t>
            </a:r>
          </a:p>
          <a:p>
            <a:r>
              <a:rPr lang="it-IT" sz="2400" dirty="0">
                <a:solidFill>
                  <a:srgbClr val="515151"/>
                </a:solidFill>
                <a:latin typeface="Microsoft YaHei" charset="-122"/>
                <a:ea typeface="Microsoft YaHei" charset="-122"/>
              </a:rPr>
              <a:t>intendiamo concordare un incontro con il proponente</a:t>
            </a:r>
          </a:p>
          <a:p>
            <a:r>
              <a:rPr lang="it-IT" sz="2400" dirty="0">
                <a:solidFill>
                  <a:srgbClr val="515151"/>
                </a:solidFill>
                <a:latin typeface="Microsoft YaHei" charset="-122"/>
                <a:ea typeface="Microsoft YaHei" charset="-122"/>
              </a:rPr>
              <a:t>per eseguire un collaudo generale</a:t>
            </a:r>
            <a:endParaRPr lang="it-IT" sz="2400" dirty="0"/>
          </a:p>
        </p:txBody>
      </p:sp>
      <p:sp>
        <p:nvSpPr>
          <p:cNvPr id="32" name="Freeform 15">
            <a:extLst>
              <a:ext uri="{FF2B5EF4-FFF2-40B4-BE49-F238E27FC236}">
                <a16:creationId xmlns:a16="http://schemas.microsoft.com/office/drawing/2014/main" id="{300507DE-AA7D-4262-8482-AB201A0B9100}"/>
              </a:ext>
            </a:extLst>
          </p:cNvPr>
          <p:cNvSpPr>
            <a:spLocks noChangeAspect="1"/>
          </p:cNvSpPr>
          <p:nvPr/>
        </p:nvSpPr>
        <p:spPr bwMode="auto">
          <a:xfrm flipH="1">
            <a:off x="3936447" y="3801482"/>
            <a:ext cx="208310" cy="363780"/>
          </a:xfrm>
          <a:custGeom>
            <a:avLst/>
            <a:gdLst>
              <a:gd name="T0" fmla="*/ 9 w 9"/>
              <a:gd name="T1" fmla="*/ 11 h 16"/>
              <a:gd name="T2" fmla="*/ 4 w 9"/>
              <a:gd name="T3" fmla="*/ 16 h 16"/>
              <a:gd name="T4" fmla="*/ 0 w 9"/>
              <a:gd name="T5" fmla="*/ 11 h 16"/>
              <a:gd name="T6" fmla="*/ 4 w 9"/>
              <a:gd name="T7" fmla="*/ 0 h 16"/>
              <a:gd name="T8" fmla="*/ 9 w 9"/>
              <a:gd name="T9" fmla="*/ 11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" h="16">
                <a:moveTo>
                  <a:pt x="9" y="11"/>
                </a:moveTo>
                <a:cubicBezTo>
                  <a:pt x="9" y="14"/>
                  <a:pt x="7" y="16"/>
                  <a:pt x="4" y="16"/>
                </a:cubicBezTo>
                <a:cubicBezTo>
                  <a:pt x="1" y="16"/>
                  <a:pt x="0" y="14"/>
                  <a:pt x="0" y="11"/>
                </a:cubicBezTo>
                <a:cubicBezTo>
                  <a:pt x="0" y="8"/>
                  <a:pt x="4" y="5"/>
                  <a:pt x="4" y="0"/>
                </a:cubicBezTo>
                <a:cubicBezTo>
                  <a:pt x="5" y="4"/>
                  <a:pt x="9" y="8"/>
                  <a:pt x="9" y="1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3200"/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D0837344-7291-4052-BB06-DB587E7A09B5}"/>
              </a:ext>
            </a:extLst>
          </p:cNvPr>
          <p:cNvSpPr txBox="1"/>
          <p:nvPr/>
        </p:nvSpPr>
        <p:spPr>
          <a:xfrm>
            <a:off x="4144757" y="3811166"/>
            <a:ext cx="4598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515151"/>
                </a:solidFill>
                <a:latin typeface="Microsoft YaHei" charset="-122"/>
                <a:ea typeface="Microsoft YaHei" charset="-122"/>
              </a:rPr>
              <a:t>soddisferemo tutti i requisiti obbligatori</a:t>
            </a:r>
          </a:p>
        </p:txBody>
      </p:sp>
    </p:spTree>
    <p:extLst>
      <p:ext uri="{BB962C8B-B14F-4D97-AF65-F5344CB8AC3E}">
        <p14:creationId xmlns:p14="http://schemas.microsoft.com/office/powerpoint/2010/main" val="3085224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  <p:bldP spid="25" grpId="0" animBg="1"/>
      <p:bldP spid="5" grpId="0"/>
      <p:bldP spid="6" grpId="0"/>
      <p:bldP spid="30" grpId="0"/>
      <p:bldP spid="31" grpId="0"/>
      <p:bldP spid="32" grpId="0" animBg="1"/>
      <p:bldP spid="3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31225" y="296335"/>
            <a:ext cx="11068083" cy="877711"/>
          </a:xfrm>
        </p:spPr>
        <p:txBody>
          <a:bodyPr/>
          <a:lstStyle/>
          <a:p>
            <a:pPr defTabSz="609630">
              <a:lnSpc>
                <a:spcPct val="110000"/>
              </a:lnSpc>
            </a:pPr>
            <a:r>
              <a:rPr lang="it-IT" sz="3600" dirty="0"/>
              <a:t>Previsioni e obiettivi di completamento</a:t>
            </a:r>
            <a:endParaRPr kumimoji="1" lang="it-IT" altLang="zh-CN" sz="3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11288776" y="6299261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19/21</a:t>
            </a:r>
            <a:endParaRPr lang="it-IT" dirty="0"/>
          </a:p>
        </p:txBody>
      </p:sp>
      <p:sp>
        <p:nvSpPr>
          <p:cNvPr id="3" name="Rettangolo 2"/>
          <p:cNvSpPr/>
          <p:nvPr/>
        </p:nvSpPr>
        <p:spPr>
          <a:xfrm>
            <a:off x="1278294" y="2897236"/>
            <a:ext cx="1040979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Clr>
                <a:srgbClr val="424A53"/>
              </a:buClr>
              <a:buFont typeface="Wingdings" charset="2"/>
              <a:buChar char="v"/>
            </a:pPr>
            <a:r>
              <a:rPr lang="it-IT" sz="2400" dirty="0">
                <a:solidFill>
                  <a:srgbClr val="515151"/>
                </a:solidFill>
                <a:latin typeface="Microsoft YaHei" charset="-122"/>
                <a:ea typeface="Microsoft YaHei" charset="-122"/>
              </a:rPr>
              <a:t>Il gruppo si riunirà per stabilire quali requisiti opzionali e/o desiderabili implementare per primi fino al completamento delle ore/individuo</a:t>
            </a:r>
          </a:p>
          <a:p>
            <a:pPr marL="457200" indent="-457200" algn="just">
              <a:buClr>
                <a:srgbClr val="424A53"/>
              </a:buClr>
              <a:buFont typeface="Wingdings" charset="2"/>
              <a:buChar char="v"/>
            </a:pPr>
            <a:endParaRPr lang="it-IT" sz="2400" dirty="0">
              <a:solidFill>
                <a:srgbClr val="515151"/>
              </a:solidFill>
              <a:latin typeface="Microsoft YaHei" charset="-122"/>
              <a:ea typeface="Microsoft YaHei" charset="-122"/>
            </a:endParaRPr>
          </a:p>
          <a:p>
            <a:pPr marL="457200" indent="-457200" algn="just">
              <a:buClr>
                <a:srgbClr val="424A53"/>
              </a:buClr>
              <a:buFont typeface="Wingdings" charset="2"/>
              <a:buChar char="v"/>
            </a:pPr>
            <a:r>
              <a:rPr lang="it-IT" sz="2400" dirty="0">
                <a:solidFill>
                  <a:srgbClr val="515151"/>
                </a:solidFill>
                <a:latin typeface="Microsoft YaHei" charset="-122"/>
                <a:ea typeface="Microsoft YaHei" charset="-122"/>
              </a:rPr>
              <a:t>In caso di requisiti con la stessa priorità contatteremo la proponente per consultare il suo parere</a:t>
            </a:r>
          </a:p>
          <a:p>
            <a:pPr marL="457200" indent="-457200" algn="just">
              <a:buClr>
                <a:srgbClr val="FFDA00"/>
              </a:buClr>
              <a:buFont typeface="Wingdings" charset="2"/>
              <a:buChar char="v"/>
            </a:pPr>
            <a:endParaRPr lang="it-IT" sz="2400" dirty="0"/>
          </a:p>
        </p:txBody>
      </p:sp>
      <p:sp>
        <p:nvSpPr>
          <p:cNvPr id="5" name="Forma a L 4">
            <a:extLst>
              <a:ext uri="{FF2B5EF4-FFF2-40B4-BE49-F238E27FC236}">
                <a16:creationId xmlns:a16="http://schemas.microsoft.com/office/drawing/2014/main" id="{B2C8F263-6FF6-4A93-9D34-41370D40C26E}"/>
              </a:ext>
            </a:extLst>
          </p:cNvPr>
          <p:cNvSpPr/>
          <p:nvPr/>
        </p:nvSpPr>
        <p:spPr>
          <a:xfrm rot="5400000">
            <a:off x="1349724" y="2034614"/>
            <a:ext cx="1228899" cy="2044861"/>
          </a:xfrm>
          <a:prstGeom prst="corner">
            <a:avLst>
              <a:gd name="adj1" fmla="val 16120"/>
              <a:gd name="adj2" fmla="val 16110"/>
            </a:avLst>
          </a:prstGeom>
          <a:solidFill>
            <a:srgbClr val="424A53"/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6" name="Triangolo isoscele 5">
            <a:extLst>
              <a:ext uri="{FF2B5EF4-FFF2-40B4-BE49-F238E27FC236}">
                <a16:creationId xmlns:a16="http://schemas.microsoft.com/office/drawing/2014/main" id="{0E987203-B60D-4906-98FC-6F88E3507B7F}"/>
              </a:ext>
            </a:extLst>
          </p:cNvPr>
          <p:cNvSpPr/>
          <p:nvPr/>
        </p:nvSpPr>
        <p:spPr>
          <a:xfrm>
            <a:off x="2642380" y="1884069"/>
            <a:ext cx="348323" cy="348323"/>
          </a:xfrm>
          <a:prstGeom prst="triangle">
            <a:avLst>
              <a:gd name="adj" fmla="val 100000"/>
            </a:avLst>
          </a:prstGeom>
          <a:solidFill>
            <a:srgbClr val="424A53"/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7" name="组 46">
            <a:extLst>
              <a:ext uri="{FF2B5EF4-FFF2-40B4-BE49-F238E27FC236}">
                <a16:creationId xmlns:a16="http://schemas.microsoft.com/office/drawing/2014/main" id="{F0E5ADEF-118F-47E6-89BC-7136BE7D8311}"/>
              </a:ext>
            </a:extLst>
          </p:cNvPr>
          <p:cNvGrpSpPr/>
          <p:nvPr/>
        </p:nvGrpSpPr>
        <p:grpSpPr>
          <a:xfrm>
            <a:off x="1597701" y="1400893"/>
            <a:ext cx="732943" cy="814381"/>
            <a:chOff x="7553325" y="1654175"/>
            <a:chExt cx="542925" cy="603250"/>
          </a:xfrm>
          <a:solidFill>
            <a:schemeClr val="accent4"/>
          </a:solidFill>
        </p:grpSpPr>
        <p:sp>
          <p:nvSpPr>
            <p:cNvPr id="9" name="Freeform 131">
              <a:extLst>
                <a:ext uri="{FF2B5EF4-FFF2-40B4-BE49-F238E27FC236}">
                  <a16:creationId xmlns:a16="http://schemas.microsoft.com/office/drawing/2014/main" id="{61D9F649-FBF2-4DED-A6DB-1A1609292E9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553325" y="1654175"/>
              <a:ext cx="542925" cy="603250"/>
            </a:xfrm>
            <a:custGeom>
              <a:avLst/>
              <a:gdLst/>
              <a:ahLst/>
              <a:cxnLst>
                <a:cxn ang="0">
                  <a:pos x="80" y="0"/>
                </a:cxn>
                <a:cxn ang="0">
                  <a:pos x="54" y="8"/>
                </a:cxn>
                <a:cxn ang="0">
                  <a:pos x="38" y="28"/>
                </a:cxn>
                <a:cxn ang="0">
                  <a:pos x="34" y="52"/>
                </a:cxn>
                <a:cxn ang="0">
                  <a:pos x="22" y="54"/>
                </a:cxn>
                <a:cxn ang="0">
                  <a:pos x="6" y="66"/>
                </a:cxn>
                <a:cxn ang="0">
                  <a:pos x="0" y="86"/>
                </a:cxn>
                <a:cxn ang="0">
                  <a:pos x="6" y="106"/>
                </a:cxn>
                <a:cxn ang="0">
                  <a:pos x="22" y="118"/>
                </a:cxn>
                <a:cxn ang="0">
                  <a:pos x="2" y="138"/>
                </a:cxn>
                <a:cxn ang="0">
                  <a:pos x="2" y="160"/>
                </a:cxn>
                <a:cxn ang="0">
                  <a:pos x="22" y="182"/>
                </a:cxn>
                <a:cxn ang="0">
                  <a:pos x="6" y="194"/>
                </a:cxn>
                <a:cxn ang="0">
                  <a:pos x="0" y="212"/>
                </a:cxn>
                <a:cxn ang="0">
                  <a:pos x="14" y="240"/>
                </a:cxn>
                <a:cxn ang="0">
                  <a:pos x="14" y="250"/>
                </a:cxn>
                <a:cxn ang="0">
                  <a:pos x="0" y="278"/>
                </a:cxn>
                <a:cxn ang="0">
                  <a:pos x="4" y="290"/>
                </a:cxn>
                <a:cxn ang="0">
                  <a:pos x="16" y="306"/>
                </a:cxn>
                <a:cxn ang="0">
                  <a:pos x="34" y="312"/>
                </a:cxn>
                <a:cxn ang="0">
                  <a:pos x="36" y="344"/>
                </a:cxn>
                <a:cxn ang="0">
                  <a:pos x="48" y="366"/>
                </a:cxn>
                <a:cxn ang="0">
                  <a:pos x="72" y="380"/>
                </a:cxn>
                <a:cxn ang="0">
                  <a:pos x="296" y="380"/>
                </a:cxn>
                <a:cxn ang="0">
                  <a:pos x="322" y="372"/>
                </a:cxn>
                <a:cxn ang="0">
                  <a:pos x="340" y="352"/>
                </a:cxn>
                <a:cxn ang="0">
                  <a:pos x="342" y="46"/>
                </a:cxn>
                <a:cxn ang="0">
                  <a:pos x="340" y="28"/>
                </a:cxn>
                <a:cxn ang="0">
                  <a:pos x="322" y="8"/>
                </a:cxn>
                <a:cxn ang="0">
                  <a:pos x="296" y="0"/>
                </a:cxn>
                <a:cxn ang="0">
                  <a:pos x="34" y="102"/>
                </a:cxn>
                <a:cxn ang="0">
                  <a:pos x="24" y="96"/>
                </a:cxn>
                <a:cxn ang="0">
                  <a:pos x="20" y="86"/>
                </a:cxn>
                <a:cxn ang="0">
                  <a:pos x="28" y="72"/>
                </a:cxn>
                <a:cxn ang="0">
                  <a:pos x="34" y="134"/>
                </a:cxn>
                <a:cxn ang="0">
                  <a:pos x="28" y="164"/>
                </a:cxn>
                <a:cxn ang="0">
                  <a:pos x="20" y="150"/>
                </a:cxn>
                <a:cxn ang="0">
                  <a:pos x="24" y="138"/>
                </a:cxn>
                <a:cxn ang="0">
                  <a:pos x="34" y="134"/>
                </a:cxn>
                <a:cxn ang="0">
                  <a:pos x="34" y="228"/>
                </a:cxn>
                <a:cxn ang="0">
                  <a:pos x="20" y="218"/>
                </a:cxn>
                <a:cxn ang="0">
                  <a:pos x="20" y="208"/>
                </a:cxn>
                <a:cxn ang="0">
                  <a:pos x="34" y="198"/>
                </a:cxn>
                <a:cxn ang="0">
                  <a:pos x="20" y="278"/>
                </a:cxn>
                <a:cxn ang="0">
                  <a:pos x="28" y="264"/>
                </a:cxn>
                <a:cxn ang="0">
                  <a:pos x="34" y="292"/>
                </a:cxn>
                <a:cxn ang="0">
                  <a:pos x="20" y="284"/>
                </a:cxn>
                <a:cxn ang="0">
                  <a:pos x="308" y="334"/>
                </a:cxn>
                <a:cxn ang="0">
                  <a:pos x="304" y="342"/>
                </a:cxn>
                <a:cxn ang="0">
                  <a:pos x="80" y="346"/>
                </a:cxn>
                <a:cxn ang="0">
                  <a:pos x="72" y="342"/>
                </a:cxn>
                <a:cxn ang="0">
                  <a:pos x="70" y="46"/>
                </a:cxn>
                <a:cxn ang="0">
                  <a:pos x="72" y="38"/>
                </a:cxn>
                <a:cxn ang="0">
                  <a:pos x="296" y="34"/>
                </a:cxn>
                <a:cxn ang="0">
                  <a:pos x="304" y="38"/>
                </a:cxn>
                <a:cxn ang="0">
                  <a:pos x="308" y="334"/>
                </a:cxn>
              </a:cxnLst>
              <a:rect l="0" t="0" r="r" b="b"/>
              <a:pathLst>
                <a:path w="342" h="380">
                  <a:moveTo>
                    <a:pt x="296" y="0"/>
                  </a:moveTo>
                  <a:lnTo>
                    <a:pt x="80" y="0"/>
                  </a:lnTo>
                  <a:lnTo>
                    <a:pt x="80" y="0"/>
                  </a:lnTo>
                  <a:lnTo>
                    <a:pt x="72" y="0"/>
                  </a:lnTo>
                  <a:lnTo>
                    <a:pt x="62" y="4"/>
                  </a:lnTo>
                  <a:lnTo>
                    <a:pt x="54" y="8"/>
                  </a:lnTo>
                  <a:lnTo>
                    <a:pt x="48" y="14"/>
                  </a:lnTo>
                  <a:lnTo>
                    <a:pt x="42" y="20"/>
                  </a:lnTo>
                  <a:lnTo>
                    <a:pt x="38" y="28"/>
                  </a:lnTo>
                  <a:lnTo>
                    <a:pt x="36" y="36"/>
                  </a:lnTo>
                  <a:lnTo>
                    <a:pt x="34" y="46"/>
                  </a:lnTo>
                  <a:lnTo>
                    <a:pt x="34" y="52"/>
                  </a:lnTo>
                  <a:lnTo>
                    <a:pt x="34" y="52"/>
                  </a:lnTo>
                  <a:lnTo>
                    <a:pt x="28" y="52"/>
                  </a:lnTo>
                  <a:lnTo>
                    <a:pt x="22" y="54"/>
                  </a:lnTo>
                  <a:lnTo>
                    <a:pt x="16" y="58"/>
                  </a:lnTo>
                  <a:lnTo>
                    <a:pt x="10" y="62"/>
                  </a:lnTo>
                  <a:lnTo>
                    <a:pt x="6" y="66"/>
                  </a:lnTo>
                  <a:lnTo>
                    <a:pt x="4" y="72"/>
                  </a:lnTo>
                  <a:lnTo>
                    <a:pt x="2" y="78"/>
                  </a:lnTo>
                  <a:lnTo>
                    <a:pt x="0" y="86"/>
                  </a:lnTo>
                  <a:lnTo>
                    <a:pt x="0" y="86"/>
                  </a:lnTo>
                  <a:lnTo>
                    <a:pt x="2" y="96"/>
                  </a:lnTo>
                  <a:lnTo>
                    <a:pt x="6" y="106"/>
                  </a:lnTo>
                  <a:lnTo>
                    <a:pt x="14" y="112"/>
                  </a:lnTo>
                  <a:lnTo>
                    <a:pt x="22" y="118"/>
                  </a:lnTo>
                  <a:lnTo>
                    <a:pt x="22" y="118"/>
                  </a:lnTo>
                  <a:lnTo>
                    <a:pt x="14" y="122"/>
                  </a:lnTo>
                  <a:lnTo>
                    <a:pt x="6" y="130"/>
                  </a:lnTo>
                  <a:lnTo>
                    <a:pt x="2" y="138"/>
                  </a:lnTo>
                  <a:lnTo>
                    <a:pt x="0" y="150"/>
                  </a:lnTo>
                  <a:lnTo>
                    <a:pt x="0" y="150"/>
                  </a:lnTo>
                  <a:lnTo>
                    <a:pt x="2" y="160"/>
                  </a:lnTo>
                  <a:lnTo>
                    <a:pt x="6" y="168"/>
                  </a:lnTo>
                  <a:lnTo>
                    <a:pt x="14" y="176"/>
                  </a:lnTo>
                  <a:lnTo>
                    <a:pt x="22" y="182"/>
                  </a:lnTo>
                  <a:lnTo>
                    <a:pt x="22" y="182"/>
                  </a:lnTo>
                  <a:lnTo>
                    <a:pt x="14" y="186"/>
                  </a:lnTo>
                  <a:lnTo>
                    <a:pt x="6" y="194"/>
                  </a:lnTo>
                  <a:lnTo>
                    <a:pt x="2" y="202"/>
                  </a:lnTo>
                  <a:lnTo>
                    <a:pt x="0" y="212"/>
                  </a:lnTo>
                  <a:lnTo>
                    <a:pt x="0" y="212"/>
                  </a:lnTo>
                  <a:lnTo>
                    <a:pt x="2" y="224"/>
                  </a:lnTo>
                  <a:lnTo>
                    <a:pt x="6" y="232"/>
                  </a:lnTo>
                  <a:lnTo>
                    <a:pt x="14" y="240"/>
                  </a:lnTo>
                  <a:lnTo>
                    <a:pt x="24" y="246"/>
                  </a:lnTo>
                  <a:lnTo>
                    <a:pt x="24" y="246"/>
                  </a:lnTo>
                  <a:lnTo>
                    <a:pt x="14" y="250"/>
                  </a:lnTo>
                  <a:lnTo>
                    <a:pt x="6" y="258"/>
                  </a:lnTo>
                  <a:lnTo>
                    <a:pt x="2" y="266"/>
                  </a:lnTo>
                  <a:lnTo>
                    <a:pt x="0" y="278"/>
                  </a:lnTo>
                  <a:lnTo>
                    <a:pt x="0" y="278"/>
                  </a:lnTo>
                  <a:lnTo>
                    <a:pt x="2" y="284"/>
                  </a:lnTo>
                  <a:lnTo>
                    <a:pt x="4" y="290"/>
                  </a:lnTo>
                  <a:lnTo>
                    <a:pt x="6" y="296"/>
                  </a:lnTo>
                  <a:lnTo>
                    <a:pt x="10" y="302"/>
                  </a:lnTo>
                  <a:lnTo>
                    <a:pt x="16" y="306"/>
                  </a:lnTo>
                  <a:lnTo>
                    <a:pt x="22" y="308"/>
                  </a:lnTo>
                  <a:lnTo>
                    <a:pt x="28" y="310"/>
                  </a:lnTo>
                  <a:lnTo>
                    <a:pt x="34" y="312"/>
                  </a:lnTo>
                  <a:lnTo>
                    <a:pt x="34" y="334"/>
                  </a:lnTo>
                  <a:lnTo>
                    <a:pt x="34" y="334"/>
                  </a:lnTo>
                  <a:lnTo>
                    <a:pt x="36" y="344"/>
                  </a:lnTo>
                  <a:lnTo>
                    <a:pt x="38" y="352"/>
                  </a:lnTo>
                  <a:lnTo>
                    <a:pt x="42" y="360"/>
                  </a:lnTo>
                  <a:lnTo>
                    <a:pt x="48" y="366"/>
                  </a:lnTo>
                  <a:lnTo>
                    <a:pt x="54" y="372"/>
                  </a:lnTo>
                  <a:lnTo>
                    <a:pt x="62" y="376"/>
                  </a:lnTo>
                  <a:lnTo>
                    <a:pt x="72" y="380"/>
                  </a:lnTo>
                  <a:lnTo>
                    <a:pt x="80" y="380"/>
                  </a:lnTo>
                  <a:lnTo>
                    <a:pt x="296" y="380"/>
                  </a:lnTo>
                  <a:lnTo>
                    <a:pt x="296" y="380"/>
                  </a:lnTo>
                  <a:lnTo>
                    <a:pt x="306" y="380"/>
                  </a:lnTo>
                  <a:lnTo>
                    <a:pt x="314" y="376"/>
                  </a:lnTo>
                  <a:lnTo>
                    <a:pt x="322" y="372"/>
                  </a:lnTo>
                  <a:lnTo>
                    <a:pt x="330" y="366"/>
                  </a:lnTo>
                  <a:lnTo>
                    <a:pt x="334" y="360"/>
                  </a:lnTo>
                  <a:lnTo>
                    <a:pt x="340" y="352"/>
                  </a:lnTo>
                  <a:lnTo>
                    <a:pt x="342" y="344"/>
                  </a:lnTo>
                  <a:lnTo>
                    <a:pt x="342" y="334"/>
                  </a:lnTo>
                  <a:lnTo>
                    <a:pt x="342" y="46"/>
                  </a:lnTo>
                  <a:lnTo>
                    <a:pt x="342" y="46"/>
                  </a:lnTo>
                  <a:lnTo>
                    <a:pt x="342" y="36"/>
                  </a:lnTo>
                  <a:lnTo>
                    <a:pt x="340" y="28"/>
                  </a:lnTo>
                  <a:lnTo>
                    <a:pt x="334" y="20"/>
                  </a:lnTo>
                  <a:lnTo>
                    <a:pt x="330" y="14"/>
                  </a:lnTo>
                  <a:lnTo>
                    <a:pt x="322" y="8"/>
                  </a:lnTo>
                  <a:lnTo>
                    <a:pt x="314" y="4"/>
                  </a:lnTo>
                  <a:lnTo>
                    <a:pt x="306" y="0"/>
                  </a:lnTo>
                  <a:lnTo>
                    <a:pt x="296" y="0"/>
                  </a:lnTo>
                  <a:lnTo>
                    <a:pt x="296" y="0"/>
                  </a:lnTo>
                  <a:close/>
                  <a:moveTo>
                    <a:pt x="34" y="70"/>
                  </a:moveTo>
                  <a:lnTo>
                    <a:pt x="34" y="102"/>
                  </a:lnTo>
                  <a:lnTo>
                    <a:pt x="34" y="102"/>
                  </a:lnTo>
                  <a:lnTo>
                    <a:pt x="28" y="100"/>
                  </a:lnTo>
                  <a:lnTo>
                    <a:pt x="24" y="96"/>
                  </a:lnTo>
                  <a:lnTo>
                    <a:pt x="20" y="92"/>
                  </a:lnTo>
                  <a:lnTo>
                    <a:pt x="20" y="86"/>
                  </a:lnTo>
                  <a:lnTo>
                    <a:pt x="20" y="86"/>
                  </a:lnTo>
                  <a:lnTo>
                    <a:pt x="20" y="80"/>
                  </a:lnTo>
                  <a:lnTo>
                    <a:pt x="24" y="74"/>
                  </a:lnTo>
                  <a:lnTo>
                    <a:pt x="28" y="72"/>
                  </a:lnTo>
                  <a:lnTo>
                    <a:pt x="34" y="70"/>
                  </a:lnTo>
                  <a:lnTo>
                    <a:pt x="34" y="70"/>
                  </a:lnTo>
                  <a:close/>
                  <a:moveTo>
                    <a:pt x="34" y="134"/>
                  </a:moveTo>
                  <a:lnTo>
                    <a:pt x="34" y="164"/>
                  </a:lnTo>
                  <a:lnTo>
                    <a:pt x="34" y="164"/>
                  </a:lnTo>
                  <a:lnTo>
                    <a:pt x="28" y="164"/>
                  </a:lnTo>
                  <a:lnTo>
                    <a:pt x="24" y="160"/>
                  </a:lnTo>
                  <a:lnTo>
                    <a:pt x="20" y="156"/>
                  </a:lnTo>
                  <a:lnTo>
                    <a:pt x="20" y="150"/>
                  </a:lnTo>
                  <a:lnTo>
                    <a:pt x="20" y="150"/>
                  </a:lnTo>
                  <a:lnTo>
                    <a:pt x="20" y="144"/>
                  </a:lnTo>
                  <a:lnTo>
                    <a:pt x="24" y="138"/>
                  </a:lnTo>
                  <a:lnTo>
                    <a:pt x="28" y="136"/>
                  </a:lnTo>
                  <a:lnTo>
                    <a:pt x="34" y="134"/>
                  </a:lnTo>
                  <a:lnTo>
                    <a:pt x="34" y="134"/>
                  </a:lnTo>
                  <a:close/>
                  <a:moveTo>
                    <a:pt x="34" y="198"/>
                  </a:moveTo>
                  <a:lnTo>
                    <a:pt x="34" y="228"/>
                  </a:lnTo>
                  <a:lnTo>
                    <a:pt x="34" y="228"/>
                  </a:lnTo>
                  <a:lnTo>
                    <a:pt x="28" y="228"/>
                  </a:lnTo>
                  <a:lnTo>
                    <a:pt x="24" y="224"/>
                  </a:lnTo>
                  <a:lnTo>
                    <a:pt x="20" y="218"/>
                  </a:lnTo>
                  <a:lnTo>
                    <a:pt x="20" y="212"/>
                  </a:lnTo>
                  <a:lnTo>
                    <a:pt x="20" y="212"/>
                  </a:lnTo>
                  <a:lnTo>
                    <a:pt x="20" y="208"/>
                  </a:lnTo>
                  <a:lnTo>
                    <a:pt x="24" y="202"/>
                  </a:lnTo>
                  <a:lnTo>
                    <a:pt x="28" y="198"/>
                  </a:lnTo>
                  <a:lnTo>
                    <a:pt x="34" y="198"/>
                  </a:lnTo>
                  <a:lnTo>
                    <a:pt x="34" y="198"/>
                  </a:lnTo>
                  <a:close/>
                  <a:moveTo>
                    <a:pt x="20" y="278"/>
                  </a:moveTo>
                  <a:lnTo>
                    <a:pt x="20" y="278"/>
                  </a:lnTo>
                  <a:lnTo>
                    <a:pt x="20" y="272"/>
                  </a:lnTo>
                  <a:lnTo>
                    <a:pt x="24" y="266"/>
                  </a:lnTo>
                  <a:lnTo>
                    <a:pt x="28" y="264"/>
                  </a:lnTo>
                  <a:lnTo>
                    <a:pt x="34" y="262"/>
                  </a:lnTo>
                  <a:lnTo>
                    <a:pt x="34" y="292"/>
                  </a:lnTo>
                  <a:lnTo>
                    <a:pt x="34" y="292"/>
                  </a:lnTo>
                  <a:lnTo>
                    <a:pt x="28" y="292"/>
                  </a:lnTo>
                  <a:lnTo>
                    <a:pt x="24" y="288"/>
                  </a:lnTo>
                  <a:lnTo>
                    <a:pt x="20" y="284"/>
                  </a:lnTo>
                  <a:lnTo>
                    <a:pt x="20" y="278"/>
                  </a:lnTo>
                  <a:lnTo>
                    <a:pt x="20" y="278"/>
                  </a:lnTo>
                  <a:close/>
                  <a:moveTo>
                    <a:pt x="308" y="334"/>
                  </a:moveTo>
                  <a:lnTo>
                    <a:pt x="308" y="334"/>
                  </a:lnTo>
                  <a:lnTo>
                    <a:pt x="308" y="338"/>
                  </a:lnTo>
                  <a:lnTo>
                    <a:pt x="304" y="342"/>
                  </a:lnTo>
                  <a:lnTo>
                    <a:pt x="302" y="344"/>
                  </a:lnTo>
                  <a:lnTo>
                    <a:pt x="296" y="346"/>
                  </a:lnTo>
                  <a:lnTo>
                    <a:pt x="80" y="346"/>
                  </a:lnTo>
                  <a:lnTo>
                    <a:pt x="80" y="346"/>
                  </a:lnTo>
                  <a:lnTo>
                    <a:pt x="76" y="344"/>
                  </a:lnTo>
                  <a:lnTo>
                    <a:pt x="72" y="342"/>
                  </a:lnTo>
                  <a:lnTo>
                    <a:pt x="70" y="338"/>
                  </a:lnTo>
                  <a:lnTo>
                    <a:pt x="70" y="334"/>
                  </a:lnTo>
                  <a:lnTo>
                    <a:pt x="70" y="46"/>
                  </a:lnTo>
                  <a:lnTo>
                    <a:pt x="70" y="46"/>
                  </a:lnTo>
                  <a:lnTo>
                    <a:pt x="70" y="42"/>
                  </a:lnTo>
                  <a:lnTo>
                    <a:pt x="72" y="38"/>
                  </a:lnTo>
                  <a:lnTo>
                    <a:pt x="76" y="36"/>
                  </a:lnTo>
                  <a:lnTo>
                    <a:pt x="80" y="34"/>
                  </a:lnTo>
                  <a:lnTo>
                    <a:pt x="296" y="34"/>
                  </a:lnTo>
                  <a:lnTo>
                    <a:pt x="296" y="34"/>
                  </a:lnTo>
                  <a:lnTo>
                    <a:pt x="302" y="36"/>
                  </a:lnTo>
                  <a:lnTo>
                    <a:pt x="304" y="38"/>
                  </a:lnTo>
                  <a:lnTo>
                    <a:pt x="308" y="42"/>
                  </a:lnTo>
                  <a:lnTo>
                    <a:pt x="308" y="46"/>
                  </a:lnTo>
                  <a:lnTo>
                    <a:pt x="308" y="334"/>
                  </a:lnTo>
                  <a:lnTo>
                    <a:pt x="308" y="33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Rectangle 132">
              <a:extLst>
                <a:ext uri="{FF2B5EF4-FFF2-40B4-BE49-F238E27FC236}">
                  <a16:creationId xmlns:a16="http://schemas.microsoft.com/office/drawing/2014/main" id="{61678A2B-A534-47AB-8805-7F5FAA2144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21600" y="1771650"/>
              <a:ext cx="263525" cy="2857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Rectangle 133">
              <a:extLst>
                <a:ext uri="{FF2B5EF4-FFF2-40B4-BE49-F238E27FC236}">
                  <a16:creationId xmlns:a16="http://schemas.microsoft.com/office/drawing/2014/main" id="{4C95C0FF-2AD9-43D1-8969-39DC3C26F3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21600" y="1847850"/>
              <a:ext cx="263525" cy="2857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Rectangle 134">
              <a:extLst>
                <a:ext uri="{FF2B5EF4-FFF2-40B4-BE49-F238E27FC236}">
                  <a16:creationId xmlns:a16="http://schemas.microsoft.com/office/drawing/2014/main" id="{2409B181-EA41-47F7-8494-2A189F21F7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21600" y="1927225"/>
              <a:ext cx="263525" cy="2857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Rectangle 135">
              <a:extLst>
                <a:ext uri="{FF2B5EF4-FFF2-40B4-BE49-F238E27FC236}">
                  <a16:creationId xmlns:a16="http://schemas.microsoft.com/office/drawing/2014/main" id="{1C173134-6400-4B41-97D7-51FD5FDE70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21600" y="2003425"/>
              <a:ext cx="263525" cy="2857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Rectangle 136">
              <a:extLst>
                <a:ext uri="{FF2B5EF4-FFF2-40B4-BE49-F238E27FC236}">
                  <a16:creationId xmlns:a16="http://schemas.microsoft.com/office/drawing/2014/main" id="{BD5D2E69-104D-4A21-8133-6EE3011E98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21600" y="2079625"/>
              <a:ext cx="263525" cy="317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0B396008-953B-49C3-9B23-BF8258D4D84D}"/>
              </a:ext>
            </a:extLst>
          </p:cNvPr>
          <p:cNvSpPr txBox="1"/>
          <p:nvPr/>
        </p:nvSpPr>
        <p:spPr>
          <a:xfrm>
            <a:off x="3298340" y="1803535"/>
            <a:ext cx="66364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>
                <a:solidFill>
                  <a:srgbClr val="515151"/>
                </a:solidFill>
                <a:latin typeface="Microsoft YaHei" charset="-122"/>
                <a:ea typeface="Microsoft YaHei" charset="-122"/>
              </a:rPr>
              <a:t>Lavori in caso di avanzamento di ore lavoro:</a:t>
            </a:r>
          </a:p>
          <a:p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18225545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/>
          <p:cNvSpPr/>
          <p:nvPr/>
        </p:nvSpPr>
        <p:spPr>
          <a:xfrm>
            <a:off x="3476746" y="3714"/>
            <a:ext cx="8711831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3722119" y="378055"/>
            <a:ext cx="109517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630"/>
            <a:r>
              <a:rPr kumimoji="1" lang="en-US" altLang="zh-CN" sz="6400" dirty="0">
                <a:solidFill>
                  <a:srgbClr val="FFDA00"/>
                </a:solidFill>
                <a:ea typeface="微软雅黑" charset="0"/>
              </a:rPr>
              <a:t>01</a:t>
            </a:r>
            <a:endParaRPr kumimoji="1" lang="zh-CN" altLang="en-US" sz="6400" dirty="0">
              <a:solidFill>
                <a:srgbClr val="FFDA00"/>
              </a:solidFill>
              <a:ea typeface="微软雅黑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179938" y="317747"/>
            <a:ext cx="6436476" cy="171739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defTabSz="609630">
              <a:lnSpc>
                <a:spcPct val="110000"/>
              </a:lnSpc>
            </a:pPr>
            <a:r>
              <a:rPr kumimoji="1" lang="it-IT" altLang="zh-CN" sz="2400" b="1" dirty="0">
                <a:solidFill>
                  <a:srgbClr val="1E2327"/>
                </a:solidFill>
                <a:ea typeface="微软雅黑" charset="0"/>
              </a:rPr>
              <a:t>Stato di completamento del prodotto</a:t>
            </a:r>
          </a:p>
          <a:p>
            <a:pPr marL="342900" indent="-342900" defTabSz="609630">
              <a:lnSpc>
                <a:spcPct val="110000"/>
              </a:lnSpc>
              <a:buFontTx/>
              <a:buChar char="-"/>
            </a:pPr>
            <a:r>
              <a:rPr kumimoji="1" lang="it-IT" altLang="zh-CN" sz="2400" b="1" i="1" dirty="0">
                <a:solidFill>
                  <a:srgbClr val="1E2327"/>
                </a:solidFill>
                <a:ea typeface="微软雅黑" charset="0"/>
              </a:rPr>
              <a:t>sviluppo</a:t>
            </a:r>
          </a:p>
          <a:p>
            <a:pPr marL="342900" indent="-342900" defTabSz="609630">
              <a:lnSpc>
                <a:spcPct val="110000"/>
              </a:lnSpc>
              <a:buFontTx/>
              <a:buChar char="-"/>
            </a:pPr>
            <a:r>
              <a:rPr kumimoji="1" lang="it-IT" altLang="zh-CN" sz="2400" b="1" i="1" dirty="0">
                <a:solidFill>
                  <a:srgbClr val="1E2327"/>
                </a:solidFill>
                <a:ea typeface="微软雅黑" charset="0"/>
              </a:rPr>
              <a:t>verifica</a:t>
            </a:r>
          </a:p>
          <a:p>
            <a:pPr marL="342900" indent="-342900" defTabSz="609630">
              <a:lnSpc>
                <a:spcPct val="110000"/>
              </a:lnSpc>
              <a:buFontTx/>
              <a:buChar char="-"/>
            </a:pPr>
            <a:r>
              <a:rPr kumimoji="1" lang="it-IT" altLang="zh-CN" sz="2400" b="1" i="1" dirty="0">
                <a:solidFill>
                  <a:srgbClr val="1E2327"/>
                </a:solidFill>
                <a:ea typeface="微软雅黑" charset="0"/>
              </a:rPr>
              <a:t>autovalutazione esito del prodotto</a:t>
            </a:r>
            <a:endParaRPr kumimoji="1" lang="zh-CN" altLang="en-US" sz="2400" b="1" dirty="0">
              <a:solidFill>
                <a:srgbClr val="1E2327"/>
              </a:solidFill>
              <a:ea typeface="微软雅黑" charset="0"/>
            </a:endParaRPr>
          </a:p>
        </p:txBody>
      </p:sp>
      <p:cxnSp>
        <p:nvCxnSpPr>
          <p:cNvPr id="17" name="直线连接符 16"/>
          <p:cNvCxnSpPr/>
          <p:nvPr/>
        </p:nvCxnSpPr>
        <p:spPr>
          <a:xfrm>
            <a:off x="4902715" y="665312"/>
            <a:ext cx="0" cy="641176"/>
          </a:xfrm>
          <a:prstGeom prst="line">
            <a:avLst/>
          </a:prstGeom>
          <a:noFill/>
          <a:ln w="12700" cap="flat" cmpd="sng" algn="ctr">
            <a:solidFill>
              <a:srgbClr val="FFDA00"/>
            </a:solidFill>
            <a:prstDash val="solid"/>
          </a:ln>
          <a:effectLst/>
        </p:spPr>
      </p:cxnSp>
      <p:sp>
        <p:nvSpPr>
          <p:cNvPr id="19" name="文本框 18"/>
          <p:cNvSpPr txBox="1"/>
          <p:nvPr/>
        </p:nvSpPr>
        <p:spPr>
          <a:xfrm>
            <a:off x="3722119" y="2034607"/>
            <a:ext cx="109517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630"/>
            <a:r>
              <a:rPr kumimoji="1" lang="en-US" altLang="zh-CN" sz="6400" dirty="0">
                <a:solidFill>
                  <a:srgbClr val="FFDA00"/>
                </a:solidFill>
                <a:ea typeface="微软雅黑" charset="0"/>
              </a:rPr>
              <a:t>02</a:t>
            </a:r>
            <a:endParaRPr kumimoji="1" lang="zh-CN" altLang="en-US" sz="6400" dirty="0">
              <a:solidFill>
                <a:srgbClr val="FFDA00"/>
              </a:solidFill>
              <a:ea typeface="微软雅黑" charset="0"/>
            </a:endParaRPr>
          </a:p>
        </p:txBody>
      </p:sp>
      <p:cxnSp>
        <p:nvCxnSpPr>
          <p:cNvPr id="20" name="直线连接符 19"/>
          <p:cNvCxnSpPr/>
          <p:nvPr/>
        </p:nvCxnSpPr>
        <p:spPr>
          <a:xfrm>
            <a:off x="4902715" y="2268016"/>
            <a:ext cx="0" cy="641176"/>
          </a:xfrm>
          <a:prstGeom prst="line">
            <a:avLst/>
          </a:prstGeom>
          <a:noFill/>
          <a:ln w="12700" cap="flat" cmpd="sng" algn="ctr">
            <a:solidFill>
              <a:srgbClr val="FFDA00"/>
            </a:solidFill>
            <a:prstDash val="solid"/>
          </a:ln>
          <a:effectLst/>
        </p:spPr>
      </p:cxnSp>
      <p:sp>
        <p:nvSpPr>
          <p:cNvPr id="21" name="文本框 20"/>
          <p:cNvSpPr txBox="1"/>
          <p:nvPr/>
        </p:nvSpPr>
        <p:spPr>
          <a:xfrm>
            <a:off x="5179938" y="2342678"/>
            <a:ext cx="6467914" cy="4985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defTabSz="609630">
              <a:lnSpc>
                <a:spcPct val="110000"/>
              </a:lnSpc>
            </a:pPr>
            <a:r>
              <a:rPr kumimoji="1" lang="it-IT" altLang="zh-CN" sz="2400" b="1" dirty="0">
                <a:solidFill>
                  <a:srgbClr val="1E2327"/>
                </a:solidFill>
                <a:ea typeface="微软雅黑" charset="0"/>
              </a:rPr>
              <a:t>Difficoltà nel periodo RP-RQ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3722119" y="3198044"/>
            <a:ext cx="109517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630"/>
            <a:r>
              <a:rPr kumimoji="1" lang="en-US" altLang="zh-CN" sz="6400" dirty="0">
                <a:solidFill>
                  <a:srgbClr val="FFDA00"/>
                </a:solidFill>
                <a:ea typeface="微软雅黑" charset="0"/>
              </a:rPr>
              <a:t>03</a:t>
            </a:r>
            <a:endParaRPr kumimoji="1" lang="zh-CN" altLang="en-US" sz="6400" dirty="0">
              <a:solidFill>
                <a:srgbClr val="FFDA00"/>
              </a:solidFill>
              <a:ea typeface="微软雅黑" charset="0"/>
            </a:endParaRPr>
          </a:p>
        </p:txBody>
      </p:sp>
      <p:cxnSp>
        <p:nvCxnSpPr>
          <p:cNvPr id="23" name="直线连接符 22"/>
          <p:cNvCxnSpPr/>
          <p:nvPr/>
        </p:nvCxnSpPr>
        <p:spPr>
          <a:xfrm>
            <a:off x="4902715" y="3431454"/>
            <a:ext cx="0" cy="641176"/>
          </a:xfrm>
          <a:prstGeom prst="line">
            <a:avLst/>
          </a:prstGeom>
          <a:noFill/>
          <a:ln w="12700" cap="flat" cmpd="sng" algn="ctr">
            <a:solidFill>
              <a:srgbClr val="FFDA00"/>
            </a:solidFill>
            <a:prstDash val="solid"/>
          </a:ln>
          <a:effectLst/>
        </p:spPr>
      </p:cxnSp>
      <p:sp>
        <p:nvSpPr>
          <p:cNvPr id="25" name="文本框 24"/>
          <p:cNvSpPr txBox="1"/>
          <p:nvPr/>
        </p:nvSpPr>
        <p:spPr>
          <a:xfrm>
            <a:off x="3722119" y="4275262"/>
            <a:ext cx="109517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630"/>
            <a:r>
              <a:rPr kumimoji="1" lang="en-US" altLang="zh-CN" sz="6400" dirty="0">
                <a:solidFill>
                  <a:srgbClr val="FFDA00"/>
                </a:solidFill>
                <a:ea typeface="微软雅黑" charset="0"/>
              </a:rPr>
              <a:t>04</a:t>
            </a:r>
            <a:endParaRPr kumimoji="1" lang="zh-CN" altLang="en-US" sz="6400" dirty="0">
              <a:solidFill>
                <a:srgbClr val="FFDA00"/>
              </a:solidFill>
              <a:ea typeface="微软雅黑" charset="0"/>
            </a:endParaRPr>
          </a:p>
        </p:txBody>
      </p:sp>
      <p:cxnSp>
        <p:nvCxnSpPr>
          <p:cNvPr id="26" name="直线连接符 25"/>
          <p:cNvCxnSpPr/>
          <p:nvPr/>
        </p:nvCxnSpPr>
        <p:spPr>
          <a:xfrm>
            <a:off x="4902715" y="4508671"/>
            <a:ext cx="0" cy="641176"/>
          </a:xfrm>
          <a:prstGeom prst="line">
            <a:avLst/>
          </a:prstGeom>
          <a:noFill/>
          <a:ln w="12700" cap="flat" cmpd="sng" algn="ctr">
            <a:solidFill>
              <a:srgbClr val="FFDA00"/>
            </a:solidFill>
            <a:prstDash val="solid"/>
          </a:ln>
          <a:effectLst/>
        </p:spPr>
      </p:cxnSp>
      <p:sp>
        <p:nvSpPr>
          <p:cNvPr id="7" name="CasellaDiTesto 6"/>
          <p:cNvSpPr txBox="1"/>
          <p:nvPr/>
        </p:nvSpPr>
        <p:spPr>
          <a:xfrm>
            <a:off x="11288776" y="6299261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2/21</a:t>
            </a:r>
            <a:endParaRPr lang="it-IT" dirty="0"/>
          </a:p>
        </p:txBody>
      </p:sp>
      <p:sp>
        <p:nvSpPr>
          <p:cNvPr id="3" name="Rettangolo 2"/>
          <p:cNvSpPr/>
          <p:nvPr/>
        </p:nvSpPr>
        <p:spPr>
          <a:xfrm>
            <a:off x="5179938" y="3493413"/>
            <a:ext cx="6467914" cy="4985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defTabSz="609630">
              <a:lnSpc>
                <a:spcPct val="110000"/>
              </a:lnSpc>
            </a:pPr>
            <a:r>
              <a:rPr kumimoji="1" lang="it-IT" sz="2400" b="1" dirty="0">
                <a:solidFill>
                  <a:srgbClr val="1E2327"/>
                </a:solidFill>
                <a:ea typeface="微软雅黑" charset="0"/>
              </a:rPr>
              <a:t>Rendicontazione di impegno e costi</a:t>
            </a:r>
          </a:p>
        </p:txBody>
      </p:sp>
      <p:sp>
        <p:nvSpPr>
          <p:cNvPr id="5" name="Rettangolo 4"/>
          <p:cNvSpPr/>
          <p:nvPr/>
        </p:nvSpPr>
        <p:spPr>
          <a:xfrm>
            <a:off x="5148500" y="4560243"/>
            <a:ext cx="6467914" cy="4985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defTabSz="609630">
              <a:lnSpc>
                <a:spcPct val="110000"/>
              </a:lnSpc>
            </a:pPr>
            <a:r>
              <a:rPr kumimoji="1" lang="it-IT" sz="2400" b="1" dirty="0">
                <a:solidFill>
                  <a:srgbClr val="1E2327"/>
                </a:solidFill>
                <a:ea typeface="微软雅黑" charset="0"/>
              </a:rPr>
              <a:t>Previsioni e obiettivi di completamento</a:t>
            </a:r>
          </a:p>
        </p:txBody>
      </p:sp>
      <p:sp>
        <p:nvSpPr>
          <p:cNvPr id="27" name="Rettangolo 26"/>
          <p:cNvSpPr/>
          <p:nvPr/>
        </p:nvSpPr>
        <p:spPr>
          <a:xfrm>
            <a:off x="5179938" y="5671923"/>
            <a:ext cx="6467914" cy="4633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defTabSz="609630">
              <a:lnSpc>
                <a:spcPct val="110000"/>
              </a:lnSpc>
            </a:pPr>
            <a:r>
              <a:rPr kumimoji="1" lang="it-IT" sz="2400" b="1" dirty="0">
                <a:solidFill>
                  <a:srgbClr val="1E2327"/>
                </a:solidFill>
                <a:ea typeface="微软雅黑" charset="0"/>
              </a:rPr>
              <a:t>Dimostrazione </a:t>
            </a:r>
            <a:r>
              <a:rPr kumimoji="1" lang="it-IT" sz="2400" b="1" dirty="0" err="1">
                <a:solidFill>
                  <a:srgbClr val="1E2327"/>
                </a:solidFill>
                <a:ea typeface="微软雅黑" charset="0"/>
              </a:rPr>
              <a:t>DeSpeect</a:t>
            </a:r>
            <a:endParaRPr kumimoji="1" lang="it-IT" sz="2400" b="1" dirty="0">
              <a:solidFill>
                <a:srgbClr val="1E2327"/>
              </a:solidFill>
              <a:ea typeface="微软雅黑" charset="0"/>
            </a:endParaRPr>
          </a:p>
        </p:txBody>
      </p:sp>
      <p:sp>
        <p:nvSpPr>
          <p:cNvPr id="29" name="文本框 24"/>
          <p:cNvSpPr txBox="1"/>
          <p:nvPr/>
        </p:nvSpPr>
        <p:spPr>
          <a:xfrm>
            <a:off x="3726456" y="5352480"/>
            <a:ext cx="109517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630"/>
            <a:r>
              <a:rPr kumimoji="1" lang="en-US" altLang="zh-CN" sz="6400" dirty="0">
                <a:solidFill>
                  <a:srgbClr val="FFDA00"/>
                </a:solidFill>
                <a:ea typeface="微软雅黑" charset="0"/>
              </a:rPr>
              <a:t>05</a:t>
            </a:r>
            <a:endParaRPr kumimoji="1" lang="zh-CN" altLang="en-US" sz="6400" dirty="0">
              <a:solidFill>
                <a:srgbClr val="FFDA00"/>
              </a:solidFill>
              <a:ea typeface="微软雅黑" charset="0"/>
            </a:endParaRPr>
          </a:p>
        </p:txBody>
      </p:sp>
      <p:cxnSp>
        <p:nvCxnSpPr>
          <p:cNvPr id="30" name="直线连接符 25"/>
          <p:cNvCxnSpPr/>
          <p:nvPr/>
        </p:nvCxnSpPr>
        <p:spPr>
          <a:xfrm>
            <a:off x="4907052" y="5585889"/>
            <a:ext cx="0" cy="641176"/>
          </a:xfrm>
          <a:prstGeom prst="line">
            <a:avLst/>
          </a:prstGeom>
          <a:noFill/>
          <a:ln w="12700" cap="flat" cmpd="sng" algn="ctr">
            <a:solidFill>
              <a:srgbClr val="FFDA00"/>
            </a:solidFill>
            <a:prstDash val="solid"/>
          </a:ln>
          <a:effectLst/>
        </p:spPr>
      </p:cxnSp>
    </p:spTree>
    <p:extLst>
      <p:ext uri="{BB962C8B-B14F-4D97-AF65-F5344CB8AC3E}">
        <p14:creationId xmlns:p14="http://schemas.microsoft.com/office/powerpoint/2010/main" val="104251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730136" y="1496535"/>
            <a:ext cx="2079415" cy="33751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630">
              <a:lnSpc>
                <a:spcPct val="80000"/>
              </a:lnSpc>
            </a:pPr>
            <a:r>
              <a:rPr kumimoji="1" lang="it-IT" altLang="zh-CN" sz="26666" dirty="0">
                <a:solidFill>
                  <a:srgbClr val="FFFFFF"/>
                </a:solidFill>
                <a:ea typeface="微软雅黑" charset="0"/>
              </a:rPr>
              <a:t>5</a:t>
            </a:r>
            <a:endParaRPr kumimoji="1" lang="zh-CN" altLang="en-US" sz="26666" dirty="0">
              <a:solidFill>
                <a:srgbClr val="FFFFFF"/>
              </a:solidFill>
              <a:ea typeface="微软雅黑" charset="0"/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11288776" y="6299261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20/21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10" name="文本框 15"/>
          <p:cNvSpPr txBox="1"/>
          <p:nvPr/>
        </p:nvSpPr>
        <p:spPr>
          <a:xfrm>
            <a:off x="2809551" y="2449247"/>
            <a:ext cx="8479226" cy="113794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defTabSz="609630">
              <a:lnSpc>
                <a:spcPct val="110000"/>
              </a:lnSpc>
            </a:pPr>
            <a:r>
              <a:rPr kumimoji="1" lang="it-IT" sz="3200" b="1" dirty="0">
                <a:solidFill>
                  <a:srgbClr val="FFDA00"/>
                </a:solidFill>
                <a:latin typeface="Microsoft YaHei" charset="-122"/>
                <a:ea typeface="Microsoft YaHei" charset="-122"/>
              </a:rPr>
              <a:t>Dimostrazione </a:t>
            </a:r>
            <a:r>
              <a:rPr kumimoji="1" lang="it-IT" sz="3200" b="1" dirty="0" err="1">
                <a:solidFill>
                  <a:srgbClr val="FFDA00"/>
                </a:solidFill>
                <a:latin typeface="Microsoft YaHei" charset="-122"/>
                <a:ea typeface="Microsoft YaHei" charset="-122"/>
              </a:rPr>
              <a:t>DeSpeect</a:t>
            </a:r>
            <a:endParaRPr kumimoji="1" lang="it-IT" sz="3200" b="1" dirty="0">
              <a:solidFill>
                <a:srgbClr val="FFDA00"/>
              </a:solidFill>
              <a:latin typeface="Microsoft YaHei" charset="-122"/>
              <a:ea typeface="Microsoft YaHei" charset="-122"/>
            </a:endParaRPr>
          </a:p>
          <a:p>
            <a:pPr defTabSz="609630">
              <a:lnSpc>
                <a:spcPct val="110000"/>
              </a:lnSpc>
            </a:pPr>
            <a:endParaRPr kumimoji="1" lang="it-IT" sz="3200" b="1" dirty="0">
              <a:solidFill>
                <a:srgbClr val="FFDA00"/>
              </a:solidFill>
              <a:latin typeface="Microsoft YaHei" charset="-122"/>
              <a:ea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056319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31225" y="296335"/>
            <a:ext cx="11068083" cy="877711"/>
          </a:xfrm>
        </p:spPr>
        <p:txBody>
          <a:bodyPr/>
          <a:lstStyle/>
          <a:p>
            <a:pPr defTabSz="609630">
              <a:lnSpc>
                <a:spcPct val="110000"/>
              </a:lnSpc>
            </a:pPr>
            <a:r>
              <a:rPr lang="it-IT" sz="3600" dirty="0" err="1"/>
              <a:t>DeSpeect</a:t>
            </a:r>
            <a:endParaRPr kumimoji="1" lang="it-IT" altLang="zh-CN" sz="3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11288776" y="6299261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21/21</a:t>
            </a:r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44B090CC-3103-430D-B7E5-CE8D3C27E2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6397" y="1174046"/>
            <a:ext cx="7012613" cy="5360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048816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形状 11"/>
          <p:cNvSpPr/>
          <p:nvPr/>
        </p:nvSpPr>
        <p:spPr>
          <a:xfrm rot="16200000">
            <a:off x="9652518" y="545841"/>
            <a:ext cx="1940769" cy="849085"/>
          </a:xfrm>
          <a:custGeom>
            <a:avLst/>
            <a:gdLst>
              <a:gd name="connsiteX0" fmla="*/ 1940769 w 1940769"/>
              <a:gd name="connsiteY0" fmla="*/ 0 h 849085"/>
              <a:gd name="connsiteX1" fmla="*/ 1940769 w 1940769"/>
              <a:gd name="connsiteY1" fmla="*/ 849084 h 849085"/>
              <a:gd name="connsiteX2" fmla="*/ 676472 w 1940769"/>
              <a:gd name="connsiteY2" fmla="*/ 849084 h 849085"/>
              <a:gd name="connsiteX3" fmla="*/ 676471 w 1940769"/>
              <a:gd name="connsiteY3" fmla="*/ 849085 h 849085"/>
              <a:gd name="connsiteX4" fmla="*/ 0 w 1940769"/>
              <a:gd name="connsiteY4" fmla="*/ 849085 h 849085"/>
              <a:gd name="connsiteX5" fmla="*/ 424543 w 1940769"/>
              <a:gd name="connsiteY5" fmla="*/ 424543 h 849085"/>
              <a:gd name="connsiteX6" fmla="*/ 0 w 1940769"/>
              <a:gd name="connsiteY6" fmla="*/ 0 h 849085"/>
              <a:gd name="connsiteX7" fmla="*/ 517852 w 1940769"/>
              <a:gd name="connsiteY7" fmla="*/ 0 h 849085"/>
              <a:gd name="connsiteX8" fmla="*/ 676471 w 1940769"/>
              <a:gd name="connsiteY8" fmla="*/ 0 h 849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40769" h="849085">
                <a:moveTo>
                  <a:pt x="1940769" y="0"/>
                </a:moveTo>
                <a:lnTo>
                  <a:pt x="1940769" y="849084"/>
                </a:lnTo>
                <a:lnTo>
                  <a:pt x="676472" y="849084"/>
                </a:lnTo>
                <a:lnTo>
                  <a:pt x="676471" y="849085"/>
                </a:lnTo>
                <a:lnTo>
                  <a:pt x="0" y="849085"/>
                </a:lnTo>
                <a:lnTo>
                  <a:pt x="424543" y="424543"/>
                </a:lnTo>
                <a:lnTo>
                  <a:pt x="0" y="0"/>
                </a:lnTo>
                <a:lnTo>
                  <a:pt x="517852" y="0"/>
                </a:lnTo>
                <a:lnTo>
                  <a:pt x="67647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5" name="Rettangolo 4"/>
          <p:cNvSpPr/>
          <p:nvPr/>
        </p:nvSpPr>
        <p:spPr>
          <a:xfrm>
            <a:off x="7052037" y="5942097"/>
            <a:ext cx="462658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it-IT" sz="2800">
                <a:solidFill>
                  <a:schemeClr val="bg1"/>
                </a:solidFill>
              </a:rPr>
              <a:t>graphite.swe@gmail.com</a:t>
            </a:r>
            <a:endParaRPr lang="it-IT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7477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730136" y="1496535"/>
            <a:ext cx="2079415" cy="33751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630">
              <a:lnSpc>
                <a:spcPct val="80000"/>
              </a:lnSpc>
            </a:pPr>
            <a:r>
              <a:rPr kumimoji="1" lang="en-US" altLang="zh-CN" sz="26666" dirty="0">
                <a:solidFill>
                  <a:srgbClr val="FFFFFF"/>
                </a:solidFill>
                <a:ea typeface="微软雅黑" charset="0"/>
              </a:rPr>
              <a:t>1</a:t>
            </a:r>
            <a:endParaRPr kumimoji="1" lang="zh-CN" altLang="en-US" sz="26666" dirty="0">
              <a:solidFill>
                <a:srgbClr val="FFFFFF"/>
              </a:solidFill>
              <a:ea typeface="微软雅黑" charset="0"/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11288776" y="6299261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3/21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10" name="文本框 15"/>
          <p:cNvSpPr txBox="1"/>
          <p:nvPr/>
        </p:nvSpPr>
        <p:spPr>
          <a:xfrm>
            <a:off x="2560168" y="1496535"/>
            <a:ext cx="8479226" cy="280076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defTabSz="609630">
              <a:lnSpc>
                <a:spcPct val="110000"/>
              </a:lnSpc>
            </a:pPr>
            <a:r>
              <a:rPr kumimoji="1" lang="it-IT" altLang="zh-CN" sz="3200" b="1" dirty="0">
                <a:solidFill>
                  <a:srgbClr val="FFDA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Stato di completamento </a:t>
            </a:r>
          </a:p>
          <a:p>
            <a:pPr defTabSz="609630">
              <a:lnSpc>
                <a:spcPct val="110000"/>
              </a:lnSpc>
            </a:pPr>
            <a:r>
              <a:rPr kumimoji="1" lang="it-IT" altLang="zh-CN" sz="3200" b="1" dirty="0">
                <a:solidFill>
                  <a:srgbClr val="FFDA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del prodotto</a:t>
            </a:r>
          </a:p>
          <a:p>
            <a:pPr marL="457200" indent="-457200" defTabSz="609630">
              <a:lnSpc>
                <a:spcPct val="110000"/>
              </a:lnSpc>
              <a:buFont typeface="Wingdings" charset="2"/>
              <a:buChar char="ü"/>
            </a:pPr>
            <a:r>
              <a:rPr kumimoji="1" lang="it-IT" altLang="zh-CN" sz="3200" b="1" i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sviluppo</a:t>
            </a:r>
          </a:p>
          <a:p>
            <a:pPr marL="457200" indent="-457200" defTabSz="609630">
              <a:lnSpc>
                <a:spcPct val="110000"/>
              </a:lnSpc>
              <a:buFont typeface="Wingdings" charset="2"/>
              <a:buChar char="ü"/>
            </a:pPr>
            <a:r>
              <a:rPr kumimoji="1" lang="it-IT" altLang="zh-CN" sz="3200" b="1" i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verifica </a:t>
            </a:r>
          </a:p>
          <a:p>
            <a:pPr marL="457200" indent="-457200" defTabSz="609630">
              <a:lnSpc>
                <a:spcPct val="110000"/>
              </a:lnSpc>
              <a:buFont typeface="Wingdings" charset="2"/>
              <a:buChar char="ü"/>
            </a:pPr>
            <a:r>
              <a:rPr kumimoji="1" lang="it-IT" altLang="zh-CN" sz="3200" b="1" i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autovalutazione esito del prodotto</a:t>
            </a:r>
            <a:endParaRPr kumimoji="1" lang="zh-CN" altLang="en-US" sz="3200" b="1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099301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五边形 21"/>
          <p:cNvSpPr/>
          <p:nvPr/>
        </p:nvSpPr>
        <p:spPr>
          <a:xfrm>
            <a:off x="1541444" y="1526803"/>
            <a:ext cx="3836881" cy="765934"/>
          </a:xfrm>
          <a:prstGeom prst="homePlate">
            <a:avLst>
              <a:gd name="adj" fmla="val 0"/>
            </a:avLst>
          </a:prstGeom>
          <a:solidFill>
            <a:schemeClr val="accent3"/>
          </a:solidFill>
          <a:ln w="25400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marL="0" marR="0" lvl="0" indent="0" defTabSz="6096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67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微软雅黑" charset="0"/>
              <a:cs typeface="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31225" y="296335"/>
            <a:ext cx="11068083" cy="877711"/>
          </a:xfrm>
        </p:spPr>
        <p:txBody>
          <a:bodyPr/>
          <a:lstStyle/>
          <a:p>
            <a:pPr defTabSz="609630">
              <a:lnSpc>
                <a:spcPct val="110000"/>
              </a:lnSpc>
            </a:pPr>
            <a:r>
              <a:rPr kumimoji="1" lang="it-IT" altLang="zh-CN" sz="3600" dirty="0">
                <a:latin typeface="Microsoft YaHei" charset="0"/>
                <a:ea typeface="Microsoft YaHei" charset="0"/>
                <a:cs typeface="Microsoft YaHei" charset="0"/>
              </a:rPr>
              <a:t>Stato di completamento del prodotto</a:t>
            </a:r>
          </a:p>
        </p:txBody>
      </p:sp>
      <p:sp>
        <p:nvSpPr>
          <p:cNvPr id="22" name="五边形 21"/>
          <p:cNvSpPr/>
          <p:nvPr/>
        </p:nvSpPr>
        <p:spPr>
          <a:xfrm>
            <a:off x="1541444" y="1526803"/>
            <a:ext cx="9032336" cy="1109436"/>
          </a:xfrm>
          <a:prstGeom prst="homePlate">
            <a:avLst>
              <a:gd name="adj" fmla="val 0"/>
            </a:avLst>
          </a:prstGeom>
          <a:solidFill>
            <a:schemeClr val="accent3"/>
          </a:solidFill>
          <a:ln w="25400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marL="0" marR="0" lvl="0" indent="0" defTabSz="6096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67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微软雅黑" charset="0"/>
              <a:cs typeface="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541444" y="1673827"/>
            <a:ext cx="903233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630"/>
            <a:r>
              <a:rPr lang="it-IT" sz="2400" dirty="0">
                <a:solidFill>
                  <a:schemeClr val="accent4">
                    <a:lumMod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Grazie alla TB e al </a:t>
            </a:r>
            <a:r>
              <a:rPr lang="it-IT" sz="2400" dirty="0" err="1">
                <a:solidFill>
                  <a:schemeClr val="accent4">
                    <a:lumMod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Poc</a:t>
            </a:r>
            <a:r>
              <a:rPr lang="it-IT" sz="2400" dirty="0">
                <a:solidFill>
                  <a:schemeClr val="accent4">
                    <a:lumMod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 la fase di PB è filata senza intoppi </a:t>
            </a:r>
          </a:p>
          <a:p>
            <a:pPr algn="ctr" defTabSz="609630"/>
            <a:r>
              <a:rPr lang="it-IT" sz="2400" dirty="0">
                <a:solidFill>
                  <a:schemeClr val="accent4">
                    <a:lumMod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in modo lineare e fluida</a:t>
            </a:r>
          </a:p>
        </p:txBody>
      </p:sp>
      <p:sp>
        <p:nvSpPr>
          <p:cNvPr id="32" name="矩形 31"/>
          <p:cNvSpPr/>
          <p:nvPr/>
        </p:nvSpPr>
        <p:spPr>
          <a:xfrm>
            <a:off x="1541444" y="1678937"/>
            <a:ext cx="383688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630"/>
            <a:r>
              <a:rPr lang="it-IT" sz="2400" dirty="0">
                <a:solidFill>
                  <a:schemeClr val="accent4">
                    <a:lumMod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Differenze tra </a:t>
            </a:r>
            <a:r>
              <a:rPr lang="it-IT" sz="2400" dirty="0" err="1">
                <a:solidFill>
                  <a:schemeClr val="accent4">
                    <a:lumMod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PoC</a:t>
            </a:r>
            <a:r>
              <a:rPr lang="it-IT" sz="2400" dirty="0">
                <a:solidFill>
                  <a:schemeClr val="accent4">
                    <a:lumMod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 e PB</a:t>
            </a:r>
            <a:endParaRPr lang="en-US" altLang="zh-CN" sz="2400" dirty="0">
              <a:solidFill>
                <a:schemeClr val="accent4">
                  <a:lumMod val="7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8" name="CasellaDiTesto 37"/>
          <p:cNvSpPr txBox="1"/>
          <p:nvPr/>
        </p:nvSpPr>
        <p:spPr>
          <a:xfrm>
            <a:off x="11288776" y="6299261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4/21</a:t>
            </a:r>
            <a:endParaRPr lang="it-IT" dirty="0"/>
          </a:p>
        </p:txBody>
      </p:sp>
      <p:graphicFrame>
        <p:nvGraphicFramePr>
          <p:cNvPr id="8" name="Tabella 7">
            <a:extLst>
              <a:ext uri="{FF2B5EF4-FFF2-40B4-BE49-F238E27FC236}">
                <a16:creationId xmlns:a16="http://schemas.microsoft.com/office/drawing/2014/main" id="{0922A3F2-070E-4DA7-88CC-1ADA201D73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1227485"/>
              </p:ext>
            </p:extLst>
          </p:nvPr>
        </p:nvGraphicFramePr>
        <p:xfrm>
          <a:off x="1541444" y="2573115"/>
          <a:ext cx="9059262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6903">
                  <a:extLst>
                    <a:ext uri="{9D8B030D-6E8A-4147-A177-3AD203B41FA5}">
                      <a16:colId xmlns:a16="http://schemas.microsoft.com/office/drawing/2014/main" val="4043839110"/>
                    </a:ext>
                  </a:extLst>
                </a:gridCol>
                <a:gridCol w="4102359">
                  <a:extLst>
                    <a:ext uri="{9D8B030D-6E8A-4147-A177-3AD203B41FA5}">
                      <a16:colId xmlns:a16="http://schemas.microsoft.com/office/drawing/2014/main" val="2742221942"/>
                    </a:ext>
                  </a:extLst>
                </a:gridCol>
              </a:tblGrid>
              <a:tr h="227937">
                <a:tc>
                  <a:txBody>
                    <a:bodyPr/>
                    <a:lstStyle/>
                    <a:p>
                      <a:r>
                        <a:rPr lang="it-IT" sz="1800" b="1" i="0" u="none" strike="noStrike" kern="1200" baseline="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Proof</a:t>
                      </a:r>
                      <a:r>
                        <a:rPr lang="it-IT" sz="1800" b="1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of </a:t>
                      </a:r>
                      <a:r>
                        <a:rPr lang="it-IT" sz="1800" b="1" i="0" u="none" strike="noStrike" kern="1200" baseline="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Concept</a:t>
                      </a:r>
                      <a:endParaRPr lang="it-IT" b="1" dirty="0"/>
                    </a:p>
                  </a:txBody>
                  <a:tcPr>
                    <a:solidFill>
                      <a:srgbClr val="F654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b="1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Product Baseline</a:t>
                      </a:r>
                      <a:endParaRPr lang="it-IT" b="1" dirty="0"/>
                    </a:p>
                  </a:txBody>
                  <a:tcPr>
                    <a:solidFill>
                      <a:srgbClr val="F654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278141"/>
                  </a:ext>
                </a:extLst>
              </a:tr>
              <a:tr h="455766">
                <a:tc>
                  <a:txBody>
                    <a:bodyPr/>
                    <a:lstStyle/>
                    <a:p>
                      <a:r>
                        <a:rPr lang="it-IT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Architettura abbozzata e sommaria,</a:t>
                      </a:r>
                    </a:p>
                    <a:p>
                      <a:r>
                        <a:rPr lang="it-IT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 di design pattern</a:t>
                      </a:r>
                      <a:endParaRPr lang="it-IT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Architettura basata su MVVM e</a:t>
                      </a:r>
                    </a:p>
                    <a:p>
                      <a:r>
                        <a:rPr lang="it-IT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facente uso di vari design pattern</a:t>
                      </a:r>
                      <a:endParaRPr lang="it-IT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6566461"/>
                  </a:ext>
                </a:extLst>
              </a:tr>
              <a:tr h="911747">
                <a:tc>
                  <a:txBody>
                    <a:bodyPr/>
                    <a:lstStyle/>
                    <a:p>
                      <a:pPr algn="l"/>
                      <a:r>
                        <a:rPr lang="it-IT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Implementazione di un'interfaccia grafica provvisoria e carente di elementi fondamentali per il soddisfacimento di molti requisiti obbligatori</a:t>
                      </a:r>
                      <a:endParaRPr lang="it-IT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Interfaccia grafica quasi completa predisposta all'implementazione della totalità dei requisiti obbligatori</a:t>
                      </a:r>
                      <a:endParaRPr lang="it-IT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6962225"/>
                  </a:ext>
                </a:extLst>
              </a:tr>
              <a:tr h="569842">
                <a:tc>
                  <a:txBody>
                    <a:bodyPr/>
                    <a:lstStyle/>
                    <a:p>
                      <a:r>
                        <a:rPr lang="it-IT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Implementazione di poche funzionalità</a:t>
                      </a:r>
                    </a:p>
                    <a:p>
                      <a:r>
                        <a:rPr lang="it-IT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dimostrative (per esempio la stampa</a:t>
                      </a:r>
                    </a:p>
                    <a:p>
                      <a:r>
                        <a:rPr lang="it-IT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parziale del grafo)</a:t>
                      </a:r>
                      <a:endParaRPr lang="it-IT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Implementazione della maggior parte delle funzionalità richieste dai requisiti funzionali obbligatori</a:t>
                      </a:r>
                      <a:endParaRPr lang="it-IT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7560541"/>
                  </a:ext>
                </a:extLst>
              </a:tr>
              <a:tr h="398889">
                <a:tc>
                  <a:txBody>
                    <a:bodyPr/>
                    <a:lstStyle/>
                    <a:p>
                      <a:r>
                        <a:rPr lang="it-IT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Modalità di installazione e configurazione macchinose</a:t>
                      </a:r>
                      <a:endParaRPr lang="it-IT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Modalità di installazione e configurazione semplificate</a:t>
                      </a:r>
                      <a:endParaRPr lang="it-IT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36011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92307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22" grpId="0" animBg="1"/>
      <p:bldP spid="31" grpId="0"/>
      <p:bldP spid="3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31225" y="296335"/>
            <a:ext cx="11068083" cy="877711"/>
          </a:xfrm>
        </p:spPr>
        <p:txBody>
          <a:bodyPr/>
          <a:lstStyle/>
          <a:p>
            <a:pPr defTabSz="609630">
              <a:lnSpc>
                <a:spcPct val="110000"/>
              </a:lnSpc>
            </a:pPr>
            <a:r>
              <a:rPr kumimoji="1" lang="it-IT" altLang="zh-CN" sz="3600" dirty="0">
                <a:latin typeface="Microsoft YaHei" charset="0"/>
                <a:ea typeface="Microsoft YaHei" charset="0"/>
                <a:cs typeface="Microsoft YaHei" charset="0"/>
              </a:rPr>
              <a:t>Stato di completamento del prodotto</a:t>
            </a:r>
          </a:p>
        </p:txBody>
      </p:sp>
      <p:sp>
        <p:nvSpPr>
          <p:cNvPr id="22" name="五边形 21"/>
          <p:cNvSpPr/>
          <p:nvPr/>
        </p:nvSpPr>
        <p:spPr>
          <a:xfrm>
            <a:off x="665846" y="1501555"/>
            <a:ext cx="10933462" cy="632045"/>
          </a:xfrm>
          <a:prstGeom prst="homePlate">
            <a:avLst>
              <a:gd name="adj" fmla="val 0"/>
            </a:avLst>
          </a:prstGeom>
          <a:solidFill>
            <a:schemeClr val="accent3"/>
          </a:solidFill>
          <a:ln w="25400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marL="0" marR="0" lvl="0" indent="0" defTabSz="6096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67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微软雅黑" charset="0"/>
              <a:cs typeface="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665846" y="1570223"/>
            <a:ext cx="109334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630"/>
            <a:r>
              <a:rPr lang="it-IT" sz="2400" dirty="0">
                <a:solidFill>
                  <a:schemeClr val="accent4">
                    <a:lumMod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L</a:t>
            </a:r>
            <a:r>
              <a:rPr lang="it-IT" sz="2400" dirty="0">
                <a:solidFill>
                  <a:schemeClr val="accent4">
                    <a:lumMod val="75000"/>
                  </a:schemeClr>
                </a:solidFill>
                <a:ea typeface="Microsoft YaHei" charset="-122"/>
                <a:cs typeface="Microsoft YaHei" charset="-122"/>
              </a:rPr>
              <a:t>’</a:t>
            </a:r>
            <a:r>
              <a:rPr lang="it-IT" sz="2400" dirty="0">
                <a:solidFill>
                  <a:schemeClr val="accent4">
                    <a:lumMod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architettura generale del prodotto segue il Model-</a:t>
            </a:r>
            <a:r>
              <a:rPr lang="it-IT" sz="2400" dirty="0" err="1">
                <a:solidFill>
                  <a:schemeClr val="accent4">
                    <a:lumMod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View</a:t>
            </a:r>
            <a:r>
              <a:rPr lang="it-IT" sz="2400" dirty="0">
                <a:solidFill>
                  <a:schemeClr val="accent4">
                    <a:lumMod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-</a:t>
            </a:r>
            <a:r>
              <a:rPr lang="it-IT" sz="2400" dirty="0" err="1">
                <a:solidFill>
                  <a:schemeClr val="accent4">
                    <a:lumMod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ViewModel</a:t>
            </a:r>
            <a:endParaRPr lang="it-IT" sz="2400" dirty="0">
              <a:solidFill>
                <a:schemeClr val="accent4">
                  <a:lumMod val="7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11288776" y="6299261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5/21</a:t>
            </a:r>
            <a:endParaRPr lang="it-IT" dirty="0"/>
          </a:p>
        </p:txBody>
      </p:sp>
      <p:pic>
        <p:nvPicPr>
          <p:cNvPr id="7" name="Elemento grafico 12">
            <a:extLst>
              <a:ext uri="{FF2B5EF4-FFF2-40B4-BE49-F238E27FC236}">
                <a16:creationId xmlns:a16="http://schemas.microsoft.com/office/drawing/2014/main" id="{D97E5ED6-6F28-4843-A700-72FECA22BB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-1" t="1245" r="62454" b="51496"/>
          <a:stretch/>
        </p:blipFill>
        <p:spPr>
          <a:xfrm>
            <a:off x="3676128" y="2352531"/>
            <a:ext cx="4276745" cy="4159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12839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31225" y="296335"/>
            <a:ext cx="11068083" cy="877711"/>
          </a:xfrm>
        </p:spPr>
        <p:txBody>
          <a:bodyPr/>
          <a:lstStyle/>
          <a:p>
            <a:pPr defTabSz="609630">
              <a:lnSpc>
                <a:spcPct val="110000"/>
              </a:lnSpc>
            </a:pPr>
            <a:r>
              <a:rPr kumimoji="1" lang="it-IT" altLang="zh-CN" sz="3600" dirty="0">
                <a:latin typeface="Microsoft YaHei" charset="0"/>
                <a:ea typeface="Microsoft YaHei" charset="0"/>
                <a:cs typeface="Microsoft YaHei" charset="0"/>
              </a:rPr>
              <a:t>Stato di completamento del prodotto</a:t>
            </a:r>
          </a:p>
        </p:txBody>
      </p:sp>
      <p:sp>
        <p:nvSpPr>
          <p:cNvPr id="22" name="五边形 21"/>
          <p:cNvSpPr/>
          <p:nvPr/>
        </p:nvSpPr>
        <p:spPr>
          <a:xfrm>
            <a:off x="4319570" y="1432282"/>
            <a:ext cx="3199572" cy="632045"/>
          </a:xfrm>
          <a:prstGeom prst="homePlate">
            <a:avLst>
              <a:gd name="adj" fmla="val 0"/>
            </a:avLst>
          </a:prstGeom>
          <a:solidFill>
            <a:schemeClr val="accent3"/>
          </a:solidFill>
          <a:ln w="25400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marL="0" marR="0" lvl="0" indent="0" defTabSz="6096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67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微软雅黑" charset="0"/>
              <a:cs typeface="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333425" y="1517471"/>
            <a:ext cx="318571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630"/>
            <a:r>
              <a:rPr lang="it-IT" sz="2400" dirty="0">
                <a:solidFill>
                  <a:schemeClr val="accent4">
                    <a:lumMod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Casi d</a:t>
            </a:r>
            <a:r>
              <a:rPr lang="it-IT" sz="2400" dirty="0">
                <a:solidFill>
                  <a:schemeClr val="accent4">
                    <a:lumMod val="75000"/>
                  </a:schemeClr>
                </a:solidFill>
                <a:ea typeface="Microsoft YaHei" charset="-122"/>
                <a:cs typeface="Microsoft YaHei" charset="-122"/>
              </a:rPr>
              <a:t>’</a:t>
            </a:r>
            <a:r>
              <a:rPr lang="it-IT" sz="2400" dirty="0">
                <a:solidFill>
                  <a:schemeClr val="accent4">
                    <a:lumMod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uso coperti</a:t>
            </a:r>
            <a:endParaRPr lang="it-IT" sz="2400" i="1" dirty="0">
              <a:solidFill>
                <a:schemeClr val="accent4">
                  <a:lumMod val="7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11288776" y="6299261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6/21</a:t>
            </a:r>
            <a:endParaRPr lang="it-IT" dirty="0"/>
          </a:p>
        </p:txBody>
      </p:sp>
      <p:graphicFrame>
        <p:nvGraphicFramePr>
          <p:cNvPr id="7" name="Grafico 6">
            <a:extLst>
              <a:ext uri="{FF2B5EF4-FFF2-40B4-BE49-F238E27FC236}">
                <a16:creationId xmlns:a16="http://schemas.microsoft.com/office/drawing/2014/main" id="{43FB6957-9C73-4A49-BF34-997B8AA5A42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52379715"/>
              </p:ext>
            </p:extLst>
          </p:nvPr>
        </p:nvGraphicFramePr>
        <p:xfrm>
          <a:off x="6587570" y="2064328"/>
          <a:ext cx="3928029" cy="42349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Grafico 9">
            <a:extLst>
              <a:ext uri="{FF2B5EF4-FFF2-40B4-BE49-F238E27FC236}">
                <a16:creationId xmlns:a16="http://schemas.microsoft.com/office/drawing/2014/main" id="{EF1C670C-45D8-41EB-AB4C-CEC70309B3E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129523"/>
              </p:ext>
            </p:extLst>
          </p:nvPr>
        </p:nvGraphicFramePr>
        <p:xfrm>
          <a:off x="1884785" y="2064328"/>
          <a:ext cx="4034572" cy="42349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五边形 21"/>
          <p:cNvSpPr/>
          <p:nvPr/>
        </p:nvSpPr>
        <p:spPr>
          <a:xfrm>
            <a:off x="9601200" y="407046"/>
            <a:ext cx="2590800" cy="632045"/>
          </a:xfrm>
          <a:prstGeom prst="homePlate">
            <a:avLst>
              <a:gd name="adj" fmla="val 0"/>
            </a:avLst>
          </a:prstGeom>
          <a:solidFill>
            <a:schemeClr val="accent3"/>
          </a:solidFill>
          <a:ln w="25400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marL="0" marR="0" lvl="0" indent="0" defTabSz="6096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67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微软雅黑" charset="0"/>
              <a:cs typeface=""/>
            </a:endParaRPr>
          </a:p>
        </p:txBody>
      </p:sp>
      <p:sp>
        <p:nvSpPr>
          <p:cNvPr id="12" name="矩形 30"/>
          <p:cNvSpPr/>
          <p:nvPr/>
        </p:nvSpPr>
        <p:spPr>
          <a:xfrm>
            <a:off x="9601200" y="475714"/>
            <a:ext cx="2590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630"/>
            <a:r>
              <a:rPr lang="it-IT" sz="24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Sviluppo</a:t>
            </a:r>
          </a:p>
        </p:txBody>
      </p:sp>
    </p:spTree>
    <p:extLst>
      <p:ext uri="{BB962C8B-B14F-4D97-AF65-F5344CB8AC3E}">
        <p14:creationId xmlns:p14="http://schemas.microsoft.com/office/powerpoint/2010/main" val="3019539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  <p:bldGraphic spid="10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31225" y="296335"/>
            <a:ext cx="11068083" cy="877711"/>
          </a:xfrm>
        </p:spPr>
        <p:txBody>
          <a:bodyPr/>
          <a:lstStyle/>
          <a:p>
            <a:pPr defTabSz="609630">
              <a:lnSpc>
                <a:spcPct val="110000"/>
              </a:lnSpc>
            </a:pPr>
            <a:r>
              <a:rPr kumimoji="1" lang="it-IT" altLang="zh-CN" sz="3600" dirty="0">
                <a:latin typeface="Microsoft YaHei" charset="0"/>
                <a:ea typeface="Microsoft YaHei" charset="0"/>
                <a:cs typeface="Microsoft YaHei" charset="0"/>
              </a:rPr>
              <a:t>Stato di completamento del prodotto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11288776" y="6299261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7/21</a:t>
            </a:r>
            <a:endParaRPr lang="it-IT" dirty="0"/>
          </a:p>
        </p:txBody>
      </p:sp>
      <p:sp>
        <p:nvSpPr>
          <p:cNvPr id="6" name="五边形 21"/>
          <p:cNvSpPr/>
          <p:nvPr/>
        </p:nvSpPr>
        <p:spPr>
          <a:xfrm>
            <a:off x="2522354" y="1487700"/>
            <a:ext cx="6483099" cy="632045"/>
          </a:xfrm>
          <a:prstGeom prst="homePlate">
            <a:avLst>
              <a:gd name="adj" fmla="val 0"/>
            </a:avLst>
          </a:prstGeom>
          <a:solidFill>
            <a:schemeClr val="accent3"/>
          </a:solidFill>
          <a:ln w="25400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marL="0" marR="0" lvl="0" indent="0" defTabSz="6096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67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微软雅黑" charset="0"/>
              <a:cs typeface=""/>
            </a:endParaRPr>
          </a:p>
        </p:txBody>
      </p:sp>
      <p:sp>
        <p:nvSpPr>
          <p:cNvPr id="7" name="矩形 30"/>
          <p:cNvSpPr/>
          <p:nvPr/>
        </p:nvSpPr>
        <p:spPr>
          <a:xfrm>
            <a:off x="2536210" y="1556368"/>
            <a:ext cx="64692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2400" dirty="0">
                <a:solidFill>
                  <a:schemeClr val="accent4">
                    <a:lumMod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Requisiti obbligatori funzionali soddisfatti</a:t>
            </a:r>
          </a:p>
        </p:txBody>
      </p:sp>
      <p:graphicFrame>
        <p:nvGraphicFramePr>
          <p:cNvPr id="9" name="Grafico 8">
            <a:extLst>
              <a:ext uri="{FF2B5EF4-FFF2-40B4-BE49-F238E27FC236}">
                <a16:creationId xmlns:a16="http://schemas.microsoft.com/office/drawing/2014/main" id="{775EDA16-A3B7-4CB1-82BF-52FFE186EDB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07130062"/>
              </p:ext>
            </p:extLst>
          </p:nvPr>
        </p:nvGraphicFramePr>
        <p:xfrm>
          <a:off x="2359269" y="2248304"/>
          <a:ext cx="3226777" cy="40509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Grafico 9">
            <a:extLst>
              <a:ext uri="{FF2B5EF4-FFF2-40B4-BE49-F238E27FC236}">
                <a16:creationId xmlns:a16="http://schemas.microsoft.com/office/drawing/2014/main" id="{45AD7D08-3C82-4345-92E5-90F976A756C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00948034"/>
              </p:ext>
            </p:extLst>
          </p:nvPr>
        </p:nvGraphicFramePr>
        <p:xfrm>
          <a:off x="6605957" y="2248303"/>
          <a:ext cx="3399312" cy="40509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五边形 21"/>
          <p:cNvSpPr/>
          <p:nvPr/>
        </p:nvSpPr>
        <p:spPr>
          <a:xfrm>
            <a:off x="9601200" y="407046"/>
            <a:ext cx="2590800" cy="632045"/>
          </a:xfrm>
          <a:prstGeom prst="homePlate">
            <a:avLst>
              <a:gd name="adj" fmla="val 0"/>
            </a:avLst>
          </a:prstGeom>
          <a:solidFill>
            <a:schemeClr val="accent3"/>
          </a:solidFill>
          <a:ln w="25400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marL="0" marR="0" lvl="0" indent="0" defTabSz="6096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67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微软雅黑" charset="0"/>
              <a:cs typeface=""/>
            </a:endParaRPr>
          </a:p>
        </p:txBody>
      </p:sp>
      <p:sp>
        <p:nvSpPr>
          <p:cNvPr id="12" name="矩形 30"/>
          <p:cNvSpPr/>
          <p:nvPr/>
        </p:nvSpPr>
        <p:spPr>
          <a:xfrm>
            <a:off x="9601200" y="475714"/>
            <a:ext cx="2590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630"/>
            <a:r>
              <a:rPr lang="it-IT" sz="24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Sviluppo</a:t>
            </a:r>
          </a:p>
        </p:txBody>
      </p:sp>
    </p:spTree>
    <p:extLst>
      <p:ext uri="{BB962C8B-B14F-4D97-AF65-F5344CB8AC3E}">
        <p14:creationId xmlns:p14="http://schemas.microsoft.com/office/powerpoint/2010/main" val="2066554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AsOne/>
      </p:bldGraphic>
      <p:bldGraphic spid="10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31225" y="296335"/>
            <a:ext cx="11068083" cy="877711"/>
          </a:xfrm>
        </p:spPr>
        <p:txBody>
          <a:bodyPr/>
          <a:lstStyle/>
          <a:p>
            <a:pPr defTabSz="609630">
              <a:lnSpc>
                <a:spcPct val="110000"/>
              </a:lnSpc>
            </a:pPr>
            <a:r>
              <a:rPr kumimoji="1" lang="it-IT" altLang="zh-CN" sz="3600" dirty="0">
                <a:latin typeface="Microsoft YaHei" charset="0"/>
                <a:ea typeface="Microsoft YaHei" charset="0"/>
                <a:cs typeface="Microsoft YaHei" charset="0"/>
              </a:rPr>
              <a:t>Stato di completamento del prodotto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11288776" y="6299261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8/21</a:t>
            </a:r>
            <a:endParaRPr lang="it-IT" dirty="0"/>
          </a:p>
        </p:txBody>
      </p:sp>
      <p:sp>
        <p:nvSpPr>
          <p:cNvPr id="6" name="五边形 21"/>
          <p:cNvSpPr/>
          <p:nvPr/>
        </p:nvSpPr>
        <p:spPr>
          <a:xfrm>
            <a:off x="9601200" y="407046"/>
            <a:ext cx="2590800" cy="632045"/>
          </a:xfrm>
          <a:prstGeom prst="homePlate">
            <a:avLst>
              <a:gd name="adj" fmla="val 0"/>
            </a:avLst>
          </a:prstGeom>
          <a:solidFill>
            <a:schemeClr val="accent3"/>
          </a:solidFill>
          <a:ln w="25400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marL="0" marR="0" lvl="0" indent="0" defTabSz="6096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67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微软雅黑" charset="0"/>
              <a:cs typeface=""/>
            </a:endParaRPr>
          </a:p>
        </p:txBody>
      </p:sp>
      <p:sp>
        <p:nvSpPr>
          <p:cNvPr id="7" name="矩形 30"/>
          <p:cNvSpPr/>
          <p:nvPr/>
        </p:nvSpPr>
        <p:spPr>
          <a:xfrm>
            <a:off x="9601200" y="475714"/>
            <a:ext cx="2590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630"/>
            <a:r>
              <a:rPr lang="it-IT" sz="24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Verifica</a:t>
            </a:r>
          </a:p>
        </p:txBody>
      </p:sp>
      <p:sp>
        <p:nvSpPr>
          <p:cNvPr id="3" name="Rettangolo 2"/>
          <p:cNvSpPr/>
          <p:nvPr/>
        </p:nvSpPr>
        <p:spPr>
          <a:xfrm>
            <a:off x="835175" y="2382787"/>
            <a:ext cx="10460181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Clr>
                <a:srgbClr val="FFDA00"/>
              </a:buClr>
              <a:buFont typeface="Wingdings" charset="2"/>
              <a:buChar char="v"/>
            </a:pPr>
            <a:r>
              <a:rPr lang="it-IT" sz="2800" dirty="0">
                <a:solidFill>
                  <a:srgbClr val="515151"/>
                </a:solidFill>
                <a:latin typeface="Microsoft YaHei" charset="-122"/>
                <a:ea typeface="Microsoft YaHei" charset="-122"/>
                <a:cs typeface="Microsoft YaHei" charset="-122"/>
              </a:rPr>
              <a:t>Codice non totalmente verificato a causa di vari problemi con i software di test</a:t>
            </a:r>
          </a:p>
          <a:p>
            <a:pPr>
              <a:buClr>
                <a:srgbClr val="FFDA00"/>
              </a:buClr>
            </a:pPr>
            <a:endParaRPr lang="it-IT" sz="2800" dirty="0">
              <a:solidFill>
                <a:srgbClr val="51515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457200" indent="-457200">
              <a:buClr>
                <a:srgbClr val="FFDA00"/>
              </a:buClr>
              <a:buFont typeface="Wingdings" charset="2"/>
              <a:buChar char="v"/>
            </a:pPr>
            <a:r>
              <a:rPr lang="it-IT" sz="2800" dirty="0">
                <a:solidFill>
                  <a:srgbClr val="515151"/>
                </a:solidFill>
                <a:latin typeface="Microsoft YaHei" charset="-122"/>
                <a:ea typeface="Microsoft YaHei" charset="-122"/>
                <a:cs typeface="Microsoft YaHei" charset="-122"/>
              </a:rPr>
              <a:t>Nella fase di test abbiamo configurato Sonar e </a:t>
            </a:r>
            <a:r>
              <a:rPr lang="it-IT" sz="2800" dirty="0" err="1">
                <a:solidFill>
                  <a:srgbClr val="515151"/>
                </a:solidFill>
                <a:latin typeface="Microsoft YaHei" charset="-122"/>
                <a:ea typeface="Microsoft YaHei" charset="-122"/>
                <a:cs typeface="Microsoft YaHei" charset="-122"/>
              </a:rPr>
              <a:t>Travis</a:t>
            </a:r>
            <a:r>
              <a:rPr lang="it-IT" sz="2800" dirty="0">
                <a:solidFill>
                  <a:srgbClr val="51515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CI</a:t>
            </a:r>
          </a:p>
        </p:txBody>
      </p:sp>
    </p:spTree>
    <p:extLst>
      <p:ext uri="{BB962C8B-B14F-4D97-AF65-F5344CB8AC3E}">
        <p14:creationId xmlns:p14="http://schemas.microsoft.com/office/powerpoint/2010/main" val="7766371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31225" y="296335"/>
            <a:ext cx="11068083" cy="877711"/>
          </a:xfrm>
        </p:spPr>
        <p:txBody>
          <a:bodyPr/>
          <a:lstStyle/>
          <a:p>
            <a:pPr defTabSz="609630">
              <a:lnSpc>
                <a:spcPct val="110000"/>
              </a:lnSpc>
            </a:pPr>
            <a:r>
              <a:rPr kumimoji="1" lang="it-IT" altLang="zh-CN" sz="3600" dirty="0">
                <a:latin typeface="Microsoft YaHei" charset="0"/>
                <a:ea typeface="Microsoft YaHei" charset="0"/>
                <a:cs typeface="Microsoft YaHei" charset="0"/>
              </a:rPr>
              <a:t>Stato di completamento del prodotto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11288776" y="6299261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9/21</a:t>
            </a:r>
            <a:endParaRPr lang="it-IT" dirty="0"/>
          </a:p>
        </p:txBody>
      </p:sp>
      <p:sp>
        <p:nvSpPr>
          <p:cNvPr id="3" name="Rettangolo 2"/>
          <p:cNvSpPr/>
          <p:nvPr/>
        </p:nvSpPr>
        <p:spPr>
          <a:xfrm>
            <a:off x="531225" y="2523164"/>
            <a:ext cx="11138227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it-IT" sz="2800" dirty="0">
                <a:solidFill>
                  <a:srgbClr val="51515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it-IT" sz="2800" b="1" dirty="0">
                <a:solidFill>
                  <a:srgbClr val="515151"/>
                </a:solidFill>
                <a:latin typeface="Microsoft YaHei" charset="-122"/>
                <a:ea typeface="Microsoft YaHei" charset="-122"/>
                <a:cs typeface="Microsoft YaHei" charset="-122"/>
              </a:rPr>
              <a:t>Critiche</a:t>
            </a:r>
          </a:p>
          <a:p>
            <a:pPr marL="457200" indent="-457200">
              <a:buClr>
                <a:srgbClr val="FFDA00"/>
              </a:buClr>
              <a:buFont typeface="Wingdings" charset="2"/>
              <a:buChar char="v"/>
            </a:pPr>
            <a:r>
              <a:rPr lang="it-IT" sz="2400" dirty="0">
                <a:solidFill>
                  <a:srgbClr val="515151"/>
                </a:solidFill>
                <a:latin typeface="Microsoft YaHei" charset="-122"/>
                <a:ea typeface="Microsoft YaHei" charset="-122"/>
                <a:cs typeface="Microsoft YaHei" charset="-122"/>
              </a:rPr>
              <a:t>Gestione sbagliata del tempo</a:t>
            </a:r>
          </a:p>
          <a:p>
            <a:pPr marL="457200" indent="-457200">
              <a:buClr>
                <a:srgbClr val="FFDA00"/>
              </a:buClr>
              <a:buFont typeface="Wingdings" charset="2"/>
              <a:buChar char="v"/>
            </a:pPr>
            <a:r>
              <a:rPr lang="it-IT" sz="2400" dirty="0">
                <a:solidFill>
                  <a:srgbClr val="515151"/>
                </a:solidFill>
                <a:latin typeface="Microsoft YaHei" charset="-122"/>
                <a:ea typeface="Microsoft YaHei" charset="-122"/>
                <a:cs typeface="Microsoft YaHei" charset="-122"/>
              </a:rPr>
              <a:t>Dalla esposizione non era chiara l</a:t>
            </a:r>
            <a:r>
              <a:rPr lang="it-IT" sz="2400" dirty="0">
                <a:solidFill>
                  <a:srgbClr val="515151"/>
                </a:solidFill>
                <a:ea typeface="Microsoft YaHei" charset="-122"/>
                <a:cs typeface="Microsoft YaHei" charset="-122"/>
              </a:rPr>
              <a:t>’</a:t>
            </a:r>
            <a:r>
              <a:rPr lang="it-IT" sz="2400" dirty="0">
                <a:solidFill>
                  <a:srgbClr val="515151"/>
                </a:solidFill>
                <a:latin typeface="Microsoft YaHei" charset="-122"/>
                <a:ea typeface="Microsoft YaHei" charset="-122"/>
                <a:cs typeface="Microsoft YaHei" charset="-122"/>
              </a:rPr>
              <a:t>interazione con le tecnologie esterne</a:t>
            </a:r>
          </a:p>
          <a:p>
            <a:pPr marL="1257277" lvl="2" indent="-342900">
              <a:buClr>
                <a:srgbClr val="FFDA00"/>
              </a:buClr>
              <a:buFont typeface="ArialUnicodeMS" charset="0"/>
              <a:buChar char="✑"/>
            </a:pPr>
            <a:r>
              <a:rPr lang="it-IT" sz="2400" dirty="0">
                <a:solidFill>
                  <a:srgbClr val="515151"/>
                </a:solidFill>
                <a:latin typeface="Microsoft YaHei" charset="-122"/>
                <a:ea typeface="Microsoft YaHei" charset="-122"/>
                <a:cs typeface="Microsoft YaHei" charset="-122"/>
              </a:rPr>
              <a:t>Faceva riferimento a QT, presa la slide di riferimento ci è stato notificato che sarebbe stato meglio evidenziarla in modo diverso </a:t>
            </a:r>
          </a:p>
          <a:p>
            <a:pPr marL="457200" lvl="1" indent="-457200">
              <a:buClr>
                <a:srgbClr val="FFDA00"/>
              </a:buClr>
              <a:buFont typeface="Wingdings" charset="2"/>
              <a:buChar char="v"/>
            </a:pPr>
            <a:endParaRPr lang="it-IT" sz="2800" dirty="0">
              <a:solidFill>
                <a:srgbClr val="51515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spcAft>
                <a:spcPts val="1200"/>
              </a:spcAft>
            </a:pPr>
            <a:r>
              <a:rPr lang="it-IT" sz="2800" b="1" dirty="0">
                <a:solidFill>
                  <a:srgbClr val="515151"/>
                </a:solidFill>
                <a:latin typeface="Microsoft YaHei" charset="-122"/>
                <a:ea typeface="Microsoft YaHei" charset="-122"/>
                <a:cs typeface="Microsoft YaHei" charset="-122"/>
              </a:rPr>
              <a:t>Riflessioni</a:t>
            </a:r>
          </a:p>
          <a:p>
            <a:pPr marL="457200" lvl="1" indent="-457200">
              <a:buClr>
                <a:srgbClr val="FFDA00"/>
              </a:buClr>
              <a:buFont typeface="Wingdings" charset="2"/>
              <a:buChar char="v"/>
            </a:pPr>
            <a:r>
              <a:rPr lang="it-IT" sz="2400" dirty="0">
                <a:solidFill>
                  <a:srgbClr val="515151"/>
                </a:solidFill>
                <a:latin typeface="Microsoft YaHei" charset="-122"/>
                <a:ea typeface="Microsoft YaHei" charset="-122"/>
                <a:cs typeface="Microsoft YaHei" charset="-122"/>
              </a:rPr>
              <a:t>Difficile in 15 minuti includere il funzionamento di </a:t>
            </a:r>
            <a:r>
              <a:rPr lang="it-IT" sz="2400" dirty="0" err="1">
                <a:solidFill>
                  <a:srgbClr val="515151"/>
                </a:solidFill>
                <a:latin typeface="Microsoft YaHei" charset="-122"/>
                <a:ea typeface="Microsoft YaHei" charset="-122"/>
                <a:cs typeface="Microsoft YaHei" charset="-122"/>
              </a:rPr>
              <a:t>deSpeect</a:t>
            </a:r>
            <a:endParaRPr lang="it-IT" sz="2400" dirty="0">
              <a:solidFill>
                <a:srgbClr val="51515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9" name="五边形 21"/>
          <p:cNvSpPr/>
          <p:nvPr/>
        </p:nvSpPr>
        <p:spPr>
          <a:xfrm>
            <a:off x="665846" y="1518064"/>
            <a:ext cx="6470933" cy="632045"/>
          </a:xfrm>
          <a:prstGeom prst="homePlate">
            <a:avLst>
              <a:gd name="adj" fmla="val 0"/>
            </a:avLst>
          </a:prstGeom>
          <a:solidFill>
            <a:schemeClr val="accent3"/>
          </a:solidFill>
          <a:ln w="25400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marL="0" marR="0" lvl="0" indent="0" defTabSz="6096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67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微软雅黑" charset="0"/>
              <a:cs typeface=""/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665847" y="1550933"/>
            <a:ext cx="6470932" cy="56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630">
              <a:lnSpc>
                <a:spcPct val="110000"/>
              </a:lnSpc>
            </a:pPr>
            <a:r>
              <a:rPr kumimoji="1" lang="it-IT" altLang="zh-CN" sz="2800" dirty="0">
                <a:solidFill>
                  <a:srgbClr val="515151"/>
                </a:solidFill>
                <a:latin typeface="Microsoft YaHei" charset="-122"/>
                <a:ea typeface="Microsoft YaHei" charset="-122"/>
                <a:cs typeface="Microsoft YaHei" charset="-122"/>
              </a:rPr>
              <a:t>Autovalutazione esito del colloquio</a:t>
            </a:r>
            <a:endParaRPr kumimoji="1" lang="zh-CN" altLang="en-US" sz="2800" dirty="0">
              <a:solidFill>
                <a:srgbClr val="51515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395790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48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EE5900"/>
      </a:accent1>
      <a:accent2>
        <a:srgbClr val="F89300"/>
      </a:accent2>
      <a:accent3>
        <a:srgbClr val="FFD600"/>
      </a:accent3>
      <a:accent4>
        <a:srgbClr val="515151"/>
      </a:accent4>
      <a:accent5>
        <a:srgbClr val="919191"/>
      </a:accent5>
      <a:accent6>
        <a:srgbClr val="CACACA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198</TotalTime>
  <Words>776</Words>
  <Application>Microsoft Office PowerPoint</Application>
  <PresentationFormat>Widescreen</PresentationFormat>
  <Paragraphs>225</Paragraphs>
  <Slides>22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11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22</vt:i4>
      </vt:variant>
    </vt:vector>
  </HeadingPairs>
  <TitlesOfParts>
    <vt:vector size="34" baseType="lpstr">
      <vt:lpstr>Microsoft YaHei</vt:lpstr>
      <vt:lpstr>Microsoft YaHei</vt:lpstr>
      <vt:lpstr>新細明體</vt:lpstr>
      <vt:lpstr>黑体</vt:lpstr>
      <vt:lpstr>宋体</vt:lpstr>
      <vt:lpstr>Arial</vt:lpstr>
      <vt:lpstr>ArialUnicodeMS</vt:lpstr>
      <vt:lpstr>Calibri</vt:lpstr>
      <vt:lpstr>Century Gothic</vt:lpstr>
      <vt:lpstr>Segoe UI Light</vt:lpstr>
      <vt:lpstr>Wingdings</vt:lpstr>
      <vt:lpstr>Office 主题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OfficePLUS</dc:creator>
  <cp:keywords/>
  <dc:description/>
  <cp:lastModifiedBy>cristiano tessarolo</cp:lastModifiedBy>
  <cp:revision>96</cp:revision>
  <dcterms:created xsi:type="dcterms:W3CDTF">2015-08-18T02:51:41Z</dcterms:created>
  <dcterms:modified xsi:type="dcterms:W3CDTF">2018-04-22T18:14:52Z</dcterms:modified>
  <cp:category/>
</cp:coreProperties>
</file>