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8" r:id="rId2"/>
    <p:sldId id="259" r:id="rId3"/>
    <p:sldId id="260" r:id="rId4"/>
    <p:sldId id="26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00"/>
    <a:srgbClr val="424A53"/>
    <a:srgbClr val="FFD600"/>
    <a:srgbClr val="FFE459"/>
    <a:srgbClr val="FFDA00"/>
    <a:srgbClr val="515151"/>
    <a:srgbClr val="FF00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715"/>
  </p:normalViewPr>
  <p:slideViewPr>
    <p:cSldViewPr snapToGrid="0" snapToObjects="1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F7-475F-AF59-8BEFF012D9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F7-475F-AF59-8BEFF012D9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F7-475F-AF59-8BEFF012D9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F7-475F-AF59-8BEFF012D9F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F7-475F-AF59-8BEFF012D9F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3F7-475F-AF59-8BEFF012D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75F-AF59-8BEFF012D9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515151"/>
                </a:solidFill>
              </a:rPr>
              <a:t>Codice</a:t>
            </a:r>
            <a:endParaRPr lang="en-US" dirty="0">
              <a:solidFill>
                <a:srgbClr val="5151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16725149879624"/>
                  <c:y val="8.56983978764255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4762D5-E31A-9147-8D23-33870B32F6A0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CF9486-FCDC-7248-8F5A-66662BB1DD69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5.3533383119740999E-2"/>
                  <c:y val="-0.28162941510188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407451860847"/>
                      <c:h val="0.220049923993287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54564" y="111686"/>
            <a:ext cx="6234545" cy="17173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4000" b="1" dirty="0">
                <a:solidFill>
                  <a:schemeClr val="accent1">
                    <a:lumMod val="75000"/>
                  </a:schemeClr>
                </a:solidFill>
              </a:rPr>
              <a:t>Revisione di qualifica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49857" y="3293176"/>
            <a:ext cx="11138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Secondo noi il tempo necessario alla esposizione della architettura di un progetto di questo spessore è superiore a quello concesso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Dovevamo andare meno nello specifico e lasciare del tempo per eventuali domande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7" y="1501555"/>
            <a:ext cx="647093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7939D2-E23E-4662-A0B9-83F79AD17715}"/>
              </a:ext>
            </a:extLst>
          </p:cNvPr>
          <p:cNvSpPr txBox="1"/>
          <p:nvPr/>
        </p:nvSpPr>
        <p:spPr>
          <a:xfrm>
            <a:off x="665846" y="2595415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Conclusioni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D59FBD-F946-4D19-BD78-6633FF878816}"/>
              </a:ext>
            </a:extLst>
          </p:cNvPr>
          <p:cNvSpPr/>
          <p:nvPr/>
        </p:nvSpPr>
        <p:spPr>
          <a:xfrm>
            <a:off x="665847" y="1528322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9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9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Difficoltà incontrate nel periodo RP-RQ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55A1A9-7DFB-41C6-B5B4-358D90AA4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1" b="30746"/>
          <a:stretch/>
        </p:blipFill>
        <p:spPr>
          <a:xfrm>
            <a:off x="0" y="5678459"/>
            <a:ext cx="12192000" cy="120544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49857" y="1993371"/>
            <a:ext cx="111382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Test del codice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Tempistiche nella la sincronizzazione dei lavori a causa degli impegni dei componenti del gruppo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che i sviluppatori hanno concluso la parte di sviluppo hanno dovuto aggiungersi ai programmatori e questo ha rallentato, in prima battuta, il lavoro dei programmatori</a:t>
            </a: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Difficoltà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363988-31B4-4AB6-BEC1-7384FD05085E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985204A-416C-4EC1-8C66-87B95778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8" y="5683984"/>
            <a:ext cx="12192000" cy="120091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87676" y="2669938"/>
            <a:ext cx="9474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la fase di test abbiamo utilizzato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 e Sonar</a:t>
            </a:r>
          </a:p>
          <a:p>
            <a:pPr marL="1257300" lvl="2" indent="-342900">
              <a:buClr>
                <a:srgbClr val="FFD600"/>
              </a:buCl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Contro: il test dura parecchi minuti </a:t>
            </a:r>
          </a:p>
          <a:p>
            <a:pPr marL="914400" lvl="2" indent="0">
              <a:buNone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l’organizzazione dei lavori ogni componente del gruppo ha notificato per tempo le proprie disponibilità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progettista ha affiancato un programmatore per poi proseguire per conto proprio</a:t>
            </a:r>
          </a:p>
          <a:p>
            <a:pPr algn="just">
              <a:buClr>
                <a:srgbClr val="FFDA00"/>
              </a:buClr>
            </a:pP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Soluzioni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Forma a L 6">
            <a:extLst>
              <a:ext uri="{FF2B5EF4-FFF2-40B4-BE49-F238E27FC236}">
                <a16:creationId xmlns:a16="http://schemas.microsoft.com/office/drawing/2014/main" id="{15D2F2AF-72B7-4160-9710-EC6CA764E4A4}"/>
              </a:ext>
            </a:extLst>
          </p:cNvPr>
          <p:cNvSpPr/>
          <p:nvPr/>
        </p:nvSpPr>
        <p:spPr>
          <a:xfrm rot="5400000">
            <a:off x="1047460" y="1781090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A2EBD48F-568F-487C-B309-13EFA9B22B2A}"/>
              </a:ext>
            </a:extLst>
          </p:cNvPr>
          <p:cNvSpPr/>
          <p:nvPr/>
        </p:nvSpPr>
        <p:spPr>
          <a:xfrm>
            <a:off x="2340116" y="1630545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89">
            <a:extLst>
              <a:ext uri="{FF2B5EF4-FFF2-40B4-BE49-F238E27FC236}">
                <a16:creationId xmlns:a16="http://schemas.microsoft.com/office/drawing/2014/main" id="{9474386E-BBD2-4D7E-8203-2785F947E41E}"/>
              </a:ext>
            </a:extLst>
          </p:cNvPr>
          <p:cNvSpPr>
            <a:spLocks noEditPoints="1"/>
          </p:cNvSpPr>
          <p:nvPr/>
        </p:nvSpPr>
        <p:spPr bwMode="auto">
          <a:xfrm>
            <a:off x="1320941" y="1248318"/>
            <a:ext cx="679450" cy="679450"/>
          </a:xfrm>
          <a:custGeom>
            <a:avLst/>
            <a:gdLst/>
            <a:ahLst/>
            <a:cxnLst>
              <a:cxn ang="0">
                <a:pos x="152" y="10"/>
              </a:cxn>
              <a:cxn ang="0">
                <a:pos x="64" y="64"/>
              </a:cxn>
              <a:cxn ang="0">
                <a:pos x="10" y="150"/>
              </a:cxn>
              <a:cxn ang="0">
                <a:pos x="2" y="236"/>
              </a:cxn>
              <a:cxn ang="0">
                <a:pos x="38" y="334"/>
              </a:cxn>
              <a:cxn ang="0">
                <a:pos x="112" y="402"/>
              </a:cxn>
              <a:cxn ang="0">
                <a:pos x="214" y="428"/>
              </a:cxn>
              <a:cxn ang="0">
                <a:pos x="298" y="412"/>
              </a:cxn>
              <a:cxn ang="0">
                <a:pos x="380" y="350"/>
              </a:cxn>
              <a:cxn ang="0">
                <a:pos x="424" y="258"/>
              </a:cxn>
              <a:cxn ang="0">
                <a:pos x="424" y="172"/>
              </a:cxn>
              <a:cxn ang="0">
                <a:pos x="380" y="78"/>
              </a:cxn>
              <a:cxn ang="0">
                <a:pos x="298" y="18"/>
              </a:cxn>
              <a:cxn ang="0">
                <a:pos x="214" y="0"/>
              </a:cxn>
              <a:cxn ang="0">
                <a:pos x="136" y="86"/>
              </a:cxn>
              <a:cxn ang="0">
                <a:pos x="88" y="82"/>
              </a:cxn>
              <a:cxn ang="0">
                <a:pos x="158" y="40"/>
              </a:cxn>
              <a:cxn ang="0">
                <a:pos x="118" y="126"/>
              </a:cxn>
              <a:cxn ang="0">
                <a:pos x="32" y="204"/>
              </a:cxn>
              <a:cxn ang="0">
                <a:pos x="54" y="126"/>
              </a:cxn>
              <a:cxn ang="0">
                <a:pos x="38" y="266"/>
              </a:cxn>
              <a:cxn ang="0">
                <a:pos x="104" y="246"/>
              </a:cxn>
              <a:cxn ang="0">
                <a:pos x="68" y="324"/>
              </a:cxn>
              <a:cxn ang="0">
                <a:pos x="160" y="378"/>
              </a:cxn>
              <a:cxn ang="0">
                <a:pos x="128" y="376"/>
              </a:cxn>
              <a:cxn ang="0">
                <a:pos x="68" y="324"/>
              </a:cxn>
              <a:cxn ang="0">
                <a:pos x="172" y="362"/>
              </a:cxn>
              <a:cxn ang="0">
                <a:pos x="204" y="304"/>
              </a:cxn>
              <a:cxn ang="0">
                <a:pos x="124" y="246"/>
              </a:cxn>
              <a:cxn ang="0">
                <a:pos x="204" y="204"/>
              </a:cxn>
              <a:cxn ang="0">
                <a:pos x="132" y="144"/>
              </a:cxn>
              <a:cxn ang="0">
                <a:pos x="148" y="104"/>
              </a:cxn>
              <a:cxn ang="0">
                <a:pos x="204" y="36"/>
              </a:cxn>
              <a:cxn ang="0">
                <a:pos x="384" y="144"/>
              </a:cxn>
              <a:cxn ang="0">
                <a:pos x="326" y="204"/>
              </a:cxn>
              <a:cxn ang="0">
                <a:pos x="374" y="126"/>
              </a:cxn>
              <a:cxn ang="0">
                <a:pos x="282" y="68"/>
              </a:cxn>
              <a:cxn ang="0">
                <a:pos x="286" y="46"/>
              </a:cxn>
              <a:cxn ang="0">
                <a:pos x="352" y="92"/>
              </a:cxn>
              <a:cxn ang="0">
                <a:pos x="242" y="50"/>
              </a:cxn>
              <a:cxn ang="0">
                <a:pos x="224" y="36"/>
              </a:cxn>
              <a:cxn ang="0">
                <a:pos x="302" y="164"/>
              </a:cxn>
              <a:cxn ang="0">
                <a:pos x="224" y="224"/>
              </a:cxn>
              <a:cxn ang="0">
                <a:pos x="296" y="284"/>
              </a:cxn>
              <a:cxn ang="0">
                <a:pos x="224" y="324"/>
              </a:cxn>
              <a:cxn ang="0">
                <a:pos x="242" y="378"/>
              </a:cxn>
              <a:cxn ang="0">
                <a:pos x="270" y="378"/>
              </a:cxn>
              <a:cxn ang="0">
                <a:pos x="362" y="324"/>
              </a:cxn>
              <a:cxn ang="0">
                <a:pos x="302" y="376"/>
              </a:cxn>
              <a:cxn ang="0">
                <a:pos x="374" y="304"/>
              </a:cxn>
              <a:cxn ang="0">
                <a:pos x="326" y="246"/>
              </a:cxn>
              <a:cxn ang="0">
                <a:pos x="390" y="266"/>
              </a:cxn>
            </a:cxnLst>
            <a:rect l="0" t="0" r="r" b="b"/>
            <a:pathLst>
              <a:path w="428" h="428">
                <a:moveTo>
                  <a:pt x="214" y="0"/>
                </a:moveTo>
                <a:lnTo>
                  <a:pt x="214" y="0"/>
                </a:lnTo>
                <a:lnTo>
                  <a:pt x="192" y="2"/>
                </a:lnTo>
                <a:lnTo>
                  <a:pt x="172" y="6"/>
                </a:lnTo>
                <a:lnTo>
                  <a:pt x="152" y="10"/>
                </a:lnTo>
                <a:lnTo>
                  <a:pt x="132" y="18"/>
                </a:lnTo>
                <a:lnTo>
                  <a:pt x="112" y="26"/>
                </a:lnTo>
                <a:lnTo>
                  <a:pt x="96" y="38"/>
                </a:lnTo>
                <a:lnTo>
                  <a:pt x="78" y="50"/>
                </a:lnTo>
                <a:lnTo>
                  <a:pt x="64" y="64"/>
                </a:lnTo>
                <a:lnTo>
                  <a:pt x="50" y="78"/>
                </a:lnTo>
                <a:lnTo>
                  <a:pt x="38" y="94"/>
                </a:lnTo>
                <a:lnTo>
                  <a:pt x="26" y="112"/>
                </a:lnTo>
                <a:lnTo>
                  <a:pt x="18" y="132"/>
                </a:lnTo>
                <a:lnTo>
                  <a:pt x="10" y="150"/>
                </a:lnTo>
                <a:lnTo>
                  <a:pt x="6" y="172"/>
                </a:lnTo>
                <a:lnTo>
                  <a:pt x="2" y="192"/>
                </a:lnTo>
                <a:lnTo>
                  <a:pt x="0" y="214"/>
                </a:lnTo>
                <a:lnTo>
                  <a:pt x="0" y="214"/>
                </a:lnTo>
                <a:lnTo>
                  <a:pt x="2" y="236"/>
                </a:lnTo>
                <a:lnTo>
                  <a:pt x="6" y="258"/>
                </a:lnTo>
                <a:lnTo>
                  <a:pt x="10" y="278"/>
                </a:lnTo>
                <a:lnTo>
                  <a:pt x="18" y="298"/>
                </a:lnTo>
                <a:lnTo>
                  <a:pt x="26" y="316"/>
                </a:lnTo>
                <a:lnTo>
                  <a:pt x="38" y="334"/>
                </a:lnTo>
                <a:lnTo>
                  <a:pt x="50" y="350"/>
                </a:lnTo>
                <a:lnTo>
                  <a:pt x="64" y="366"/>
                </a:lnTo>
                <a:lnTo>
                  <a:pt x="78" y="380"/>
                </a:lnTo>
                <a:lnTo>
                  <a:pt x="96" y="392"/>
                </a:lnTo>
                <a:lnTo>
                  <a:pt x="112" y="402"/>
                </a:lnTo>
                <a:lnTo>
                  <a:pt x="132" y="412"/>
                </a:lnTo>
                <a:lnTo>
                  <a:pt x="152" y="418"/>
                </a:lnTo>
                <a:lnTo>
                  <a:pt x="172" y="424"/>
                </a:lnTo>
                <a:lnTo>
                  <a:pt x="192" y="428"/>
                </a:lnTo>
                <a:lnTo>
                  <a:pt x="214" y="428"/>
                </a:lnTo>
                <a:lnTo>
                  <a:pt x="214" y="428"/>
                </a:lnTo>
                <a:lnTo>
                  <a:pt x="236" y="428"/>
                </a:lnTo>
                <a:lnTo>
                  <a:pt x="258" y="424"/>
                </a:lnTo>
                <a:lnTo>
                  <a:pt x="278" y="418"/>
                </a:lnTo>
                <a:lnTo>
                  <a:pt x="298" y="412"/>
                </a:lnTo>
                <a:lnTo>
                  <a:pt x="316" y="402"/>
                </a:lnTo>
                <a:lnTo>
                  <a:pt x="334" y="392"/>
                </a:lnTo>
                <a:lnTo>
                  <a:pt x="350" y="380"/>
                </a:lnTo>
                <a:lnTo>
                  <a:pt x="366" y="366"/>
                </a:lnTo>
                <a:lnTo>
                  <a:pt x="380" y="350"/>
                </a:lnTo>
                <a:lnTo>
                  <a:pt x="392" y="334"/>
                </a:lnTo>
                <a:lnTo>
                  <a:pt x="402" y="316"/>
                </a:lnTo>
                <a:lnTo>
                  <a:pt x="412" y="298"/>
                </a:lnTo>
                <a:lnTo>
                  <a:pt x="418" y="278"/>
                </a:lnTo>
                <a:lnTo>
                  <a:pt x="424" y="258"/>
                </a:lnTo>
                <a:lnTo>
                  <a:pt x="428" y="236"/>
                </a:lnTo>
                <a:lnTo>
                  <a:pt x="428" y="214"/>
                </a:lnTo>
                <a:lnTo>
                  <a:pt x="428" y="214"/>
                </a:lnTo>
                <a:lnTo>
                  <a:pt x="428" y="192"/>
                </a:lnTo>
                <a:lnTo>
                  <a:pt x="424" y="172"/>
                </a:lnTo>
                <a:lnTo>
                  <a:pt x="418" y="150"/>
                </a:lnTo>
                <a:lnTo>
                  <a:pt x="412" y="132"/>
                </a:lnTo>
                <a:lnTo>
                  <a:pt x="402" y="112"/>
                </a:lnTo>
                <a:lnTo>
                  <a:pt x="392" y="94"/>
                </a:lnTo>
                <a:lnTo>
                  <a:pt x="380" y="78"/>
                </a:lnTo>
                <a:lnTo>
                  <a:pt x="366" y="64"/>
                </a:lnTo>
                <a:lnTo>
                  <a:pt x="350" y="50"/>
                </a:lnTo>
                <a:lnTo>
                  <a:pt x="334" y="38"/>
                </a:lnTo>
                <a:lnTo>
                  <a:pt x="316" y="26"/>
                </a:lnTo>
                <a:lnTo>
                  <a:pt x="298" y="18"/>
                </a:lnTo>
                <a:lnTo>
                  <a:pt x="278" y="10"/>
                </a:lnTo>
                <a:lnTo>
                  <a:pt x="258" y="6"/>
                </a:lnTo>
                <a:lnTo>
                  <a:pt x="236" y="2"/>
                </a:lnTo>
                <a:lnTo>
                  <a:pt x="214" y="0"/>
                </a:lnTo>
                <a:lnTo>
                  <a:pt x="214" y="0"/>
                </a:lnTo>
                <a:close/>
                <a:moveTo>
                  <a:pt x="174" y="36"/>
                </a:moveTo>
                <a:lnTo>
                  <a:pt x="174" y="36"/>
                </a:lnTo>
                <a:lnTo>
                  <a:pt x="160" y="52"/>
                </a:lnTo>
                <a:lnTo>
                  <a:pt x="146" y="68"/>
                </a:lnTo>
                <a:lnTo>
                  <a:pt x="136" y="86"/>
                </a:lnTo>
                <a:lnTo>
                  <a:pt x="126" y="104"/>
                </a:lnTo>
                <a:lnTo>
                  <a:pt x="68" y="104"/>
                </a:lnTo>
                <a:lnTo>
                  <a:pt x="68" y="104"/>
                </a:lnTo>
                <a:lnTo>
                  <a:pt x="78" y="92"/>
                </a:lnTo>
                <a:lnTo>
                  <a:pt x="88" y="82"/>
                </a:lnTo>
                <a:lnTo>
                  <a:pt x="102" y="70"/>
                </a:lnTo>
                <a:lnTo>
                  <a:pt x="114" y="62"/>
                </a:lnTo>
                <a:lnTo>
                  <a:pt x="128" y="52"/>
                </a:lnTo>
                <a:lnTo>
                  <a:pt x="142" y="46"/>
                </a:lnTo>
                <a:lnTo>
                  <a:pt x="158" y="40"/>
                </a:lnTo>
                <a:lnTo>
                  <a:pt x="174" y="36"/>
                </a:lnTo>
                <a:lnTo>
                  <a:pt x="174" y="36"/>
                </a:lnTo>
                <a:close/>
                <a:moveTo>
                  <a:pt x="54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2" y="144"/>
                </a:lnTo>
                <a:lnTo>
                  <a:pt x="108" y="164"/>
                </a:lnTo>
                <a:lnTo>
                  <a:pt x="104" y="184"/>
                </a:lnTo>
                <a:lnTo>
                  <a:pt x="102" y="204"/>
                </a:lnTo>
                <a:lnTo>
                  <a:pt x="32" y="204"/>
                </a:lnTo>
                <a:lnTo>
                  <a:pt x="32" y="204"/>
                </a:lnTo>
                <a:lnTo>
                  <a:pt x="34" y="184"/>
                </a:lnTo>
                <a:lnTo>
                  <a:pt x="38" y="162"/>
                </a:lnTo>
                <a:lnTo>
                  <a:pt x="46" y="144"/>
                </a:lnTo>
                <a:lnTo>
                  <a:pt x="54" y="126"/>
                </a:lnTo>
                <a:lnTo>
                  <a:pt x="54" y="126"/>
                </a:lnTo>
                <a:close/>
                <a:moveTo>
                  <a:pt x="54" y="304"/>
                </a:moveTo>
                <a:lnTo>
                  <a:pt x="54" y="304"/>
                </a:lnTo>
                <a:lnTo>
                  <a:pt x="46" y="286"/>
                </a:lnTo>
                <a:lnTo>
                  <a:pt x="38" y="266"/>
                </a:lnTo>
                <a:lnTo>
                  <a:pt x="34" y="246"/>
                </a:lnTo>
                <a:lnTo>
                  <a:pt x="32" y="224"/>
                </a:lnTo>
                <a:lnTo>
                  <a:pt x="102" y="224"/>
                </a:lnTo>
                <a:lnTo>
                  <a:pt x="102" y="224"/>
                </a:lnTo>
                <a:lnTo>
                  <a:pt x="104" y="246"/>
                </a:lnTo>
                <a:lnTo>
                  <a:pt x="108" y="266"/>
                </a:lnTo>
                <a:lnTo>
                  <a:pt x="112" y="284"/>
                </a:lnTo>
                <a:lnTo>
                  <a:pt x="118" y="304"/>
                </a:lnTo>
                <a:lnTo>
                  <a:pt x="54" y="304"/>
                </a:lnTo>
                <a:close/>
                <a:moveTo>
                  <a:pt x="68" y="324"/>
                </a:moveTo>
                <a:lnTo>
                  <a:pt x="126" y="324"/>
                </a:lnTo>
                <a:lnTo>
                  <a:pt x="126" y="324"/>
                </a:lnTo>
                <a:lnTo>
                  <a:pt x="136" y="342"/>
                </a:lnTo>
                <a:lnTo>
                  <a:pt x="146" y="362"/>
                </a:lnTo>
                <a:lnTo>
                  <a:pt x="160" y="378"/>
                </a:lnTo>
                <a:lnTo>
                  <a:pt x="174" y="394"/>
                </a:lnTo>
                <a:lnTo>
                  <a:pt x="174" y="394"/>
                </a:lnTo>
                <a:lnTo>
                  <a:pt x="158" y="388"/>
                </a:lnTo>
                <a:lnTo>
                  <a:pt x="142" y="384"/>
                </a:lnTo>
                <a:lnTo>
                  <a:pt x="128" y="376"/>
                </a:lnTo>
                <a:lnTo>
                  <a:pt x="114" y="368"/>
                </a:lnTo>
                <a:lnTo>
                  <a:pt x="102" y="358"/>
                </a:lnTo>
                <a:lnTo>
                  <a:pt x="88" y="348"/>
                </a:lnTo>
                <a:lnTo>
                  <a:pt x="78" y="336"/>
                </a:lnTo>
                <a:lnTo>
                  <a:pt x="68" y="324"/>
                </a:lnTo>
                <a:lnTo>
                  <a:pt x="68" y="324"/>
                </a:lnTo>
                <a:close/>
                <a:moveTo>
                  <a:pt x="204" y="394"/>
                </a:moveTo>
                <a:lnTo>
                  <a:pt x="204" y="394"/>
                </a:lnTo>
                <a:lnTo>
                  <a:pt x="188" y="378"/>
                </a:lnTo>
                <a:lnTo>
                  <a:pt x="172" y="362"/>
                </a:lnTo>
                <a:lnTo>
                  <a:pt x="160" y="344"/>
                </a:lnTo>
                <a:lnTo>
                  <a:pt x="148" y="324"/>
                </a:lnTo>
                <a:lnTo>
                  <a:pt x="204" y="324"/>
                </a:lnTo>
                <a:lnTo>
                  <a:pt x="204" y="394"/>
                </a:lnTo>
                <a:close/>
                <a:moveTo>
                  <a:pt x="204" y="304"/>
                </a:moveTo>
                <a:lnTo>
                  <a:pt x="140" y="304"/>
                </a:lnTo>
                <a:lnTo>
                  <a:pt x="140" y="304"/>
                </a:lnTo>
                <a:lnTo>
                  <a:pt x="132" y="284"/>
                </a:lnTo>
                <a:lnTo>
                  <a:pt x="128" y="266"/>
                </a:lnTo>
                <a:lnTo>
                  <a:pt x="124" y="246"/>
                </a:lnTo>
                <a:lnTo>
                  <a:pt x="122" y="224"/>
                </a:lnTo>
                <a:lnTo>
                  <a:pt x="204" y="224"/>
                </a:lnTo>
                <a:lnTo>
                  <a:pt x="204" y="304"/>
                </a:lnTo>
                <a:lnTo>
                  <a:pt x="204" y="304"/>
                </a:lnTo>
                <a:close/>
                <a:moveTo>
                  <a:pt x="204" y="204"/>
                </a:moveTo>
                <a:lnTo>
                  <a:pt x="122" y="204"/>
                </a:lnTo>
                <a:lnTo>
                  <a:pt x="122" y="204"/>
                </a:lnTo>
                <a:lnTo>
                  <a:pt x="124" y="184"/>
                </a:lnTo>
                <a:lnTo>
                  <a:pt x="128" y="164"/>
                </a:lnTo>
                <a:lnTo>
                  <a:pt x="132" y="144"/>
                </a:lnTo>
                <a:lnTo>
                  <a:pt x="140" y="126"/>
                </a:lnTo>
                <a:lnTo>
                  <a:pt x="204" y="126"/>
                </a:lnTo>
                <a:lnTo>
                  <a:pt x="204" y="204"/>
                </a:lnTo>
                <a:close/>
                <a:moveTo>
                  <a:pt x="204" y="104"/>
                </a:moveTo>
                <a:lnTo>
                  <a:pt x="148" y="104"/>
                </a:lnTo>
                <a:lnTo>
                  <a:pt x="148" y="104"/>
                </a:lnTo>
                <a:lnTo>
                  <a:pt x="160" y="86"/>
                </a:lnTo>
                <a:lnTo>
                  <a:pt x="172" y="66"/>
                </a:lnTo>
                <a:lnTo>
                  <a:pt x="188" y="50"/>
                </a:lnTo>
                <a:lnTo>
                  <a:pt x="204" y="36"/>
                </a:lnTo>
                <a:lnTo>
                  <a:pt x="204" y="104"/>
                </a:lnTo>
                <a:lnTo>
                  <a:pt x="204" y="104"/>
                </a:lnTo>
                <a:close/>
                <a:moveTo>
                  <a:pt x="374" y="126"/>
                </a:moveTo>
                <a:lnTo>
                  <a:pt x="374" y="126"/>
                </a:lnTo>
                <a:lnTo>
                  <a:pt x="384" y="144"/>
                </a:lnTo>
                <a:lnTo>
                  <a:pt x="390" y="162"/>
                </a:lnTo>
                <a:lnTo>
                  <a:pt x="396" y="184"/>
                </a:lnTo>
                <a:lnTo>
                  <a:pt x="398" y="204"/>
                </a:lnTo>
                <a:lnTo>
                  <a:pt x="326" y="204"/>
                </a:lnTo>
                <a:lnTo>
                  <a:pt x="326" y="204"/>
                </a:lnTo>
                <a:lnTo>
                  <a:pt x="326" y="184"/>
                </a:lnTo>
                <a:lnTo>
                  <a:pt x="322" y="164"/>
                </a:lnTo>
                <a:lnTo>
                  <a:pt x="318" y="144"/>
                </a:lnTo>
                <a:lnTo>
                  <a:pt x="312" y="126"/>
                </a:lnTo>
                <a:lnTo>
                  <a:pt x="374" y="126"/>
                </a:lnTo>
                <a:close/>
                <a:moveTo>
                  <a:pt x="362" y="104"/>
                </a:moveTo>
                <a:lnTo>
                  <a:pt x="304" y="104"/>
                </a:lnTo>
                <a:lnTo>
                  <a:pt x="304" y="104"/>
                </a:lnTo>
                <a:lnTo>
                  <a:pt x="294" y="86"/>
                </a:lnTo>
                <a:lnTo>
                  <a:pt x="282" y="68"/>
                </a:lnTo>
                <a:lnTo>
                  <a:pt x="270" y="52"/>
                </a:lnTo>
                <a:lnTo>
                  <a:pt x="256" y="36"/>
                </a:lnTo>
                <a:lnTo>
                  <a:pt x="256" y="36"/>
                </a:lnTo>
                <a:lnTo>
                  <a:pt x="272" y="40"/>
                </a:lnTo>
                <a:lnTo>
                  <a:pt x="286" y="46"/>
                </a:lnTo>
                <a:lnTo>
                  <a:pt x="302" y="52"/>
                </a:lnTo>
                <a:lnTo>
                  <a:pt x="314" y="62"/>
                </a:lnTo>
                <a:lnTo>
                  <a:pt x="328" y="70"/>
                </a:lnTo>
                <a:lnTo>
                  <a:pt x="340" y="82"/>
                </a:lnTo>
                <a:lnTo>
                  <a:pt x="352" y="92"/>
                </a:lnTo>
                <a:lnTo>
                  <a:pt x="362" y="104"/>
                </a:lnTo>
                <a:lnTo>
                  <a:pt x="362" y="104"/>
                </a:lnTo>
                <a:close/>
                <a:moveTo>
                  <a:pt x="224" y="36"/>
                </a:moveTo>
                <a:lnTo>
                  <a:pt x="224" y="36"/>
                </a:lnTo>
                <a:lnTo>
                  <a:pt x="242" y="50"/>
                </a:lnTo>
                <a:lnTo>
                  <a:pt x="256" y="66"/>
                </a:lnTo>
                <a:lnTo>
                  <a:pt x="270" y="86"/>
                </a:lnTo>
                <a:lnTo>
                  <a:pt x="280" y="104"/>
                </a:lnTo>
                <a:lnTo>
                  <a:pt x="224" y="104"/>
                </a:lnTo>
                <a:lnTo>
                  <a:pt x="224" y="36"/>
                </a:lnTo>
                <a:close/>
                <a:moveTo>
                  <a:pt x="224" y="126"/>
                </a:moveTo>
                <a:lnTo>
                  <a:pt x="290" y="126"/>
                </a:lnTo>
                <a:lnTo>
                  <a:pt x="290" y="126"/>
                </a:lnTo>
                <a:lnTo>
                  <a:pt x="296" y="144"/>
                </a:lnTo>
                <a:lnTo>
                  <a:pt x="302" y="164"/>
                </a:lnTo>
                <a:lnTo>
                  <a:pt x="304" y="184"/>
                </a:lnTo>
                <a:lnTo>
                  <a:pt x="306" y="204"/>
                </a:lnTo>
                <a:lnTo>
                  <a:pt x="224" y="204"/>
                </a:lnTo>
                <a:lnTo>
                  <a:pt x="224" y="126"/>
                </a:lnTo>
                <a:close/>
                <a:moveTo>
                  <a:pt x="224" y="224"/>
                </a:moveTo>
                <a:lnTo>
                  <a:pt x="306" y="224"/>
                </a:lnTo>
                <a:lnTo>
                  <a:pt x="306" y="224"/>
                </a:lnTo>
                <a:lnTo>
                  <a:pt x="304" y="246"/>
                </a:lnTo>
                <a:lnTo>
                  <a:pt x="302" y="266"/>
                </a:lnTo>
                <a:lnTo>
                  <a:pt x="296" y="284"/>
                </a:lnTo>
                <a:lnTo>
                  <a:pt x="290" y="304"/>
                </a:lnTo>
                <a:lnTo>
                  <a:pt x="224" y="304"/>
                </a:lnTo>
                <a:lnTo>
                  <a:pt x="224" y="224"/>
                </a:lnTo>
                <a:close/>
                <a:moveTo>
                  <a:pt x="224" y="394"/>
                </a:moveTo>
                <a:lnTo>
                  <a:pt x="224" y="324"/>
                </a:lnTo>
                <a:lnTo>
                  <a:pt x="280" y="324"/>
                </a:lnTo>
                <a:lnTo>
                  <a:pt x="280" y="324"/>
                </a:lnTo>
                <a:lnTo>
                  <a:pt x="270" y="344"/>
                </a:lnTo>
                <a:lnTo>
                  <a:pt x="256" y="362"/>
                </a:lnTo>
                <a:lnTo>
                  <a:pt x="242" y="378"/>
                </a:lnTo>
                <a:lnTo>
                  <a:pt x="224" y="394"/>
                </a:lnTo>
                <a:lnTo>
                  <a:pt x="224" y="394"/>
                </a:lnTo>
                <a:close/>
                <a:moveTo>
                  <a:pt x="256" y="394"/>
                </a:moveTo>
                <a:lnTo>
                  <a:pt x="256" y="394"/>
                </a:lnTo>
                <a:lnTo>
                  <a:pt x="270" y="378"/>
                </a:lnTo>
                <a:lnTo>
                  <a:pt x="282" y="362"/>
                </a:lnTo>
                <a:lnTo>
                  <a:pt x="294" y="342"/>
                </a:lnTo>
                <a:lnTo>
                  <a:pt x="304" y="324"/>
                </a:lnTo>
                <a:lnTo>
                  <a:pt x="362" y="324"/>
                </a:lnTo>
                <a:lnTo>
                  <a:pt x="362" y="324"/>
                </a:lnTo>
                <a:lnTo>
                  <a:pt x="352" y="336"/>
                </a:lnTo>
                <a:lnTo>
                  <a:pt x="340" y="348"/>
                </a:lnTo>
                <a:lnTo>
                  <a:pt x="328" y="358"/>
                </a:lnTo>
                <a:lnTo>
                  <a:pt x="314" y="368"/>
                </a:lnTo>
                <a:lnTo>
                  <a:pt x="302" y="376"/>
                </a:lnTo>
                <a:lnTo>
                  <a:pt x="286" y="384"/>
                </a:lnTo>
                <a:lnTo>
                  <a:pt x="272" y="388"/>
                </a:lnTo>
                <a:lnTo>
                  <a:pt x="256" y="394"/>
                </a:lnTo>
                <a:lnTo>
                  <a:pt x="256" y="394"/>
                </a:lnTo>
                <a:close/>
                <a:moveTo>
                  <a:pt x="374" y="304"/>
                </a:moveTo>
                <a:lnTo>
                  <a:pt x="312" y="304"/>
                </a:lnTo>
                <a:lnTo>
                  <a:pt x="312" y="304"/>
                </a:lnTo>
                <a:lnTo>
                  <a:pt x="318" y="284"/>
                </a:lnTo>
                <a:lnTo>
                  <a:pt x="322" y="266"/>
                </a:lnTo>
                <a:lnTo>
                  <a:pt x="326" y="246"/>
                </a:lnTo>
                <a:lnTo>
                  <a:pt x="326" y="224"/>
                </a:lnTo>
                <a:lnTo>
                  <a:pt x="398" y="224"/>
                </a:lnTo>
                <a:lnTo>
                  <a:pt x="398" y="224"/>
                </a:lnTo>
                <a:lnTo>
                  <a:pt x="396" y="246"/>
                </a:lnTo>
                <a:lnTo>
                  <a:pt x="390" y="266"/>
                </a:lnTo>
                <a:lnTo>
                  <a:pt x="384" y="286"/>
                </a:lnTo>
                <a:lnTo>
                  <a:pt x="374" y="304"/>
                </a:lnTo>
                <a:lnTo>
                  <a:pt x="374" y="304"/>
                </a:lnTo>
                <a:close/>
              </a:path>
            </a:pathLst>
          </a:custGeom>
          <a:solidFill>
            <a:srgbClr val="FFD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0C950E-0D14-4E73-AA75-6F18636A9CF5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13/21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9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14/21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15/21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progettazione e codifica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09654"/>
              </p:ext>
            </p:extLst>
          </p:nvPr>
        </p:nvGraphicFramePr>
        <p:xfrm>
          <a:off x="1493322" y="2097178"/>
          <a:ext cx="9143575" cy="43575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7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137 (-5)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3014,00 (-110,00)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110 (+8)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1650,00 (+120,00)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+2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-15,00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84860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17890,00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13415,00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17/21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Previsioni e obiettivi di completamento</a:t>
            </a: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18/21</a:t>
            </a:r>
            <a:endParaRPr lang="it-IT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E701AF8B-1F4C-4784-B215-0EDA63A942DA}"/>
              </a:ext>
            </a:extLst>
          </p:cNvPr>
          <p:cNvGrpSpPr/>
          <p:nvPr/>
        </p:nvGrpSpPr>
        <p:grpSpPr>
          <a:xfrm>
            <a:off x="653655" y="1614457"/>
            <a:ext cx="2165139" cy="4084527"/>
            <a:chOff x="336155" y="2011213"/>
            <a:chExt cx="2355159" cy="4442999"/>
          </a:xfrm>
        </p:grpSpPr>
        <p:grpSp>
          <p:nvGrpSpPr>
            <p:cNvPr id="10" name="组合 20">
              <a:extLst>
                <a:ext uri="{FF2B5EF4-FFF2-40B4-BE49-F238E27FC236}">
                  <a16:creationId xmlns:a16="http://schemas.microsoft.com/office/drawing/2014/main" id="{D03AB377-0338-40DF-9A00-989317C14E31}"/>
                </a:ext>
              </a:extLst>
            </p:cNvPr>
            <p:cNvGrpSpPr/>
            <p:nvPr/>
          </p:nvGrpSpPr>
          <p:grpSpPr>
            <a:xfrm>
              <a:off x="336155" y="2011213"/>
              <a:ext cx="1726769" cy="1257875"/>
              <a:chOff x="216595" y="2343151"/>
              <a:chExt cx="1952624" cy="1422400"/>
            </a:xfrm>
            <a:solidFill>
              <a:srgbClr val="000000"/>
            </a:solidFill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358728E-2EB9-487C-A278-BA84908BF7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495" y="2343151"/>
                <a:ext cx="760412" cy="285750"/>
              </a:xfrm>
              <a:custGeom>
                <a:avLst/>
                <a:gdLst>
                  <a:gd name="T0" fmla="*/ 0 w 21"/>
                  <a:gd name="T1" fmla="*/ 6 h 8"/>
                  <a:gd name="T2" fmla="*/ 2 w 21"/>
                  <a:gd name="T3" fmla="*/ 8 h 8"/>
                  <a:gd name="T4" fmla="*/ 19 w 21"/>
                  <a:gd name="T5" fmla="*/ 8 h 8"/>
                  <a:gd name="T6" fmla="*/ 21 w 21"/>
                  <a:gd name="T7" fmla="*/ 6 h 8"/>
                  <a:gd name="T8" fmla="*/ 21 w 21"/>
                  <a:gd name="T9" fmla="*/ 1 h 8"/>
                  <a:gd name="T10" fmla="*/ 19 w 21"/>
                  <a:gd name="T11" fmla="*/ 0 h 8"/>
                  <a:gd name="T12" fmla="*/ 2 w 21"/>
                  <a:gd name="T13" fmla="*/ 0 h 8"/>
                  <a:gd name="T14" fmla="*/ 0 w 21"/>
                  <a:gd name="T15" fmla="*/ 1 h 8"/>
                  <a:gd name="T16" fmla="*/ 0 w 21"/>
                  <a:gd name="T1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0" y="6"/>
                    </a:moveTo>
                    <a:cubicBezTo>
                      <a:pt x="0" y="7"/>
                      <a:pt x="1" y="8"/>
                      <a:pt x="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3E66498F-77CB-4B43-A9E5-83158EB7EA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7470" y="2698751"/>
                <a:ext cx="398462" cy="142875"/>
              </a:xfrm>
              <a:custGeom>
                <a:avLst/>
                <a:gdLst>
                  <a:gd name="T0" fmla="*/ 0 w 11"/>
                  <a:gd name="T1" fmla="*/ 3 h 4"/>
                  <a:gd name="T2" fmla="*/ 1 w 11"/>
                  <a:gd name="T3" fmla="*/ 4 h 4"/>
                  <a:gd name="T4" fmla="*/ 10 w 11"/>
                  <a:gd name="T5" fmla="*/ 4 h 4"/>
                  <a:gd name="T6" fmla="*/ 11 w 11"/>
                  <a:gd name="T7" fmla="*/ 3 h 4"/>
                  <a:gd name="T8" fmla="*/ 11 w 11"/>
                  <a:gd name="T9" fmla="*/ 1 h 4"/>
                  <a:gd name="T10" fmla="*/ 10 w 11"/>
                  <a:gd name="T11" fmla="*/ 0 h 4"/>
                  <a:gd name="T12" fmla="*/ 1 w 11"/>
                  <a:gd name="T13" fmla="*/ 0 h 4"/>
                  <a:gd name="T14" fmla="*/ 0 w 11"/>
                  <a:gd name="T15" fmla="*/ 1 h 4"/>
                  <a:gd name="T16" fmla="*/ 0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0" y="4"/>
                      <a:pt x="0" y="4"/>
                      <a:pt x="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1DD1187B-1DE1-4C09-AC93-5C338E2D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43782" y="3694113"/>
                <a:ext cx="325437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7AD2606E-967D-4098-939D-9E3945E093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7570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68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68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BE2A702B-2144-45C2-B740-80DE75788C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595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45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45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30690F52-F451-4B4A-AD6E-FF2501289C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032" y="2913063"/>
                <a:ext cx="1627187" cy="709613"/>
              </a:xfrm>
              <a:custGeom>
                <a:avLst/>
                <a:gdLst>
                  <a:gd name="T0" fmla="*/ 6 w 45"/>
                  <a:gd name="T1" fmla="*/ 3 h 20"/>
                  <a:gd name="T2" fmla="*/ 17 w 45"/>
                  <a:gd name="T3" fmla="*/ 0 h 20"/>
                  <a:gd name="T4" fmla="*/ 42 w 45"/>
                  <a:gd name="T5" fmla="*/ 0 h 20"/>
                  <a:gd name="T6" fmla="*/ 45 w 45"/>
                  <a:gd name="T7" fmla="*/ 9 h 20"/>
                  <a:gd name="T8" fmla="*/ 17 w 45"/>
                  <a:gd name="T9" fmla="*/ 9 h 20"/>
                  <a:gd name="T10" fmla="*/ 9 w 45"/>
                  <a:gd name="T11" fmla="*/ 16 h 20"/>
                  <a:gd name="T12" fmla="*/ 9 w 45"/>
                  <a:gd name="T13" fmla="*/ 20 h 20"/>
                  <a:gd name="T14" fmla="*/ 0 w 45"/>
                  <a:gd name="T15" fmla="*/ 20 h 20"/>
                  <a:gd name="T16" fmla="*/ 0 w 45"/>
                  <a:gd name="T17" fmla="*/ 16 h 20"/>
                  <a:gd name="T18" fmla="*/ 6 w 45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20">
                    <a:moveTo>
                      <a:pt x="6" y="3"/>
                    </a:moveTo>
                    <a:cubicBezTo>
                      <a:pt x="10" y="0"/>
                      <a:pt x="14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9"/>
                      <a:pt x="9" y="11"/>
                      <a:pt x="9" y="16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AC9D455-6930-46B2-BEAA-F1770E0263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0595" y="3019426"/>
                <a:ext cx="1228725" cy="425450"/>
              </a:xfrm>
              <a:custGeom>
                <a:avLst/>
                <a:gdLst>
                  <a:gd name="T0" fmla="*/ 5 w 34"/>
                  <a:gd name="T1" fmla="*/ 6 h 12"/>
                  <a:gd name="T2" fmla="*/ 17 w 34"/>
                  <a:gd name="T3" fmla="*/ 12 h 12"/>
                  <a:gd name="T4" fmla="*/ 30 w 34"/>
                  <a:gd name="T5" fmla="*/ 6 h 12"/>
                  <a:gd name="T6" fmla="*/ 17 w 34"/>
                  <a:gd name="T7" fmla="*/ 0 h 12"/>
                  <a:gd name="T8" fmla="*/ 5 w 34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5" y="6"/>
                    </a:moveTo>
                    <a:cubicBezTo>
                      <a:pt x="14" y="6"/>
                      <a:pt x="10" y="12"/>
                      <a:pt x="17" y="12"/>
                    </a:cubicBezTo>
                    <a:cubicBezTo>
                      <a:pt x="25" y="12"/>
                      <a:pt x="21" y="6"/>
                      <a:pt x="30" y="6"/>
                    </a:cubicBezTo>
                    <a:cubicBezTo>
                      <a:pt x="34" y="6"/>
                      <a:pt x="25" y="0"/>
                      <a:pt x="17" y="0"/>
                    </a:cubicBezTo>
                    <a:cubicBezTo>
                      <a:pt x="10" y="0"/>
                      <a:pt x="0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1ECB8EB-3064-4467-908D-E9C0AB87C72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5575" y="3357663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EE9D7BF-6575-408C-A7B5-AF8C5DE463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05071" y="439017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88E861B-7F2A-4BE6-A03A-0D7BFA92FE5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479507" y="549913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A8F634B-D138-47F7-9666-1E97A6EEAE2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144410" y="502159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2" name="Freeform 12">
            <a:extLst>
              <a:ext uri="{FF2B5EF4-FFF2-40B4-BE49-F238E27FC236}">
                <a16:creationId xmlns:a16="http://schemas.microsoft.com/office/drawing/2014/main" id="{B59B432A-755A-4346-BD82-EAA68E732D5B}"/>
              </a:ext>
            </a:extLst>
          </p:cNvPr>
          <p:cNvSpPr>
            <a:spLocks/>
          </p:cNvSpPr>
          <p:nvPr/>
        </p:nvSpPr>
        <p:spPr bwMode="auto">
          <a:xfrm flipH="1">
            <a:off x="3382504" y="108900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3BA97FE6-3444-4EB2-A899-B8DFE7A8D91F}"/>
              </a:ext>
            </a:extLst>
          </p:cNvPr>
          <p:cNvSpPr>
            <a:spLocks/>
          </p:cNvSpPr>
          <p:nvPr/>
        </p:nvSpPr>
        <p:spPr bwMode="auto">
          <a:xfrm flipH="1">
            <a:off x="3382504" y="208997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DCFCA863-7F24-4E36-8A8F-0EB618260C45}"/>
              </a:ext>
            </a:extLst>
          </p:cNvPr>
          <p:cNvSpPr>
            <a:spLocks/>
          </p:cNvSpPr>
          <p:nvPr/>
        </p:nvSpPr>
        <p:spPr bwMode="auto">
          <a:xfrm flipH="1">
            <a:off x="3376353" y="309094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3B95D8CD-D231-42B0-9E15-AB8F0380771D}"/>
              </a:ext>
            </a:extLst>
          </p:cNvPr>
          <p:cNvSpPr>
            <a:spLocks/>
          </p:cNvSpPr>
          <p:nvPr/>
        </p:nvSpPr>
        <p:spPr bwMode="auto">
          <a:xfrm flipH="1">
            <a:off x="3382742" y="4394241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318DC-72AE-4252-B2EE-CA788D98F29F}"/>
              </a:ext>
            </a:extLst>
          </p:cNvPr>
          <p:cNvSpPr txBox="1"/>
          <p:nvPr/>
        </p:nvSpPr>
        <p:spPr>
          <a:xfrm>
            <a:off x="3970171" y="1232500"/>
            <a:ext cx="742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Prevediamo di finire il progetto per il 07-05-2018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F45E41-C425-4B5F-8D81-871128ABAB0B}"/>
              </a:ext>
            </a:extLst>
          </p:cNvPr>
          <p:cNvSpPr txBox="1"/>
          <p:nvPr/>
        </p:nvSpPr>
        <p:spPr>
          <a:xfrm>
            <a:off x="3970171" y="2238020"/>
            <a:ext cx="669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Completare al meglio la parte relativa ai test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A6988C1-822B-458D-AA74-9DAC439D9210}"/>
              </a:ext>
            </a:extLst>
          </p:cNvPr>
          <p:cNvSpPr txBox="1"/>
          <p:nvPr/>
        </p:nvSpPr>
        <p:spPr>
          <a:xfrm>
            <a:off x="3970171" y="3238990"/>
            <a:ext cx="605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contemporaneo completare il codice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E6DD610-294D-4761-88BE-1EA62EF53C95}"/>
              </a:ext>
            </a:extLst>
          </p:cNvPr>
          <p:cNvSpPr txBox="1"/>
          <p:nvPr/>
        </p:nvSpPr>
        <p:spPr>
          <a:xfrm>
            <a:off x="3970171" y="4542291"/>
            <a:ext cx="812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vista del collaudo generale con il committente,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verificato e validato il codice,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intendiamo concordare un incontro con il proponente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eseguire un collaudo generale</a:t>
            </a:r>
            <a:endParaRPr lang="it-IT" sz="2400" dirty="0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300507DE-AA7D-4262-8482-AB201A0B910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936447" y="3801482"/>
            <a:ext cx="208310" cy="3637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0837344-7291-4052-BB06-DB587E7A09B5}"/>
              </a:ext>
            </a:extLst>
          </p:cNvPr>
          <p:cNvSpPr txBox="1"/>
          <p:nvPr/>
        </p:nvSpPr>
        <p:spPr>
          <a:xfrm>
            <a:off x="4144757" y="3811166"/>
            <a:ext cx="45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soddisferemo tutti i requisiti obbligatori</a:t>
            </a:r>
          </a:p>
        </p:txBody>
      </p:sp>
    </p:spTree>
    <p:extLst>
      <p:ext uri="{BB962C8B-B14F-4D97-AF65-F5344CB8AC3E}">
        <p14:creationId xmlns:p14="http://schemas.microsoft.com/office/powerpoint/2010/main" val="30852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5" grpId="0"/>
      <p:bldP spid="6" grpId="0"/>
      <p:bldP spid="30" grpId="0"/>
      <p:bldP spid="31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278294" y="2897236"/>
            <a:ext cx="104097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Il gruppo si riunirà per stabilire quali requisiti opzionali e/o desiderabili implementare per primi fino al completamento delle ore/individuo</a:t>
            </a: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caso di requisiti con la stessa priorità contatteremo la proponente per consultare il suo parere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/>
          </a:p>
        </p:txBody>
      </p:sp>
      <p:sp>
        <p:nvSpPr>
          <p:cNvPr id="5" name="Forma a L 4">
            <a:extLst>
              <a:ext uri="{FF2B5EF4-FFF2-40B4-BE49-F238E27FC236}">
                <a16:creationId xmlns:a16="http://schemas.microsoft.com/office/drawing/2014/main" id="{B2C8F263-6FF6-4A93-9D34-41370D40C26E}"/>
              </a:ext>
            </a:extLst>
          </p:cNvPr>
          <p:cNvSpPr/>
          <p:nvPr/>
        </p:nvSpPr>
        <p:spPr>
          <a:xfrm rot="5400000">
            <a:off x="1349724" y="2034614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0E987203-B60D-4906-98FC-6F88E3507B7F}"/>
              </a:ext>
            </a:extLst>
          </p:cNvPr>
          <p:cNvSpPr/>
          <p:nvPr/>
        </p:nvSpPr>
        <p:spPr>
          <a:xfrm>
            <a:off x="2642380" y="1884069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 46">
            <a:extLst>
              <a:ext uri="{FF2B5EF4-FFF2-40B4-BE49-F238E27FC236}">
                <a16:creationId xmlns:a16="http://schemas.microsoft.com/office/drawing/2014/main" id="{F0E5ADEF-118F-47E6-89BC-7136BE7D8311}"/>
              </a:ext>
            </a:extLst>
          </p:cNvPr>
          <p:cNvGrpSpPr/>
          <p:nvPr/>
        </p:nvGrpSpPr>
        <p:grpSpPr>
          <a:xfrm>
            <a:off x="1597701" y="1400893"/>
            <a:ext cx="732943" cy="814381"/>
            <a:chOff x="7553325" y="1654175"/>
            <a:chExt cx="542925" cy="603250"/>
          </a:xfrm>
          <a:solidFill>
            <a:schemeClr val="accent4"/>
          </a:solidFill>
        </p:grpSpPr>
        <p:sp>
          <p:nvSpPr>
            <p:cNvPr id="9" name="Freeform 131">
              <a:extLst>
                <a:ext uri="{FF2B5EF4-FFF2-40B4-BE49-F238E27FC236}">
                  <a16:creationId xmlns:a16="http://schemas.microsoft.com/office/drawing/2014/main" id="{61D9F649-FBF2-4DED-A6DB-1A1609292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1654175"/>
              <a:ext cx="542925" cy="6032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54" y="8"/>
                </a:cxn>
                <a:cxn ang="0">
                  <a:pos x="38" y="28"/>
                </a:cxn>
                <a:cxn ang="0">
                  <a:pos x="34" y="52"/>
                </a:cxn>
                <a:cxn ang="0">
                  <a:pos x="22" y="54"/>
                </a:cxn>
                <a:cxn ang="0">
                  <a:pos x="6" y="66"/>
                </a:cxn>
                <a:cxn ang="0">
                  <a:pos x="0" y="86"/>
                </a:cxn>
                <a:cxn ang="0">
                  <a:pos x="6" y="106"/>
                </a:cxn>
                <a:cxn ang="0">
                  <a:pos x="22" y="118"/>
                </a:cxn>
                <a:cxn ang="0">
                  <a:pos x="2" y="138"/>
                </a:cxn>
                <a:cxn ang="0">
                  <a:pos x="2" y="160"/>
                </a:cxn>
                <a:cxn ang="0">
                  <a:pos x="22" y="182"/>
                </a:cxn>
                <a:cxn ang="0">
                  <a:pos x="6" y="194"/>
                </a:cxn>
                <a:cxn ang="0">
                  <a:pos x="0" y="212"/>
                </a:cxn>
                <a:cxn ang="0">
                  <a:pos x="14" y="240"/>
                </a:cxn>
                <a:cxn ang="0">
                  <a:pos x="14" y="250"/>
                </a:cxn>
                <a:cxn ang="0">
                  <a:pos x="0" y="278"/>
                </a:cxn>
                <a:cxn ang="0">
                  <a:pos x="4" y="290"/>
                </a:cxn>
                <a:cxn ang="0">
                  <a:pos x="16" y="306"/>
                </a:cxn>
                <a:cxn ang="0">
                  <a:pos x="34" y="312"/>
                </a:cxn>
                <a:cxn ang="0">
                  <a:pos x="36" y="344"/>
                </a:cxn>
                <a:cxn ang="0">
                  <a:pos x="48" y="366"/>
                </a:cxn>
                <a:cxn ang="0">
                  <a:pos x="72" y="380"/>
                </a:cxn>
                <a:cxn ang="0">
                  <a:pos x="296" y="380"/>
                </a:cxn>
                <a:cxn ang="0">
                  <a:pos x="322" y="372"/>
                </a:cxn>
                <a:cxn ang="0">
                  <a:pos x="340" y="352"/>
                </a:cxn>
                <a:cxn ang="0">
                  <a:pos x="342" y="46"/>
                </a:cxn>
                <a:cxn ang="0">
                  <a:pos x="340" y="28"/>
                </a:cxn>
                <a:cxn ang="0">
                  <a:pos x="322" y="8"/>
                </a:cxn>
                <a:cxn ang="0">
                  <a:pos x="296" y="0"/>
                </a:cxn>
                <a:cxn ang="0">
                  <a:pos x="34" y="102"/>
                </a:cxn>
                <a:cxn ang="0">
                  <a:pos x="24" y="96"/>
                </a:cxn>
                <a:cxn ang="0">
                  <a:pos x="20" y="86"/>
                </a:cxn>
                <a:cxn ang="0">
                  <a:pos x="28" y="72"/>
                </a:cxn>
                <a:cxn ang="0">
                  <a:pos x="34" y="134"/>
                </a:cxn>
                <a:cxn ang="0">
                  <a:pos x="28" y="164"/>
                </a:cxn>
                <a:cxn ang="0">
                  <a:pos x="20" y="150"/>
                </a:cxn>
                <a:cxn ang="0">
                  <a:pos x="24" y="138"/>
                </a:cxn>
                <a:cxn ang="0">
                  <a:pos x="34" y="134"/>
                </a:cxn>
                <a:cxn ang="0">
                  <a:pos x="34" y="228"/>
                </a:cxn>
                <a:cxn ang="0">
                  <a:pos x="20" y="218"/>
                </a:cxn>
                <a:cxn ang="0">
                  <a:pos x="20" y="208"/>
                </a:cxn>
                <a:cxn ang="0">
                  <a:pos x="34" y="198"/>
                </a:cxn>
                <a:cxn ang="0">
                  <a:pos x="20" y="278"/>
                </a:cxn>
                <a:cxn ang="0">
                  <a:pos x="28" y="264"/>
                </a:cxn>
                <a:cxn ang="0">
                  <a:pos x="34" y="292"/>
                </a:cxn>
                <a:cxn ang="0">
                  <a:pos x="20" y="284"/>
                </a:cxn>
                <a:cxn ang="0">
                  <a:pos x="308" y="334"/>
                </a:cxn>
                <a:cxn ang="0">
                  <a:pos x="304" y="342"/>
                </a:cxn>
                <a:cxn ang="0">
                  <a:pos x="80" y="346"/>
                </a:cxn>
                <a:cxn ang="0">
                  <a:pos x="72" y="342"/>
                </a:cxn>
                <a:cxn ang="0">
                  <a:pos x="70" y="46"/>
                </a:cxn>
                <a:cxn ang="0">
                  <a:pos x="72" y="38"/>
                </a:cxn>
                <a:cxn ang="0">
                  <a:pos x="296" y="34"/>
                </a:cxn>
                <a:cxn ang="0">
                  <a:pos x="304" y="38"/>
                </a:cxn>
                <a:cxn ang="0">
                  <a:pos x="308" y="334"/>
                </a:cxn>
              </a:cxnLst>
              <a:rect l="0" t="0" r="r" b="b"/>
              <a:pathLst>
                <a:path w="342" h="380">
                  <a:moveTo>
                    <a:pt x="296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48" y="14"/>
                  </a:lnTo>
                  <a:lnTo>
                    <a:pt x="42" y="20"/>
                  </a:lnTo>
                  <a:lnTo>
                    <a:pt x="38" y="28"/>
                  </a:lnTo>
                  <a:lnTo>
                    <a:pt x="36" y="36"/>
                  </a:lnTo>
                  <a:lnTo>
                    <a:pt x="34" y="4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2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6"/>
                  </a:lnTo>
                  <a:lnTo>
                    <a:pt x="6" y="106"/>
                  </a:lnTo>
                  <a:lnTo>
                    <a:pt x="14" y="112"/>
                  </a:lnTo>
                  <a:lnTo>
                    <a:pt x="22" y="118"/>
                  </a:lnTo>
                  <a:lnTo>
                    <a:pt x="22" y="118"/>
                  </a:lnTo>
                  <a:lnTo>
                    <a:pt x="14" y="122"/>
                  </a:lnTo>
                  <a:lnTo>
                    <a:pt x="6" y="130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0"/>
                  </a:lnTo>
                  <a:lnTo>
                    <a:pt x="6" y="168"/>
                  </a:lnTo>
                  <a:lnTo>
                    <a:pt x="14" y="176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14" y="186"/>
                  </a:lnTo>
                  <a:lnTo>
                    <a:pt x="6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24"/>
                  </a:lnTo>
                  <a:lnTo>
                    <a:pt x="6" y="232"/>
                  </a:lnTo>
                  <a:lnTo>
                    <a:pt x="14" y="240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14" y="250"/>
                  </a:lnTo>
                  <a:lnTo>
                    <a:pt x="6" y="258"/>
                  </a:lnTo>
                  <a:lnTo>
                    <a:pt x="2" y="26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84"/>
                  </a:lnTo>
                  <a:lnTo>
                    <a:pt x="4" y="290"/>
                  </a:lnTo>
                  <a:lnTo>
                    <a:pt x="6" y="296"/>
                  </a:lnTo>
                  <a:lnTo>
                    <a:pt x="10" y="302"/>
                  </a:lnTo>
                  <a:lnTo>
                    <a:pt x="16" y="306"/>
                  </a:lnTo>
                  <a:lnTo>
                    <a:pt x="22" y="308"/>
                  </a:lnTo>
                  <a:lnTo>
                    <a:pt x="28" y="310"/>
                  </a:lnTo>
                  <a:lnTo>
                    <a:pt x="34" y="312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36" y="344"/>
                  </a:lnTo>
                  <a:lnTo>
                    <a:pt x="38" y="352"/>
                  </a:lnTo>
                  <a:lnTo>
                    <a:pt x="42" y="360"/>
                  </a:lnTo>
                  <a:lnTo>
                    <a:pt x="48" y="366"/>
                  </a:lnTo>
                  <a:lnTo>
                    <a:pt x="54" y="372"/>
                  </a:lnTo>
                  <a:lnTo>
                    <a:pt x="62" y="376"/>
                  </a:lnTo>
                  <a:lnTo>
                    <a:pt x="72" y="380"/>
                  </a:lnTo>
                  <a:lnTo>
                    <a:pt x="80" y="380"/>
                  </a:lnTo>
                  <a:lnTo>
                    <a:pt x="296" y="380"/>
                  </a:lnTo>
                  <a:lnTo>
                    <a:pt x="296" y="380"/>
                  </a:lnTo>
                  <a:lnTo>
                    <a:pt x="306" y="380"/>
                  </a:lnTo>
                  <a:lnTo>
                    <a:pt x="314" y="376"/>
                  </a:lnTo>
                  <a:lnTo>
                    <a:pt x="322" y="372"/>
                  </a:lnTo>
                  <a:lnTo>
                    <a:pt x="330" y="366"/>
                  </a:lnTo>
                  <a:lnTo>
                    <a:pt x="334" y="360"/>
                  </a:lnTo>
                  <a:lnTo>
                    <a:pt x="340" y="352"/>
                  </a:lnTo>
                  <a:lnTo>
                    <a:pt x="342" y="344"/>
                  </a:lnTo>
                  <a:lnTo>
                    <a:pt x="342" y="334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2" y="36"/>
                  </a:lnTo>
                  <a:lnTo>
                    <a:pt x="340" y="28"/>
                  </a:lnTo>
                  <a:lnTo>
                    <a:pt x="334" y="20"/>
                  </a:lnTo>
                  <a:lnTo>
                    <a:pt x="330" y="14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6" y="0"/>
                  </a:lnTo>
                  <a:close/>
                  <a:moveTo>
                    <a:pt x="34" y="70"/>
                  </a:moveTo>
                  <a:lnTo>
                    <a:pt x="34" y="102"/>
                  </a:lnTo>
                  <a:lnTo>
                    <a:pt x="34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20" y="92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0" y="80"/>
                  </a:lnTo>
                  <a:lnTo>
                    <a:pt x="24" y="74"/>
                  </a:lnTo>
                  <a:lnTo>
                    <a:pt x="28" y="72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34"/>
                  </a:moveTo>
                  <a:lnTo>
                    <a:pt x="34" y="164"/>
                  </a:lnTo>
                  <a:lnTo>
                    <a:pt x="34" y="164"/>
                  </a:lnTo>
                  <a:lnTo>
                    <a:pt x="28" y="164"/>
                  </a:lnTo>
                  <a:lnTo>
                    <a:pt x="24" y="160"/>
                  </a:lnTo>
                  <a:lnTo>
                    <a:pt x="20" y="156"/>
                  </a:lnTo>
                  <a:lnTo>
                    <a:pt x="20" y="150"/>
                  </a:lnTo>
                  <a:lnTo>
                    <a:pt x="20" y="150"/>
                  </a:lnTo>
                  <a:lnTo>
                    <a:pt x="20" y="144"/>
                  </a:lnTo>
                  <a:lnTo>
                    <a:pt x="24" y="138"/>
                  </a:lnTo>
                  <a:lnTo>
                    <a:pt x="28" y="136"/>
                  </a:lnTo>
                  <a:lnTo>
                    <a:pt x="34" y="134"/>
                  </a:lnTo>
                  <a:lnTo>
                    <a:pt x="34" y="134"/>
                  </a:lnTo>
                  <a:close/>
                  <a:moveTo>
                    <a:pt x="34" y="198"/>
                  </a:moveTo>
                  <a:lnTo>
                    <a:pt x="34" y="228"/>
                  </a:lnTo>
                  <a:lnTo>
                    <a:pt x="34" y="228"/>
                  </a:lnTo>
                  <a:lnTo>
                    <a:pt x="28" y="228"/>
                  </a:lnTo>
                  <a:lnTo>
                    <a:pt x="24" y="224"/>
                  </a:lnTo>
                  <a:lnTo>
                    <a:pt x="20" y="218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20" y="208"/>
                  </a:lnTo>
                  <a:lnTo>
                    <a:pt x="24" y="202"/>
                  </a:lnTo>
                  <a:lnTo>
                    <a:pt x="28" y="198"/>
                  </a:lnTo>
                  <a:lnTo>
                    <a:pt x="34" y="198"/>
                  </a:lnTo>
                  <a:lnTo>
                    <a:pt x="34" y="198"/>
                  </a:lnTo>
                  <a:close/>
                  <a:moveTo>
                    <a:pt x="20" y="278"/>
                  </a:moveTo>
                  <a:lnTo>
                    <a:pt x="20" y="278"/>
                  </a:lnTo>
                  <a:lnTo>
                    <a:pt x="20" y="272"/>
                  </a:lnTo>
                  <a:lnTo>
                    <a:pt x="24" y="266"/>
                  </a:lnTo>
                  <a:lnTo>
                    <a:pt x="28" y="264"/>
                  </a:lnTo>
                  <a:lnTo>
                    <a:pt x="34" y="262"/>
                  </a:lnTo>
                  <a:lnTo>
                    <a:pt x="34" y="292"/>
                  </a:lnTo>
                  <a:lnTo>
                    <a:pt x="34" y="292"/>
                  </a:lnTo>
                  <a:lnTo>
                    <a:pt x="28" y="292"/>
                  </a:lnTo>
                  <a:lnTo>
                    <a:pt x="24" y="288"/>
                  </a:lnTo>
                  <a:lnTo>
                    <a:pt x="20" y="284"/>
                  </a:lnTo>
                  <a:lnTo>
                    <a:pt x="20" y="278"/>
                  </a:lnTo>
                  <a:lnTo>
                    <a:pt x="20" y="278"/>
                  </a:lnTo>
                  <a:close/>
                  <a:moveTo>
                    <a:pt x="308" y="334"/>
                  </a:moveTo>
                  <a:lnTo>
                    <a:pt x="308" y="334"/>
                  </a:lnTo>
                  <a:lnTo>
                    <a:pt x="308" y="338"/>
                  </a:lnTo>
                  <a:lnTo>
                    <a:pt x="304" y="342"/>
                  </a:lnTo>
                  <a:lnTo>
                    <a:pt x="302" y="344"/>
                  </a:lnTo>
                  <a:lnTo>
                    <a:pt x="296" y="346"/>
                  </a:lnTo>
                  <a:lnTo>
                    <a:pt x="80" y="346"/>
                  </a:lnTo>
                  <a:lnTo>
                    <a:pt x="80" y="346"/>
                  </a:lnTo>
                  <a:lnTo>
                    <a:pt x="76" y="344"/>
                  </a:lnTo>
                  <a:lnTo>
                    <a:pt x="72" y="342"/>
                  </a:lnTo>
                  <a:lnTo>
                    <a:pt x="70" y="338"/>
                  </a:lnTo>
                  <a:lnTo>
                    <a:pt x="70" y="33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2"/>
                  </a:lnTo>
                  <a:lnTo>
                    <a:pt x="72" y="38"/>
                  </a:lnTo>
                  <a:lnTo>
                    <a:pt x="76" y="36"/>
                  </a:lnTo>
                  <a:lnTo>
                    <a:pt x="80" y="34"/>
                  </a:lnTo>
                  <a:lnTo>
                    <a:pt x="296" y="34"/>
                  </a:lnTo>
                  <a:lnTo>
                    <a:pt x="296" y="34"/>
                  </a:lnTo>
                  <a:lnTo>
                    <a:pt x="302" y="36"/>
                  </a:lnTo>
                  <a:lnTo>
                    <a:pt x="304" y="38"/>
                  </a:lnTo>
                  <a:lnTo>
                    <a:pt x="308" y="42"/>
                  </a:lnTo>
                  <a:lnTo>
                    <a:pt x="308" y="46"/>
                  </a:lnTo>
                  <a:lnTo>
                    <a:pt x="308" y="334"/>
                  </a:lnTo>
                  <a:lnTo>
                    <a:pt x="30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32">
              <a:extLst>
                <a:ext uri="{FF2B5EF4-FFF2-40B4-BE49-F238E27FC236}">
                  <a16:creationId xmlns:a16="http://schemas.microsoft.com/office/drawing/2014/main" id="{61678A2B-A534-47AB-8805-7F5FAA21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7716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3">
              <a:extLst>
                <a:ext uri="{FF2B5EF4-FFF2-40B4-BE49-F238E27FC236}">
                  <a16:creationId xmlns:a16="http://schemas.microsoft.com/office/drawing/2014/main" id="{4C95C0FF-2AD9-43D1-8969-39DC3C26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8478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4">
              <a:extLst>
                <a:ext uri="{FF2B5EF4-FFF2-40B4-BE49-F238E27FC236}">
                  <a16:creationId xmlns:a16="http://schemas.microsoft.com/office/drawing/2014/main" id="{2409B181-EA41-47F7-8494-2A189F21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9272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35">
              <a:extLst>
                <a:ext uri="{FF2B5EF4-FFF2-40B4-BE49-F238E27FC236}">
                  <a16:creationId xmlns:a16="http://schemas.microsoft.com/office/drawing/2014/main" id="{1C173134-6400-4B41-97D7-51FD5FDE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034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6">
              <a:extLst>
                <a:ext uri="{FF2B5EF4-FFF2-40B4-BE49-F238E27FC236}">
                  <a16:creationId xmlns:a16="http://schemas.microsoft.com/office/drawing/2014/main" id="{BD5D2E69-104D-4A21-8133-6EE3011E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79625"/>
              <a:ext cx="26352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396008-953B-49C3-9B23-BF8258D4D84D}"/>
              </a:ext>
            </a:extLst>
          </p:cNvPr>
          <p:cNvSpPr txBox="1"/>
          <p:nvPr/>
        </p:nvSpPr>
        <p:spPr>
          <a:xfrm>
            <a:off x="3298340" y="1803535"/>
            <a:ext cx="6636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Lavori in caso di avanzamento di ore lavoro: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255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3780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9938" y="317747"/>
            <a:ext cx="6436476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Stato di completamento del prodotto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sviluppo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verifica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autovalutazione esito del prodotto</a:t>
            </a:r>
            <a:endParaRPr kumimoji="1" lang="zh-CN" altLang="en-US" sz="2400" b="1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665312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722119" y="2034607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902715" y="226801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179938" y="2342678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Difficoltà nel periodo RP-RQ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2119" y="3198044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2715" y="3431454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275262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508671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179938" y="349341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5" name="Rettangolo 4"/>
          <p:cNvSpPr/>
          <p:nvPr/>
        </p:nvSpPr>
        <p:spPr>
          <a:xfrm>
            <a:off x="5148500" y="456024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Previsioni e obiettivi di completamento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79938" y="5671923"/>
            <a:ext cx="6467914" cy="4633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3726456" y="5352480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585889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449247"/>
            <a:ext cx="8479226" cy="11379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Dimostrazione </a:t>
            </a:r>
            <a:r>
              <a:rPr kumimoji="1" lang="it-IT" sz="32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DeSpeect</a:t>
            </a: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  <a:p>
            <a:pPr defTabSz="609630">
              <a:lnSpc>
                <a:spcPct val="110000"/>
              </a:lnSpc>
            </a:pP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31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 err="1"/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21/21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B090CC-3103-430D-B7E5-CE8D3C27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7" y="1174046"/>
            <a:ext cx="7012613" cy="53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88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496535"/>
            <a:ext cx="847922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Stato di completamento </a:t>
            </a:r>
          </a:p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del prodotto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 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prodotto</a:t>
            </a:r>
            <a:endParaRPr kumimoji="1" lang="zh-CN" altLang="en-US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五边形 21"/>
          <p:cNvSpPr/>
          <p:nvPr/>
        </p:nvSpPr>
        <p:spPr>
          <a:xfrm>
            <a:off x="1541444" y="1526803"/>
            <a:ext cx="3836881" cy="765934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1541444" y="1526803"/>
            <a:ext cx="9032336" cy="1109436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1444" y="1673827"/>
            <a:ext cx="9032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Grazie alla TB e al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la fase di PB è filata senza intoppi </a:t>
            </a:r>
          </a:p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 modo lineare e fluida</a:t>
            </a:r>
          </a:p>
        </p:txBody>
      </p:sp>
      <p:sp>
        <p:nvSpPr>
          <p:cNvPr id="32" name="矩形 31"/>
          <p:cNvSpPr/>
          <p:nvPr/>
        </p:nvSpPr>
        <p:spPr>
          <a:xfrm>
            <a:off x="1541444" y="1678937"/>
            <a:ext cx="3836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Differenze tra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e PB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4/21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922A3F2-070E-4DA7-88CC-1ADA201D7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7485"/>
              </p:ext>
            </p:extLst>
          </p:nvPr>
        </p:nvGraphicFramePr>
        <p:xfrm>
          <a:off x="1541444" y="2573115"/>
          <a:ext cx="905926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903">
                  <a:extLst>
                    <a:ext uri="{9D8B030D-6E8A-4147-A177-3AD203B41FA5}">
                      <a16:colId xmlns:a16="http://schemas.microsoft.com/office/drawing/2014/main" val="4043839110"/>
                    </a:ext>
                  </a:extLst>
                </a:gridCol>
                <a:gridCol w="4102359">
                  <a:extLst>
                    <a:ext uri="{9D8B030D-6E8A-4147-A177-3AD203B41FA5}">
                      <a16:colId xmlns:a16="http://schemas.microsoft.com/office/drawing/2014/main" val="2742221942"/>
                    </a:ext>
                  </a:extLst>
                </a:gridCol>
              </a:tblGrid>
              <a:tr h="227937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Baseline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8141"/>
                  </a:ext>
                </a:extLst>
              </a:tr>
              <a:tr h="455766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abbozzata e sommaria,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 di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basata su MVVM 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facente uso di vari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66461"/>
                  </a:ext>
                </a:extLst>
              </a:tr>
              <a:tr h="911747"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un'interfaccia grafica provvisoria e carente di elementi fondamentali per il soddisfacimento di molti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Interfaccia grafica quasi completa predisposta all'implementazione della totalità dei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62225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poche funzionalità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dimostrative (per esempio la stampa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parziale del grafo)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della maggior parte delle funzionalità richieste dai requisiti funzionali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60541"/>
                  </a:ext>
                </a:extLst>
              </a:tr>
              <a:tr h="398889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macchinose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semplificate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0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665846" y="1501555"/>
            <a:ext cx="1093346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5846" y="1570223"/>
            <a:ext cx="1093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architettura generale del prodotto segue il Model-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ViewModel</a:t>
            </a:r>
            <a:endParaRPr lang="it-IT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5/21</a:t>
            </a:r>
            <a:endParaRPr lang="it-IT" dirty="0"/>
          </a:p>
        </p:txBody>
      </p:sp>
      <p:pic>
        <p:nvPicPr>
          <p:cNvPr id="7" name="Elemento grafico 12">
            <a:extLst>
              <a:ext uri="{FF2B5EF4-FFF2-40B4-BE49-F238E27FC236}">
                <a16:creationId xmlns:a16="http://schemas.microsoft.com/office/drawing/2014/main" id="{D97E5ED6-6F28-4843-A700-72FECA22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245" r="62454" b="51496"/>
          <a:stretch/>
        </p:blipFill>
        <p:spPr>
          <a:xfrm>
            <a:off x="3676128" y="2352531"/>
            <a:ext cx="4276745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4319570" y="1432282"/>
            <a:ext cx="319957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425" y="1517471"/>
            <a:ext cx="3185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Casi d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uso coperti</a:t>
            </a:r>
            <a:endParaRPr lang="it-IT" sz="2400" i="1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6/21</a:t>
            </a:r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FB6957-9C73-4A49-BF34-997B8AA5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379715"/>
              </p:ext>
            </p:extLst>
          </p:nvPr>
        </p:nvGraphicFramePr>
        <p:xfrm>
          <a:off x="6587570" y="2064328"/>
          <a:ext cx="3928029" cy="42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9523"/>
              </p:ext>
            </p:extLst>
          </p:nvPr>
        </p:nvGraphicFramePr>
        <p:xfrm>
          <a:off x="1884785" y="2064328"/>
          <a:ext cx="4034572" cy="42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2522354" y="1487700"/>
            <a:ext cx="6483099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2536210" y="1556368"/>
            <a:ext cx="6469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Requisiti obbligatori funzionali soddisfatti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130062"/>
              </p:ext>
            </p:extLst>
          </p:nvPr>
        </p:nvGraphicFramePr>
        <p:xfrm>
          <a:off x="2359269" y="2248304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948034"/>
              </p:ext>
            </p:extLst>
          </p:nvPr>
        </p:nvGraphicFramePr>
        <p:xfrm>
          <a:off x="6605957" y="2248303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20665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42791" y="2382787"/>
            <a:ext cx="7277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Codice non totalmente verificato a causa di vari problemi con i software di test</a:t>
            </a:r>
          </a:p>
          <a:p>
            <a:pPr>
              <a:buClr>
                <a:srgbClr val="FFDA00"/>
              </a:buClr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Abbiamo instaurato una CI integrando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CI,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SonarQube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e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BetterCodeHub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25B78D-CCC7-4E5A-9F7D-86E7397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2" y="1017288"/>
            <a:ext cx="770020" cy="7700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D7E1D5E-AFF0-46E3-A1FE-9602740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42" y="2389286"/>
            <a:ext cx="770020" cy="7700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11BBBA-2C39-4E54-8779-595343F0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18" y="3831715"/>
            <a:ext cx="783339" cy="77708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FA30996-7109-445C-8841-5993F5A96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54" y="5338509"/>
            <a:ext cx="745050" cy="7450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A8B248-A8D8-49F8-95E8-331AB7F0E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376" y="5138004"/>
            <a:ext cx="1530016" cy="1530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D5CFF-9307-481A-A0C9-A4F85736D1E8}"/>
              </a:ext>
            </a:extLst>
          </p:cNvPr>
          <p:cNvSpPr txBox="1"/>
          <p:nvPr/>
        </p:nvSpPr>
        <p:spPr>
          <a:xfrm>
            <a:off x="1165994" y="174669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Scrittura del codice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D56A77-0747-4E0B-9267-1AEF55BE2901}"/>
              </a:ext>
            </a:extLst>
          </p:cNvPr>
          <p:cNvSpPr txBox="1"/>
          <p:nvPr/>
        </p:nvSpPr>
        <p:spPr>
          <a:xfrm>
            <a:off x="1610827" y="31878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GitHub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6617EB-3BC3-4C44-9662-882390AFE726}"/>
              </a:ext>
            </a:extLst>
          </p:cNvPr>
          <p:cNvSpPr txBox="1"/>
          <p:nvPr/>
        </p:nvSpPr>
        <p:spPr>
          <a:xfrm>
            <a:off x="1580242" y="4662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A451CF-3976-4D24-9032-A79A2F434841}"/>
              </a:ext>
            </a:extLst>
          </p:cNvPr>
          <p:cNvSpPr txBox="1"/>
          <p:nvPr/>
        </p:nvSpPr>
        <p:spPr>
          <a:xfrm>
            <a:off x="153250" y="6231977"/>
            <a:ext cx="13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BetterCodeHub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364EBF-FC2E-4F07-9041-397132480549}"/>
              </a:ext>
            </a:extLst>
          </p:cNvPr>
          <p:cNvSpPr txBox="1"/>
          <p:nvPr/>
        </p:nvSpPr>
        <p:spPr>
          <a:xfrm>
            <a:off x="2842776" y="623601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SonarQube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6" name="Freccia a inversione 25">
            <a:extLst>
              <a:ext uri="{FF2B5EF4-FFF2-40B4-BE49-F238E27FC236}">
                <a16:creationId xmlns:a16="http://schemas.microsoft.com/office/drawing/2014/main" id="{52B819ED-DB99-4F31-9317-3005EB2D544F}"/>
              </a:ext>
            </a:extLst>
          </p:cNvPr>
          <p:cNvSpPr/>
          <p:nvPr/>
        </p:nvSpPr>
        <p:spPr>
          <a:xfrm rot="5400000">
            <a:off x="1919185" y="1978236"/>
            <a:ext cx="154525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Freccia a inversione 26">
            <a:extLst>
              <a:ext uri="{FF2B5EF4-FFF2-40B4-BE49-F238E27FC236}">
                <a16:creationId xmlns:a16="http://schemas.microsoft.com/office/drawing/2014/main" id="{9256637A-C683-490A-8CF7-409F76005E1E}"/>
              </a:ext>
            </a:extLst>
          </p:cNvPr>
          <p:cNvSpPr/>
          <p:nvPr/>
        </p:nvSpPr>
        <p:spPr>
          <a:xfrm rot="16200000" flipH="1">
            <a:off x="346910" y="3385609"/>
            <a:ext cx="163856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33D4939-2BA0-4616-BE8A-1ACE6C2D6F02}"/>
              </a:ext>
            </a:extLst>
          </p:cNvPr>
          <p:cNvSpPr/>
          <p:nvPr/>
        </p:nvSpPr>
        <p:spPr>
          <a:xfrm>
            <a:off x="1899073" y="4975676"/>
            <a:ext cx="134234" cy="7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bidirezionale orizzontale 28">
            <a:extLst>
              <a:ext uri="{FF2B5EF4-FFF2-40B4-BE49-F238E27FC236}">
                <a16:creationId xmlns:a16="http://schemas.microsoft.com/office/drawing/2014/main" id="{0FFEDB25-4648-4EF9-AF77-8D192D616680}"/>
              </a:ext>
            </a:extLst>
          </p:cNvPr>
          <p:cNvSpPr/>
          <p:nvPr/>
        </p:nvSpPr>
        <p:spPr>
          <a:xfrm>
            <a:off x="1307826" y="5626359"/>
            <a:ext cx="1316728" cy="2233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1225" y="2523164"/>
            <a:ext cx="111382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Critiche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Gestione sbagliata del tempo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Dalla esposizione non era chiara 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interazione con le tecnologie esterne</a:t>
            </a:r>
          </a:p>
          <a:p>
            <a:pPr marL="1257277" lvl="2" indent="-342900">
              <a:buClr>
                <a:srgbClr val="FFDA00"/>
              </a:buClr>
              <a:buFont typeface="ArialUnicodeMS" charset="0"/>
              <a:buChar char="✑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Faceva riferimento a QT, presa la slide di riferimento ci è stato notificato che sarebbe stato meglio evidenziarla in modo diverso 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Riflessioni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Difficile in 15 minuti includere il funzionamento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665846" y="1518064"/>
            <a:ext cx="6470933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65847" y="1550933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57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788</Words>
  <Application>Microsoft Office PowerPoint</Application>
  <PresentationFormat>Widescreen</PresentationFormat>
  <Paragraphs>235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Microsoft YaHei</vt:lpstr>
      <vt:lpstr>Microsoft YaHei</vt:lpstr>
      <vt:lpstr>新細明體</vt:lpstr>
      <vt:lpstr>黑体</vt:lpstr>
      <vt:lpstr>宋体</vt:lpstr>
      <vt:lpstr>Arial</vt:lpstr>
      <vt:lpstr>ArialUnicodeMS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97</cp:revision>
  <dcterms:created xsi:type="dcterms:W3CDTF">2015-08-18T02:51:41Z</dcterms:created>
  <dcterms:modified xsi:type="dcterms:W3CDTF">2018-04-22T18:54:26Z</dcterms:modified>
  <cp:category/>
</cp:coreProperties>
</file>