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1"/>
  </p:notesMasterIdLst>
  <p:sldIdLst>
    <p:sldId id="258" r:id="rId2"/>
    <p:sldId id="259" r:id="rId3"/>
    <p:sldId id="260" r:id="rId4"/>
    <p:sldId id="264" r:id="rId5"/>
    <p:sldId id="292" r:id="rId6"/>
    <p:sldId id="281" r:id="rId7"/>
    <p:sldId id="275" r:id="rId8"/>
    <p:sldId id="294" r:id="rId9"/>
    <p:sldId id="295" r:id="rId10"/>
    <p:sldId id="299" r:id="rId11"/>
    <p:sldId id="284" r:id="rId12"/>
    <p:sldId id="297" r:id="rId13"/>
    <p:sldId id="278" r:id="rId14"/>
    <p:sldId id="276" r:id="rId15"/>
    <p:sldId id="287" r:id="rId16"/>
    <p:sldId id="285" r:id="rId17"/>
    <p:sldId id="286" r:id="rId18"/>
    <p:sldId id="29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5"/>
    <a:srgbClr val="FFD600"/>
    <a:srgbClr val="C3A600"/>
    <a:srgbClr val="F65400"/>
    <a:srgbClr val="424A53"/>
    <a:srgbClr val="FFE459"/>
    <a:srgbClr val="FFDA00"/>
    <a:srgbClr val="515151"/>
    <a:srgbClr val="FF0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29"/>
  </p:normalViewPr>
  <p:slideViewPr>
    <p:cSldViewPr snapToGrid="0" snapToObjects="1">
      <p:cViewPr varScale="1">
        <p:scale>
          <a:sx n="86" d="100"/>
          <a:sy n="86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 err="1">
                <a:solidFill>
                  <a:srgbClr val="515151"/>
                </a:solidFill>
              </a:rPr>
              <a:t>Linee</a:t>
            </a:r>
            <a:r>
              <a:rPr lang="en-US" u="none" baseline="0" dirty="0">
                <a:solidFill>
                  <a:srgbClr val="515151"/>
                </a:solidFill>
              </a:rPr>
              <a:t> di </a:t>
            </a:r>
            <a:r>
              <a:rPr lang="en-US" u="none" baseline="0" dirty="0" err="1">
                <a:solidFill>
                  <a:srgbClr val="515151"/>
                </a:solidFill>
              </a:rPr>
              <a:t>codice</a:t>
            </a:r>
            <a:r>
              <a:rPr lang="en-US" u="none" baseline="0" dirty="0">
                <a:solidFill>
                  <a:srgbClr val="515151"/>
                </a:solidFill>
              </a:rPr>
              <a:t> </a:t>
            </a:r>
            <a:r>
              <a:rPr lang="en-US" u="none" baseline="0" dirty="0" err="1">
                <a:solidFill>
                  <a:srgbClr val="515151"/>
                </a:solidFill>
              </a:rPr>
              <a:t>coperte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0718236791747135"/>
          <c:y val="1.94434521391451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explosion val="18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explosion val="1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2664106071998557"/>
                  <c:y val="-0.24991049183755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 err="1">
                <a:solidFill>
                  <a:srgbClr val="515151"/>
                </a:solidFill>
              </a:rPr>
              <a:t>Rapporto</a:t>
            </a:r>
            <a:r>
              <a:rPr lang="en-US" u="none" baseline="0" dirty="0">
                <a:solidFill>
                  <a:srgbClr val="515151"/>
                </a:solidFill>
              </a:rPr>
              <a:t> </a:t>
            </a:r>
            <a:r>
              <a:rPr lang="en-US" u="none" baseline="0" dirty="0" err="1">
                <a:solidFill>
                  <a:srgbClr val="515151"/>
                </a:solidFill>
              </a:rPr>
              <a:t>commenti</a:t>
            </a:r>
            <a:r>
              <a:rPr lang="en-US" u="none" baseline="0" dirty="0">
                <a:solidFill>
                  <a:srgbClr val="515151"/>
                </a:solidFill>
              </a:rPr>
              <a:t> e </a:t>
            </a:r>
            <a:r>
              <a:rPr lang="en-US" u="none" baseline="0" dirty="0" err="1">
                <a:solidFill>
                  <a:srgbClr val="515151"/>
                </a:solidFill>
              </a:rPr>
              <a:t>codice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2505661109652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3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3D-4166-A423-CFF9ED2DC1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3D-4166-A423-CFF9ED2DC1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3D-4166-A423-CFF9ED2DC1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3D-4166-A423-CFF9ED2DC198}"/>
              </c:ext>
            </c:extLst>
          </c:dPt>
          <c:dLbls>
            <c:dLbl>
              <c:idx val="0"/>
              <c:layout>
                <c:manualLayout>
                  <c:x val="-0.19932178540668033"/>
                  <c:y val="-3.141039601372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3D-4166-A423-CFF9ED2DC198}"/>
                </c:ext>
              </c:extLst>
            </c:dLbl>
            <c:dLbl>
              <c:idx val="1"/>
              <c:layout>
                <c:manualLayout>
                  <c:x val="0.17450160774213486"/>
                  <c:y val="3.11542850671637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3D-4166-A423-CFF9ED2DC1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Commenti</c:v>
                </c:pt>
                <c:pt idx="1">
                  <c:v>Codice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0.38500000000000001</c:v>
                </c:pt>
                <c:pt idx="1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3D-4166-A423-CFF9ED2DC19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u="none" baseline="0" dirty="0" err="1">
                <a:solidFill>
                  <a:srgbClr val="515151"/>
                </a:solidFill>
              </a:rPr>
              <a:t>Requisiti</a:t>
            </a:r>
            <a:r>
              <a:rPr lang="en-US" sz="2128" u="none" baseline="0" dirty="0">
                <a:solidFill>
                  <a:srgbClr val="515151"/>
                </a:solidFill>
              </a:rPr>
              <a:t> </a:t>
            </a:r>
            <a:r>
              <a:rPr lang="en-US" sz="2128" u="none" baseline="0" dirty="0" err="1">
                <a:solidFill>
                  <a:srgbClr val="515151"/>
                </a:solidFill>
              </a:rPr>
              <a:t>obbligatori</a:t>
            </a:r>
            <a:endParaRPr lang="en-US" sz="2250" u="none" baseline="0" dirty="0">
              <a:solidFill>
                <a:srgbClr val="515151"/>
              </a:solidFill>
            </a:endParaRPr>
          </a:p>
        </c:rich>
      </c:tx>
      <c:layout>
        <c:manualLayout>
          <c:xMode val="edge"/>
          <c:yMode val="edge"/>
          <c:x val="0.13827128635759067"/>
          <c:y val="2.55893165148004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C1-4759-A2D1-CE581881B99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C1-4759-A2D1-CE581881B99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C1-4759-A2D1-CE581881B99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5C1-4759-A2D1-CE581881B994}"/>
              </c:ext>
            </c:extLst>
          </c:dPt>
          <c:dLbls>
            <c:dLbl>
              <c:idx val="0"/>
              <c:layout>
                <c:manualLayout>
                  <c:x val="-1.7620000567086458E-2"/>
                  <c:y val="-0.285866203808561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C1-4759-A2D1-CE581881B9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C1-4759-A2D1-CE581881B9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C1-4759-A2D1-CE581881B99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67951" y="185553"/>
            <a:ext cx="58969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3200" b="1" dirty="0">
                <a:solidFill>
                  <a:schemeClr val="accent1">
                    <a:lumMod val="75000"/>
                  </a:schemeClr>
                </a:solidFill>
              </a:rPr>
              <a:t>Revisione di Accettazione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480008" y="1424865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0008" y="1493533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altLang="zh-CN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</a:rPr>
              <a:t>Aspetti legati alla qualità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2947639" y="2511362"/>
            <a:ext cx="7286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Facilmente estendibile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Esaustivamente documentato 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r>
              <a:rPr lang="it-IT" sz="2800" dirty="0"/>
              <a:t>Misure metriche soddisfacenti</a:t>
            </a:r>
          </a:p>
          <a:p>
            <a:pPr marL="457200" indent="-457200" defTabSz="609630">
              <a:lnSpc>
                <a:spcPct val="200000"/>
              </a:lnSpc>
              <a:buClr>
                <a:srgbClr val="FFD600"/>
              </a:buClr>
              <a:buFont typeface="Wingdings" panose="05000000000000000000" pitchFamily="2" charset="2"/>
              <a:buChar char="v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1053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D6F2BE2-A291-4E26-8F00-1A3732D7B6D8}"/>
              </a:ext>
            </a:extLst>
          </p:cNvPr>
          <p:cNvSpPr txBox="1"/>
          <p:nvPr/>
        </p:nvSpPr>
        <p:spPr>
          <a:xfrm>
            <a:off x="2728124" y="1970512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Dimostrazione </a:t>
            </a: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installazione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prova pratica</a:t>
            </a: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28996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13/18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1846556"/>
            <a:ext cx="7277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SonarCloud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coverage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non è totale a causa di alcuni test delle componenti derivate da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b="1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Sono soddisfatti tutti i requisiti obbligatori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Freccia a inversione 24">
            <a:extLst>
              <a:ext uri="{FF2B5EF4-FFF2-40B4-BE49-F238E27FC236}">
                <a16:creationId xmlns:a16="http://schemas.microsoft.com/office/drawing/2014/main" id="{C1D9E55E-6605-43C1-9040-242A85E7A5B0}"/>
              </a:ext>
            </a:extLst>
          </p:cNvPr>
          <p:cNvSpPr/>
          <p:nvPr/>
        </p:nvSpPr>
        <p:spPr>
          <a:xfrm rot="5400000">
            <a:off x="1804374" y="4816424"/>
            <a:ext cx="1700000" cy="469870"/>
          </a:xfrm>
          <a:prstGeom prst="uturnArrow">
            <a:avLst>
              <a:gd name="adj1" fmla="val 289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5D761E5-E99C-43CD-A29C-CC1669624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063" y="5282577"/>
            <a:ext cx="908376" cy="90837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E1D6DB2-C086-4EDE-B359-A36B3691202F}"/>
              </a:ext>
            </a:extLst>
          </p:cNvPr>
          <p:cNvSpPr txBox="1"/>
          <p:nvPr/>
        </p:nvSpPr>
        <p:spPr>
          <a:xfrm>
            <a:off x="1452001" y="6093859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SonarCloud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collaudo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14/18</a:t>
            </a:r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691819"/>
              </p:ext>
            </p:extLst>
          </p:nvPr>
        </p:nvGraphicFramePr>
        <p:xfrm>
          <a:off x="3646449" y="1463294"/>
          <a:ext cx="4538545" cy="46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Copertura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5A42BDE-B6F8-43EE-9DB4-2EDEA0A21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927097"/>
              </p:ext>
            </p:extLst>
          </p:nvPr>
        </p:nvGraphicFramePr>
        <p:xfrm>
          <a:off x="144811" y="1463293"/>
          <a:ext cx="3844211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3C7B1EA5-4A72-4778-A88C-0DC67F64B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773011"/>
              </p:ext>
            </p:extLst>
          </p:nvPr>
        </p:nvGraphicFramePr>
        <p:xfrm>
          <a:off x="7755097" y="1463293"/>
          <a:ext cx="3844211" cy="4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7" grpId="0">
        <p:bldAsOne/>
      </p:bldGraphic>
      <p:bldGraphic spid="1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8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16/18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validazione e collaudo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3957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 (+2)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300,00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 (+3)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18 (+4)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396,00 (+88,00)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29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75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-4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924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17887,00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17/18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654351" y="1175263"/>
            <a:ext cx="653764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654352" y="1224641"/>
            <a:ext cx="65376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senza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18/18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1707"/>
              </p:ext>
            </p:extLst>
          </p:nvPr>
        </p:nvGraphicFramePr>
        <p:xfrm>
          <a:off x="969919" y="2137492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 (+1)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 (-2)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28 (+2)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 (-3)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Cristiano 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 (-2)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 (-4)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222 (+6)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2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28524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488" y="226785"/>
            <a:ext cx="6436476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Introduzione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La richiesta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57250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726456" y="349655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7052" y="3729968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681246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91465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2/18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94514" y="3435424"/>
            <a:ext cx="6467914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Installazione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Dimostrazione pratica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87488" y="6000997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29" name="文本框 24"/>
          <p:cNvSpPr txBox="1"/>
          <p:nvPr/>
        </p:nvSpPr>
        <p:spPr>
          <a:xfrm>
            <a:off x="3726456" y="567905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91246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113211E-57D8-49A0-BD51-69EA5EC9AF17}"/>
              </a:ext>
            </a:extLst>
          </p:cNvPr>
          <p:cNvSpPr txBox="1"/>
          <p:nvPr/>
        </p:nvSpPr>
        <p:spPr>
          <a:xfrm>
            <a:off x="3726456" y="201687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8" name="直线连接符 19">
            <a:extLst>
              <a:ext uri="{FF2B5EF4-FFF2-40B4-BE49-F238E27FC236}">
                <a16:creationId xmlns:a16="http://schemas.microsoft.com/office/drawing/2014/main" id="{7060D992-1216-4233-AF91-54F94CCE8C74}"/>
              </a:ext>
            </a:extLst>
          </p:cNvPr>
          <p:cNvCxnSpPr/>
          <p:nvPr/>
        </p:nvCxnSpPr>
        <p:spPr>
          <a:xfrm>
            <a:off x="4907052" y="225028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31" name="文本框 20">
            <a:extLst>
              <a:ext uri="{FF2B5EF4-FFF2-40B4-BE49-F238E27FC236}">
                <a16:creationId xmlns:a16="http://schemas.microsoft.com/office/drawing/2014/main" id="{EDBCE2C7-3125-42EE-8A82-9D22B30D16C7}"/>
              </a:ext>
            </a:extLst>
          </p:cNvPr>
          <p:cNvSpPr txBox="1"/>
          <p:nvPr/>
        </p:nvSpPr>
        <p:spPr>
          <a:xfrm>
            <a:off x="5094514" y="1680009"/>
            <a:ext cx="6467914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Funzionalità salienti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Vantaggi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Aspetti legati alla qualità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AA73E8-D75B-45D6-9989-3567C66361E1}"/>
              </a:ext>
            </a:extLst>
          </p:cNvPr>
          <p:cNvSpPr/>
          <p:nvPr/>
        </p:nvSpPr>
        <p:spPr>
          <a:xfrm>
            <a:off x="5187488" y="5033461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970511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introduzione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476388" y="2202158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800" dirty="0"/>
              <a:t>Libreria open source per lo sviluppo di un sistema di sintesi vocale multilingua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2AF6CF-69FA-47BC-92A8-B5BF45AFCC65}"/>
              </a:ext>
            </a:extLst>
          </p:cNvPr>
          <p:cNvSpPr/>
          <p:nvPr/>
        </p:nvSpPr>
        <p:spPr>
          <a:xfrm>
            <a:off x="1476388" y="3618000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Sistema scritto in C,</a:t>
            </a:r>
            <a:r>
              <a:rPr lang="zh-CN" altLang="it-IT" sz="2800" dirty="0"/>
              <a:t> </a:t>
            </a:r>
            <a:r>
              <a:rPr lang="it-IT" sz="2800" dirty="0"/>
              <a:t>progettato cercando di consentire la massima portabilità su differenti piattaforme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FC4F5DED-0A2C-4E6F-8EF4-8EE33FB0CCB1}"/>
              </a:ext>
            </a:extLst>
          </p:cNvPr>
          <p:cNvSpPr/>
          <p:nvPr/>
        </p:nvSpPr>
        <p:spPr>
          <a:xfrm>
            <a:off x="1501044" y="5033842"/>
            <a:ext cx="101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Pensata per essere facilmente estendibile</a:t>
            </a:r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9120737" y="456846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9120737" y="525514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Introduzione</a:t>
            </a: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>
            <a:off x="606847" y="220215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flipH="1">
            <a:off x="606847" y="3559363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>
            <a:off x="606847" y="491656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678746" y="3118032"/>
            <a:ext cx="80245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800" dirty="0"/>
              <a:t>Realizzazione di un’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interfaccia grafica </a:t>
            </a:r>
            <a:endParaRPr lang="it-IT" sz="2800" dirty="0"/>
          </a:p>
          <a:p>
            <a:pPr algn="ctr" defTabSz="609630">
              <a:lnSpc>
                <a:spcPct val="150000"/>
              </a:lnSpc>
            </a:pPr>
            <a:r>
              <a:rPr lang="it-IT" sz="2800" dirty="0"/>
              <a:t>per </a:t>
            </a:r>
            <a:r>
              <a:rPr lang="it-IT" sz="2800" dirty="0" err="1"/>
              <a:t>Speect</a:t>
            </a:r>
            <a:r>
              <a:rPr lang="it-IT" sz="2800" dirty="0"/>
              <a:t> che visualizzi i risultati delle componenti di analisi linguistica</a:t>
            </a:r>
          </a:p>
        </p:txBody>
      </p:sp>
      <p:sp>
        <p:nvSpPr>
          <p:cNvPr id="7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4451755" y="1909552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4451755" y="1994742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0242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6/18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0EFD5E4C-55E6-4C5C-B055-6F20111B919B}"/>
              </a:ext>
            </a:extLst>
          </p:cNvPr>
          <p:cNvSpPr txBox="1"/>
          <p:nvPr/>
        </p:nvSpPr>
        <p:spPr>
          <a:xfrm>
            <a:off x="2728124" y="1428825"/>
            <a:ext cx="8479226" cy="29361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funzionalità salienti</a:t>
            </a:r>
            <a:endParaRPr kumimoji="1" lang="it-IT" altLang="zh-CN" sz="3200" b="1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aspetti legati alla qualità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endParaRPr kumimoji="1" lang="it-IT" altLang="zh-CN" sz="3200" b="1" i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7/18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5306DA2-3D57-4D2E-A154-3A7BEB6C5E10}"/>
              </a:ext>
            </a:extLst>
          </p:cNvPr>
          <p:cNvSpPr/>
          <p:nvPr/>
        </p:nvSpPr>
        <p:spPr>
          <a:xfrm>
            <a:off x="724619" y="2498109"/>
            <a:ext cx="10874689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3600" dirty="0"/>
              <a:t>Si rivolge a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sviluppatori di componenti</a:t>
            </a:r>
            <a:r>
              <a:rPr lang="it-IT" sz="3600" dirty="0"/>
              <a:t>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dirty="0"/>
              <a:t>per </a:t>
            </a:r>
            <a:r>
              <a:rPr lang="it-IT" sz="3600" dirty="0" err="1"/>
              <a:t>speect</a:t>
            </a:r>
            <a:endParaRPr lang="it-IT" sz="3600" dirty="0"/>
          </a:p>
        </p:txBody>
      </p:sp>
      <p:grpSp>
        <p:nvGrpSpPr>
          <p:cNvPr id="6" name="组 23"/>
          <p:cNvGrpSpPr>
            <a:grpSpLocks noChangeAspect="1"/>
          </p:cNvGrpSpPr>
          <p:nvPr/>
        </p:nvGrpSpPr>
        <p:grpSpPr>
          <a:xfrm>
            <a:off x="5525266" y="1716090"/>
            <a:ext cx="1080000" cy="782019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194666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263334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altLang="zh-CN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</a:rPr>
              <a:t>Funzionalità salienti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003083" y="1959297"/>
            <a:ext cx="10124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Rappresentazione delle componenti di analisi linguistica mediante </a:t>
            </a:r>
            <a:r>
              <a:rPr lang="it-IT" sz="2400" dirty="0" err="1"/>
              <a:t>DeSpeect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en-US" altLang="zh-TW" sz="2400" dirty="0"/>
              <a:t>P</a:t>
            </a:r>
            <a:r>
              <a:rPr lang="it-IT" sz="2400" dirty="0" err="1"/>
              <a:t>ossibilità</a:t>
            </a:r>
            <a:r>
              <a:rPr lang="it-IT" sz="2400" dirty="0"/>
              <a:t> di scegliere quali </a:t>
            </a:r>
            <a:r>
              <a:rPr lang="it-IT" sz="2400" dirty="0" err="1"/>
              <a:t>utterance</a:t>
            </a:r>
            <a:r>
              <a:rPr lang="it-IT" sz="2400" dirty="0"/>
              <a:t> processor eseguire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vedere le proprietà dei nodi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Ricercare un nodo da un </a:t>
            </a:r>
            <a:r>
              <a:rPr lang="it-IT" sz="2400" dirty="0" err="1"/>
              <a:t>path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visualizzare le informazioni di esecuzione (</a:t>
            </a:r>
            <a:r>
              <a:rPr lang="it-IT" sz="2400" dirty="0" err="1"/>
              <a:t>Error</a:t>
            </a:r>
            <a:r>
              <a:rPr lang="it-IT" sz="2400" dirty="0"/>
              <a:t> Log)</a:t>
            </a:r>
          </a:p>
        </p:txBody>
      </p:sp>
    </p:spTree>
    <p:extLst>
      <p:ext uri="{BB962C8B-B14F-4D97-AF65-F5344CB8AC3E}">
        <p14:creationId xmlns:p14="http://schemas.microsoft.com/office/powerpoint/2010/main" val="1628451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9/18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816987" y="2649651"/>
            <a:ext cx="105570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400" dirty="0"/>
              <a:t>Grazie al nostro software ora lo sviluppo di 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i="1" dirty="0" err="1"/>
              <a:t>Speect</a:t>
            </a:r>
            <a:r>
              <a:rPr lang="it-IT" sz="2400" dirty="0"/>
              <a:t> e </a:t>
            </a:r>
            <a:r>
              <a:rPr lang="it-IT" sz="2400" i="1" dirty="0"/>
              <a:t>plug-</a:t>
            </a:r>
            <a:r>
              <a:rPr lang="it-IT" sz="2400" dirty="0"/>
              <a:t>in è più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semplice</a:t>
            </a:r>
          </a:p>
          <a:p>
            <a:pPr algn="ctr" defTabSz="609630">
              <a:lnSpc>
                <a:spcPct val="150000"/>
              </a:lnSpc>
            </a:pPr>
            <a:endParaRPr lang="it-IT" sz="2400" dirty="0"/>
          </a:p>
          <a:p>
            <a:pPr algn="ctr" defTabSz="609630">
              <a:lnSpc>
                <a:spcPct val="150000"/>
              </a:lnSpc>
            </a:pP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it-IT" sz="2400" dirty="0"/>
              <a:t>possibile analizzare il risultato del proprio lavoro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dirty="0"/>
              <a:t>in modo semplice 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intuitivo</a:t>
            </a:r>
            <a:endParaRPr lang="it-IT" sz="2400" b="1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765399" y="3450812"/>
            <a:ext cx="1230981" cy="1260000"/>
            <a:chOff x="804047" y="2912915"/>
            <a:chExt cx="422049" cy="432002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804047" y="3220749"/>
              <a:ext cx="123836" cy="124168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 noChangeAspect="1" noEditPoints="1"/>
            </p:cNvSpPr>
            <p:nvPr/>
          </p:nvSpPr>
          <p:spPr bwMode="auto">
            <a:xfrm>
              <a:off x="821734" y="2912915"/>
              <a:ext cx="404362" cy="41389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71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663</Words>
  <Application>Microsoft Office PowerPoint</Application>
  <PresentationFormat>Widescreen</PresentationFormat>
  <Paragraphs>259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Microsoft YaHei</vt:lpstr>
      <vt:lpstr>Microsoft YaHei</vt:lpstr>
      <vt:lpstr>新細明體</vt:lpstr>
      <vt:lpstr>黑体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140</cp:revision>
  <dcterms:created xsi:type="dcterms:W3CDTF">2015-08-18T02:51:41Z</dcterms:created>
  <dcterms:modified xsi:type="dcterms:W3CDTF">2018-05-13T14:56:32Z</dcterms:modified>
  <cp:category/>
</cp:coreProperties>
</file>