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97" r:id="rId3"/>
    <p:sldId id="269" r:id="rId4"/>
    <p:sldId id="308" r:id="rId5"/>
    <p:sldId id="307" r:id="rId6"/>
    <p:sldId id="309" r:id="rId7"/>
    <p:sldId id="317" r:id="rId8"/>
    <p:sldId id="312" r:id="rId9"/>
    <p:sldId id="318" r:id="rId10"/>
    <p:sldId id="314" r:id="rId11"/>
    <p:sldId id="315" r:id="rId12"/>
    <p:sldId id="316" r:id="rId13"/>
    <p:sldId id="293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  <a:srgbClr val="FCD965"/>
    <a:srgbClr val="4D4D4C"/>
    <a:srgbClr val="70AD47"/>
    <a:srgbClr val="CCD351"/>
    <a:srgbClr val="3E846F"/>
    <a:srgbClr val="7E1D19"/>
    <a:srgbClr val="52624A"/>
    <a:srgbClr val="D58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>
        <p:scale>
          <a:sx n="33" d="100"/>
          <a:sy n="33" d="100"/>
        </p:scale>
        <p:origin x="3156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dLbl>
              <c:idx val="0"/>
              <c:layout>
                <c:manualLayout>
                  <c:x val="-6.5603417581118706E-2"/>
                  <c:y val="7.903599794357410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4-4E92-8155-DFBBE7444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Codice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Lbls>
            <c:dLbl>
              <c:idx val="0"/>
              <c:layout>
                <c:manualLayout>
                  <c:x val="-0.116815233418139"/>
                  <c:y val="-4.2682807987151301E-2"/>
                </c:manualLayout>
              </c:layout>
              <c:tx>
                <c:rich>
                  <a:bodyPr/>
                  <a:lstStyle/>
                  <a:p>
                    <a:fld id="{C24762D5-E31A-9147-8D23-33870B32F6A0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22128588944701"/>
                      <c:h val="0.289068314932740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layout>
                <c:manualLayout>
                  <c:x val="0.13175289773701601"/>
                  <c:y val="3.5904464762149597E-2"/>
                </c:manualLayout>
              </c:layout>
              <c:tx>
                <c:rich>
                  <a:bodyPr/>
                  <a:lstStyle/>
                  <a:p>
                    <a:fld id="{E6CF9486-FCDC-7248-8F5A-66662BB1DD69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87477013499197"/>
                      <c:h val="0.289068314932740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Archittettura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Lbls>
            <c:dLbl>
              <c:idx val="0"/>
              <c:layout>
                <c:manualLayout>
                  <c:x val="1.05692465755834E-2"/>
                  <c:y val="-0.1411426154354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51224275093301"/>
                      <c:h val="0.289068314932740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38-2898-4744-8D9D-6B7BA8F7423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56A-4F80-4185-828B-DF29EFC2526F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3336-DAB6-490E-9162-9C568A77C97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84E3-FB57-41B9-96CE-DDF0C9DCA04D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F17F-4898-4998-BB5C-6C732D6F090B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A88-4D91-42A3-98D2-0F39AA14B7F6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0AB7-B0B2-4B37-855D-6B0DB4615D1B}" type="datetime1">
              <a:rPr lang="it-IT" smtClean="0"/>
              <a:t>08/04/2018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66E-E1AB-4E52-8110-985C53360CB7}" type="datetime1">
              <a:rPr lang="it-IT" smtClean="0"/>
              <a:t>08/04/2018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7858-F57D-4DFB-9744-D403E321992A}" type="datetime1">
              <a:rPr lang="it-IT" smtClean="0"/>
              <a:t>08/04/2018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D85D-815E-4032-8C9C-AA2FFAAFC015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E07-9897-4192-BD6D-E065595EB701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4D9-0FC3-4849-96F2-0EC177E60D11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18419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it-IT" sz="32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DeSpeect</a:t>
            </a:r>
            <a:endParaRPr kumimoji="1" lang="it-IT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kumimoji="1" lang="it-IT" sz="6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6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>
            <a:solidFill>
              <a:srgbClr val="FCD96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797199" y="273646"/>
            <a:ext cx="3352800" cy="1702299"/>
          </a:xfrm>
          <a:prstGeom prst="round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01092" y="463075"/>
            <a:ext cx="31688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/3</a:t>
            </a:r>
          </a:p>
        </p:txBody>
      </p:sp>
      <p:pic>
        <p:nvPicPr>
          <p:cNvPr id="5" name="Elemento grafico 10">
            <a:extLst>
              <a:ext uri="{FF2B5EF4-FFF2-40B4-BE49-F238E27FC236}">
                <a16:creationId xmlns:a16="http://schemas.microsoft.com/office/drawing/2014/main" id="{9F786829-F82B-41BE-A20B-E02DF83D5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4694"/>
          <a:stretch/>
        </p:blipFill>
        <p:spPr>
          <a:xfrm>
            <a:off x="0" y="3296279"/>
            <a:ext cx="5358403" cy="3532172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</p:pic>
      <p:pic>
        <p:nvPicPr>
          <p:cNvPr id="8" name="Elemento grafico 12">
            <a:extLst>
              <a:ext uri="{FF2B5EF4-FFF2-40B4-BE49-F238E27FC236}">
                <a16:creationId xmlns:a16="http://schemas.microsoft.com/office/drawing/2014/main" id="{F6D47110-3704-4019-B137-B6484A710C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440" t="4981" r="60133" b="55233"/>
          <a:stretch/>
        </p:blipFill>
        <p:spPr>
          <a:xfrm>
            <a:off x="5360345" y="0"/>
            <a:ext cx="3785597" cy="3285131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</p:pic>
      <p:sp>
        <p:nvSpPr>
          <p:cNvPr id="9" name="Rettangolo 8"/>
          <p:cNvSpPr/>
          <p:nvPr/>
        </p:nvSpPr>
        <p:spPr>
          <a:xfrm>
            <a:off x="443893" y="3088896"/>
            <a:ext cx="3168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Stampa di grafo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536156" y="3550561"/>
            <a:ext cx="3168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Aggiunta linee</a:t>
            </a:r>
          </a:p>
        </p:txBody>
      </p:sp>
      <p:sp>
        <p:nvSpPr>
          <p:cNvPr id="11" name="Triangolo isoscele 20">
            <a:extLst>
              <a:ext uri="{FF2B5EF4-FFF2-40B4-BE49-F238E27FC236}">
                <a16:creationId xmlns:a16="http://schemas.microsoft.com/office/drawing/2014/main" id="{C74CC833-6750-4BC3-AC74-95520409419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A5A06EE0-9290-475C-A618-E68622A9A48A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704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18310" y="571608"/>
            <a:ext cx="4267201" cy="755183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83037" y="595256"/>
            <a:ext cx="3937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d’uso coperti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1406E2D-0BBD-4C14-8877-A6EE2225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60828"/>
              </p:ext>
            </p:extLst>
          </p:nvPr>
        </p:nvGraphicFramePr>
        <p:xfrm>
          <a:off x="52550" y="1906219"/>
          <a:ext cx="4425788" cy="48852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483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56697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313208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UC3.1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UC4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UC4.1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UC5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UC6.3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UC7.3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88293C07-3244-4661-8DC9-BB9F8CCD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04235"/>
              </p:ext>
            </p:extLst>
          </p:nvPr>
        </p:nvGraphicFramePr>
        <p:xfrm>
          <a:off x="4572000" y="1914924"/>
          <a:ext cx="4519447" cy="487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2239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904740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492468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268540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>
                    <a:solidFill>
                      <a:srgbClr val="FCD965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UC8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UC8.1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UC9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UC9.1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UC10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UC10.1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UC11.1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UC13.1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UC13.2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UC13.3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UC13.4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UC13.5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D965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451876"/>
              </p:ext>
            </p:extLst>
          </p:nvPr>
        </p:nvGraphicFramePr>
        <p:xfrm>
          <a:off x="6685510" y="0"/>
          <a:ext cx="2458490" cy="190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676149"/>
              </p:ext>
            </p:extLst>
          </p:nvPr>
        </p:nvGraphicFramePr>
        <p:xfrm>
          <a:off x="-3" y="0"/>
          <a:ext cx="2732693" cy="190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F24756A8-7024-46E6-82BA-7E976385C2AC}"/>
              </a:ext>
            </a:extLst>
          </p:cNvPr>
          <p:cNvSpPr/>
          <p:nvPr/>
        </p:nvSpPr>
        <p:spPr>
          <a:xfrm>
            <a:off x="8196044" y="6300132"/>
            <a:ext cx="947956" cy="56657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79F7A8E6-2FFF-441B-9945-D618CE13B55B}"/>
              </a:ext>
            </a:extLst>
          </p:cNvPr>
          <p:cNvSpPr txBox="1">
            <a:spLocks/>
          </p:cNvSpPr>
          <p:nvPr/>
        </p:nvSpPr>
        <p:spPr>
          <a:xfrm>
            <a:off x="8514826" y="6568579"/>
            <a:ext cx="566606" cy="18850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1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1100" dirty="0">
                <a:solidFill>
                  <a:schemeClr val="bg1"/>
                </a:solidFill>
              </a:rPr>
              <a:t>/12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27890" y="313295"/>
            <a:ext cx="4267201" cy="12718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689215" y="432957"/>
            <a:ext cx="37445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 obbligatori </a:t>
            </a:r>
          </a:p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funzionali soddisfatti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2D750235-B416-4735-B921-66B654BE3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517856"/>
              </p:ext>
            </p:extLst>
          </p:nvPr>
        </p:nvGraphicFramePr>
        <p:xfrm>
          <a:off x="403759" y="1890052"/>
          <a:ext cx="3864375" cy="47849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3890">
                  <a:extLst>
                    <a:ext uri="{9D8B030D-6E8A-4147-A177-3AD203B41FA5}">
                      <a16:colId xmlns:a16="http://schemas.microsoft.com/office/drawing/2014/main" val="1575452336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1075813231"/>
                    </a:ext>
                  </a:extLst>
                </a:gridCol>
                <a:gridCol w="1531079">
                  <a:extLst>
                    <a:ext uri="{9D8B030D-6E8A-4147-A177-3AD203B41FA5}">
                      <a16:colId xmlns:a16="http://schemas.microsoft.com/office/drawing/2014/main" val="1895294404"/>
                    </a:ext>
                  </a:extLst>
                </a:gridCol>
              </a:tblGrid>
              <a:tr h="546537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architettura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codice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7678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ROF0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18795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56844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70022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ROF2.1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61931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ROF3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4731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ROF3.1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45685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15190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037"/>
                  </a:ext>
                </a:extLst>
              </a:tr>
              <a:tr h="3534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ROF4.1.1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1574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ROF4.2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04022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ROF6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68253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ROF7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66563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DB11DB3-EDC4-4A4A-8AF1-A6DDA6EA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6359"/>
              </p:ext>
            </p:extLst>
          </p:nvPr>
        </p:nvGraphicFramePr>
        <p:xfrm>
          <a:off x="4953176" y="1898399"/>
          <a:ext cx="3834304" cy="47849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5368">
                  <a:extLst>
                    <a:ext uri="{9D8B030D-6E8A-4147-A177-3AD203B41FA5}">
                      <a16:colId xmlns:a16="http://schemas.microsoft.com/office/drawing/2014/main" val="3259086449"/>
                    </a:ext>
                  </a:extLst>
                </a:gridCol>
                <a:gridCol w="1434669">
                  <a:extLst>
                    <a:ext uri="{9D8B030D-6E8A-4147-A177-3AD203B41FA5}">
                      <a16:colId xmlns:a16="http://schemas.microsoft.com/office/drawing/2014/main" val="2943030933"/>
                    </a:ext>
                  </a:extLst>
                </a:gridCol>
                <a:gridCol w="1454267">
                  <a:extLst>
                    <a:ext uri="{9D8B030D-6E8A-4147-A177-3AD203B41FA5}">
                      <a16:colId xmlns:a16="http://schemas.microsoft.com/office/drawing/2014/main" val="3583346950"/>
                    </a:ext>
                  </a:extLst>
                </a:gridCol>
              </a:tblGrid>
              <a:tr h="58997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Requisito 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</a:p>
                    <a:p>
                      <a:pPr algn="ctr"/>
                      <a:r>
                        <a:rPr lang="it-IT" sz="1400" dirty="0"/>
                        <a:t>architettura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Soddisfacimento</a:t>
                      </a:r>
                    </a:p>
                    <a:p>
                      <a:pPr algn="ctr"/>
                      <a:r>
                        <a:rPr lang="it-IT" sz="1400" dirty="0"/>
                        <a:t>codice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39774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ROF8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4710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ROF8.1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18465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62673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31168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ROF9.2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42385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ROF9.3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27588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ROF9.3.1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1044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ROF9.5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60145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ROF9.6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3390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ROF9.7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36347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ROF9.9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13651"/>
                  </a:ext>
                </a:extLst>
              </a:tr>
              <a:tr h="349582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ROF14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5291"/>
                  </a:ext>
                </a:extLst>
              </a:tr>
            </a:tbl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868219"/>
              </p:ext>
            </p:extLst>
          </p:nvPr>
        </p:nvGraphicFramePr>
        <p:xfrm>
          <a:off x="-7483" y="22366"/>
          <a:ext cx="2233493" cy="189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519747"/>
              </p:ext>
            </p:extLst>
          </p:nvPr>
        </p:nvGraphicFramePr>
        <p:xfrm>
          <a:off x="6870328" y="52905"/>
          <a:ext cx="2273672" cy="189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1D543EB0-D14E-4C5F-B3EA-41441BE5F737}"/>
              </a:ext>
            </a:extLst>
          </p:cNvPr>
          <p:cNvSpPr/>
          <p:nvPr/>
        </p:nvSpPr>
        <p:spPr>
          <a:xfrm>
            <a:off x="8028264" y="6134734"/>
            <a:ext cx="1119620" cy="723266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904C9D65-A62F-4E6A-AC9E-B6BC7818C822}"/>
              </a:ext>
            </a:extLst>
          </p:cNvPr>
          <p:cNvSpPr txBox="1">
            <a:spLocks/>
          </p:cNvSpPr>
          <p:nvPr/>
        </p:nvSpPr>
        <p:spPr>
          <a:xfrm>
            <a:off x="8481269" y="6493079"/>
            <a:ext cx="675663" cy="314340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1600" dirty="0">
                <a:solidFill>
                  <a:schemeClr val="bg1"/>
                </a:solidFill>
              </a:rPr>
              <a:t>/12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5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18494" y="923475"/>
            <a:ext cx="8525506" cy="5934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1421295" y="1588706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/>
              <a:t>Dal </a:t>
            </a:r>
            <a:r>
              <a:rPr lang="it-IT" dirty="0" err="1"/>
              <a:t>PoC</a:t>
            </a:r>
            <a:r>
              <a:rPr lang="it-IT" dirty="0"/>
              <a:t> alla PB</a:t>
            </a:r>
          </a:p>
          <a:p>
            <a:endParaRPr lang="it-IT" dirty="0"/>
          </a:p>
        </p:txBody>
      </p:sp>
      <p:sp>
        <p:nvSpPr>
          <p:cNvPr id="54" name="矩形 1"/>
          <p:cNvSpPr/>
          <p:nvPr/>
        </p:nvSpPr>
        <p:spPr>
          <a:xfrm>
            <a:off x="585628" y="923475"/>
            <a:ext cx="79369" cy="5688000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riangolo 10"/>
          <p:cNvSpPr>
            <a:spLocks noChangeAspect="1"/>
          </p:cNvSpPr>
          <p:nvPr/>
        </p:nvSpPr>
        <p:spPr>
          <a:xfrm rot="5400000">
            <a:off x="610237" y="2876372"/>
            <a:ext cx="657091" cy="5475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riangolo 50"/>
          <p:cNvSpPr>
            <a:spLocks noChangeAspect="1"/>
          </p:cNvSpPr>
          <p:nvPr/>
        </p:nvSpPr>
        <p:spPr>
          <a:xfrm rot="5400000">
            <a:off x="610237" y="3542957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Triangolo 51"/>
          <p:cNvSpPr>
            <a:spLocks noChangeAspect="1"/>
          </p:cNvSpPr>
          <p:nvPr/>
        </p:nvSpPr>
        <p:spPr>
          <a:xfrm rot="5400000">
            <a:off x="610237" y="4200049"/>
            <a:ext cx="657091" cy="54757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riangolo 54"/>
          <p:cNvSpPr>
            <a:spLocks noChangeAspect="1"/>
          </p:cNvSpPr>
          <p:nvPr/>
        </p:nvSpPr>
        <p:spPr>
          <a:xfrm rot="5400000">
            <a:off x="610237" y="4857142"/>
            <a:ext cx="657091" cy="547576"/>
          </a:xfrm>
          <a:prstGeom prst="triangle">
            <a:avLst/>
          </a:prstGeom>
          <a:solidFill>
            <a:srgbClr val="FC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riangolo 56"/>
          <p:cNvSpPr>
            <a:spLocks noChangeAspect="1"/>
          </p:cNvSpPr>
          <p:nvPr/>
        </p:nvSpPr>
        <p:spPr>
          <a:xfrm rot="5400000">
            <a:off x="603613" y="5523728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riangolo 66"/>
          <p:cNvSpPr>
            <a:spLocks noChangeAspect="1"/>
          </p:cNvSpPr>
          <p:nvPr/>
        </p:nvSpPr>
        <p:spPr>
          <a:xfrm rot="5400000">
            <a:off x="610237" y="1576119"/>
            <a:ext cx="657091" cy="54757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riangolo 67"/>
          <p:cNvSpPr>
            <a:spLocks noChangeAspect="1"/>
          </p:cNvSpPr>
          <p:nvPr/>
        </p:nvSpPr>
        <p:spPr>
          <a:xfrm rot="5400000">
            <a:off x="605736" y="2219281"/>
            <a:ext cx="657091" cy="547576"/>
          </a:xfrm>
          <a:prstGeom prst="triangle">
            <a:avLst/>
          </a:prstGeom>
          <a:solidFill>
            <a:srgbClr val="FC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Segnaposto testo 3"/>
          <p:cNvSpPr txBox="1">
            <a:spLocks/>
          </p:cNvSpPr>
          <p:nvPr/>
        </p:nvSpPr>
        <p:spPr>
          <a:xfrm>
            <a:off x="1438190" y="2235113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Model-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1421294" y="2892204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Segnaposto testo 3"/>
          <p:cNvSpPr txBox="1">
            <a:spLocks/>
          </p:cNvSpPr>
          <p:nvPr/>
        </p:nvSpPr>
        <p:spPr>
          <a:xfrm>
            <a:off x="1438190" y="3558789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1421293" y="4215881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Segnaposto testo 3"/>
          <p:cNvSpPr txBox="1">
            <a:spLocks/>
          </p:cNvSpPr>
          <p:nvPr/>
        </p:nvSpPr>
        <p:spPr>
          <a:xfrm>
            <a:off x="1421292" y="5539558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</a:t>
            </a:r>
            <a:r>
              <a:rPr lang="it-IT" dirty="0"/>
              <a:t> 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soddisfatti</a:t>
            </a:r>
          </a:p>
        </p:txBody>
      </p:sp>
      <p:sp>
        <p:nvSpPr>
          <p:cNvPr id="74" name="Segnaposto testo 3"/>
          <p:cNvSpPr txBox="1">
            <a:spLocks/>
          </p:cNvSpPr>
          <p:nvPr/>
        </p:nvSpPr>
        <p:spPr>
          <a:xfrm>
            <a:off x="1421292" y="4872974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/>
              <a:t>Casi d’uso coperti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881247" y="40751"/>
            <a:ext cx="4214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riangolo isoscele 20">
            <a:extLst>
              <a:ext uri="{FF2B5EF4-FFF2-40B4-BE49-F238E27FC236}">
                <a16:creationId xmlns:a16="http://schemas.microsoft.com/office/drawing/2014/main" id="{6AAC2D0F-A5DE-4058-9EFC-3A6841E54B5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6410352-B207-4FA9-A0C1-BA56F0F1DA0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" y="-15265"/>
            <a:ext cx="9144000" cy="6873265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413865" y="184081"/>
            <a:ext cx="2518521" cy="760442"/>
          </a:xfrm>
          <a:prstGeom prst="round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arrotondato 20"/>
          <p:cNvSpPr/>
          <p:nvPr/>
        </p:nvSpPr>
        <p:spPr>
          <a:xfrm>
            <a:off x="413865" y="2989349"/>
            <a:ext cx="2518521" cy="755183"/>
          </a:xfrm>
          <a:prstGeom prst="round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413865" y="210359"/>
            <a:ext cx="251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20" name="矩形 24"/>
          <p:cNvSpPr/>
          <p:nvPr/>
        </p:nvSpPr>
        <p:spPr>
          <a:xfrm>
            <a:off x="615630" y="1071476"/>
            <a:ext cx="7172535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 err="1">
                <a:solidFill>
                  <a:schemeClr val="bg1"/>
                </a:solidFill>
              </a:rPr>
              <a:t>PoC</a:t>
            </a:r>
            <a:r>
              <a:rPr lang="it-IT" sz="2400" dirty="0">
                <a:solidFill>
                  <a:schemeClr val="bg1"/>
                </a:solidFill>
              </a:rPr>
              <a:t>  Interfaccia grafica incompleta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inadeguata e superficiale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 err="1">
                <a:solidFill>
                  <a:schemeClr val="bg1"/>
                </a:solidFill>
              </a:rPr>
              <a:t>voice.json</a:t>
            </a:r>
            <a:r>
              <a:rPr lang="it-IT" sz="2400" dirty="0">
                <a:solidFill>
                  <a:schemeClr val="bg1"/>
                </a:solidFill>
              </a:rPr>
              <a:t> caricato da linea di comando all’avvio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Stampa di una sola relazione</a:t>
            </a:r>
          </a:p>
        </p:txBody>
      </p:sp>
      <p:sp>
        <p:nvSpPr>
          <p:cNvPr id="6" name="Rettangolo 5"/>
          <p:cNvSpPr/>
          <p:nvPr/>
        </p:nvSpPr>
        <p:spPr>
          <a:xfrm>
            <a:off x="834594" y="3012997"/>
            <a:ext cx="1677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 PB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615630" y="3849950"/>
            <a:ext cx="75338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Interfaccia grafica quasi completa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definita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Metodo di stampa revisionato</a:t>
            </a:r>
          </a:p>
          <a:p>
            <a:pPr marL="800100" lvl="2" indent="-342900" algn="just">
              <a:spcAft>
                <a:spcPts val="600"/>
              </a:spcAft>
              <a:buFont typeface="Wingdings" charset="2"/>
              <a:buChar char="ü"/>
            </a:pPr>
            <a:r>
              <a:rPr lang="it-IT" sz="2000" dirty="0">
                <a:solidFill>
                  <a:schemeClr val="bg1"/>
                </a:solidFill>
              </a:rPr>
              <a:t>Introdotti elementi grafici aggiuntivi</a:t>
            </a:r>
          </a:p>
          <a:p>
            <a:pPr marL="800100" lvl="2" indent="-342900" algn="just">
              <a:spcAft>
                <a:spcPts val="600"/>
              </a:spcAft>
              <a:buFont typeface="Wingdings" charset="2"/>
              <a:buChar char="ü"/>
            </a:pPr>
            <a:r>
              <a:rPr lang="it-IT" sz="2000" dirty="0">
                <a:solidFill>
                  <a:schemeClr val="bg1"/>
                </a:solidFill>
              </a:rPr>
              <a:t>Aggiunte più relazioni visibili contemporaneamente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Progettato metodo di configurazione</a:t>
            </a:r>
          </a:p>
          <a:p>
            <a:pPr marL="800100" lvl="2" indent="-342900" algn="just">
              <a:spcAft>
                <a:spcPts val="600"/>
              </a:spcAft>
              <a:buFont typeface="Wingdings" charset="2"/>
              <a:buChar char="ü"/>
            </a:pPr>
            <a:r>
              <a:rPr lang="it-IT" sz="2000" dirty="0">
                <a:solidFill>
                  <a:schemeClr val="bg1"/>
                </a:solidFill>
              </a:rPr>
              <a:t>Caricamento file di configurazione per GUI (colori, </a:t>
            </a:r>
            <a:r>
              <a:rPr lang="it-IT" sz="2000" dirty="0" err="1">
                <a:solidFill>
                  <a:schemeClr val="bg1"/>
                </a:solidFill>
              </a:rPr>
              <a:t>path</a:t>
            </a:r>
            <a:r>
              <a:rPr lang="it-IT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Freccia a inversione 11"/>
          <p:cNvSpPr/>
          <p:nvPr/>
        </p:nvSpPr>
        <p:spPr>
          <a:xfrm rot="5400000">
            <a:off x="6099824" y="1172016"/>
            <a:ext cx="3300467" cy="1797269"/>
          </a:xfrm>
          <a:prstGeom prst="uturnArrow">
            <a:avLst>
              <a:gd name="adj1" fmla="val 17398"/>
              <a:gd name="adj2" fmla="val 17398"/>
              <a:gd name="adj3" fmla="val 31433"/>
              <a:gd name="adj4" fmla="val 43750"/>
              <a:gd name="adj5" fmla="val 75000"/>
            </a:avLst>
          </a:prstGeom>
          <a:solidFill>
            <a:srgbClr val="70AD4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0652640C-B937-4C90-BA99-C918BDC5D54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01D4AB8D-AA3A-428B-8A59-82FEABD4C88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42863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252757" y="162769"/>
            <a:ext cx="6451943" cy="755183"/>
          </a:xfrm>
          <a:prstGeom prst="roundRect">
            <a:avLst/>
          </a:prstGeom>
          <a:solidFill>
            <a:srgbClr val="FCD965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465867" y="186418"/>
            <a:ext cx="6059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6D7C813-2FBE-46A3-8AAB-8470F683EE03}"/>
              </a:ext>
            </a:extLst>
          </p:cNvPr>
          <p:cNvSpPr/>
          <p:nvPr/>
        </p:nvSpPr>
        <p:spPr>
          <a:xfrm>
            <a:off x="3078760" y="3418779"/>
            <a:ext cx="3204594" cy="3174968"/>
          </a:xfrm>
          <a:prstGeom prst="roundRect">
            <a:avLst/>
          </a:prstGeom>
          <a:solidFill>
            <a:srgbClr val="BFBFBF">
              <a:alpha val="32941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Elemento grafico 12">
            <a:extLst>
              <a:ext uri="{FF2B5EF4-FFF2-40B4-BE49-F238E27FC236}">
                <a16:creationId xmlns:a16="http://schemas.microsoft.com/office/drawing/2014/main" id="{BCF52997-AD86-4326-A02F-84F19DAC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1245" r="62454" b="51496"/>
          <a:stretch/>
        </p:blipFill>
        <p:spPr>
          <a:xfrm>
            <a:off x="3255023" y="3609665"/>
            <a:ext cx="2860551" cy="2782295"/>
          </a:xfrm>
          <a:prstGeom prst="rect">
            <a:avLst/>
          </a:prstGeom>
        </p:spPr>
      </p:pic>
      <p:sp>
        <p:nvSpPr>
          <p:cNvPr id="8" name="Rettangolo arrotondato 7"/>
          <p:cNvSpPr/>
          <p:nvPr/>
        </p:nvSpPr>
        <p:spPr>
          <a:xfrm>
            <a:off x="2200112" y="2731472"/>
            <a:ext cx="2848303" cy="340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Presentation and Presentation </a:t>
            </a:r>
            <a:r>
              <a:rPr lang="it-IT" sz="1400" dirty="0" err="1"/>
              <a:t>Logic</a:t>
            </a:r>
            <a:endParaRPr lang="it-IT" sz="14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3171081" y="1699854"/>
            <a:ext cx="906364" cy="340650"/>
          </a:xfrm>
          <a:prstGeom prst="roundRect">
            <a:avLst>
              <a:gd name="adj" fmla="val 227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DataBinding</a:t>
            </a:r>
            <a:endParaRPr lang="it-IT" sz="9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017006" y="1551369"/>
            <a:ext cx="1238017" cy="1185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5929488" y="1551370"/>
            <a:ext cx="1238017" cy="11856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Model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3952991" y="1551370"/>
            <a:ext cx="1238017" cy="11856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ViewModel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5571645" y="2768259"/>
            <a:ext cx="1953701" cy="340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BusinessLogic</a:t>
            </a:r>
            <a:r>
              <a:rPr lang="it-IT" sz="1400" dirty="0"/>
              <a:t> and Data</a:t>
            </a:r>
          </a:p>
        </p:txBody>
      </p:sp>
      <p:sp>
        <p:nvSpPr>
          <p:cNvPr id="17" name="Freccia bidirezionale orizzontale 16"/>
          <p:cNvSpPr/>
          <p:nvPr/>
        </p:nvSpPr>
        <p:spPr>
          <a:xfrm>
            <a:off x="3231844" y="2059940"/>
            <a:ext cx="744326" cy="268239"/>
          </a:xfrm>
          <a:prstGeom prst="leftRightArrow">
            <a:avLst>
              <a:gd name="adj1" fmla="val 42429"/>
              <a:gd name="adj2" fmla="val 6006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/>
          <p:cNvSpPr/>
          <p:nvPr/>
        </p:nvSpPr>
        <p:spPr>
          <a:xfrm>
            <a:off x="5215489" y="1699854"/>
            <a:ext cx="712311" cy="275239"/>
          </a:xfrm>
          <a:prstGeom prst="rightArrow">
            <a:avLst>
              <a:gd name="adj1" fmla="val 50000"/>
              <a:gd name="adj2" fmla="val 6846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20">
            <a:extLst>
              <a:ext uri="{FF2B5EF4-FFF2-40B4-BE49-F238E27FC236}">
                <a16:creationId xmlns:a16="http://schemas.microsoft.com/office/drawing/2014/main" id="{7CB62C1B-0F99-4615-93BD-41B7E83C5C0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CE19F247-69C1-4F1E-BB09-E8F3149777E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72F19C94-D994-45C7-85A1-8CD283574279}"/>
              </a:ext>
            </a:extLst>
          </p:cNvPr>
          <p:cNvSpPr/>
          <p:nvPr/>
        </p:nvSpPr>
        <p:spPr>
          <a:xfrm>
            <a:off x="5198151" y="2284963"/>
            <a:ext cx="263642" cy="253865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61294C6-74D1-498B-9FC8-61658538EC59}"/>
              </a:ext>
            </a:extLst>
          </p:cNvPr>
          <p:cNvSpPr/>
          <p:nvPr/>
        </p:nvSpPr>
        <p:spPr>
          <a:xfrm>
            <a:off x="5507831" y="2347696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0D6D300-CA6B-46C9-B57C-A97871087962}"/>
              </a:ext>
            </a:extLst>
          </p:cNvPr>
          <p:cNvSpPr/>
          <p:nvPr/>
        </p:nvSpPr>
        <p:spPr>
          <a:xfrm>
            <a:off x="5593075" y="2347696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7A78F8-5899-4160-B6E4-815AE2D0895E}"/>
              </a:ext>
            </a:extLst>
          </p:cNvPr>
          <p:cNvSpPr/>
          <p:nvPr/>
        </p:nvSpPr>
        <p:spPr>
          <a:xfrm>
            <a:off x="5683656" y="2347493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36FA9FC-B8FC-4AD8-B3BC-3039639FB8C3}"/>
              </a:ext>
            </a:extLst>
          </p:cNvPr>
          <p:cNvSpPr/>
          <p:nvPr/>
        </p:nvSpPr>
        <p:spPr>
          <a:xfrm>
            <a:off x="5773275" y="2347493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D7139F8-44A1-40CD-8173-45B73D334C82}"/>
              </a:ext>
            </a:extLst>
          </p:cNvPr>
          <p:cNvSpPr/>
          <p:nvPr/>
        </p:nvSpPr>
        <p:spPr>
          <a:xfrm>
            <a:off x="5859481" y="2347493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50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4137" y="324350"/>
            <a:ext cx="1800543" cy="75518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8678BA7-C572-4E8F-8885-EE40E2398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52" y="2017919"/>
            <a:ext cx="6458297" cy="472972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68499" y="347999"/>
            <a:ext cx="1251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391426" y="208737"/>
            <a:ext cx="655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La </a:t>
            </a:r>
            <a:r>
              <a:rPr lang="it-IT" sz="2400" dirty="0" err="1">
                <a:solidFill>
                  <a:schemeClr val="bg1"/>
                </a:solidFill>
              </a:rPr>
              <a:t>View</a:t>
            </a:r>
            <a:r>
              <a:rPr lang="it-IT" sz="2400" dirty="0">
                <a:solidFill>
                  <a:schemeClr val="bg1"/>
                </a:solidFill>
              </a:rPr>
              <a:t>, conseguentemente all’uso del framework </a:t>
            </a:r>
            <a:r>
              <a:rPr lang="it-IT" sz="2400" dirty="0" err="1">
                <a:solidFill>
                  <a:schemeClr val="bg1"/>
                </a:solidFill>
              </a:rPr>
              <a:t>Qt</a:t>
            </a:r>
            <a:r>
              <a:rPr lang="it-IT" sz="2400" dirty="0">
                <a:solidFill>
                  <a:schemeClr val="bg1"/>
                </a:solidFill>
              </a:rPr>
              <a:t>, consiste di un file QML trasformato durante la compilazione in classi compatibili C++</a:t>
            </a:r>
          </a:p>
        </p:txBody>
      </p:sp>
      <p:sp>
        <p:nvSpPr>
          <p:cNvPr id="9" name="Rettangolo 8"/>
          <p:cNvSpPr/>
          <p:nvPr/>
        </p:nvSpPr>
        <p:spPr>
          <a:xfrm>
            <a:off x="433874" y="1482660"/>
            <a:ext cx="85133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2200" i="1" dirty="0">
                <a:solidFill>
                  <a:schemeClr val="bg1"/>
                </a:solidFill>
              </a:rPr>
              <a:t>Il comportamento della </a:t>
            </a:r>
            <a:r>
              <a:rPr lang="it-IT" sz="2200" i="1" dirty="0" err="1">
                <a:solidFill>
                  <a:schemeClr val="bg1"/>
                </a:solidFill>
              </a:rPr>
              <a:t>View</a:t>
            </a:r>
            <a:r>
              <a:rPr lang="it-IT" sz="2200" i="1" dirty="0">
                <a:solidFill>
                  <a:schemeClr val="bg1"/>
                </a:solidFill>
              </a:rPr>
              <a:t> è gestito dal package </a:t>
            </a:r>
            <a:r>
              <a:rPr lang="it-IT" sz="2200" i="1" dirty="0" err="1">
                <a:solidFill>
                  <a:schemeClr val="bg1"/>
                </a:solidFill>
              </a:rPr>
              <a:t>ViewModel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Freccia curva 10"/>
          <p:cNvSpPr/>
          <p:nvPr/>
        </p:nvSpPr>
        <p:spPr>
          <a:xfrm flipV="1">
            <a:off x="668499" y="1256261"/>
            <a:ext cx="785804" cy="709472"/>
          </a:xfrm>
          <a:prstGeom prst="bentArrow">
            <a:avLst>
              <a:gd name="adj1" fmla="val 32843"/>
              <a:gd name="adj2" fmla="val 33061"/>
              <a:gd name="adj3" fmla="val 44608"/>
              <a:gd name="adj4" fmla="val 31985"/>
            </a:avLst>
          </a:prstGeom>
          <a:solidFill>
            <a:schemeClr val="accent6">
              <a:lumMod val="60000"/>
              <a:lumOff val="4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Triangolo isoscele 20">
            <a:extLst>
              <a:ext uri="{FF2B5EF4-FFF2-40B4-BE49-F238E27FC236}">
                <a16:creationId xmlns:a16="http://schemas.microsoft.com/office/drawing/2014/main" id="{00B52E6C-745A-4B0A-AF22-6D1BF2E6599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5EC7647D-5728-441B-8DA6-4829AB8E695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5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27905" y="1205329"/>
            <a:ext cx="1136754" cy="426267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38721" y="877261"/>
            <a:ext cx="915122" cy="462227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pic>
        <p:nvPicPr>
          <p:cNvPr id="5" name="Elemento grafico 6">
            <a:extLst>
              <a:ext uri="{FF2B5EF4-FFF2-40B4-BE49-F238E27FC236}">
                <a16:creationId xmlns:a16="http://schemas.microsoft.com/office/drawing/2014/main" id="{4B7CD46E-40BB-42F1-A66E-7C9C4868C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465" b="39456"/>
          <a:stretch/>
        </p:blipFill>
        <p:spPr>
          <a:xfrm>
            <a:off x="1592563" y="7150"/>
            <a:ext cx="7551437" cy="685085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703379" y="1547374"/>
            <a:ext cx="7290857" cy="3763251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Design pattern</a:t>
            </a:r>
          </a:p>
          <a:p>
            <a:pPr lvl="2">
              <a:buFont typeface="Wingdings" charset="2"/>
              <a:buChar char="§"/>
            </a:pPr>
            <a:r>
              <a:rPr lang="it-IT" sz="2175" dirty="0">
                <a:solidFill>
                  <a:schemeClr val="bg1"/>
                </a:solidFill>
              </a:rPr>
              <a:t>   </a:t>
            </a:r>
            <a:r>
              <a:rPr lang="it-IT" sz="2175" dirty="0" err="1">
                <a:solidFill>
                  <a:schemeClr val="bg1"/>
                </a:solidFill>
              </a:rPr>
              <a:t>Command</a:t>
            </a:r>
            <a:endParaRPr lang="it-IT" sz="2175" dirty="0">
              <a:solidFill>
                <a:schemeClr val="bg1"/>
              </a:solidFill>
            </a:endParaRPr>
          </a:p>
          <a:p>
            <a:pPr lvl="4">
              <a:buFont typeface="Wingdings" charset="2"/>
              <a:buChar char="§"/>
            </a:pPr>
            <a:r>
              <a:rPr lang="it-IT" sz="2288" dirty="0">
                <a:solidFill>
                  <a:schemeClr val="bg1"/>
                </a:solidFill>
              </a:rPr>
              <a:t>   </a:t>
            </a:r>
            <a:r>
              <a:rPr lang="it-IT" sz="2088" dirty="0">
                <a:solidFill>
                  <a:schemeClr val="bg1"/>
                </a:solidFill>
              </a:rPr>
              <a:t>Incapsulamento delle varie funzionalità, così da   </a:t>
            </a:r>
          </a:p>
          <a:p>
            <a:pPr marL="1028700" lvl="4" indent="0">
              <a:buNone/>
            </a:pPr>
            <a:r>
              <a:rPr lang="it-IT" sz="2088" dirty="0">
                <a:solidFill>
                  <a:schemeClr val="bg1"/>
                </a:solidFill>
              </a:rPr>
              <a:t>      renderle facilmente estensibili</a:t>
            </a: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Builder</a:t>
            </a:r>
          </a:p>
          <a:p>
            <a:pPr lvl="4">
              <a:buFont typeface="Wingdings" charset="2"/>
              <a:buChar char="§"/>
            </a:pPr>
            <a:r>
              <a:rPr lang="it-IT" sz="2088" dirty="0">
                <a:solidFill>
                  <a:schemeClr val="bg1"/>
                </a:solidFill>
              </a:rPr>
              <a:t>   Costruzione della lista di comandi da eseguire</a:t>
            </a: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 Adapter</a:t>
            </a:r>
          </a:p>
          <a:p>
            <a:pPr lvl="4">
              <a:buFont typeface="Wingdings" charset="2"/>
              <a:buChar char="§"/>
            </a:pPr>
            <a:r>
              <a:rPr lang="it-IT" sz="2288" dirty="0">
                <a:solidFill>
                  <a:schemeClr val="bg1"/>
                </a:solidFill>
              </a:rPr>
              <a:t>   </a:t>
            </a:r>
            <a:r>
              <a:rPr lang="it-IT" sz="2088" dirty="0">
                <a:solidFill>
                  <a:schemeClr val="bg1"/>
                </a:solidFill>
              </a:rPr>
              <a:t>Incapsulamento di classi di </a:t>
            </a:r>
            <a:r>
              <a:rPr lang="it-IT" sz="2088" dirty="0" err="1">
                <a:solidFill>
                  <a:schemeClr val="bg1"/>
                </a:solidFill>
              </a:rPr>
              <a:t>Speect</a:t>
            </a:r>
            <a:r>
              <a:rPr lang="it-IT" sz="2088" dirty="0">
                <a:solidFill>
                  <a:schemeClr val="bg1"/>
                </a:solidFill>
              </a:rPr>
              <a:t> al fine di renderle  </a:t>
            </a:r>
          </a:p>
          <a:p>
            <a:pPr marL="1028700" lvl="4" indent="0">
              <a:buNone/>
            </a:pPr>
            <a:r>
              <a:rPr lang="it-IT" sz="2088" dirty="0">
                <a:solidFill>
                  <a:schemeClr val="bg1"/>
                </a:solidFill>
              </a:rPr>
              <a:t>      pienamente compatibili con il paradigma ad oggetti  </a:t>
            </a:r>
          </a:p>
          <a:p>
            <a:pPr marL="1028700" lvl="4" indent="0">
              <a:buNone/>
            </a:pPr>
            <a:r>
              <a:rPr lang="it-IT" sz="2088" dirty="0">
                <a:solidFill>
                  <a:schemeClr val="bg1"/>
                </a:solidFill>
              </a:rPr>
              <a:t>      e con il </a:t>
            </a:r>
            <a:r>
              <a:rPr lang="it-IT" sz="2088" dirty="0" err="1">
                <a:solidFill>
                  <a:schemeClr val="bg1"/>
                </a:solidFill>
              </a:rPr>
              <a:t>framework</a:t>
            </a:r>
            <a:r>
              <a:rPr lang="it-IT" sz="2088" dirty="0">
                <a:solidFill>
                  <a:schemeClr val="bg1"/>
                </a:solidFill>
              </a:rPr>
              <a:t> </a:t>
            </a:r>
            <a:r>
              <a:rPr lang="it-IT" sz="2088" dirty="0" err="1">
                <a:solidFill>
                  <a:schemeClr val="bg1"/>
                </a:solidFill>
              </a:rPr>
              <a:t>Qt</a:t>
            </a:r>
            <a:endParaRPr lang="it-IT" sz="2088" dirty="0">
              <a:solidFill>
                <a:schemeClr val="bg1"/>
              </a:solidFill>
            </a:endParaRPr>
          </a:p>
        </p:txBody>
      </p:sp>
      <p:sp>
        <p:nvSpPr>
          <p:cNvPr id="8" name="Triangolo isoscele 20">
            <a:extLst>
              <a:ext uri="{FF2B5EF4-FFF2-40B4-BE49-F238E27FC236}">
                <a16:creationId xmlns:a16="http://schemas.microsoft.com/office/drawing/2014/main" id="{3BDD9656-8629-4D6E-94F1-509FB714AE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6CCB2256-FB41-4F07-ABDD-922C54F75E7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3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71717" y="304801"/>
            <a:ext cx="1136754" cy="6400800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19049" y="80723"/>
            <a:ext cx="842090" cy="6632028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Elemento grafico 5">
            <a:extLst>
              <a:ext uri="{FF2B5EF4-FFF2-40B4-BE49-F238E27FC236}">
                <a16:creationId xmlns:a16="http://schemas.microsoft.com/office/drawing/2014/main" id="{63E2A675-BD44-4BDA-8579-E28D6DA13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522" t="33878" r="10109" b="1650"/>
          <a:stretch/>
        </p:blipFill>
        <p:spPr>
          <a:xfrm>
            <a:off x="1480187" y="0"/>
            <a:ext cx="7663814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480186" y="2563764"/>
            <a:ext cx="7663814" cy="166594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it-IT"/>
            </a:defPPr>
            <a:lvl1pPr marL="128588" indent="-128588" defTabSz="514350">
              <a:lnSpc>
                <a:spcPct val="90000"/>
              </a:lnSpc>
              <a:spcBef>
                <a:spcPts val="563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1pPr>
            <a:lvl2pPr marL="385763" lvl="1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2pPr>
            <a:lvl3pPr marL="642938" lvl="2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175">
                <a:solidFill>
                  <a:schemeClr val="bg1"/>
                </a:soli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4pPr>
            <a:lvl5pPr marL="1157288" lvl="4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288">
                <a:solidFill>
                  <a:schemeClr val="bg1"/>
                </a:soli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r>
              <a:rPr lang="it-IT" dirty="0"/>
              <a:t>   Design pattern</a:t>
            </a:r>
          </a:p>
          <a:p>
            <a:pPr lvl="2"/>
            <a:r>
              <a:rPr lang="it-IT" sz="2400" dirty="0"/>
              <a:t>   </a:t>
            </a:r>
            <a:r>
              <a:rPr lang="it-IT" sz="2400" dirty="0" err="1"/>
              <a:t>Observer</a:t>
            </a:r>
            <a:endParaRPr lang="it-IT" sz="2400" dirty="0"/>
          </a:p>
          <a:p>
            <a:pPr lvl="4"/>
            <a:r>
              <a:rPr lang="it-IT" dirty="0"/>
              <a:t>   Implementati all’interno del </a:t>
            </a:r>
            <a:r>
              <a:rPr lang="it-IT" dirty="0" err="1"/>
              <a:t>framework</a:t>
            </a:r>
            <a:r>
              <a:rPr lang="it-IT" dirty="0"/>
              <a:t> per la gestione di   slot e </a:t>
            </a:r>
            <a:r>
              <a:rPr lang="it-IT" dirty="0" err="1"/>
              <a:t>signals</a:t>
            </a:r>
            <a:endParaRPr lang="it-IT" dirty="0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CC2F4C9-0129-4E50-A712-4923056152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1640A6F0-BF0B-42B4-9C8A-C17B5B11969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35270" y="137008"/>
            <a:ext cx="7073461" cy="755183"/>
          </a:xfrm>
          <a:prstGeom prst="round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35587" y="160657"/>
            <a:ext cx="5872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/1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Elemento grafico 6">
            <a:extLst>
              <a:ext uri="{FF2B5EF4-FFF2-40B4-BE49-F238E27FC236}">
                <a16:creationId xmlns:a16="http://schemas.microsoft.com/office/drawing/2014/main" id="{12433F90-B56C-4C6B-9917-22B1BA613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919" b="38503"/>
          <a:stretch/>
        </p:blipFill>
        <p:spPr>
          <a:xfrm>
            <a:off x="684344" y="944211"/>
            <a:ext cx="7775307" cy="5734494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Rettangolo 7"/>
          <p:cNvSpPr/>
          <p:nvPr/>
        </p:nvSpPr>
        <p:spPr>
          <a:xfrm>
            <a:off x="2571007" y="6293261"/>
            <a:ext cx="400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Caricamento della voice</a:t>
            </a:r>
            <a:endParaRPr lang="it-IT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49E6C270-1F7A-4279-A05F-6C4B0CA3AB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02E9807A-C557-4F49-A42E-9FF80AE5BE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834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35270" y="162175"/>
            <a:ext cx="7073461" cy="755183"/>
          </a:xfrm>
          <a:prstGeom prst="roundRect">
            <a:avLst/>
          </a:prstGeom>
          <a:solidFill>
            <a:schemeClr val="accent6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35587" y="185824"/>
            <a:ext cx="5872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/2</a:t>
            </a:r>
          </a:p>
        </p:txBody>
      </p:sp>
      <p:pic>
        <p:nvPicPr>
          <p:cNvPr id="5" name="Elemento grafico 6">
            <a:extLst>
              <a:ext uri="{FF2B5EF4-FFF2-40B4-BE49-F238E27FC236}">
                <a16:creationId xmlns:a16="http://schemas.microsoft.com/office/drawing/2014/main" id="{6F33E5F1-C046-4285-9409-263D6A176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431" b="22857"/>
          <a:stretch/>
        </p:blipFill>
        <p:spPr>
          <a:xfrm>
            <a:off x="1035270" y="1079533"/>
            <a:ext cx="7129292" cy="5668108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Rettangolo 7"/>
          <p:cNvSpPr/>
          <p:nvPr/>
        </p:nvSpPr>
        <p:spPr>
          <a:xfrm>
            <a:off x="2005090" y="6309625"/>
            <a:ext cx="518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i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Esecuzione processor selezionati</a:t>
            </a:r>
            <a:endParaRPr lang="it-IT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AE09729-B511-4FCC-9872-09460E6989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8ED42C9A-519E-4E09-817E-094DF8E34033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15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604</TotalTime>
  <Words>441</Words>
  <Application>Microsoft Office PowerPoint</Application>
  <PresentationFormat>Presentazione su schermo (4:3)</PresentationFormat>
  <Paragraphs>217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306</cp:revision>
  <cp:lastPrinted>2018-03-11T14:03:18Z</cp:lastPrinted>
  <dcterms:created xsi:type="dcterms:W3CDTF">2018-03-10T20:16:12Z</dcterms:created>
  <dcterms:modified xsi:type="dcterms:W3CDTF">2018-04-08T12:50:33Z</dcterms:modified>
</cp:coreProperties>
</file>