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1"/>
  </p:notesMasterIdLst>
  <p:sldIdLst>
    <p:sldId id="258" r:id="rId2"/>
    <p:sldId id="259" r:id="rId3"/>
    <p:sldId id="260" r:id="rId4"/>
    <p:sldId id="264" r:id="rId5"/>
    <p:sldId id="292" r:id="rId6"/>
    <p:sldId id="281" r:id="rId7"/>
    <p:sldId id="275" r:id="rId8"/>
    <p:sldId id="294" r:id="rId9"/>
    <p:sldId id="295" r:id="rId10"/>
    <p:sldId id="296" r:id="rId11"/>
    <p:sldId id="284" r:id="rId12"/>
    <p:sldId id="297" r:id="rId13"/>
    <p:sldId id="278" r:id="rId14"/>
    <p:sldId id="276" r:id="rId15"/>
    <p:sldId id="287" r:id="rId16"/>
    <p:sldId id="285" r:id="rId17"/>
    <p:sldId id="286" r:id="rId18"/>
    <p:sldId id="298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8E5"/>
    <a:srgbClr val="FFD600"/>
    <a:srgbClr val="C3A600"/>
    <a:srgbClr val="F65400"/>
    <a:srgbClr val="424A53"/>
    <a:srgbClr val="FFE459"/>
    <a:srgbClr val="FFDA00"/>
    <a:srgbClr val="515151"/>
    <a:srgbClr val="FF00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/>
    <p:restoredTop sz="94729"/>
  </p:normalViewPr>
  <p:slideViewPr>
    <p:cSldViewPr snapToGrid="0" snapToObjects="1">
      <p:cViewPr varScale="1">
        <p:scale>
          <a:sx n="103" d="100"/>
          <a:sy n="103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u="none" dirty="0">
                <a:solidFill>
                  <a:srgbClr val="515151"/>
                </a:solidFill>
              </a:rPr>
              <a:t>Line </a:t>
            </a:r>
            <a:r>
              <a:rPr lang="en-US" sz="2250" u="none" baseline="0" dirty="0">
                <a:solidFill>
                  <a:srgbClr val="515151"/>
                </a:solidFill>
              </a:rPr>
              <a:t>coverage</a:t>
            </a:r>
          </a:p>
        </c:rich>
      </c:tx>
      <c:layout>
        <c:manualLayout>
          <c:xMode val="edge"/>
          <c:yMode val="edge"/>
          <c:x val="1.9899337264441538E-2"/>
          <c:y val="0.428702719654337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21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C62-4867-8391-0BF5CE399FD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C62-4867-8391-0BF5CE399FD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C62-4867-8391-0BF5CE399FD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C62-4867-8391-0BF5CE399FD6}"/>
              </c:ext>
            </c:extLst>
          </c:dPt>
          <c:dLbls>
            <c:dLbl>
              <c:idx val="0"/>
              <c:layout>
                <c:manualLayout>
                  <c:x val="-0.12664106071998557"/>
                  <c:y val="-0.249910491837552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C62-4867-8391-0BF5CE399FD6}"/>
                </c:ext>
              </c:extLst>
            </c:dLbl>
            <c:dLbl>
              <c:idx val="1"/>
              <c:layout>
                <c:manualLayout>
                  <c:x val="7.2087922430602969E-2"/>
                  <c:y val="0.1279581249891109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C62-4867-8391-0BF5CE399F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0.96699999999999997</c:v>
                </c:pt>
                <c:pt idx="1">
                  <c:v>3.3000000000000002E-2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62-4867-8391-0BF5CE399FD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1FC3C-743C-D440-849B-A5D1FCB9B240}" type="datetimeFigureOut">
              <a:rPr lang="it-IT" smtClean="0"/>
              <a:t>13/05/2018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9AE65-DFD0-A040-A241-C8B096E537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06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9AE65-DFD0-A040-A241-C8B096E5371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95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 userDrawn="1"/>
        </p:nvSpPr>
        <p:spPr>
          <a:xfrm>
            <a:off x="795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 userDrawn="1"/>
        </p:nvSpPr>
        <p:spPr>
          <a:xfrm>
            <a:off x="11876706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 userDrawn="1"/>
        </p:nvSpPr>
        <p:spPr>
          <a:xfrm rot="5400000">
            <a:off x="5938751" y="-5937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 userDrawn="1"/>
        </p:nvSpPr>
        <p:spPr>
          <a:xfrm rot="5400000">
            <a:off x="5938751" y="603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53528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19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矩形 7"/>
          <p:cNvSpPr/>
          <p:nvPr userDrawn="1"/>
        </p:nvSpPr>
        <p:spPr>
          <a:xfrm>
            <a:off x="6114566" y="0"/>
            <a:ext cx="607822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3335277"/>
            <a:ext cx="12192000" cy="352272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7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7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98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83" r:id="rId3"/>
    <p:sldLayoutId id="2147483686" r:id="rId4"/>
    <p:sldLayoutId id="2147483684" r:id="rId5"/>
    <p:sldLayoutId id="2147483682" r:id="rId6"/>
    <p:sldLayoutId id="2147483680" r:id="rId7"/>
    <p:sldLayoutId id="2147483681" r:id="rId8"/>
    <p:sldLayoutId id="2147483662" r:id="rId9"/>
    <p:sldLayoutId id="2147483664" r:id="rId10"/>
    <p:sldLayoutId id="2147483663" r:id="rId11"/>
    <p:sldLayoutId id="214748366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" r="318"/>
          <a:stretch/>
        </p:blipFill>
        <p:spPr>
          <a:xfrm>
            <a:off x="0" y="0"/>
            <a:ext cx="1230284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67951" y="185553"/>
            <a:ext cx="5896948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609630">
              <a:lnSpc>
                <a:spcPct val="120000"/>
              </a:lnSpc>
            </a:pPr>
            <a:r>
              <a:rPr lang="it-IT" altLang="zh-CN" sz="3200" b="1" dirty="0">
                <a:solidFill>
                  <a:schemeClr val="accent1">
                    <a:lumMod val="75000"/>
                  </a:schemeClr>
                </a:solidFill>
              </a:rPr>
              <a:t>Revisione di Accettazione</a:t>
            </a:r>
          </a:p>
          <a:p>
            <a:pPr algn="ctr" defTabSz="609630">
              <a:lnSpc>
                <a:spcPct val="120000"/>
              </a:lnSpc>
            </a:pPr>
            <a:r>
              <a:rPr lang="it-IT" altLang="zh-TW" sz="4800" b="1" dirty="0" err="1">
                <a:solidFill>
                  <a:schemeClr val="accent1">
                    <a:lumMod val="75000"/>
                  </a:schemeClr>
                </a:solidFill>
              </a:rPr>
              <a:t>DeSpeect</a:t>
            </a:r>
            <a:endParaRPr lang="en-US" altLang="zh-CN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任意形状 11"/>
          <p:cNvSpPr/>
          <p:nvPr/>
        </p:nvSpPr>
        <p:spPr>
          <a:xfrm rot="16200000">
            <a:off x="9755149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ttangolo 2"/>
          <p:cNvSpPr/>
          <p:nvPr/>
        </p:nvSpPr>
        <p:spPr>
          <a:xfrm>
            <a:off x="98445" y="4967602"/>
            <a:ext cx="3602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PRESENTED</a:t>
            </a:r>
            <a:r>
              <a:rPr kumimoji="1"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BY Graphite</a:t>
            </a:r>
            <a:endParaRPr kumimoji="1"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211437" y="5454416"/>
            <a:ext cx="3489277" cy="1029511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M.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Focchiatti</a:t>
            </a: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M. Rizzo ·  G. Rossetti  ·  K. Silvestri   M.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Smaniotto</a:t>
            </a: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  ·   C.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Tessarolo</a:t>
            </a:r>
            <a:endParaRPr lang="it-IT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 err="1">
                <a:latin typeface="Microsoft YaHei" charset="0"/>
                <a:ea typeface="Microsoft YaHei" charset="0"/>
                <a:cs typeface="Microsoft YaHei" charset="0"/>
              </a:rPr>
              <a:t>DeSpeect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五边形 21"/>
          <p:cNvSpPr/>
          <p:nvPr/>
        </p:nvSpPr>
        <p:spPr>
          <a:xfrm>
            <a:off x="3097764" y="1437262"/>
            <a:ext cx="517051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97764" y="1505930"/>
            <a:ext cx="517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Il Team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10/18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6600AD0-447E-4F9E-BF88-CEC2DCD13E9E}"/>
              </a:ext>
            </a:extLst>
          </p:cNvPr>
          <p:cNvSpPr/>
          <p:nvPr/>
        </p:nvSpPr>
        <p:spPr>
          <a:xfrm>
            <a:off x="1172146" y="2912809"/>
            <a:ext cx="978624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200000"/>
              </a:lnSpc>
            </a:pPr>
            <a:r>
              <a:rPr lang="it-IT" sz="2800" dirty="0"/>
              <a:t>Il team ha sempre lavorato al meglio</a:t>
            </a:r>
          </a:p>
          <a:p>
            <a:pPr algn="ctr" defTabSz="609630">
              <a:lnSpc>
                <a:spcPct val="200000"/>
              </a:lnSpc>
            </a:pPr>
            <a:r>
              <a:rPr lang="it-IT" sz="2800" dirty="0"/>
              <a:t>Ha saputo </a:t>
            </a:r>
            <a:r>
              <a:rPr lang="it-IT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gestire gli imprevisti </a:t>
            </a:r>
            <a:endParaRPr lang="it-IT" sz="2800" dirty="0"/>
          </a:p>
          <a:p>
            <a:pPr algn="ctr" defTabSz="609630">
              <a:lnSpc>
                <a:spcPct val="200000"/>
              </a:lnSpc>
            </a:pPr>
            <a:r>
              <a:rPr lang="it-IT" sz="2800" dirty="0"/>
              <a:t>Ha sempre rispettato le scadenze </a:t>
            </a:r>
            <a:r>
              <a:rPr lang="it-IT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nei termini previsti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30269134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3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11/18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4D6F2BE2-A291-4E26-8F00-1A3732D7B6D8}"/>
              </a:ext>
            </a:extLst>
          </p:cNvPr>
          <p:cNvSpPr txBox="1"/>
          <p:nvPr/>
        </p:nvSpPr>
        <p:spPr>
          <a:xfrm>
            <a:off x="2728124" y="1970512"/>
            <a:ext cx="8479226" cy="18528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4000" b="1" dirty="0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Dimostrazione </a:t>
            </a:r>
            <a:r>
              <a:rPr kumimoji="1" lang="it-IT" altLang="zh-CN" sz="4000" b="1" dirty="0" err="1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DeSpeect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charset="-122"/>
              </a:rPr>
              <a:t>installazione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prova pratica</a:t>
            </a:r>
          </a:p>
        </p:txBody>
      </p:sp>
    </p:spTree>
    <p:extLst>
      <p:ext uri="{BB962C8B-B14F-4D97-AF65-F5344CB8AC3E}">
        <p14:creationId xmlns:p14="http://schemas.microsoft.com/office/powerpoint/2010/main" val="1200898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it-IT" altLang="zh-CN" sz="26666" dirty="0">
                <a:solidFill>
                  <a:srgbClr val="FFFFFF"/>
                </a:solidFill>
                <a:ea typeface="微软雅黑" charset="0"/>
              </a:rPr>
              <a:t>4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12/18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90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Risultati collaudo</a:t>
            </a:r>
          </a:p>
        </p:txBody>
      </p:sp>
    </p:spTree>
    <p:extLst>
      <p:ext uri="{BB962C8B-B14F-4D97-AF65-F5344CB8AC3E}">
        <p14:creationId xmlns:p14="http://schemas.microsoft.com/office/powerpoint/2010/main" val="2899682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13/18</a:t>
            </a:r>
            <a:endParaRPr lang="it-IT" dirty="0"/>
          </a:p>
        </p:txBody>
      </p:sp>
      <p:sp>
        <p:nvSpPr>
          <p:cNvPr id="6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7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Collaudo</a:t>
            </a:r>
          </a:p>
        </p:txBody>
      </p:sp>
      <p:sp>
        <p:nvSpPr>
          <p:cNvPr id="3" name="Rettangolo 2"/>
          <p:cNvSpPr/>
          <p:nvPr/>
        </p:nvSpPr>
        <p:spPr>
          <a:xfrm>
            <a:off x="4142791" y="2382787"/>
            <a:ext cx="72778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Abbiamo instaurato una CI integrando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Travis</a:t>
            </a: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CI,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SonarQube</a:t>
            </a: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Lines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coverege</a:t>
            </a: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non è totale a causa di alcuni test delle componenti derivate da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Speect</a:t>
            </a:r>
            <a:endParaRPr lang="it-IT" sz="2800" b="1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C25B78D-CCC7-4E5A-9F7D-86E7397E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42" y="1017288"/>
            <a:ext cx="770020" cy="77002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D7E1D5E-AFF0-46E3-A1FE-9602740A2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242" y="2389286"/>
            <a:ext cx="770020" cy="77002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311BBBA-2C39-4E54-8779-595343F0E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918" y="3831715"/>
            <a:ext cx="783339" cy="77708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AA8B248-A8D8-49F8-95E8-331AB7F0E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931" y="5428129"/>
            <a:ext cx="1530016" cy="153001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21D5CFF-9307-481A-A0C9-A4F85736D1E8}"/>
              </a:ext>
            </a:extLst>
          </p:cNvPr>
          <p:cNvSpPr txBox="1"/>
          <p:nvPr/>
        </p:nvSpPr>
        <p:spPr>
          <a:xfrm>
            <a:off x="1165994" y="1746694"/>
            <a:ext cx="1598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Scrittura del codice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CD56A77-0747-4E0B-9267-1AEF55BE2901}"/>
              </a:ext>
            </a:extLst>
          </p:cNvPr>
          <p:cNvSpPr txBox="1"/>
          <p:nvPr/>
        </p:nvSpPr>
        <p:spPr>
          <a:xfrm>
            <a:off x="1610827" y="3187840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GitHub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06617EB-3BC3-4C44-9662-882390AFE726}"/>
              </a:ext>
            </a:extLst>
          </p:cNvPr>
          <p:cNvSpPr txBox="1"/>
          <p:nvPr/>
        </p:nvSpPr>
        <p:spPr>
          <a:xfrm>
            <a:off x="1580242" y="466211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Travis</a:t>
            </a:r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 CI</a:t>
            </a:r>
          </a:p>
        </p:txBody>
      </p:sp>
      <p:sp>
        <p:nvSpPr>
          <p:cNvPr id="26" name="Freccia a inversione 25">
            <a:extLst>
              <a:ext uri="{FF2B5EF4-FFF2-40B4-BE49-F238E27FC236}">
                <a16:creationId xmlns:a16="http://schemas.microsoft.com/office/drawing/2014/main" id="{52B819ED-DB99-4F31-9317-3005EB2D544F}"/>
              </a:ext>
            </a:extLst>
          </p:cNvPr>
          <p:cNvSpPr/>
          <p:nvPr/>
        </p:nvSpPr>
        <p:spPr>
          <a:xfrm rot="5400000">
            <a:off x="1919185" y="1978236"/>
            <a:ext cx="1545250" cy="46987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7" name="Freccia a inversione 26">
            <a:extLst>
              <a:ext uri="{FF2B5EF4-FFF2-40B4-BE49-F238E27FC236}">
                <a16:creationId xmlns:a16="http://schemas.microsoft.com/office/drawing/2014/main" id="{9256637A-C683-490A-8CF7-409F76005E1E}"/>
              </a:ext>
            </a:extLst>
          </p:cNvPr>
          <p:cNvSpPr/>
          <p:nvPr/>
        </p:nvSpPr>
        <p:spPr>
          <a:xfrm rot="16200000" flipH="1">
            <a:off x="346910" y="3385609"/>
            <a:ext cx="1638560" cy="46987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5" name="Freccia a inversione 24">
            <a:extLst>
              <a:ext uri="{FF2B5EF4-FFF2-40B4-BE49-F238E27FC236}">
                <a16:creationId xmlns:a16="http://schemas.microsoft.com/office/drawing/2014/main" id="{C1D9E55E-6605-43C1-9040-242A85E7A5B0}"/>
              </a:ext>
            </a:extLst>
          </p:cNvPr>
          <p:cNvSpPr/>
          <p:nvPr/>
        </p:nvSpPr>
        <p:spPr>
          <a:xfrm rot="5400000">
            <a:off x="2047366" y="5000688"/>
            <a:ext cx="1808405" cy="469870"/>
          </a:xfrm>
          <a:prstGeom prst="uturnArrow">
            <a:avLst>
              <a:gd name="adj1" fmla="val 28972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637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collaudo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14/18</a:t>
            </a:r>
            <a:endParaRPr lang="it-IT" dirty="0"/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EF1C670C-45D8-41EB-AB4C-CEC70309B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0019417"/>
              </p:ext>
            </p:extLst>
          </p:nvPr>
        </p:nvGraphicFramePr>
        <p:xfrm>
          <a:off x="2024743" y="1399592"/>
          <a:ext cx="8627423" cy="459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2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Copertura</a:t>
            </a:r>
          </a:p>
        </p:txBody>
      </p:sp>
    </p:spTree>
    <p:extLst>
      <p:ext uri="{BB962C8B-B14F-4D97-AF65-F5344CB8AC3E}">
        <p14:creationId xmlns:p14="http://schemas.microsoft.com/office/powerpoint/2010/main" val="301953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it-IT" altLang="zh-CN" sz="26666" dirty="0">
                <a:solidFill>
                  <a:srgbClr val="FFFFFF"/>
                </a:solidFill>
                <a:ea typeface="微软雅黑" charset="0"/>
              </a:rPr>
              <a:t>5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15/18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88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Rendicontazione di impegno e costi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6289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16/18</a:t>
            </a:r>
            <a:endParaRPr lang="it-IT" dirty="0"/>
          </a:p>
        </p:txBody>
      </p:sp>
      <p:sp>
        <p:nvSpPr>
          <p:cNvPr id="9" name="五边形 21"/>
          <p:cNvSpPr/>
          <p:nvPr/>
        </p:nvSpPr>
        <p:spPr>
          <a:xfrm>
            <a:off x="5775649" y="1178049"/>
            <a:ext cx="6416351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5775649" y="1227427"/>
            <a:ext cx="6416351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Periodo di validazione e collaudo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91BE3210-94E2-45DC-A545-C97D69CC5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393957"/>
              </p:ext>
            </p:extLst>
          </p:nvPr>
        </p:nvGraphicFramePr>
        <p:xfrm>
          <a:off x="1348853" y="2097178"/>
          <a:ext cx="9432825" cy="38190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30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6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 (+2)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300,00 (+60,00)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11 (+3)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220,00 (+60,00)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 (-1)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25,00</a:t>
                      </a:r>
                      <a:r>
                        <a:rPr lang="it-IT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(-25,00)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18 (+4)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396,00 (+88,00)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29 (-6)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435,00 (-90,00)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75 (-6)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1035,00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1125,00 (-90,00)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140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144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2501,00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-4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+3,00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8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五边形 21"/>
          <p:cNvSpPr/>
          <p:nvPr/>
        </p:nvSpPr>
        <p:spPr>
          <a:xfrm>
            <a:off x="9367933" y="858023"/>
            <a:ext cx="2824065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9367934" y="907401"/>
            <a:ext cx="2824065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Periodo a finire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8AD3EFFF-B9C2-4588-B305-8BB4C1425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14924"/>
              </p:ext>
            </p:extLst>
          </p:nvPr>
        </p:nvGraphicFramePr>
        <p:xfrm>
          <a:off x="1613937" y="1335298"/>
          <a:ext cx="7358742" cy="514862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69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tx1"/>
                          </a:solidFill>
                        </a:rPr>
                        <a:t>Periodo</a:t>
                      </a:r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(in euro)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Consuntivo</a:t>
                      </a:r>
                      <a:r>
                        <a:rPr lang="it-IT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it-IT" sz="2400" baseline="0" dirty="0">
                          <a:solidFill>
                            <a:schemeClr val="tx1"/>
                          </a:solidFill>
                        </a:rPr>
                        <a:t>(in euro)</a:t>
                      </a:r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Analisi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3335,00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3465,00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Consolidamento dei requisiti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64">
                <a:tc gridSpan="3">
                  <a:txBody>
                    <a:bodyPr/>
                    <a:lstStyle/>
                    <a:p>
                      <a:pPr algn="ctr"/>
                      <a:r>
                        <a:rPr lang="it-IT" sz="2000" b="1" i="1" dirty="0">
                          <a:solidFill>
                            <a:schemeClr val="tx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Consolidamento delle tecnologie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4229,00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4212,00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Progettazione e codifica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6699,00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Validazione e collaudo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2501,00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Preventivo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Preventivo a finire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  <a:endParaRPr lang="it-IT" sz="16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17762,00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17887,00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13417,00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13412,00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5E173F-2ED3-45FB-ABF3-2904DBCD1335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17/18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858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五边形 21"/>
          <p:cNvSpPr/>
          <p:nvPr/>
        </p:nvSpPr>
        <p:spPr>
          <a:xfrm>
            <a:off x="5654351" y="1175263"/>
            <a:ext cx="6537647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5654352" y="1224641"/>
            <a:ext cx="6537647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Ore rendicontate senza investimento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5E173F-2ED3-45FB-ABF3-2904DBCD1335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18/18</a:t>
            </a:r>
            <a:endParaRPr lang="it-IT" dirty="0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B7B307AF-B50C-49C1-B367-18AD83144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961707"/>
              </p:ext>
            </p:extLst>
          </p:nvPr>
        </p:nvGraphicFramePr>
        <p:xfrm>
          <a:off x="969919" y="2137492"/>
          <a:ext cx="9530371" cy="42195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3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42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39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48818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Nominativo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Am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Pt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Ore totali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Marco Focchiatti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33 (+1)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Samuele Modena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13 (+1)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34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22 (-2)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28 (+2)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Matteo Rizzo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 (-3)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 (+3)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 (-2)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 (+3)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Giulio</a:t>
                      </a:r>
                      <a:r>
                        <a:rPr lang="it-IT" baseline="0" dirty="0"/>
                        <a:t> Rossetti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 (-2)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 (+3)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38 (-2)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 (+2)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Kevin</a:t>
                      </a:r>
                      <a:r>
                        <a:rPr lang="it-IT" baseline="0" dirty="0"/>
                        <a:t> Silvestri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36 (+1)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 (-2)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37 (+2)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Manfredi Smaniotto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 (-1)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35 (+1)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 (+1)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Cristiano Tessarolo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35 (+1)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 (+1)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38 (-1)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Ore totali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34 (-2)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28 (-4)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32 (+7)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251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154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222 (+6)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721 (+7)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107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23237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11"/>
          <p:cNvSpPr/>
          <p:nvPr/>
        </p:nvSpPr>
        <p:spPr>
          <a:xfrm rot="16200000">
            <a:off x="9652518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7052037" y="5942097"/>
            <a:ext cx="4626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2800">
                <a:solidFill>
                  <a:schemeClr val="bg1"/>
                </a:solidFill>
              </a:rPr>
              <a:t>graphite.swe@gmail.com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476746" y="3714"/>
            <a:ext cx="871183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722119" y="285249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01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87488" y="226785"/>
            <a:ext cx="6436476" cy="13111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2400" b="1" dirty="0" err="1">
                <a:solidFill>
                  <a:srgbClr val="1E2327"/>
                </a:solidFill>
                <a:ea typeface="微软雅黑" charset="0"/>
              </a:rPr>
              <a:t>Speect</a:t>
            </a:r>
            <a:endParaRPr kumimoji="1" lang="it-IT" altLang="zh-CN" sz="2400" b="1" dirty="0">
              <a:solidFill>
                <a:srgbClr val="1E2327"/>
              </a:solidFill>
              <a:ea typeface="微软雅黑" charset="0"/>
            </a:endParaRP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dirty="0">
                <a:solidFill>
                  <a:srgbClr val="1E2327"/>
                </a:solidFill>
                <a:ea typeface="微软雅黑" charset="0"/>
              </a:rPr>
              <a:t>Introduzione</a:t>
            </a: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dirty="0">
                <a:solidFill>
                  <a:srgbClr val="1E2327"/>
                </a:solidFill>
                <a:ea typeface="微软雅黑" charset="0"/>
              </a:rPr>
              <a:t>La richiesta</a:t>
            </a:r>
          </a:p>
        </p:txBody>
      </p:sp>
      <p:cxnSp>
        <p:nvCxnSpPr>
          <p:cNvPr id="17" name="直线连接符 16"/>
          <p:cNvCxnSpPr/>
          <p:nvPr/>
        </p:nvCxnSpPr>
        <p:spPr>
          <a:xfrm>
            <a:off x="4902715" y="572506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2" name="文本框 21"/>
          <p:cNvSpPr txBox="1"/>
          <p:nvPr/>
        </p:nvSpPr>
        <p:spPr>
          <a:xfrm>
            <a:off x="3726456" y="3496558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03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3" name="直线连接符 22"/>
          <p:cNvCxnSpPr/>
          <p:nvPr/>
        </p:nvCxnSpPr>
        <p:spPr>
          <a:xfrm>
            <a:off x="4907052" y="3729968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3722119" y="4681246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04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4902715" y="4914655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7" name="CasellaDiTesto 6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2/18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094514" y="3435424"/>
            <a:ext cx="6467914" cy="13111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Dimostrazione </a:t>
            </a:r>
            <a:r>
              <a:rPr kumimoji="1" lang="it-IT" sz="2400" b="1" dirty="0" err="1">
                <a:solidFill>
                  <a:srgbClr val="1E2327"/>
                </a:solidFill>
                <a:ea typeface="微软雅黑" charset="0"/>
              </a:rPr>
              <a:t>DeSpeect</a:t>
            </a:r>
            <a:endParaRPr kumimoji="1" lang="it-IT" sz="2400" b="1" dirty="0">
              <a:solidFill>
                <a:srgbClr val="1E2327"/>
              </a:solidFill>
              <a:ea typeface="微软雅黑" charset="0"/>
            </a:endParaRP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sz="2400" dirty="0">
                <a:solidFill>
                  <a:srgbClr val="1E2327"/>
                </a:solidFill>
                <a:ea typeface="微软雅黑" charset="0"/>
              </a:rPr>
              <a:t>Installazione</a:t>
            </a: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sz="2400" dirty="0">
                <a:solidFill>
                  <a:srgbClr val="1E2327"/>
                </a:solidFill>
                <a:ea typeface="微软雅黑" charset="0"/>
              </a:rPr>
              <a:t>Dimostrazione pratica</a:t>
            </a:r>
          </a:p>
        </p:txBody>
      </p:sp>
      <p:sp>
        <p:nvSpPr>
          <p:cNvPr id="27" name="Rettangolo 26"/>
          <p:cNvSpPr/>
          <p:nvPr/>
        </p:nvSpPr>
        <p:spPr>
          <a:xfrm>
            <a:off x="5187488" y="6000997"/>
            <a:ext cx="6467914" cy="4641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Rendicontazione di impegno e costi</a:t>
            </a:r>
          </a:p>
        </p:txBody>
      </p:sp>
      <p:sp>
        <p:nvSpPr>
          <p:cNvPr id="29" name="文本框 24"/>
          <p:cNvSpPr txBox="1"/>
          <p:nvPr/>
        </p:nvSpPr>
        <p:spPr>
          <a:xfrm>
            <a:off x="3726456" y="5679051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05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30" name="直线连接符 25"/>
          <p:cNvCxnSpPr/>
          <p:nvPr/>
        </p:nvCxnSpPr>
        <p:spPr>
          <a:xfrm>
            <a:off x="4907052" y="5912460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4" name="文本框 18">
            <a:extLst>
              <a:ext uri="{FF2B5EF4-FFF2-40B4-BE49-F238E27FC236}">
                <a16:creationId xmlns:a16="http://schemas.microsoft.com/office/drawing/2014/main" id="{3113211E-57D8-49A0-BD51-69EA5EC9AF17}"/>
              </a:ext>
            </a:extLst>
          </p:cNvPr>
          <p:cNvSpPr txBox="1"/>
          <p:nvPr/>
        </p:nvSpPr>
        <p:spPr>
          <a:xfrm>
            <a:off x="3726456" y="2016871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02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8" name="直线连接符 19">
            <a:extLst>
              <a:ext uri="{FF2B5EF4-FFF2-40B4-BE49-F238E27FC236}">
                <a16:creationId xmlns:a16="http://schemas.microsoft.com/office/drawing/2014/main" id="{7060D992-1216-4233-AF91-54F94CCE8C74}"/>
              </a:ext>
            </a:extLst>
          </p:cNvPr>
          <p:cNvCxnSpPr/>
          <p:nvPr/>
        </p:nvCxnSpPr>
        <p:spPr>
          <a:xfrm>
            <a:off x="4907052" y="2250280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31" name="文本框 20">
            <a:extLst>
              <a:ext uri="{FF2B5EF4-FFF2-40B4-BE49-F238E27FC236}">
                <a16:creationId xmlns:a16="http://schemas.microsoft.com/office/drawing/2014/main" id="{EDBCE2C7-3125-42EE-8A82-9D22B30D16C7}"/>
              </a:ext>
            </a:extLst>
          </p:cNvPr>
          <p:cNvSpPr txBox="1"/>
          <p:nvPr/>
        </p:nvSpPr>
        <p:spPr>
          <a:xfrm>
            <a:off x="5094514" y="1680009"/>
            <a:ext cx="6467914" cy="17173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2400" b="1" dirty="0" err="1">
                <a:solidFill>
                  <a:srgbClr val="1E2327"/>
                </a:solidFill>
                <a:ea typeface="微软雅黑" charset="0"/>
              </a:rPr>
              <a:t>DeSpeect</a:t>
            </a:r>
            <a:endParaRPr kumimoji="1" lang="it-IT" altLang="zh-CN" sz="2400" b="1" dirty="0">
              <a:solidFill>
                <a:srgbClr val="1E2327"/>
              </a:solidFill>
              <a:ea typeface="微软雅黑" charset="0"/>
            </a:endParaRP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dirty="0">
                <a:solidFill>
                  <a:srgbClr val="1E2327"/>
                </a:solidFill>
                <a:ea typeface="微软雅黑" charset="0"/>
              </a:rPr>
              <a:t>Caratteristiche più significative</a:t>
            </a: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dirty="0" err="1">
                <a:solidFill>
                  <a:srgbClr val="1E2327"/>
                </a:solidFill>
                <a:ea typeface="微软雅黑" charset="0"/>
              </a:rPr>
              <a:t>Vanatggi</a:t>
            </a:r>
            <a:endParaRPr kumimoji="1" lang="it-IT" altLang="zh-CN" sz="2400" dirty="0">
              <a:solidFill>
                <a:srgbClr val="1E2327"/>
              </a:solidFill>
              <a:ea typeface="微软雅黑" charset="0"/>
            </a:endParaRP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dirty="0">
                <a:solidFill>
                  <a:srgbClr val="1E2327"/>
                </a:solidFill>
                <a:ea typeface="微软雅黑" charset="0"/>
              </a:rPr>
              <a:t>Il team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4BAA73E8-D75B-45D6-9989-3567C66361E1}"/>
              </a:ext>
            </a:extLst>
          </p:cNvPr>
          <p:cNvSpPr/>
          <p:nvPr/>
        </p:nvSpPr>
        <p:spPr>
          <a:xfrm>
            <a:off x="5187488" y="5033461"/>
            <a:ext cx="6467914" cy="4641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Risultati collaudo</a:t>
            </a:r>
          </a:p>
        </p:txBody>
      </p:sp>
    </p:spTree>
    <p:extLst>
      <p:ext uri="{BB962C8B-B14F-4D97-AF65-F5344CB8AC3E}">
        <p14:creationId xmlns:p14="http://schemas.microsoft.com/office/powerpoint/2010/main" val="104251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1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3/18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560168" y="1970511"/>
            <a:ext cx="8479226" cy="18528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4000" b="1" dirty="0" err="1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Speect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charset="-122"/>
              </a:rPr>
              <a:t>introduzione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la richiesta</a:t>
            </a:r>
          </a:p>
        </p:txBody>
      </p:sp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 err="1">
                <a:latin typeface="Microsoft YaHei" charset="0"/>
                <a:ea typeface="Microsoft YaHei" charset="0"/>
                <a:cs typeface="Microsoft YaHei" charset="0"/>
              </a:rPr>
              <a:t>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4/18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1A09C17-AF13-4A5C-AF2E-10FB77611C1D}"/>
              </a:ext>
            </a:extLst>
          </p:cNvPr>
          <p:cNvSpPr/>
          <p:nvPr/>
        </p:nvSpPr>
        <p:spPr>
          <a:xfrm>
            <a:off x="1476388" y="2202158"/>
            <a:ext cx="10122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30"/>
            <a:r>
              <a:rPr lang="it-IT" sz="2800" dirty="0"/>
              <a:t>Libreria </a:t>
            </a:r>
            <a:r>
              <a:rPr lang="it-IT" sz="2800" dirty="0" err="1"/>
              <a:t>opensource</a:t>
            </a:r>
            <a:r>
              <a:rPr lang="it-IT" sz="2800" dirty="0"/>
              <a:t> per lo sviluppo di un sistema di sintesi vocale multilingua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02AF6CF-69FA-47BC-92A8-B5BF45AFCC65}"/>
              </a:ext>
            </a:extLst>
          </p:cNvPr>
          <p:cNvSpPr/>
          <p:nvPr/>
        </p:nvSpPr>
        <p:spPr>
          <a:xfrm>
            <a:off x="1476388" y="3618000"/>
            <a:ext cx="10122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/>
              <a:t>Sistema scritto in C</a:t>
            </a:r>
            <a:r>
              <a:rPr lang="zh-CN" altLang="en-US" sz="2800" dirty="0"/>
              <a:t>， </a:t>
            </a:r>
            <a:r>
              <a:rPr lang="it-IT" sz="2800" dirty="0"/>
              <a:t>progettato cercando di consentire la massima portabilità su differenti piattaforme</a:t>
            </a:r>
          </a:p>
        </p:txBody>
      </p:sp>
      <p:sp>
        <p:nvSpPr>
          <p:cNvPr id="11" name="矩形 24">
            <a:extLst>
              <a:ext uri="{FF2B5EF4-FFF2-40B4-BE49-F238E27FC236}">
                <a16:creationId xmlns:a16="http://schemas.microsoft.com/office/drawing/2014/main" id="{FC4F5DED-0A2C-4E6F-8EF4-8EE33FB0CCB1}"/>
              </a:ext>
            </a:extLst>
          </p:cNvPr>
          <p:cNvSpPr/>
          <p:nvPr/>
        </p:nvSpPr>
        <p:spPr>
          <a:xfrm>
            <a:off x="1501044" y="5033842"/>
            <a:ext cx="10122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/>
              <a:t>Sviluppata in Sud Africa, presso il CSIR </a:t>
            </a:r>
            <a:r>
              <a:rPr lang="it-IT" sz="2800" dirty="0" err="1"/>
              <a:t>Meraka</a:t>
            </a:r>
            <a:r>
              <a:rPr lang="it-IT" sz="2800" dirty="0"/>
              <a:t> </a:t>
            </a:r>
            <a:r>
              <a:rPr lang="it-IT" sz="2800" dirty="0" err="1"/>
              <a:t>Institute</a:t>
            </a:r>
            <a:endParaRPr lang="it-IT" sz="2800" dirty="0"/>
          </a:p>
        </p:txBody>
      </p:sp>
      <p:sp>
        <p:nvSpPr>
          <p:cNvPr id="12" name="五边形 21">
            <a:extLst>
              <a:ext uri="{FF2B5EF4-FFF2-40B4-BE49-F238E27FC236}">
                <a16:creationId xmlns:a16="http://schemas.microsoft.com/office/drawing/2014/main" id="{D2C2A29A-3B79-43DF-81A3-51067268E9DE}"/>
              </a:ext>
            </a:extLst>
          </p:cNvPr>
          <p:cNvSpPr/>
          <p:nvPr/>
        </p:nvSpPr>
        <p:spPr>
          <a:xfrm>
            <a:off x="9120737" y="456846"/>
            <a:ext cx="2478571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3" name="矩形 30">
            <a:extLst>
              <a:ext uri="{FF2B5EF4-FFF2-40B4-BE49-F238E27FC236}">
                <a16:creationId xmlns:a16="http://schemas.microsoft.com/office/drawing/2014/main" id="{98E5013A-B7D5-457C-87BF-E63F1E92FBED}"/>
              </a:ext>
            </a:extLst>
          </p:cNvPr>
          <p:cNvSpPr/>
          <p:nvPr/>
        </p:nvSpPr>
        <p:spPr>
          <a:xfrm>
            <a:off x="9120737" y="525514"/>
            <a:ext cx="24785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Introduzione</a:t>
            </a:r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 flipH="1">
            <a:off x="606847" y="2202158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Freeform 12"/>
          <p:cNvSpPr>
            <a:spLocks/>
          </p:cNvSpPr>
          <p:nvPr/>
        </p:nvSpPr>
        <p:spPr bwMode="auto">
          <a:xfrm flipH="1">
            <a:off x="606847" y="3559363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7" name="Freeform 12"/>
          <p:cNvSpPr>
            <a:spLocks/>
          </p:cNvSpPr>
          <p:nvPr/>
        </p:nvSpPr>
        <p:spPr bwMode="auto">
          <a:xfrm flipH="1">
            <a:off x="606847" y="4916568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2307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 err="1">
                <a:latin typeface="Microsoft YaHei" charset="0"/>
                <a:ea typeface="Microsoft YaHei" charset="0"/>
                <a:cs typeface="Microsoft YaHei" charset="0"/>
              </a:rPr>
              <a:t>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5/18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1A09C17-AF13-4A5C-AF2E-10FB77611C1D}"/>
              </a:ext>
            </a:extLst>
          </p:cNvPr>
          <p:cNvSpPr/>
          <p:nvPr/>
        </p:nvSpPr>
        <p:spPr>
          <a:xfrm>
            <a:off x="1678746" y="3118032"/>
            <a:ext cx="802458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50000"/>
              </a:lnSpc>
            </a:pPr>
            <a:r>
              <a:rPr lang="it-IT" sz="2800" dirty="0"/>
              <a:t>Realizzazione di un’</a:t>
            </a:r>
            <a:r>
              <a:rPr lang="it-IT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interfaccia grafica </a:t>
            </a:r>
            <a:endParaRPr lang="it-IT" sz="2800" dirty="0"/>
          </a:p>
          <a:p>
            <a:pPr algn="ctr" defTabSz="609630">
              <a:lnSpc>
                <a:spcPct val="150000"/>
              </a:lnSpc>
            </a:pPr>
            <a:r>
              <a:rPr lang="it-IT" sz="2800" dirty="0"/>
              <a:t>per </a:t>
            </a:r>
            <a:r>
              <a:rPr lang="it-IT" sz="2800" dirty="0" err="1"/>
              <a:t>Speect</a:t>
            </a:r>
            <a:r>
              <a:rPr lang="it-IT" sz="2800" dirty="0"/>
              <a:t> che visualizzi i risultati delle componenti di analisi linguistica</a:t>
            </a:r>
          </a:p>
        </p:txBody>
      </p:sp>
      <p:sp>
        <p:nvSpPr>
          <p:cNvPr id="7" name="五边形 21">
            <a:extLst>
              <a:ext uri="{FF2B5EF4-FFF2-40B4-BE49-F238E27FC236}">
                <a16:creationId xmlns:a16="http://schemas.microsoft.com/office/drawing/2014/main" id="{D2C2A29A-3B79-43DF-81A3-51067268E9DE}"/>
              </a:ext>
            </a:extLst>
          </p:cNvPr>
          <p:cNvSpPr/>
          <p:nvPr/>
        </p:nvSpPr>
        <p:spPr>
          <a:xfrm>
            <a:off x="4451755" y="1909552"/>
            <a:ext cx="2478571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8" name="矩形 30">
            <a:extLst>
              <a:ext uri="{FF2B5EF4-FFF2-40B4-BE49-F238E27FC236}">
                <a16:creationId xmlns:a16="http://schemas.microsoft.com/office/drawing/2014/main" id="{98E5013A-B7D5-457C-87BF-E63F1E92FBED}"/>
              </a:ext>
            </a:extLst>
          </p:cNvPr>
          <p:cNvSpPr/>
          <p:nvPr/>
        </p:nvSpPr>
        <p:spPr>
          <a:xfrm>
            <a:off x="4451755" y="1994742"/>
            <a:ext cx="24785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La richiesta</a:t>
            </a:r>
          </a:p>
        </p:txBody>
      </p:sp>
    </p:spTree>
    <p:extLst>
      <p:ext uri="{BB962C8B-B14F-4D97-AF65-F5344CB8AC3E}">
        <p14:creationId xmlns:p14="http://schemas.microsoft.com/office/powerpoint/2010/main" val="1024293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2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86F8A6F-0F5A-4AFE-9CCF-C95F1AF08436}"/>
              </a:ext>
            </a:extLst>
          </p:cNvPr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6/18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0EFD5E4C-55E6-4C5C-B055-6F20111B919B}"/>
              </a:ext>
            </a:extLst>
          </p:cNvPr>
          <p:cNvSpPr txBox="1"/>
          <p:nvPr/>
        </p:nvSpPr>
        <p:spPr>
          <a:xfrm>
            <a:off x="2728124" y="1699669"/>
            <a:ext cx="8479226" cy="23945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4000" b="1" dirty="0" err="1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DeSpeect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charset="-122"/>
              </a:rPr>
              <a:t>caratteristiche più significative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vantaggi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iI</a:t>
            </a: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2467612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 err="1">
                <a:latin typeface="Microsoft YaHei" charset="0"/>
                <a:ea typeface="Microsoft YaHei" charset="0"/>
                <a:cs typeface="Microsoft YaHei" charset="0"/>
              </a:rPr>
              <a:t>DeSpeect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7/18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5306DA2-3D57-4D2E-A154-3A7BEB6C5E10}"/>
              </a:ext>
            </a:extLst>
          </p:cNvPr>
          <p:cNvSpPr/>
          <p:nvPr/>
        </p:nvSpPr>
        <p:spPr>
          <a:xfrm>
            <a:off x="724619" y="2498109"/>
            <a:ext cx="10874689" cy="2477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50000"/>
              </a:lnSpc>
            </a:pPr>
            <a:r>
              <a:rPr lang="it-IT" sz="3600" dirty="0"/>
              <a:t>Si rivolge a </a:t>
            </a:r>
          </a:p>
          <a:p>
            <a:pPr algn="ctr" defTabSz="609630">
              <a:lnSpc>
                <a:spcPct val="150000"/>
              </a:lnSpc>
            </a:pPr>
            <a:r>
              <a:rPr lang="it-IT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sviluppatori di componenti</a:t>
            </a:r>
            <a:r>
              <a:rPr lang="it-IT" sz="3600" dirty="0"/>
              <a:t> </a:t>
            </a:r>
          </a:p>
          <a:p>
            <a:pPr algn="ctr" defTabSz="609630">
              <a:lnSpc>
                <a:spcPct val="150000"/>
              </a:lnSpc>
            </a:pPr>
            <a:r>
              <a:rPr lang="it-IT" sz="3600" dirty="0"/>
              <a:t>per </a:t>
            </a:r>
            <a:r>
              <a:rPr lang="it-IT" sz="3600" dirty="0" err="1"/>
              <a:t>speect</a:t>
            </a:r>
            <a:endParaRPr lang="it-IT" sz="3600" dirty="0"/>
          </a:p>
        </p:txBody>
      </p:sp>
      <p:grpSp>
        <p:nvGrpSpPr>
          <p:cNvPr id="6" name="组 23"/>
          <p:cNvGrpSpPr>
            <a:grpSpLocks noChangeAspect="1"/>
          </p:cNvGrpSpPr>
          <p:nvPr/>
        </p:nvGrpSpPr>
        <p:grpSpPr>
          <a:xfrm>
            <a:off x="5525266" y="1716090"/>
            <a:ext cx="1080000" cy="782019"/>
            <a:chOff x="6018213" y="1143000"/>
            <a:chExt cx="530225" cy="396875"/>
          </a:xfrm>
          <a:solidFill>
            <a:schemeClr val="bg1"/>
          </a:solidFill>
        </p:grpSpPr>
        <p:sp>
          <p:nvSpPr>
            <p:cNvPr id="10" name="Freeform 149"/>
            <p:cNvSpPr>
              <a:spLocks/>
            </p:cNvSpPr>
            <p:nvPr/>
          </p:nvSpPr>
          <p:spPr bwMode="auto">
            <a:xfrm>
              <a:off x="6094413" y="1314450"/>
              <a:ext cx="269875" cy="25400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8" y="16"/>
                </a:cxn>
                <a:cxn ang="0">
                  <a:pos x="162" y="16"/>
                </a:cxn>
                <a:cxn ang="0">
                  <a:pos x="162" y="16"/>
                </a:cxn>
                <a:cxn ang="0">
                  <a:pos x="166" y="14"/>
                </a:cxn>
                <a:cxn ang="0">
                  <a:pos x="168" y="12"/>
                </a:cxn>
                <a:cxn ang="0">
                  <a:pos x="170" y="10"/>
                </a:cxn>
                <a:cxn ang="0">
                  <a:pos x="170" y="8"/>
                </a:cxn>
                <a:cxn ang="0">
                  <a:pos x="170" y="8"/>
                </a:cxn>
                <a:cxn ang="0">
                  <a:pos x="170" y="4"/>
                </a:cxn>
                <a:cxn ang="0">
                  <a:pos x="168" y="2"/>
                </a:cxn>
                <a:cxn ang="0">
                  <a:pos x="166" y="0"/>
                </a:cxn>
                <a:cxn ang="0">
                  <a:pos x="162" y="0"/>
                </a:cxn>
                <a:cxn ang="0">
                  <a:pos x="162" y="0"/>
                </a:cxn>
              </a:cxnLst>
              <a:rect l="0" t="0" r="r" b="b"/>
              <a:pathLst>
                <a:path w="170" h="16">
                  <a:moveTo>
                    <a:pt x="162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8" y="16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66" y="14"/>
                  </a:lnTo>
                  <a:lnTo>
                    <a:pt x="168" y="12"/>
                  </a:lnTo>
                  <a:lnTo>
                    <a:pt x="170" y="10"/>
                  </a:lnTo>
                  <a:lnTo>
                    <a:pt x="170" y="8"/>
                  </a:lnTo>
                  <a:lnTo>
                    <a:pt x="170" y="8"/>
                  </a:lnTo>
                  <a:lnTo>
                    <a:pt x="170" y="4"/>
                  </a:lnTo>
                  <a:lnTo>
                    <a:pt x="168" y="2"/>
                  </a:lnTo>
                  <a:lnTo>
                    <a:pt x="166" y="0"/>
                  </a:lnTo>
                  <a:lnTo>
                    <a:pt x="162" y="0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28575">
              <a:solidFill>
                <a:srgbClr val="C3A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50"/>
            <p:cNvSpPr>
              <a:spLocks/>
            </p:cNvSpPr>
            <p:nvPr/>
          </p:nvSpPr>
          <p:spPr bwMode="auto">
            <a:xfrm>
              <a:off x="6094413" y="1384300"/>
              <a:ext cx="269875" cy="25400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6"/>
                </a:cxn>
                <a:cxn ang="0">
                  <a:pos x="162" y="16"/>
                </a:cxn>
                <a:cxn ang="0">
                  <a:pos x="162" y="16"/>
                </a:cxn>
                <a:cxn ang="0">
                  <a:pos x="166" y="16"/>
                </a:cxn>
                <a:cxn ang="0">
                  <a:pos x="168" y="14"/>
                </a:cxn>
                <a:cxn ang="0">
                  <a:pos x="170" y="12"/>
                </a:cxn>
                <a:cxn ang="0">
                  <a:pos x="170" y="8"/>
                </a:cxn>
                <a:cxn ang="0">
                  <a:pos x="170" y="8"/>
                </a:cxn>
                <a:cxn ang="0">
                  <a:pos x="170" y="6"/>
                </a:cxn>
                <a:cxn ang="0">
                  <a:pos x="168" y="2"/>
                </a:cxn>
                <a:cxn ang="0">
                  <a:pos x="166" y="2"/>
                </a:cxn>
                <a:cxn ang="0">
                  <a:pos x="162" y="0"/>
                </a:cxn>
                <a:cxn ang="0">
                  <a:pos x="162" y="0"/>
                </a:cxn>
              </a:cxnLst>
              <a:rect l="0" t="0" r="r" b="b"/>
              <a:pathLst>
                <a:path w="170" h="16">
                  <a:moveTo>
                    <a:pt x="162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66" y="16"/>
                  </a:lnTo>
                  <a:lnTo>
                    <a:pt x="168" y="14"/>
                  </a:lnTo>
                  <a:lnTo>
                    <a:pt x="170" y="12"/>
                  </a:lnTo>
                  <a:lnTo>
                    <a:pt x="170" y="8"/>
                  </a:lnTo>
                  <a:lnTo>
                    <a:pt x="170" y="8"/>
                  </a:lnTo>
                  <a:lnTo>
                    <a:pt x="170" y="6"/>
                  </a:lnTo>
                  <a:lnTo>
                    <a:pt x="168" y="2"/>
                  </a:lnTo>
                  <a:lnTo>
                    <a:pt x="166" y="2"/>
                  </a:lnTo>
                  <a:lnTo>
                    <a:pt x="162" y="0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28575">
              <a:solidFill>
                <a:srgbClr val="C3A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51"/>
            <p:cNvSpPr>
              <a:spLocks noEditPoints="1"/>
            </p:cNvSpPr>
            <p:nvPr/>
          </p:nvSpPr>
          <p:spPr bwMode="auto">
            <a:xfrm>
              <a:off x="6018213" y="1219200"/>
              <a:ext cx="428625" cy="320675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0" y="14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2" y="176"/>
                </a:cxn>
                <a:cxn ang="0">
                  <a:pos x="178" y="176"/>
                </a:cxn>
                <a:cxn ang="0">
                  <a:pos x="204" y="196"/>
                </a:cxn>
                <a:cxn ang="0">
                  <a:pos x="208" y="198"/>
                </a:cxn>
                <a:cxn ang="0">
                  <a:pos x="208" y="198"/>
                </a:cxn>
                <a:cxn ang="0">
                  <a:pos x="218" y="202"/>
                </a:cxn>
                <a:cxn ang="0">
                  <a:pos x="224" y="202"/>
                </a:cxn>
                <a:cxn ang="0">
                  <a:pos x="228" y="198"/>
                </a:cxn>
                <a:cxn ang="0">
                  <a:pos x="230" y="186"/>
                </a:cxn>
                <a:cxn ang="0">
                  <a:pos x="250" y="176"/>
                </a:cxn>
                <a:cxn ang="0">
                  <a:pos x="258" y="176"/>
                </a:cxn>
                <a:cxn ang="0">
                  <a:pos x="270" y="164"/>
                </a:cxn>
                <a:cxn ang="0">
                  <a:pos x="270" y="136"/>
                </a:cxn>
                <a:cxn ang="0">
                  <a:pos x="270" y="22"/>
                </a:cxn>
                <a:cxn ang="0">
                  <a:pos x="270" y="14"/>
                </a:cxn>
                <a:cxn ang="0">
                  <a:pos x="258" y="2"/>
                </a:cxn>
                <a:cxn ang="0">
                  <a:pos x="250" y="0"/>
                </a:cxn>
                <a:cxn ang="0">
                  <a:pos x="254" y="156"/>
                </a:cxn>
                <a:cxn ang="0">
                  <a:pos x="250" y="160"/>
                </a:cxn>
                <a:cxn ang="0">
                  <a:pos x="220" y="160"/>
                </a:cxn>
                <a:cxn ang="0">
                  <a:pos x="214" y="164"/>
                </a:cxn>
                <a:cxn ang="0">
                  <a:pos x="212" y="166"/>
                </a:cxn>
                <a:cxn ang="0">
                  <a:pos x="214" y="184"/>
                </a:cxn>
                <a:cxn ang="0">
                  <a:pos x="186" y="162"/>
                </a:cxn>
                <a:cxn ang="0">
                  <a:pos x="20" y="160"/>
                </a:cxn>
                <a:cxn ang="0">
                  <a:pos x="16" y="160"/>
                </a:cxn>
                <a:cxn ang="0">
                  <a:pos x="16" y="22"/>
                </a:cxn>
                <a:cxn ang="0">
                  <a:pos x="16" y="18"/>
                </a:cxn>
                <a:cxn ang="0">
                  <a:pos x="250" y="16"/>
                </a:cxn>
                <a:cxn ang="0">
                  <a:pos x="254" y="18"/>
                </a:cxn>
                <a:cxn ang="0">
                  <a:pos x="254" y="156"/>
                </a:cxn>
              </a:cxnLst>
              <a:rect l="0" t="0" r="r" b="b"/>
              <a:pathLst>
                <a:path w="270" h="202">
                  <a:moveTo>
                    <a:pt x="250" y="0"/>
                  </a:moveTo>
                  <a:lnTo>
                    <a:pt x="96" y="0"/>
                  </a:lnTo>
                  <a:lnTo>
                    <a:pt x="8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6" y="170"/>
                  </a:lnTo>
                  <a:lnTo>
                    <a:pt x="12" y="176"/>
                  </a:lnTo>
                  <a:lnTo>
                    <a:pt x="20" y="176"/>
                  </a:lnTo>
                  <a:lnTo>
                    <a:pt x="178" y="176"/>
                  </a:lnTo>
                  <a:lnTo>
                    <a:pt x="204" y="196"/>
                  </a:lnTo>
                  <a:lnTo>
                    <a:pt x="204" y="196"/>
                  </a:lnTo>
                  <a:lnTo>
                    <a:pt x="208" y="198"/>
                  </a:lnTo>
                  <a:lnTo>
                    <a:pt x="208" y="198"/>
                  </a:lnTo>
                  <a:lnTo>
                    <a:pt x="208" y="198"/>
                  </a:lnTo>
                  <a:lnTo>
                    <a:pt x="208" y="198"/>
                  </a:lnTo>
                  <a:lnTo>
                    <a:pt x="212" y="202"/>
                  </a:lnTo>
                  <a:lnTo>
                    <a:pt x="218" y="202"/>
                  </a:lnTo>
                  <a:lnTo>
                    <a:pt x="218" y="202"/>
                  </a:lnTo>
                  <a:lnTo>
                    <a:pt x="224" y="202"/>
                  </a:lnTo>
                  <a:lnTo>
                    <a:pt x="224" y="202"/>
                  </a:lnTo>
                  <a:lnTo>
                    <a:pt x="228" y="198"/>
                  </a:lnTo>
                  <a:lnTo>
                    <a:pt x="230" y="192"/>
                  </a:lnTo>
                  <a:lnTo>
                    <a:pt x="230" y="186"/>
                  </a:lnTo>
                  <a:lnTo>
                    <a:pt x="230" y="176"/>
                  </a:lnTo>
                  <a:lnTo>
                    <a:pt x="250" y="176"/>
                  </a:lnTo>
                  <a:lnTo>
                    <a:pt x="250" y="176"/>
                  </a:lnTo>
                  <a:lnTo>
                    <a:pt x="258" y="176"/>
                  </a:lnTo>
                  <a:lnTo>
                    <a:pt x="264" y="170"/>
                  </a:lnTo>
                  <a:lnTo>
                    <a:pt x="270" y="164"/>
                  </a:lnTo>
                  <a:lnTo>
                    <a:pt x="270" y="156"/>
                  </a:lnTo>
                  <a:lnTo>
                    <a:pt x="270" y="136"/>
                  </a:lnTo>
                  <a:lnTo>
                    <a:pt x="270" y="120"/>
                  </a:lnTo>
                  <a:lnTo>
                    <a:pt x="270" y="22"/>
                  </a:lnTo>
                  <a:lnTo>
                    <a:pt x="270" y="22"/>
                  </a:lnTo>
                  <a:lnTo>
                    <a:pt x="270" y="14"/>
                  </a:lnTo>
                  <a:lnTo>
                    <a:pt x="264" y="6"/>
                  </a:lnTo>
                  <a:lnTo>
                    <a:pt x="258" y="2"/>
                  </a:lnTo>
                  <a:lnTo>
                    <a:pt x="250" y="0"/>
                  </a:lnTo>
                  <a:lnTo>
                    <a:pt x="250" y="0"/>
                  </a:lnTo>
                  <a:close/>
                  <a:moveTo>
                    <a:pt x="254" y="156"/>
                  </a:moveTo>
                  <a:lnTo>
                    <a:pt x="254" y="156"/>
                  </a:lnTo>
                  <a:lnTo>
                    <a:pt x="254" y="160"/>
                  </a:lnTo>
                  <a:lnTo>
                    <a:pt x="250" y="160"/>
                  </a:lnTo>
                  <a:lnTo>
                    <a:pt x="220" y="160"/>
                  </a:lnTo>
                  <a:lnTo>
                    <a:pt x="220" y="160"/>
                  </a:lnTo>
                  <a:lnTo>
                    <a:pt x="218" y="162"/>
                  </a:lnTo>
                  <a:lnTo>
                    <a:pt x="214" y="164"/>
                  </a:lnTo>
                  <a:lnTo>
                    <a:pt x="214" y="164"/>
                  </a:lnTo>
                  <a:lnTo>
                    <a:pt x="212" y="166"/>
                  </a:lnTo>
                  <a:lnTo>
                    <a:pt x="212" y="170"/>
                  </a:lnTo>
                  <a:lnTo>
                    <a:pt x="214" y="184"/>
                  </a:lnTo>
                  <a:lnTo>
                    <a:pt x="186" y="162"/>
                  </a:lnTo>
                  <a:lnTo>
                    <a:pt x="186" y="162"/>
                  </a:lnTo>
                  <a:lnTo>
                    <a:pt x="182" y="160"/>
                  </a:lnTo>
                  <a:lnTo>
                    <a:pt x="20" y="160"/>
                  </a:lnTo>
                  <a:lnTo>
                    <a:pt x="20" y="160"/>
                  </a:lnTo>
                  <a:lnTo>
                    <a:pt x="16" y="160"/>
                  </a:lnTo>
                  <a:lnTo>
                    <a:pt x="16" y="15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50" y="16"/>
                  </a:lnTo>
                  <a:lnTo>
                    <a:pt x="250" y="16"/>
                  </a:lnTo>
                  <a:lnTo>
                    <a:pt x="254" y="18"/>
                  </a:lnTo>
                  <a:lnTo>
                    <a:pt x="254" y="22"/>
                  </a:lnTo>
                  <a:lnTo>
                    <a:pt x="254" y="156"/>
                  </a:lnTo>
                  <a:close/>
                </a:path>
              </a:pathLst>
            </a:custGeom>
            <a:grpFill/>
            <a:ln w="28575">
              <a:solidFill>
                <a:srgbClr val="C3A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52"/>
            <p:cNvSpPr>
              <a:spLocks/>
            </p:cNvSpPr>
            <p:nvPr/>
          </p:nvSpPr>
          <p:spPr bwMode="auto">
            <a:xfrm>
              <a:off x="6135688" y="1143000"/>
              <a:ext cx="412750" cy="298450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4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22"/>
                </a:cxn>
                <a:cxn ang="0">
                  <a:pos x="0" y="38"/>
                </a:cxn>
                <a:cxn ang="0">
                  <a:pos x="16" y="38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24" y="16"/>
                </a:cxn>
                <a:cxn ang="0">
                  <a:pos x="238" y="16"/>
                </a:cxn>
                <a:cxn ang="0">
                  <a:pos x="238" y="16"/>
                </a:cxn>
                <a:cxn ang="0">
                  <a:pos x="242" y="18"/>
                </a:cxn>
                <a:cxn ang="0">
                  <a:pos x="244" y="22"/>
                </a:cxn>
                <a:cxn ang="0">
                  <a:pos x="244" y="166"/>
                </a:cxn>
                <a:cxn ang="0">
                  <a:pos x="244" y="166"/>
                </a:cxn>
                <a:cxn ang="0">
                  <a:pos x="242" y="170"/>
                </a:cxn>
                <a:cxn ang="0">
                  <a:pos x="238" y="172"/>
                </a:cxn>
                <a:cxn ang="0">
                  <a:pos x="208" y="172"/>
                </a:cxn>
                <a:cxn ang="0">
                  <a:pos x="208" y="188"/>
                </a:cxn>
                <a:cxn ang="0">
                  <a:pos x="238" y="188"/>
                </a:cxn>
                <a:cxn ang="0">
                  <a:pos x="238" y="188"/>
                </a:cxn>
                <a:cxn ang="0">
                  <a:pos x="246" y="188"/>
                </a:cxn>
                <a:cxn ang="0">
                  <a:pos x="254" y="182"/>
                </a:cxn>
                <a:cxn ang="0">
                  <a:pos x="260" y="176"/>
                </a:cxn>
                <a:cxn ang="0">
                  <a:pos x="260" y="166"/>
                </a:cxn>
                <a:cxn ang="0">
                  <a:pos x="260" y="22"/>
                </a:cxn>
                <a:cxn ang="0">
                  <a:pos x="260" y="22"/>
                </a:cxn>
                <a:cxn ang="0">
                  <a:pos x="260" y="12"/>
                </a:cxn>
                <a:cxn ang="0">
                  <a:pos x="254" y="6"/>
                </a:cxn>
                <a:cxn ang="0">
                  <a:pos x="246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60" h="188">
                  <a:moveTo>
                    <a:pt x="238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38"/>
                  </a:lnTo>
                  <a:lnTo>
                    <a:pt x="16" y="3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24" y="16"/>
                  </a:lnTo>
                  <a:lnTo>
                    <a:pt x="238" y="16"/>
                  </a:lnTo>
                  <a:lnTo>
                    <a:pt x="238" y="16"/>
                  </a:lnTo>
                  <a:lnTo>
                    <a:pt x="242" y="18"/>
                  </a:lnTo>
                  <a:lnTo>
                    <a:pt x="244" y="22"/>
                  </a:lnTo>
                  <a:lnTo>
                    <a:pt x="244" y="166"/>
                  </a:lnTo>
                  <a:lnTo>
                    <a:pt x="244" y="166"/>
                  </a:lnTo>
                  <a:lnTo>
                    <a:pt x="242" y="170"/>
                  </a:lnTo>
                  <a:lnTo>
                    <a:pt x="238" y="172"/>
                  </a:lnTo>
                  <a:lnTo>
                    <a:pt x="208" y="172"/>
                  </a:lnTo>
                  <a:lnTo>
                    <a:pt x="208" y="188"/>
                  </a:lnTo>
                  <a:lnTo>
                    <a:pt x="238" y="188"/>
                  </a:lnTo>
                  <a:lnTo>
                    <a:pt x="238" y="188"/>
                  </a:lnTo>
                  <a:lnTo>
                    <a:pt x="246" y="188"/>
                  </a:lnTo>
                  <a:lnTo>
                    <a:pt x="254" y="182"/>
                  </a:lnTo>
                  <a:lnTo>
                    <a:pt x="260" y="176"/>
                  </a:lnTo>
                  <a:lnTo>
                    <a:pt x="260" y="166"/>
                  </a:lnTo>
                  <a:lnTo>
                    <a:pt x="260" y="22"/>
                  </a:lnTo>
                  <a:lnTo>
                    <a:pt x="260" y="22"/>
                  </a:lnTo>
                  <a:lnTo>
                    <a:pt x="260" y="12"/>
                  </a:lnTo>
                  <a:lnTo>
                    <a:pt x="254" y="6"/>
                  </a:lnTo>
                  <a:lnTo>
                    <a:pt x="246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28575">
              <a:solidFill>
                <a:srgbClr val="C3A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1283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 err="1">
                <a:latin typeface="Microsoft YaHei" charset="0"/>
                <a:ea typeface="Microsoft YaHei" charset="0"/>
                <a:cs typeface="Microsoft YaHei" charset="0"/>
              </a:rPr>
              <a:t>DeSpeect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五边形 21"/>
          <p:cNvSpPr/>
          <p:nvPr/>
        </p:nvSpPr>
        <p:spPr>
          <a:xfrm>
            <a:off x="3097764" y="1437262"/>
            <a:ext cx="517051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97764" y="1505930"/>
            <a:ext cx="517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Caratteristiche più significative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8/18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6600AD0-447E-4F9E-BF88-CEC2DCD13E9E}"/>
              </a:ext>
            </a:extLst>
          </p:cNvPr>
          <p:cNvSpPr/>
          <p:nvPr/>
        </p:nvSpPr>
        <p:spPr>
          <a:xfrm>
            <a:off x="1003083" y="2332523"/>
            <a:ext cx="10124365" cy="3667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609630">
              <a:lnSpc>
                <a:spcPct val="200000"/>
              </a:lnSpc>
              <a:buClr>
                <a:srgbClr val="FFD600"/>
              </a:buClr>
              <a:buFont typeface="Wingdings" charset="2"/>
              <a:buChar char="v"/>
            </a:pPr>
            <a:r>
              <a:rPr lang="it-IT" sz="2400" dirty="0"/>
              <a:t>Rappresentazione mediante </a:t>
            </a:r>
            <a:r>
              <a:rPr lang="it-IT" sz="2400" dirty="0" err="1"/>
              <a:t>DeSpeect</a:t>
            </a:r>
            <a:endParaRPr lang="it-IT" sz="2400" dirty="0"/>
          </a:p>
          <a:p>
            <a:pPr marL="342900" indent="-342900" defTabSz="609630">
              <a:lnSpc>
                <a:spcPct val="200000"/>
              </a:lnSpc>
              <a:buClr>
                <a:srgbClr val="FFD600"/>
              </a:buClr>
              <a:buFont typeface="Wingdings" charset="2"/>
              <a:buChar char="v"/>
            </a:pPr>
            <a:r>
              <a:rPr lang="en-US" altLang="zh-TW" sz="2400" dirty="0"/>
              <a:t>P</a:t>
            </a:r>
            <a:r>
              <a:rPr lang="it-IT" sz="2400" dirty="0" err="1"/>
              <a:t>ossibilità</a:t>
            </a:r>
            <a:r>
              <a:rPr lang="it-IT" sz="2400" dirty="0"/>
              <a:t> di scegliere quali </a:t>
            </a:r>
            <a:r>
              <a:rPr lang="it-IT" sz="2400" dirty="0" err="1"/>
              <a:t>utterance</a:t>
            </a:r>
            <a:r>
              <a:rPr lang="it-IT" sz="2400" dirty="0"/>
              <a:t> processor eseguire</a:t>
            </a:r>
          </a:p>
          <a:p>
            <a:pPr marL="342900" indent="-342900" defTabSz="609630">
              <a:lnSpc>
                <a:spcPct val="200000"/>
              </a:lnSpc>
              <a:buClr>
                <a:srgbClr val="FFD600"/>
              </a:buClr>
              <a:buFont typeface="Wingdings" charset="2"/>
              <a:buChar char="v"/>
            </a:pPr>
            <a:r>
              <a:rPr lang="it-IT" sz="2400" dirty="0"/>
              <a:t>Possibilità di vedere le proprietà dei nodi</a:t>
            </a:r>
          </a:p>
          <a:p>
            <a:pPr marL="342900" indent="-342900" defTabSz="609630">
              <a:lnSpc>
                <a:spcPct val="200000"/>
              </a:lnSpc>
              <a:buClr>
                <a:srgbClr val="FFD600"/>
              </a:buClr>
              <a:buFont typeface="Wingdings" charset="2"/>
              <a:buChar char="v"/>
            </a:pPr>
            <a:r>
              <a:rPr lang="it-IT" sz="2400" dirty="0"/>
              <a:t>Ricercare un nodo da un </a:t>
            </a:r>
            <a:r>
              <a:rPr lang="it-IT" sz="2400" dirty="0" err="1"/>
              <a:t>path</a:t>
            </a:r>
            <a:endParaRPr lang="it-IT" sz="2400" dirty="0"/>
          </a:p>
          <a:p>
            <a:pPr marL="342900" indent="-342900" defTabSz="609630">
              <a:lnSpc>
                <a:spcPct val="200000"/>
              </a:lnSpc>
              <a:buClr>
                <a:srgbClr val="FFD600"/>
              </a:buClr>
              <a:buFont typeface="Wingdings" charset="2"/>
              <a:buChar char="v"/>
            </a:pPr>
            <a:r>
              <a:rPr lang="it-IT" sz="2400" dirty="0"/>
              <a:t>Possibilità di visualizzare le informazioni di esecuzione (</a:t>
            </a:r>
            <a:r>
              <a:rPr lang="it-IT" sz="2400" dirty="0" err="1"/>
              <a:t>Error</a:t>
            </a:r>
            <a:r>
              <a:rPr lang="it-IT" sz="2400" dirty="0"/>
              <a:t> Log)</a:t>
            </a:r>
          </a:p>
        </p:txBody>
      </p:sp>
    </p:spTree>
    <p:extLst>
      <p:ext uri="{BB962C8B-B14F-4D97-AF65-F5344CB8AC3E}">
        <p14:creationId xmlns:p14="http://schemas.microsoft.com/office/powerpoint/2010/main" val="16284518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 err="1">
                <a:latin typeface="Microsoft YaHei" charset="0"/>
                <a:ea typeface="Microsoft YaHei" charset="0"/>
                <a:cs typeface="Microsoft YaHei" charset="0"/>
              </a:rPr>
              <a:t>DeSpeect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五边形 21"/>
          <p:cNvSpPr/>
          <p:nvPr/>
        </p:nvSpPr>
        <p:spPr>
          <a:xfrm>
            <a:off x="3097764" y="1437262"/>
            <a:ext cx="517051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97764" y="1505930"/>
            <a:ext cx="517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Vantaggi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9/18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6600AD0-447E-4F9E-BF88-CEC2DCD13E9E}"/>
              </a:ext>
            </a:extLst>
          </p:cNvPr>
          <p:cNvSpPr/>
          <p:nvPr/>
        </p:nvSpPr>
        <p:spPr>
          <a:xfrm>
            <a:off x="816987" y="2649651"/>
            <a:ext cx="1055703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50000"/>
              </a:lnSpc>
            </a:pPr>
            <a:r>
              <a:rPr lang="it-IT" sz="2400" dirty="0"/>
              <a:t>Grazie al nostro software ora lo sviluppo di </a:t>
            </a:r>
          </a:p>
          <a:p>
            <a:pPr algn="ctr" defTabSz="609630">
              <a:lnSpc>
                <a:spcPct val="150000"/>
              </a:lnSpc>
            </a:pPr>
            <a:r>
              <a:rPr lang="it-IT" sz="2400" i="1" dirty="0" err="1"/>
              <a:t>speect</a:t>
            </a:r>
            <a:r>
              <a:rPr lang="it-IT" sz="2400" dirty="0"/>
              <a:t> e </a:t>
            </a:r>
            <a:r>
              <a:rPr lang="it-IT" sz="2400" i="1" dirty="0"/>
              <a:t>plug</a:t>
            </a:r>
            <a:r>
              <a:rPr lang="it-IT" sz="2400" dirty="0"/>
              <a:t> in è più </a:t>
            </a:r>
            <a:r>
              <a:rPr lang="it-IT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semplice</a:t>
            </a:r>
          </a:p>
          <a:p>
            <a:pPr algn="ctr" defTabSz="609630">
              <a:lnSpc>
                <a:spcPct val="150000"/>
              </a:lnSpc>
            </a:pPr>
            <a:endParaRPr lang="it-IT" sz="2400" dirty="0"/>
          </a:p>
          <a:p>
            <a:pPr algn="ctr" defTabSz="609630">
              <a:lnSpc>
                <a:spcPct val="150000"/>
              </a:lnSpc>
            </a:pPr>
            <a:r>
              <a:rPr lang="en-US" sz="2400" dirty="0" err="1"/>
              <a:t>È</a:t>
            </a:r>
            <a:r>
              <a:rPr lang="en-US" sz="2400" dirty="0"/>
              <a:t> </a:t>
            </a:r>
            <a:r>
              <a:rPr lang="it-IT" sz="2400" dirty="0"/>
              <a:t>possibile analizzare il risultato del proprio lavoro</a:t>
            </a:r>
          </a:p>
          <a:p>
            <a:pPr algn="ctr" defTabSz="609630">
              <a:lnSpc>
                <a:spcPct val="150000"/>
              </a:lnSpc>
            </a:pPr>
            <a:r>
              <a:rPr lang="it-IT" sz="2400" dirty="0"/>
              <a:t>in modo semplice e </a:t>
            </a:r>
            <a:r>
              <a:rPr lang="it-IT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intuitivo</a:t>
            </a:r>
            <a:endParaRPr lang="it-IT" sz="2400" b="1" dirty="0"/>
          </a:p>
        </p:txBody>
      </p:sp>
      <p:grpSp>
        <p:nvGrpSpPr>
          <p:cNvPr id="4" name="Gruppo 3"/>
          <p:cNvGrpSpPr>
            <a:grpSpLocks noChangeAspect="1"/>
          </p:cNvGrpSpPr>
          <p:nvPr/>
        </p:nvGrpSpPr>
        <p:grpSpPr>
          <a:xfrm>
            <a:off x="765399" y="3450812"/>
            <a:ext cx="1230981" cy="1260000"/>
            <a:chOff x="804047" y="2912915"/>
            <a:chExt cx="422049" cy="432002"/>
          </a:xfrm>
        </p:grpSpPr>
        <p:sp>
          <p:nvSpPr>
            <p:cNvPr id="12" name="Freeform 131"/>
            <p:cNvSpPr>
              <a:spLocks/>
            </p:cNvSpPr>
            <p:nvPr/>
          </p:nvSpPr>
          <p:spPr bwMode="auto">
            <a:xfrm>
              <a:off x="804047" y="3220749"/>
              <a:ext cx="123836" cy="124168"/>
            </a:xfrm>
            <a:custGeom>
              <a:avLst/>
              <a:gdLst/>
              <a:ahLst/>
              <a:cxnLst>
                <a:cxn ang="0">
                  <a:pos x="24" y="72"/>
                </a:cxn>
                <a:cxn ang="0">
                  <a:pos x="24" y="72"/>
                </a:cxn>
                <a:cxn ang="0">
                  <a:pos x="24" y="66"/>
                </a:cxn>
                <a:cxn ang="0">
                  <a:pos x="26" y="50"/>
                </a:cxn>
                <a:cxn ang="0">
                  <a:pos x="26" y="38"/>
                </a:cxn>
                <a:cxn ang="0">
                  <a:pos x="30" y="28"/>
                </a:cxn>
                <a:cxn ang="0">
                  <a:pos x="36" y="16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8" y="20"/>
                </a:cxn>
                <a:cxn ang="0">
                  <a:pos x="10" y="34"/>
                </a:cxn>
                <a:cxn ang="0">
                  <a:pos x="6" y="50"/>
                </a:cxn>
                <a:cxn ang="0">
                  <a:pos x="2" y="64"/>
                </a:cxn>
                <a:cxn ang="0">
                  <a:pos x="0" y="88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10" y="96"/>
                </a:cxn>
                <a:cxn ang="0">
                  <a:pos x="32" y="94"/>
                </a:cxn>
                <a:cxn ang="0">
                  <a:pos x="46" y="92"/>
                </a:cxn>
                <a:cxn ang="0">
                  <a:pos x="62" y="86"/>
                </a:cxn>
                <a:cxn ang="0">
                  <a:pos x="76" y="80"/>
                </a:cxn>
                <a:cxn ang="0">
                  <a:pos x="90" y="68"/>
                </a:cxn>
                <a:cxn ang="0">
                  <a:pos x="90" y="68"/>
                </a:cxn>
                <a:cxn ang="0">
                  <a:pos x="98" y="58"/>
                </a:cxn>
                <a:cxn ang="0">
                  <a:pos x="98" y="58"/>
                </a:cxn>
                <a:cxn ang="0">
                  <a:pos x="90" y="54"/>
                </a:cxn>
                <a:cxn ang="0">
                  <a:pos x="90" y="54"/>
                </a:cxn>
                <a:cxn ang="0">
                  <a:pos x="80" y="62"/>
                </a:cxn>
                <a:cxn ang="0">
                  <a:pos x="68" y="66"/>
                </a:cxn>
                <a:cxn ang="0">
                  <a:pos x="58" y="70"/>
                </a:cxn>
                <a:cxn ang="0">
                  <a:pos x="48" y="72"/>
                </a:cxn>
                <a:cxn ang="0">
                  <a:pos x="30" y="72"/>
                </a:cxn>
                <a:cxn ang="0">
                  <a:pos x="24" y="72"/>
                </a:cxn>
                <a:cxn ang="0">
                  <a:pos x="24" y="72"/>
                </a:cxn>
              </a:cxnLst>
              <a:rect l="0" t="0" r="r" b="b"/>
              <a:pathLst>
                <a:path w="98" h="96">
                  <a:moveTo>
                    <a:pt x="24" y="72"/>
                  </a:moveTo>
                  <a:lnTo>
                    <a:pt x="24" y="72"/>
                  </a:lnTo>
                  <a:lnTo>
                    <a:pt x="24" y="66"/>
                  </a:lnTo>
                  <a:lnTo>
                    <a:pt x="26" y="50"/>
                  </a:lnTo>
                  <a:lnTo>
                    <a:pt x="26" y="38"/>
                  </a:lnTo>
                  <a:lnTo>
                    <a:pt x="30" y="28"/>
                  </a:lnTo>
                  <a:lnTo>
                    <a:pt x="36" y="1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8" y="20"/>
                  </a:lnTo>
                  <a:lnTo>
                    <a:pt x="10" y="34"/>
                  </a:lnTo>
                  <a:lnTo>
                    <a:pt x="6" y="50"/>
                  </a:lnTo>
                  <a:lnTo>
                    <a:pt x="2" y="64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10" y="96"/>
                  </a:lnTo>
                  <a:lnTo>
                    <a:pt x="32" y="94"/>
                  </a:lnTo>
                  <a:lnTo>
                    <a:pt x="46" y="92"/>
                  </a:lnTo>
                  <a:lnTo>
                    <a:pt x="62" y="86"/>
                  </a:lnTo>
                  <a:lnTo>
                    <a:pt x="76" y="80"/>
                  </a:lnTo>
                  <a:lnTo>
                    <a:pt x="90" y="68"/>
                  </a:lnTo>
                  <a:lnTo>
                    <a:pt x="90" y="68"/>
                  </a:lnTo>
                  <a:lnTo>
                    <a:pt x="98" y="58"/>
                  </a:lnTo>
                  <a:lnTo>
                    <a:pt x="98" y="58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80" y="62"/>
                  </a:lnTo>
                  <a:lnTo>
                    <a:pt x="68" y="66"/>
                  </a:lnTo>
                  <a:lnTo>
                    <a:pt x="58" y="70"/>
                  </a:lnTo>
                  <a:lnTo>
                    <a:pt x="48" y="72"/>
                  </a:lnTo>
                  <a:lnTo>
                    <a:pt x="30" y="72"/>
                  </a:lnTo>
                  <a:lnTo>
                    <a:pt x="24" y="7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C3A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0"/>
            <p:cNvSpPr>
              <a:spLocks noChangeAspect="1" noEditPoints="1"/>
            </p:cNvSpPr>
            <p:nvPr/>
          </p:nvSpPr>
          <p:spPr bwMode="auto">
            <a:xfrm>
              <a:off x="821734" y="2912915"/>
              <a:ext cx="404362" cy="413892"/>
            </a:xfrm>
            <a:custGeom>
              <a:avLst/>
              <a:gdLst/>
              <a:ahLst/>
              <a:cxnLst>
                <a:cxn ang="0">
                  <a:pos x="320" y="0"/>
                </a:cxn>
                <a:cxn ang="0">
                  <a:pos x="288" y="4"/>
                </a:cxn>
                <a:cxn ang="0">
                  <a:pos x="256" y="10"/>
                </a:cxn>
                <a:cxn ang="0">
                  <a:pos x="220" y="24"/>
                </a:cxn>
                <a:cxn ang="0">
                  <a:pos x="208" y="30"/>
                </a:cxn>
                <a:cxn ang="0">
                  <a:pos x="184" y="46"/>
                </a:cxn>
                <a:cxn ang="0">
                  <a:pos x="174" y="56"/>
                </a:cxn>
                <a:cxn ang="0">
                  <a:pos x="88" y="154"/>
                </a:cxn>
                <a:cxn ang="0">
                  <a:pos x="0" y="196"/>
                </a:cxn>
                <a:cxn ang="0">
                  <a:pos x="48" y="208"/>
                </a:cxn>
                <a:cxn ang="0">
                  <a:pos x="42" y="232"/>
                </a:cxn>
                <a:cxn ang="0">
                  <a:pos x="42" y="232"/>
                </a:cxn>
                <a:cxn ang="0">
                  <a:pos x="48" y="246"/>
                </a:cxn>
                <a:cxn ang="0">
                  <a:pos x="60" y="260"/>
                </a:cxn>
                <a:cxn ang="0">
                  <a:pos x="82" y="278"/>
                </a:cxn>
                <a:cxn ang="0">
                  <a:pos x="90" y="278"/>
                </a:cxn>
                <a:cxn ang="0">
                  <a:pos x="106" y="272"/>
                </a:cxn>
                <a:cxn ang="0">
                  <a:pos x="126" y="320"/>
                </a:cxn>
                <a:cxn ang="0">
                  <a:pos x="166" y="230"/>
                </a:cxn>
                <a:cxn ang="0">
                  <a:pos x="220" y="186"/>
                </a:cxn>
                <a:cxn ang="0">
                  <a:pos x="264" y="146"/>
                </a:cxn>
                <a:cxn ang="0">
                  <a:pos x="284" y="124"/>
                </a:cxn>
                <a:cxn ang="0">
                  <a:pos x="298" y="100"/>
                </a:cxn>
                <a:cxn ang="0">
                  <a:pos x="312" y="64"/>
                </a:cxn>
                <a:cxn ang="0">
                  <a:pos x="320" y="10"/>
                </a:cxn>
                <a:cxn ang="0">
                  <a:pos x="320" y="0"/>
                </a:cxn>
                <a:cxn ang="0">
                  <a:pos x="222" y="126"/>
                </a:cxn>
                <a:cxn ang="0">
                  <a:pos x="202" y="118"/>
                </a:cxn>
                <a:cxn ang="0">
                  <a:pos x="194" y="98"/>
                </a:cxn>
                <a:cxn ang="0">
                  <a:pos x="196" y="88"/>
                </a:cxn>
                <a:cxn ang="0">
                  <a:pos x="212" y="72"/>
                </a:cxn>
                <a:cxn ang="0">
                  <a:pos x="222" y="70"/>
                </a:cxn>
                <a:cxn ang="0">
                  <a:pos x="242" y="78"/>
                </a:cxn>
                <a:cxn ang="0">
                  <a:pos x="250" y="98"/>
                </a:cxn>
                <a:cxn ang="0">
                  <a:pos x="248" y="108"/>
                </a:cxn>
                <a:cxn ang="0">
                  <a:pos x="234" y="124"/>
                </a:cxn>
                <a:cxn ang="0">
                  <a:pos x="222" y="126"/>
                </a:cxn>
              </a:cxnLst>
              <a:rect l="0" t="0" r="r" b="b"/>
              <a:pathLst>
                <a:path w="320" h="320">
                  <a:moveTo>
                    <a:pt x="320" y="0"/>
                  </a:moveTo>
                  <a:lnTo>
                    <a:pt x="320" y="0"/>
                  </a:lnTo>
                  <a:lnTo>
                    <a:pt x="312" y="2"/>
                  </a:lnTo>
                  <a:lnTo>
                    <a:pt x="288" y="4"/>
                  </a:lnTo>
                  <a:lnTo>
                    <a:pt x="274" y="6"/>
                  </a:lnTo>
                  <a:lnTo>
                    <a:pt x="256" y="10"/>
                  </a:lnTo>
                  <a:lnTo>
                    <a:pt x="238" y="16"/>
                  </a:lnTo>
                  <a:lnTo>
                    <a:pt x="220" y="24"/>
                  </a:lnTo>
                  <a:lnTo>
                    <a:pt x="220" y="24"/>
                  </a:lnTo>
                  <a:lnTo>
                    <a:pt x="208" y="30"/>
                  </a:lnTo>
                  <a:lnTo>
                    <a:pt x="196" y="38"/>
                  </a:lnTo>
                  <a:lnTo>
                    <a:pt x="184" y="46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34" y="102"/>
                  </a:lnTo>
                  <a:lnTo>
                    <a:pt x="88" y="154"/>
                  </a:lnTo>
                  <a:lnTo>
                    <a:pt x="28" y="154"/>
                  </a:lnTo>
                  <a:lnTo>
                    <a:pt x="0" y="196"/>
                  </a:lnTo>
                  <a:lnTo>
                    <a:pt x="48" y="208"/>
                  </a:lnTo>
                  <a:lnTo>
                    <a:pt x="48" y="208"/>
                  </a:lnTo>
                  <a:lnTo>
                    <a:pt x="50" y="216"/>
                  </a:lnTo>
                  <a:lnTo>
                    <a:pt x="42" y="232"/>
                  </a:lnTo>
                  <a:lnTo>
                    <a:pt x="42" y="232"/>
                  </a:lnTo>
                  <a:lnTo>
                    <a:pt x="42" y="232"/>
                  </a:lnTo>
                  <a:lnTo>
                    <a:pt x="42" y="238"/>
                  </a:lnTo>
                  <a:lnTo>
                    <a:pt x="48" y="246"/>
                  </a:lnTo>
                  <a:lnTo>
                    <a:pt x="60" y="260"/>
                  </a:lnTo>
                  <a:lnTo>
                    <a:pt x="60" y="260"/>
                  </a:lnTo>
                  <a:lnTo>
                    <a:pt x="74" y="272"/>
                  </a:lnTo>
                  <a:lnTo>
                    <a:pt x="82" y="278"/>
                  </a:lnTo>
                  <a:lnTo>
                    <a:pt x="88" y="278"/>
                  </a:lnTo>
                  <a:lnTo>
                    <a:pt x="90" y="278"/>
                  </a:lnTo>
                  <a:lnTo>
                    <a:pt x="106" y="272"/>
                  </a:lnTo>
                  <a:lnTo>
                    <a:pt x="106" y="272"/>
                  </a:lnTo>
                  <a:lnTo>
                    <a:pt x="112" y="272"/>
                  </a:lnTo>
                  <a:lnTo>
                    <a:pt x="126" y="320"/>
                  </a:lnTo>
                  <a:lnTo>
                    <a:pt x="166" y="292"/>
                  </a:lnTo>
                  <a:lnTo>
                    <a:pt x="166" y="230"/>
                  </a:lnTo>
                  <a:lnTo>
                    <a:pt x="166" y="230"/>
                  </a:lnTo>
                  <a:lnTo>
                    <a:pt x="220" y="186"/>
                  </a:lnTo>
                  <a:lnTo>
                    <a:pt x="264" y="146"/>
                  </a:lnTo>
                  <a:lnTo>
                    <a:pt x="264" y="146"/>
                  </a:lnTo>
                  <a:lnTo>
                    <a:pt x="274" y="136"/>
                  </a:lnTo>
                  <a:lnTo>
                    <a:pt x="284" y="124"/>
                  </a:lnTo>
                  <a:lnTo>
                    <a:pt x="298" y="100"/>
                  </a:lnTo>
                  <a:lnTo>
                    <a:pt x="298" y="100"/>
                  </a:lnTo>
                  <a:lnTo>
                    <a:pt x="306" y="82"/>
                  </a:lnTo>
                  <a:lnTo>
                    <a:pt x="312" y="64"/>
                  </a:lnTo>
                  <a:lnTo>
                    <a:pt x="318" y="32"/>
                  </a:lnTo>
                  <a:lnTo>
                    <a:pt x="320" y="10"/>
                  </a:lnTo>
                  <a:lnTo>
                    <a:pt x="320" y="0"/>
                  </a:lnTo>
                  <a:lnTo>
                    <a:pt x="320" y="0"/>
                  </a:lnTo>
                  <a:close/>
                  <a:moveTo>
                    <a:pt x="222" y="126"/>
                  </a:moveTo>
                  <a:lnTo>
                    <a:pt x="222" y="126"/>
                  </a:lnTo>
                  <a:lnTo>
                    <a:pt x="212" y="124"/>
                  </a:lnTo>
                  <a:lnTo>
                    <a:pt x="202" y="118"/>
                  </a:lnTo>
                  <a:lnTo>
                    <a:pt x="196" y="108"/>
                  </a:lnTo>
                  <a:lnTo>
                    <a:pt x="194" y="98"/>
                  </a:lnTo>
                  <a:lnTo>
                    <a:pt x="194" y="98"/>
                  </a:lnTo>
                  <a:lnTo>
                    <a:pt x="196" y="88"/>
                  </a:lnTo>
                  <a:lnTo>
                    <a:pt x="202" y="78"/>
                  </a:lnTo>
                  <a:lnTo>
                    <a:pt x="212" y="72"/>
                  </a:lnTo>
                  <a:lnTo>
                    <a:pt x="222" y="70"/>
                  </a:lnTo>
                  <a:lnTo>
                    <a:pt x="222" y="70"/>
                  </a:lnTo>
                  <a:lnTo>
                    <a:pt x="234" y="72"/>
                  </a:lnTo>
                  <a:lnTo>
                    <a:pt x="242" y="78"/>
                  </a:lnTo>
                  <a:lnTo>
                    <a:pt x="248" y="88"/>
                  </a:lnTo>
                  <a:lnTo>
                    <a:pt x="250" y="98"/>
                  </a:lnTo>
                  <a:lnTo>
                    <a:pt x="250" y="98"/>
                  </a:lnTo>
                  <a:lnTo>
                    <a:pt x="248" y="108"/>
                  </a:lnTo>
                  <a:lnTo>
                    <a:pt x="242" y="118"/>
                  </a:lnTo>
                  <a:lnTo>
                    <a:pt x="234" y="124"/>
                  </a:lnTo>
                  <a:lnTo>
                    <a:pt x="222" y="126"/>
                  </a:lnTo>
                  <a:lnTo>
                    <a:pt x="222" y="126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C3A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64719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自定义 4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EE5900"/>
      </a:accent1>
      <a:accent2>
        <a:srgbClr val="F89300"/>
      </a:accent2>
      <a:accent3>
        <a:srgbClr val="FFD6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630</TotalTime>
  <Words>656</Words>
  <Application>Microsoft Office PowerPoint</Application>
  <PresentationFormat>Widescreen</PresentationFormat>
  <Paragraphs>252</Paragraphs>
  <Slides>19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30" baseType="lpstr">
      <vt:lpstr>微软雅黑</vt:lpstr>
      <vt:lpstr>微软雅黑</vt:lpstr>
      <vt:lpstr>新細明體</vt:lpstr>
      <vt:lpstr>黑体</vt:lpstr>
      <vt:lpstr>宋体</vt:lpstr>
      <vt:lpstr>Arial</vt:lpstr>
      <vt:lpstr>Calibri</vt:lpstr>
      <vt:lpstr>Century Gothic</vt:lpstr>
      <vt:lpstr>Segoe UI Light</vt:lpstr>
      <vt:lpstr>Wingdings</vt:lpstr>
      <vt:lpstr>Office 主题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cristiano tessarolo</cp:lastModifiedBy>
  <cp:revision>132</cp:revision>
  <dcterms:created xsi:type="dcterms:W3CDTF">2015-08-18T02:51:41Z</dcterms:created>
  <dcterms:modified xsi:type="dcterms:W3CDTF">2018-05-12T22:28:00Z</dcterms:modified>
  <cp:category/>
</cp:coreProperties>
</file>