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97" r:id="rId3"/>
    <p:sldId id="269" r:id="rId4"/>
    <p:sldId id="308" r:id="rId5"/>
    <p:sldId id="307" r:id="rId6"/>
    <p:sldId id="309" r:id="rId7"/>
    <p:sldId id="317" r:id="rId8"/>
    <p:sldId id="312" r:id="rId9"/>
    <p:sldId id="318" r:id="rId10"/>
    <p:sldId id="314" r:id="rId11"/>
    <p:sldId id="315" r:id="rId12"/>
    <p:sldId id="316" r:id="rId13"/>
    <p:sldId id="293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D4D4C"/>
    <a:srgbClr val="FCD965"/>
    <a:srgbClr val="BFBFBF"/>
    <a:srgbClr val="D9D9D9"/>
    <a:srgbClr val="70AD47"/>
    <a:srgbClr val="CCD351"/>
    <a:srgbClr val="3E846F"/>
    <a:srgbClr val="7E1D19"/>
    <a:srgbClr val="52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dLbl>
              <c:idx val="0"/>
              <c:layout>
                <c:manualLayout>
                  <c:x val="-0.11672514987962423"/>
                  <c:y val="8.56983978764255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14-4E92-8155-DFBBE7444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fld id="{C24762D5-E31A-9147-8D23-33870B32F6A0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6CF9486-FCDC-7248-8F5A-66662BB1DD69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1.0568806758406666E-2"/>
                  <c:y val="-0.281629415101883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38-2898-4744-8D9D-6B7BA8F7423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56A-4F80-4185-828B-DF29EFC2526F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3336-DAB6-490E-9162-9C568A77C97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84E3-FB57-41B9-96CE-DDF0C9DCA04D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F17F-4898-4998-BB5C-6C732D6F090B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A88-4D91-42A3-98D2-0F39AA14B7F6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0AB7-B0B2-4B37-855D-6B0DB4615D1B}" type="datetime1">
              <a:rPr lang="it-IT" smtClean="0"/>
              <a:t>08/04/2018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66E-E1AB-4E52-8110-985C53360CB7}" type="datetime1">
              <a:rPr lang="it-IT" smtClean="0"/>
              <a:t>08/04/2018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7858-F57D-4DFB-9744-D403E321992A}" type="datetime1">
              <a:rPr lang="it-IT" smtClean="0"/>
              <a:t>08/04/2018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D85D-815E-4032-8C9C-AA2FFAAFC015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E07-9897-4192-BD6D-E065595EB701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4D9-0FC3-4849-96F2-0EC177E60D11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18419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it-IT" sz="32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DeSpeect</a:t>
            </a:r>
            <a:endParaRPr kumimoji="1" lang="it-IT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kumimoji="1" lang="it-IT" sz="6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6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>
            <a:solidFill>
              <a:srgbClr val="FCD96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872C403-9A12-4609-9E57-D686D94651B9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riangolo isoscele 20">
            <a:extLst>
              <a:ext uri="{FF2B5EF4-FFF2-40B4-BE49-F238E27FC236}">
                <a16:creationId xmlns:a16="http://schemas.microsoft.com/office/drawing/2014/main" id="{C74CC833-6750-4BC3-AC74-95520409419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A5A06EE0-9290-475C-A618-E68622A9A48A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6D60A8DB-2BDF-43E7-835E-C021D8D427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4694"/>
          <a:stretch/>
        </p:blipFill>
        <p:spPr>
          <a:xfrm>
            <a:off x="442052" y="917357"/>
            <a:ext cx="8306964" cy="5595923"/>
          </a:xfrm>
          <a:prstGeom prst="rect">
            <a:avLst/>
          </a:prstGeom>
        </p:spPr>
      </p:pic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D9AA691C-7F54-4D9E-8340-A566566B2927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9614362-9EAE-4DAF-A3F3-0D0722D094E1}"/>
              </a:ext>
            </a:extLst>
          </p:cNvPr>
          <p:cNvSpPr/>
          <p:nvPr/>
        </p:nvSpPr>
        <p:spPr>
          <a:xfrm>
            <a:off x="1619258" y="122762"/>
            <a:ext cx="58719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/3</a:t>
            </a:r>
          </a:p>
        </p:txBody>
      </p:sp>
      <p:sp>
        <p:nvSpPr>
          <p:cNvPr id="9" name="Rettangolo 8"/>
          <p:cNvSpPr/>
          <p:nvPr/>
        </p:nvSpPr>
        <p:spPr>
          <a:xfrm>
            <a:off x="1386354" y="5903901"/>
            <a:ext cx="3168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Stampa di un grafo</a:t>
            </a:r>
          </a:p>
        </p:txBody>
      </p:sp>
    </p:spTree>
    <p:extLst>
      <p:ext uri="{BB962C8B-B14F-4D97-AF65-F5344CB8AC3E}">
        <p14:creationId xmlns:p14="http://schemas.microsoft.com/office/powerpoint/2010/main" val="8620704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18310" y="571608"/>
            <a:ext cx="4267201" cy="755183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583037" y="595256"/>
            <a:ext cx="3937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Casi d’uso coperti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1406E2D-0BBD-4C14-8877-A6EE2225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60828"/>
              </p:ext>
            </p:extLst>
          </p:nvPr>
        </p:nvGraphicFramePr>
        <p:xfrm>
          <a:off x="52550" y="1906219"/>
          <a:ext cx="4425788" cy="48852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483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860331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566974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313208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architettura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codice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UC3.1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UC4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UC4.1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UC5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UC6.2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UC6.3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UC7.2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UC7.3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88293C07-3244-4661-8DC9-BB9F8CCD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04235"/>
              </p:ext>
            </p:extLst>
          </p:nvPr>
        </p:nvGraphicFramePr>
        <p:xfrm>
          <a:off x="4572000" y="1914924"/>
          <a:ext cx="4519447" cy="4876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2239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904740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492468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268540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architettura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codice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UC8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UC8.1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UC9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UC9.1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UC10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UC10.1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UC11.1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UC13.4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UC13.5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770267"/>
              </p:ext>
            </p:extLst>
          </p:nvPr>
        </p:nvGraphicFramePr>
        <p:xfrm>
          <a:off x="6685510" y="0"/>
          <a:ext cx="2458490" cy="190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791062"/>
              </p:ext>
            </p:extLst>
          </p:nvPr>
        </p:nvGraphicFramePr>
        <p:xfrm>
          <a:off x="-3" y="0"/>
          <a:ext cx="2732693" cy="190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F24756A8-7024-46E6-82BA-7E976385C2AC}"/>
              </a:ext>
            </a:extLst>
          </p:cNvPr>
          <p:cNvSpPr/>
          <p:nvPr/>
        </p:nvSpPr>
        <p:spPr>
          <a:xfrm>
            <a:off x="8196044" y="6300132"/>
            <a:ext cx="947956" cy="56657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79F7A8E6-2FFF-441B-9945-D618CE13B55B}"/>
              </a:ext>
            </a:extLst>
          </p:cNvPr>
          <p:cNvSpPr txBox="1">
            <a:spLocks/>
          </p:cNvSpPr>
          <p:nvPr/>
        </p:nvSpPr>
        <p:spPr>
          <a:xfrm>
            <a:off x="8514826" y="6568579"/>
            <a:ext cx="566606" cy="18850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1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1100" dirty="0">
                <a:solidFill>
                  <a:schemeClr val="bg1"/>
                </a:solidFill>
              </a:rPr>
              <a:t>/12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3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27890" y="313295"/>
            <a:ext cx="4267201" cy="12718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689215" y="432957"/>
            <a:ext cx="37445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 obbligatori </a:t>
            </a:r>
          </a:p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funzionali soddisfatti</a:t>
            </a:r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2D750235-B416-4735-B921-66B654BE3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517856"/>
              </p:ext>
            </p:extLst>
          </p:nvPr>
        </p:nvGraphicFramePr>
        <p:xfrm>
          <a:off x="403759" y="1890052"/>
          <a:ext cx="3864375" cy="47849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3890">
                  <a:extLst>
                    <a:ext uri="{9D8B030D-6E8A-4147-A177-3AD203B41FA5}">
                      <a16:colId xmlns:a16="http://schemas.microsoft.com/office/drawing/2014/main" val="1575452336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1075813231"/>
                    </a:ext>
                  </a:extLst>
                </a:gridCol>
                <a:gridCol w="1531079">
                  <a:extLst>
                    <a:ext uri="{9D8B030D-6E8A-4147-A177-3AD203B41FA5}">
                      <a16:colId xmlns:a16="http://schemas.microsoft.com/office/drawing/2014/main" val="1895294404"/>
                    </a:ext>
                  </a:extLst>
                </a:gridCol>
              </a:tblGrid>
              <a:tr h="546537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architettura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codice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7678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ROF0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18795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568443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ROF2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70022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ROF2.1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61931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ROF3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47313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ROF3.1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45685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15190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037"/>
                  </a:ext>
                </a:extLst>
              </a:tr>
              <a:tr h="3534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ROF4.1.1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1574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ROF4.2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04022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ROF6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68253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ROF7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66563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DB11DB3-EDC4-4A4A-8AF1-A6DDA6EA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6359"/>
              </p:ext>
            </p:extLst>
          </p:nvPr>
        </p:nvGraphicFramePr>
        <p:xfrm>
          <a:off x="4953176" y="1898399"/>
          <a:ext cx="3834304" cy="47849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5368">
                  <a:extLst>
                    <a:ext uri="{9D8B030D-6E8A-4147-A177-3AD203B41FA5}">
                      <a16:colId xmlns:a16="http://schemas.microsoft.com/office/drawing/2014/main" val="3259086449"/>
                    </a:ext>
                  </a:extLst>
                </a:gridCol>
                <a:gridCol w="1434669">
                  <a:extLst>
                    <a:ext uri="{9D8B030D-6E8A-4147-A177-3AD203B41FA5}">
                      <a16:colId xmlns:a16="http://schemas.microsoft.com/office/drawing/2014/main" val="2943030933"/>
                    </a:ext>
                  </a:extLst>
                </a:gridCol>
                <a:gridCol w="1454267">
                  <a:extLst>
                    <a:ext uri="{9D8B030D-6E8A-4147-A177-3AD203B41FA5}">
                      <a16:colId xmlns:a16="http://schemas.microsoft.com/office/drawing/2014/main" val="3583346950"/>
                    </a:ext>
                  </a:extLst>
                </a:gridCol>
              </a:tblGrid>
              <a:tr h="58997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Requisito 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</a:p>
                    <a:p>
                      <a:pPr algn="ctr"/>
                      <a:r>
                        <a:rPr lang="it-IT" sz="1400" dirty="0"/>
                        <a:t>architettura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</a:p>
                    <a:p>
                      <a:pPr algn="ctr"/>
                      <a:r>
                        <a:rPr lang="it-IT" sz="1400" dirty="0"/>
                        <a:t>codice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39774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ROF8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947107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ROF8.1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18465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62673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31168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ROF9.2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42385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ROF9.3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27588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ROF9.3.1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10441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ROF9.5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601457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ROF9.6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33901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ROF9.7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36347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ROF9.9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13651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ROF14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5291"/>
                  </a:ext>
                </a:extLst>
              </a:tr>
            </a:tbl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763238"/>
              </p:ext>
            </p:extLst>
          </p:nvPr>
        </p:nvGraphicFramePr>
        <p:xfrm>
          <a:off x="-7483" y="22366"/>
          <a:ext cx="2233493" cy="189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601682"/>
              </p:ext>
            </p:extLst>
          </p:nvPr>
        </p:nvGraphicFramePr>
        <p:xfrm>
          <a:off x="6870328" y="52905"/>
          <a:ext cx="2273672" cy="189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1D543EB0-D14E-4C5F-B3EA-41441BE5F737}"/>
              </a:ext>
            </a:extLst>
          </p:cNvPr>
          <p:cNvSpPr/>
          <p:nvPr/>
        </p:nvSpPr>
        <p:spPr>
          <a:xfrm>
            <a:off x="8028264" y="6134734"/>
            <a:ext cx="1119620" cy="723266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904C9D65-A62F-4E6A-AC9E-B6BC7818C822}"/>
              </a:ext>
            </a:extLst>
          </p:cNvPr>
          <p:cNvSpPr txBox="1">
            <a:spLocks/>
          </p:cNvSpPr>
          <p:nvPr/>
        </p:nvSpPr>
        <p:spPr>
          <a:xfrm>
            <a:off x="8481269" y="6493079"/>
            <a:ext cx="675663" cy="314340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1600" dirty="0">
                <a:solidFill>
                  <a:schemeClr val="bg1"/>
                </a:solidFill>
              </a:rPr>
              <a:t>/12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5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18494" y="923475"/>
            <a:ext cx="8525506" cy="5934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1421295" y="2041712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/>
              <a:t>Dal </a:t>
            </a:r>
            <a:r>
              <a:rPr lang="it-IT" dirty="0" err="1"/>
              <a:t>PoC</a:t>
            </a:r>
            <a:r>
              <a:rPr lang="it-IT" dirty="0"/>
              <a:t> alla PB</a:t>
            </a:r>
          </a:p>
          <a:p>
            <a:endParaRPr lang="it-IT" dirty="0"/>
          </a:p>
        </p:txBody>
      </p:sp>
      <p:sp>
        <p:nvSpPr>
          <p:cNvPr id="54" name="矩形 1"/>
          <p:cNvSpPr/>
          <p:nvPr/>
        </p:nvSpPr>
        <p:spPr>
          <a:xfrm>
            <a:off x="585628" y="923475"/>
            <a:ext cx="79369" cy="5688000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riangolo 10"/>
          <p:cNvSpPr>
            <a:spLocks noChangeAspect="1"/>
          </p:cNvSpPr>
          <p:nvPr/>
        </p:nvSpPr>
        <p:spPr>
          <a:xfrm rot="5400000">
            <a:off x="610237" y="3329378"/>
            <a:ext cx="657091" cy="54757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riangolo 54"/>
          <p:cNvSpPr>
            <a:spLocks noChangeAspect="1"/>
          </p:cNvSpPr>
          <p:nvPr/>
        </p:nvSpPr>
        <p:spPr>
          <a:xfrm rot="5400000">
            <a:off x="617938" y="3983925"/>
            <a:ext cx="657091" cy="547576"/>
          </a:xfrm>
          <a:prstGeom prst="triangle">
            <a:avLst/>
          </a:prstGeom>
          <a:solidFill>
            <a:srgbClr val="FC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riangolo 56"/>
          <p:cNvSpPr>
            <a:spLocks noChangeAspect="1"/>
          </p:cNvSpPr>
          <p:nvPr/>
        </p:nvSpPr>
        <p:spPr>
          <a:xfrm rot="5400000">
            <a:off x="611314" y="4650511"/>
            <a:ext cx="657091" cy="54757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riangolo 66"/>
          <p:cNvSpPr>
            <a:spLocks noChangeAspect="1"/>
          </p:cNvSpPr>
          <p:nvPr/>
        </p:nvSpPr>
        <p:spPr>
          <a:xfrm rot="5400000">
            <a:off x="610237" y="2029125"/>
            <a:ext cx="657091" cy="54757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riangolo 67"/>
          <p:cNvSpPr>
            <a:spLocks noChangeAspect="1"/>
          </p:cNvSpPr>
          <p:nvPr/>
        </p:nvSpPr>
        <p:spPr>
          <a:xfrm rot="5400000">
            <a:off x="605736" y="2672287"/>
            <a:ext cx="657091" cy="547576"/>
          </a:xfrm>
          <a:prstGeom prst="triangle">
            <a:avLst/>
          </a:prstGeom>
          <a:solidFill>
            <a:srgbClr val="FC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Segnaposto testo 3"/>
          <p:cNvSpPr txBox="1">
            <a:spLocks/>
          </p:cNvSpPr>
          <p:nvPr/>
        </p:nvSpPr>
        <p:spPr>
          <a:xfrm>
            <a:off x="1438190" y="2688119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1421294" y="3345210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Diagrammi di sequenza</a:t>
            </a:r>
          </a:p>
        </p:txBody>
      </p:sp>
      <p:sp>
        <p:nvSpPr>
          <p:cNvPr id="73" name="Segnaposto testo 3"/>
          <p:cNvSpPr txBox="1">
            <a:spLocks/>
          </p:cNvSpPr>
          <p:nvPr/>
        </p:nvSpPr>
        <p:spPr>
          <a:xfrm>
            <a:off x="1428993" y="4666341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</a:t>
            </a:r>
            <a:r>
              <a:rPr lang="it-IT" dirty="0"/>
              <a:t> 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soddisfatti</a:t>
            </a:r>
          </a:p>
        </p:txBody>
      </p:sp>
      <p:sp>
        <p:nvSpPr>
          <p:cNvPr id="74" name="Segnaposto testo 3"/>
          <p:cNvSpPr txBox="1">
            <a:spLocks/>
          </p:cNvSpPr>
          <p:nvPr/>
        </p:nvSpPr>
        <p:spPr>
          <a:xfrm>
            <a:off x="1428993" y="3999757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/>
              <a:t>Casi d’uso coperti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881247" y="40751"/>
            <a:ext cx="4214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riangolo isoscele 20">
            <a:extLst>
              <a:ext uri="{FF2B5EF4-FFF2-40B4-BE49-F238E27FC236}">
                <a16:creationId xmlns:a16="http://schemas.microsoft.com/office/drawing/2014/main" id="{6AAC2D0F-A5DE-4058-9EFC-3A6841E54B5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06410352-B207-4FA9-A0C1-BA56F0F1DA0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" y="-15265"/>
            <a:ext cx="9144000" cy="6873265"/>
          </a:xfrm>
          <a:prstGeom prst="rect">
            <a:avLst/>
          </a:prstGeom>
        </p:spPr>
      </p:pic>
      <p:sp>
        <p:nvSpPr>
          <p:cNvPr id="10" name="Rettangolo arrotondato 9"/>
          <p:cNvSpPr/>
          <p:nvPr/>
        </p:nvSpPr>
        <p:spPr>
          <a:xfrm>
            <a:off x="413865" y="184081"/>
            <a:ext cx="2518521" cy="760442"/>
          </a:xfrm>
          <a:prstGeom prst="round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arrotondato 20"/>
          <p:cNvSpPr/>
          <p:nvPr/>
        </p:nvSpPr>
        <p:spPr>
          <a:xfrm>
            <a:off x="413865" y="3268028"/>
            <a:ext cx="2518521" cy="755183"/>
          </a:xfrm>
          <a:prstGeom prst="round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413865" y="210359"/>
            <a:ext cx="251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sp>
        <p:nvSpPr>
          <p:cNvPr id="20" name="矩形 24"/>
          <p:cNvSpPr/>
          <p:nvPr/>
        </p:nvSpPr>
        <p:spPr>
          <a:xfrm>
            <a:off x="615631" y="1010512"/>
            <a:ext cx="72830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abbozzata e sommaria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un'interfaccia grafica provvisoria e carente di elementi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poche funzionalità dimostrative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macchinose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34594" y="3291676"/>
            <a:ext cx="1677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 PB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615629" y="4085083"/>
            <a:ext cx="7283045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basata su MVVM e facente uso di vari design pattern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Interfaccia grafica quasi completa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della maggior parte delle funzionalità richieste 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semplificate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2" name="Freccia a inversione 11"/>
          <p:cNvSpPr/>
          <p:nvPr/>
        </p:nvSpPr>
        <p:spPr>
          <a:xfrm rot="5400000">
            <a:off x="6099824" y="1172016"/>
            <a:ext cx="3300467" cy="1797269"/>
          </a:xfrm>
          <a:prstGeom prst="uturnArrow">
            <a:avLst>
              <a:gd name="adj1" fmla="val 17398"/>
              <a:gd name="adj2" fmla="val 17398"/>
              <a:gd name="adj3" fmla="val 31433"/>
              <a:gd name="adj4" fmla="val 43750"/>
              <a:gd name="adj5" fmla="val 75000"/>
            </a:avLst>
          </a:prstGeom>
          <a:solidFill>
            <a:srgbClr val="70AD4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0652640C-B937-4C90-BA99-C918BDC5D54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01D4AB8D-AA3A-428B-8A59-82FEABD4C88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" y="42863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353425" y="245266"/>
            <a:ext cx="6451943" cy="755183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566535" y="268915"/>
            <a:ext cx="6059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6D7C813-2FBE-46A3-8AAB-8470F683EE03}"/>
              </a:ext>
            </a:extLst>
          </p:cNvPr>
          <p:cNvSpPr/>
          <p:nvPr/>
        </p:nvSpPr>
        <p:spPr>
          <a:xfrm>
            <a:off x="2919317" y="3400858"/>
            <a:ext cx="3204594" cy="3174968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Elemento grafico 12">
            <a:extLst>
              <a:ext uri="{FF2B5EF4-FFF2-40B4-BE49-F238E27FC236}">
                <a16:creationId xmlns:a16="http://schemas.microsoft.com/office/drawing/2014/main" id="{BCF52997-AD86-4326-A02F-84F19DACE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1245" r="62454" b="51496"/>
          <a:stretch/>
        </p:blipFill>
        <p:spPr>
          <a:xfrm>
            <a:off x="3095580" y="3591744"/>
            <a:ext cx="2860551" cy="2782295"/>
          </a:xfrm>
          <a:prstGeom prst="rect">
            <a:avLst/>
          </a:prstGeom>
        </p:spPr>
      </p:pic>
      <p:sp>
        <p:nvSpPr>
          <p:cNvPr id="8" name="Rettangolo arrotondato 7"/>
          <p:cNvSpPr/>
          <p:nvPr/>
        </p:nvSpPr>
        <p:spPr>
          <a:xfrm>
            <a:off x="2124611" y="2729934"/>
            <a:ext cx="2848303" cy="340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Presentation and Presentation </a:t>
            </a:r>
            <a:r>
              <a:rPr lang="it-IT" sz="1400" dirty="0" err="1"/>
              <a:t>Logic</a:t>
            </a:r>
            <a:endParaRPr lang="it-IT" sz="1400" dirty="0"/>
          </a:p>
        </p:txBody>
      </p:sp>
      <p:sp>
        <p:nvSpPr>
          <p:cNvPr id="9" name="Rettangolo arrotondato 8"/>
          <p:cNvSpPr/>
          <p:nvPr/>
        </p:nvSpPr>
        <p:spPr>
          <a:xfrm>
            <a:off x="3095580" y="1698316"/>
            <a:ext cx="906364" cy="340650"/>
          </a:xfrm>
          <a:prstGeom prst="roundRect">
            <a:avLst>
              <a:gd name="adj" fmla="val 227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DataBinding</a:t>
            </a:r>
            <a:endParaRPr lang="it-IT" sz="9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1941505" y="1549831"/>
            <a:ext cx="1238017" cy="1185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5853987" y="1549832"/>
            <a:ext cx="1238017" cy="11856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Model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3877490" y="1549832"/>
            <a:ext cx="1238017" cy="11856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ViewModel</a:t>
            </a:r>
            <a:endParaRPr lang="it-IT" sz="1400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5496144" y="2766721"/>
            <a:ext cx="1953701" cy="340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BusinessLogic</a:t>
            </a:r>
            <a:r>
              <a:rPr lang="it-IT" sz="1400" dirty="0"/>
              <a:t> and Data</a:t>
            </a:r>
          </a:p>
        </p:txBody>
      </p:sp>
      <p:sp>
        <p:nvSpPr>
          <p:cNvPr id="17" name="Freccia bidirezionale orizzontale 16"/>
          <p:cNvSpPr/>
          <p:nvPr/>
        </p:nvSpPr>
        <p:spPr>
          <a:xfrm>
            <a:off x="3156343" y="2058402"/>
            <a:ext cx="744326" cy="268239"/>
          </a:xfrm>
          <a:prstGeom prst="leftRightArrow">
            <a:avLst>
              <a:gd name="adj1" fmla="val 42429"/>
              <a:gd name="adj2" fmla="val 6006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/>
          <p:cNvSpPr/>
          <p:nvPr/>
        </p:nvSpPr>
        <p:spPr>
          <a:xfrm>
            <a:off x="5139988" y="1698316"/>
            <a:ext cx="712311" cy="275239"/>
          </a:xfrm>
          <a:prstGeom prst="rightArrow">
            <a:avLst>
              <a:gd name="adj1" fmla="val 50000"/>
              <a:gd name="adj2" fmla="val 6846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20">
            <a:extLst>
              <a:ext uri="{FF2B5EF4-FFF2-40B4-BE49-F238E27FC236}">
                <a16:creationId xmlns:a16="http://schemas.microsoft.com/office/drawing/2014/main" id="{7CB62C1B-0F99-4615-93BD-41B7E83C5C0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CE19F247-69C1-4F1E-BB09-E8F3149777E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72F19C94-D994-45C7-85A1-8CD283574279}"/>
              </a:ext>
            </a:extLst>
          </p:cNvPr>
          <p:cNvSpPr/>
          <p:nvPr/>
        </p:nvSpPr>
        <p:spPr>
          <a:xfrm>
            <a:off x="5122650" y="2283425"/>
            <a:ext cx="263642" cy="253865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61294C6-74D1-498B-9FC8-61658538EC59}"/>
              </a:ext>
            </a:extLst>
          </p:cNvPr>
          <p:cNvSpPr/>
          <p:nvPr/>
        </p:nvSpPr>
        <p:spPr>
          <a:xfrm>
            <a:off x="5432330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0D6D300-CA6B-46C9-B57C-A97871087962}"/>
              </a:ext>
            </a:extLst>
          </p:cNvPr>
          <p:cNvSpPr/>
          <p:nvPr/>
        </p:nvSpPr>
        <p:spPr>
          <a:xfrm>
            <a:off x="5517574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7A78F8-5899-4160-B6E4-815AE2D0895E}"/>
              </a:ext>
            </a:extLst>
          </p:cNvPr>
          <p:cNvSpPr/>
          <p:nvPr/>
        </p:nvSpPr>
        <p:spPr>
          <a:xfrm>
            <a:off x="5608155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36FA9FC-B8FC-4AD8-B3BC-3039639FB8C3}"/>
              </a:ext>
            </a:extLst>
          </p:cNvPr>
          <p:cNvSpPr/>
          <p:nvPr/>
        </p:nvSpPr>
        <p:spPr>
          <a:xfrm>
            <a:off x="5697774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D7139F8-44A1-40CD-8173-45B73D334C82}"/>
              </a:ext>
            </a:extLst>
          </p:cNvPr>
          <p:cNvSpPr/>
          <p:nvPr/>
        </p:nvSpPr>
        <p:spPr>
          <a:xfrm>
            <a:off x="5783980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50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4137" y="324350"/>
            <a:ext cx="1800543" cy="755183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68499" y="347999"/>
            <a:ext cx="12518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391426" y="208737"/>
            <a:ext cx="655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La </a:t>
            </a:r>
            <a:r>
              <a:rPr lang="it-IT" sz="2400" dirty="0" err="1">
                <a:solidFill>
                  <a:schemeClr val="bg1"/>
                </a:solidFill>
              </a:rPr>
              <a:t>View</a:t>
            </a:r>
            <a:r>
              <a:rPr lang="it-IT" sz="2400" dirty="0">
                <a:solidFill>
                  <a:schemeClr val="bg1"/>
                </a:solidFill>
              </a:rPr>
              <a:t>, conseguentemente all’uso del framework </a:t>
            </a:r>
            <a:r>
              <a:rPr lang="it-IT" sz="2400" dirty="0" err="1">
                <a:solidFill>
                  <a:schemeClr val="bg1"/>
                </a:solidFill>
              </a:rPr>
              <a:t>Qt</a:t>
            </a:r>
            <a:r>
              <a:rPr lang="it-IT" sz="2400" dirty="0">
                <a:solidFill>
                  <a:schemeClr val="bg1"/>
                </a:solidFill>
              </a:rPr>
              <a:t>, consiste di un file QML trasformato durante la compilazione in classi compatibili C++</a:t>
            </a:r>
          </a:p>
        </p:txBody>
      </p:sp>
      <p:sp>
        <p:nvSpPr>
          <p:cNvPr id="9" name="Rettangolo 8"/>
          <p:cNvSpPr/>
          <p:nvPr/>
        </p:nvSpPr>
        <p:spPr>
          <a:xfrm>
            <a:off x="433874" y="1482660"/>
            <a:ext cx="85133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2200" i="1" dirty="0">
                <a:solidFill>
                  <a:schemeClr val="bg1"/>
                </a:solidFill>
              </a:rPr>
              <a:t>Il comportamento della </a:t>
            </a:r>
            <a:r>
              <a:rPr lang="it-IT" sz="2200" i="1" dirty="0" err="1">
                <a:solidFill>
                  <a:schemeClr val="bg1"/>
                </a:solidFill>
              </a:rPr>
              <a:t>View</a:t>
            </a:r>
            <a:r>
              <a:rPr lang="it-IT" sz="2200" i="1" dirty="0">
                <a:solidFill>
                  <a:schemeClr val="bg1"/>
                </a:solidFill>
              </a:rPr>
              <a:t> è gestito dal package </a:t>
            </a:r>
            <a:r>
              <a:rPr lang="it-IT" sz="2200" i="1" dirty="0" err="1">
                <a:solidFill>
                  <a:schemeClr val="bg1"/>
                </a:solidFill>
              </a:rPr>
              <a:t>ViewModel</a:t>
            </a:r>
            <a:r>
              <a:rPr lang="it-IT" sz="22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Freccia curva 10"/>
          <p:cNvSpPr/>
          <p:nvPr/>
        </p:nvSpPr>
        <p:spPr>
          <a:xfrm flipV="1">
            <a:off x="668499" y="1256261"/>
            <a:ext cx="785804" cy="709472"/>
          </a:xfrm>
          <a:prstGeom prst="bentArrow">
            <a:avLst>
              <a:gd name="adj1" fmla="val 32843"/>
              <a:gd name="adj2" fmla="val 33061"/>
              <a:gd name="adj3" fmla="val 44608"/>
              <a:gd name="adj4" fmla="val 31985"/>
            </a:avLst>
          </a:prstGeom>
          <a:solidFill>
            <a:srgbClr val="FCD96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Triangolo isoscele 20">
            <a:extLst>
              <a:ext uri="{FF2B5EF4-FFF2-40B4-BE49-F238E27FC236}">
                <a16:creationId xmlns:a16="http://schemas.microsoft.com/office/drawing/2014/main" id="{00B52E6C-745A-4B0A-AF22-6D1BF2E65996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5EC7647D-5728-441B-8DA6-4829AB8E695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7FE0776-BC4D-464A-90EA-FF26077A6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82" y="2032806"/>
            <a:ext cx="6180636" cy="47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18848" y="1205329"/>
            <a:ext cx="1136754" cy="4262678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29664" y="877261"/>
            <a:ext cx="915122" cy="4622276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703379" y="1547374"/>
            <a:ext cx="7290857" cy="3763251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 Design pattern</a:t>
            </a:r>
          </a:p>
          <a:p>
            <a:pPr lvl="2">
              <a:buFont typeface="Wingdings" charset="2"/>
              <a:buChar char="§"/>
            </a:pPr>
            <a:r>
              <a:rPr lang="it-IT" sz="2175" dirty="0">
                <a:solidFill>
                  <a:schemeClr val="bg1"/>
                </a:solidFill>
              </a:rPr>
              <a:t>   </a:t>
            </a:r>
            <a:r>
              <a:rPr lang="it-IT" sz="2175" dirty="0" err="1">
                <a:solidFill>
                  <a:schemeClr val="bg1"/>
                </a:solidFill>
              </a:rPr>
              <a:t>Command</a:t>
            </a:r>
            <a:endParaRPr lang="it-IT" sz="2175" dirty="0">
              <a:solidFill>
                <a:schemeClr val="bg1"/>
              </a:solidFill>
            </a:endParaRPr>
          </a:p>
          <a:p>
            <a:pPr lvl="4">
              <a:buFont typeface="Wingdings" charset="2"/>
              <a:buChar char="§"/>
            </a:pPr>
            <a:r>
              <a:rPr lang="it-IT" sz="2288" dirty="0">
                <a:solidFill>
                  <a:schemeClr val="bg1"/>
                </a:solidFill>
              </a:rPr>
              <a:t>   </a:t>
            </a:r>
            <a:r>
              <a:rPr lang="it-IT" sz="2088" dirty="0">
                <a:solidFill>
                  <a:schemeClr val="bg1"/>
                </a:solidFill>
              </a:rPr>
              <a:t>Incapsulamento delle varie funzionalità, così da   </a:t>
            </a:r>
          </a:p>
          <a:p>
            <a:pPr marL="1028700" lvl="4" indent="0">
              <a:buNone/>
            </a:pPr>
            <a:r>
              <a:rPr lang="it-IT" sz="2088" dirty="0">
                <a:solidFill>
                  <a:schemeClr val="bg1"/>
                </a:solidFill>
              </a:rPr>
              <a:t>      renderle facilmente estensibili</a:t>
            </a: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 Builder</a:t>
            </a:r>
          </a:p>
          <a:p>
            <a:pPr lvl="4">
              <a:buFont typeface="Wingdings" charset="2"/>
              <a:buChar char="§"/>
            </a:pPr>
            <a:r>
              <a:rPr lang="it-IT" sz="2088" dirty="0">
                <a:solidFill>
                  <a:schemeClr val="bg1"/>
                </a:solidFill>
              </a:rPr>
              <a:t>   Costruzione della lista di comandi da eseguire</a:t>
            </a: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 </a:t>
            </a:r>
            <a:r>
              <a:rPr lang="it-IT" sz="2800" dirty="0" err="1">
                <a:solidFill>
                  <a:schemeClr val="bg1"/>
                </a:solidFill>
              </a:rPr>
              <a:t>Facade</a:t>
            </a:r>
            <a:endParaRPr lang="it-IT" sz="2800" dirty="0">
              <a:solidFill>
                <a:schemeClr val="bg1"/>
              </a:solidFill>
            </a:endParaRPr>
          </a:p>
          <a:p>
            <a:pPr lvl="4">
              <a:buFont typeface="Wingdings" charset="2"/>
              <a:buChar char="§"/>
            </a:pPr>
            <a:r>
              <a:rPr lang="it-IT" sz="2288" dirty="0">
                <a:solidFill>
                  <a:schemeClr val="bg1"/>
                </a:solidFill>
              </a:rPr>
              <a:t>   </a:t>
            </a:r>
            <a:r>
              <a:rPr lang="it-IT" sz="2088" dirty="0">
                <a:solidFill>
                  <a:schemeClr val="bg1"/>
                </a:solidFill>
              </a:rPr>
              <a:t>Incapsulamento di classi di </a:t>
            </a:r>
            <a:r>
              <a:rPr lang="it-IT" sz="2088" dirty="0" err="1">
                <a:solidFill>
                  <a:schemeClr val="bg1"/>
                </a:solidFill>
              </a:rPr>
              <a:t>Speect</a:t>
            </a:r>
            <a:r>
              <a:rPr lang="it-IT" sz="2088" dirty="0">
                <a:solidFill>
                  <a:schemeClr val="bg1"/>
                </a:solidFill>
              </a:rPr>
              <a:t> al fine di fornire   </a:t>
            </a:r>
          </a:p>
          <a:p>
            <a:pPr marL="1028700" lvl="4" indent="0">
              <a:buNone/>
            </a:pPr>
            <a:r>
              <a:rPr lang="it-IT" sz="2088" dirty="0">
                <a:solidFill>
                  <a:schemeClr val="bg1"/>
                </a:solidFill>
              </a:rPr>
              <a:t>      un’interfaccia semplice e facile da implementare</a:t>
            </a:r>
          </a:p>
        </p:txBody>
      </p:sp>
      <p:sp>
        <p:nvSpPr>
          <p:cNvPr id="8" name="Triangolo isoscele 20">
            <a:extLst>
              <a:ext uri="{FF2B5EF4-FFF2-40B4-BE49-F238E27FC236}">
                <a16:creationId xmlns:a16="http://schemas.microsoft.com/office/drawing/2014/main" id="{3BDD9656-8629-4D6E-94F1-509FB714AE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6CCB2256-FB41-4F07-ABDD-922C54F75E7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3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71717" y="304801"/>
            <a:ext cx="1136754" cy="6400800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19049" y="80723"/>
            <a:ext cx="842090" cy="6632028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6F2FAF8-EB9A-411B-89B8-66C3F577FF71}"/>
              </a:ext>
            </a:extLst>
          </p:cNvPr>
          <p:cNvSpPr/>
          <p:nvPr/>
        </p:nvSpPr>
        <p:spPr>
          <a:xfrm>
            <a:off x="1388691" y="0"/>
            <a:ext cx="7755309" cy="6858000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480186" y="2563764"/>
            <a:ext cx="7663814" cy="166594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it-IT"/>
            </a:defPPr>
            <a:lvl1pPr marL="128588" indent="-128588" defTabSz="514350">
              <a:lnSpc>
                <a:spcPct val="90000"/>
              </a:lnSpc>
              <a:spcBef>
                <a:spcPts val="563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1pPr>
            <a:lvl2pPr marL="385763" lvl="1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2pPr>
            <a:lvl3pPr marL="642938" lvl="2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175">
                <a:solidFill>
                  <a:schemeClr val="bg1"/>
                </a:soli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4pPr>
            <a:lvl5pPr marL="1157288" lvl="4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288">
                <a:solidFill>
                  <a:schemeClr val="bg1"/>
                </a:soli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r>
              <a:rPr lang="it-IT" dirty="0"/>
              <a:t>   Design pattern</a:t>
            </a:r>
          </a:p>
          <a:p>
            <a:pPr lvl="2"/>
            <a:r>
              <a:rPr lang="it-IT" sz="2400" dirty="0"/>
              <a:t>   </a:t>
            </a:r>
            <a:r>
              <a:rPr lang="it-IT" sz="2400" dirty="0" err="1"/>
              <a:t>Observer</a:t>
            </a:r>
            <a:endParaRPr lang="it-IT" sz="2400" dirty="0"/>
          </a:p>
          <a:p>
            <a:pPr lvl="4"/>
            <a:r>
              <a:rPr lang="it-IT" dirty="0"/>
              <a:t>   Implementati all’interno del </a:t>
            </a:r>
            <a:r>
              <a:rPr lang="it-IT" dirty="0" err="1"/>
              <a:t>framework</a:t>
            </a:r>
            <a:r>
              <a:rPr lang="it-IT" dirty="0"/>
              <a:t> per la gestione di   slot e </a:t>
            </a:r>
            <a:r>
              <a:rPr lang="it-IT" dirty="0" err="1"/>
              <a:t>signals</a:t>
            </a:r>
            <a:endParaRPr lang="it-IT" dirty="0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CC2F4C9-0129-4E50-A712-4923056152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1640A6F0-BF0B-42B4-9C8A-C17B5B11969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C982A718-4CBB-40C2-B1E5-49967357C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522" t="33878" r="10109" b="1650"/>
          <a:stretch/>
        </p:blipFill>
        <p:spPr>
          <a:xfrm>
            <a:off x="1611525" y="105890"/>
            <a:ext cx="7230472" cy="64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28748DE-7809-48B5-8106-5812DA07CE33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2663286" y="6293261"/>
            <a:ext cx="400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Caricamento della voice</a:t>
            </a:r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49E6C270-1F7A-4279-A05F-6C4B0CA3ABD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02E9807A-C557-4F49-A42E-9FF80AE5BE01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170DB40C-C91B-493A-B602-7BF74CDC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919" b="38503"/>
          <a:stretch/>
        </p:blipFill>
        <p:spPr>
          <a:xfrm>
            <a:off x="840881" y="995747"/>
            <a:ext cx="7495794" cy="5528346"/>
          </a:xfrm>
          <a:prstGeom prst="rect">
            <a:avLst/>
          </a:prstGeom>
        </p:spPr>
      </p:pic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800BBE8F-12A8-42AC-81B0-33070B2C1750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2B7FB71-D015-415A-B86F-B27CE68AD407}"/>
              </a:ext>
            </a:extLst>
          </p:cNvPr>
          <p:cNvSpPr/>
          <p:nvPr/>
        </p:nvSpPr>
        <p:spPr>
          <a:xfrm>
            <a:off x="1619258" y="122762"/>
            <a:ext cx="58719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/1</a:t>
            </a:r>
          </a:p>
        </p:txBody>
      </p:sp>
    </p:spTree>
    <p:extLst>
      <p:ext uri="{BB962C8B-B14F-4D97-AF65-F5344CB8AC3E}">
        <p14:creationId xmlns:p14="http://schemas.microsoft.com/office/powerpoint/2010/main" val="7144834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18809" y="122762"/>
            <a:ext cx="5872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/2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A6667A7-A0E0-42F9-B1A0-4C985573F68F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rgbClr val="BFBFB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5AC4679A-A0E3-46DD-80EF-A910ABDAB4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431" b="22857"/>
          <a:stretch/>
        </p:blipFill>
        <p:spPr>
          <a:xfrm>
            <a:off x="461067" y="987113"/>
            <a:ext cx="7911145" cy="5816078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005090" y="6309625"/>
            <a:ext cx="518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Esecuzione processor selezionati</a:t>
            </a:r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AE09729-B511-4FCC-9872-09460E6989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8ED42C9A-519E-4E09-817E-094DF8E34033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15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710</TotalTime>
  <Words>433</Words>
  <Application>Microsoft Office PowerPoint</Application>
  <PresentationFormat>Presentazione su schermo (4:3)</PresentationFormat>
  <Paragraphs>210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314</cp:revision>
  <cp:lastPrinted>2018-03-11T14:03:18Z</cp:lastPrinted>
  <dcterms:created xsi:type="dcterms:W3CDTF">2018-03-10T20:16:12Z</dcterms:created>
  <dcterms:modified xsi:type="dcterms:W3CDTF">2018-04-08T16:21:30Z</dcterms:modified>
</cp:coreProperties>
</file>