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1"/>
  </p:notesMasterIdLst>
  <p:sldIdLst>
    <p:sldId id="290" r:id="rId5"/>
    <p:sldId id="293" r:id="rId6"/>
    <p:sldId id="294" r:id="rId7"/>
    <p:sldId id="297" r:id="rId8"/>
    <p:sldId id="295" r:id="rId9"/>
    <p:sldId id="288" r:id="rId10"/>
    <p:sldId id="296" r:id="rId11"/>
    <p:sldId id="271" r:id="rId12"/>
    <p:sldId id="264" r:id="rId13"/>
    <p:sldId id="272" r:id="rId14"/>
    <p:sldId id="298" r:id="rId15"/>
    <p:sldId id="265" r:id="rId16"/>
    <p:sldId id="299" r:id="rId17"/>
    <p:sldId id="300" r:id="rId18"/>
    <p:sldId id="301" r:id="rId19"/>
    <p:sldId id="266" r:id="rId20"/>
    <p:sldId id="302" r:id="rId21"/>
    <p:sldId id="304" r:id="rId22"/>
    <p:sldId id="267" r:id="rId23"/>
    <p:sldId id="305" r:id="rId24"/>
    <p:sldId id="306" r:id="rId25"/>
    <p:sldId id="307" r:id="rId26"/>
    <p:sldId id="308" r:id="rId27"/>
    <p:sldId id="311" r:id="rId28"/>
    <p:sldId id="312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46F"/>
    <a:srgbClr val="1F4FA3"/>
    <a:srgbClr val="CCD351"/>
    <a:srgbClr val="1E1E1E"/>
    <a:srgbClr val="7F1D17"/>
    <a:srgbClr val="EE7633"/>
    <a:srgbClr val="171717"/>
    <a:srgbClr val="1F443A"/>
    <a:srgbClr val="F9DB7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0" autoAdjust="0"/>
    <p:restoredTop sz="94538"/>
  </p:normalViewPr>
  <p:slideViewPr>
    <p:cSldViewPr snapToGrid="0" snapToObjects="1">
      <p:cViewPr varScale="1">
        <p:scale>
          <a:sx n="112" d="100"/>
          <a:sy n="112" d="100"/>
        </p:scale>
        <p:origin x="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7AF579D0-4467-4C07-B5C6-9E169660DA9B}"/>
    <pc:docChg chg="addSld delSld modSld">
      <pc:chgData name="cristiano tessarolo" userId="c36b394d4ec160dc" providerId="LiveId" clId="{7AF579D0-4467-4C07-B5C6-9E169660DA9B}" dt="2018-01-24T10:37:30.679" v="47" actId="2696"/>
      <pc:docMkLst>
        <pc:docMk/>
      </pc:docMkLst>
      <pc:sldChg chg="addSp delSp modSp modAnim">
        <pc:chgData name="cristiano tessarolo" userId="c36b394d4ec160dc" providerId="LiveId" clId="{7AF579D0-4467-4C07-B5C6-9E169660DA9B}" dt="2018-01-23T10:42:46.500" v="36" actId="20577"/>
        <pc:sldMkLst>
          <pc:docMk/>
          <pc:sldMk cId="944744598" sldId="288"/>
        </pc:sldMkLst>
        <pc:spChg chg="mod">
          <ac:chgData name="cristiano tessarolo" userId="c36b394d4ec160dc" providerId="LiveId" clId="{7AF579D0-4467-4C07-B5C6-9E169660DA9B}" dt="2018-01-23T10:42:14.957" v="34" actId="20577"/>
          <ac:spMkLst>
            <pc:docMk/>
            <pc:sldMk cId="944744598" sldId="288"/>
            <ac:spMk id="61" creationId="{00000000-0000-0000-0000-000000000000}"/>
          </ac:spMkLst>
        </pc:spChg>
        <pc:picChg chg="add">
          <ac:chgData name="cristiano tessarolo" userId="c36b394d4ec160dc" providerId="LiveId" clId="{7AF579D0-4467-4C07-B5C6-9E169660DA9B}" dt="2018-01-23T10:42:18.352" v="35" actId="20577"/>
          <ac:picMkLst>
            <pc:docMk/>
            <pc:sldMk cId="944744598" sldId="288"/>
            <ac:picMk id="30" creationId="{1A90DC74-3E6A-4E67-A93F-3674B6705D54}"/>
          </ac:picMkLst>
        </pc:picChg>
        <pc:picChg chg="del">
          <ac:chgData name="cristiano tessarolo" userId="c36b394d4ec160dc" providerId="LiveId" clId="{7AF579D0-4467-4C07-B5C6-9E169660DA9B}" dt="2018-01-23T10:42:01.729" v="25" actId="20577"/>
          <ac:picMkLst>
            <pc:docMk/>
            <pc:sldMk cId="944744598" sldId="288"/>
            <ac:picMk id="77" creationId="{EB0CB100-333E-4D33-BF15-85FC102CAC21}"/>
          </ac:picMkLst>
        </pc:picChg>
      </pc:sldChg>
      <pc:sldChg chg="modSp">
        <pc:chgData name="cristiano tessarolo" userId="c36b394d4ec160dc" providerId="LiveId" clId="{7AF579D0-4467-4C07-B5C6-9E169660DA9B}" dt="2018-01-24T10:27:20.763" v="44" actId="20577"/>
        <pc:sldMkLst>
          <pc:docMk/>
          <pc:sldMk cId="16807" sldId="304"/>
        </pc:sldMkLst>
        <pc:spChg chg="mod">
          <ac:chgData name="cristiano tessarolo" userId="c36b394d4ec160dc" providerId="LiveId" clId="{7AF579D0-4467-4C07-B5C6-9E169660DA9B}" dt="2018-01-24T10:27:20.763" v="44" actId="20577"/>
          <ac:spMkLst>
            <pc:docMk/>
            <pc:sldMk cId="16807" sldId="304"/>
            <ac:spMk id="4" creationId="{00000000-0000-0000-0000-000000000000}"/>
          </ac:spMkLst>
        </pc:spChg>
      </pc:sldChg>
      <pc:sldChg chg="del">
        <pc:chgData name="cristiano tessarolo" userId="c36b394d4ec160dc" providerId="LiveId" clId="{7AF579D0-4467-4C07-B5C6-9E169660DA9B}" dt="2018-01-24T10:37:30.679" v="47" actId="2696"/>
        <pc:sldMkLst>
          <pc:docMk/>
          <pc:sldMk cId="16807" sldId="309"/>
        </pc:sldMkLst>
      </pc:sldChg>
      <pc:sldChg chg="del">
        <pc:chgData name="cristiano tessarolo" userId="c36b394d4ec160dc" providerId="LiveId" clId="{7AF579D0-4467-4C07-B5C6-9E169660DA9B}" dt="2018-01-24T10:37:29.085" v="46" actId="2696"/>
        <pc:sldMkLst>
          <pc:docMk/>
          <pc:sldMk cId="16807" sldId="310"/>
        </pc:sldMkLst>
      </pc:sldChg>
      <pc:sldChg chg="add">
        <pc:chgData name="cristiano tessarolo" userId="c36b394d4ec160dc" providerId="LiveId" clId="{7AF579D0-4467-4C07-B5C6-9E169660DA9B}" dt="2018-01-24T10:37:10.500" v="45"/>
        <pc:sldMkLst>
          <pc:docMk/>
          <pc:sldMk cId="740619066" sldId="311"/>
        </pc:sldMkLst>
      </pc:sldChg>
      <pc:sldChg chg="add">
        <pc:chgData name="cristiano tessarolo" userId="c36b394d4ec160dc" providerId="LiveId" clId="{7AF579D0-4467-4C07-B5C6-9E169660DA9B}" dt="2018-01-24T10:37:10.500" v="45"/>
        <pc:sldMkLst>
          <pc:docMk/>
          <pc:sldMk cId="1195765674" sldId="31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D-4ECC-8191-37F2232E092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D-4ECC-8191-37F2232E0925}"/>
              </c:ext>
            </c:extLst>
          </c:dPt>
          <c:dLbls>
            <c:dLbl>
              <c:idx val="0"/>
              <c:layout>
                <c:manualLayout>
                  <c:x val="-0.11920626698042"/>
                  <c:y val="-0.1751833264860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CBD35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C1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2174099934420402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10D-4ECC-8191-37F2232E0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D-4ECC-8191-37F2232E0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5-4B04-8B12-1D590E0CD06C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5-4B04-8B12-1D590E0CD06C}"/>
              </c:ext>
            </c:extLst>
          </c:dPt>
          <c:dLbls>
            <c:dLbl>
              <c:idx val="0"/>
              <c:layout>
                <c:manualLayout>
                  <c:x val="-0.16441234659069001"/>
                  <c:y val="-2.825513524952320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79264737488899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7E5-4B04-8B12-1D590E0CD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E5-4B04-8B12-1D590E0CD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2018/1/24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8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4" y="215848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4" y="776321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6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5DEF7B-A403-4635-A96E-2BB07A00A0B8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2B8B2F-F691-4135-AF04-E5B2EA4DBD49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3"/>
            <a:ext cx="793567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56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  <p:sldLayoutId id="2147493492" r:id="rId10"/>
    <p:sldLayoutId id="2147493494" r:id="rId11"/>
  </p:sldLayoutIdLst>
  <p:txStyles>
    <p:titleStyle>
      <a:lvl1pPr algn="ctr" defTabSz="4571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4571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5" indent="-285701" algn="l" defTabSz="457124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562" algn="l" defTabSz="45712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3" indent="-228562" algn="l" defTabSz="4571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7" indent="-228562" algn="l" defTabSz="45712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6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500" y="1025625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0" y="1985093"/>
            <a:ext cx="2771174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7" y="1565200"/>
            <a:ext cx="3418790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7" y="227469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6" y="1664004"/>
            <a:ext cx="14066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78"/>
            <a:ext cx="504000" cy="5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Gruppo 38"/>
          <p:cNvGrpSpPr/>
          <p:nvPr/>
        </p:nvGrpSpPr>
        <p:grpSpPr>
          <a:xfrm>
            <a:off x="1608282" y="2419790"/>
            <a:ext cx="7200288" cy="3170099"/>
            <a:chOff x="1608282" y="1913161"/>
            <a:chExt cx="7200288" cy="3170099"/>
          </a:xfrm>
        </p:grpSpPr>
        <p:sp>
          <p:nvSpPr>
            <p:cNvPr id="33" name="Rettangolo 32"/>
            <p:cNvSpPr/>
            <p:nvPr/>
          </p:nvSpPr>
          <p:spPr>
            <a:xfrm>
              <a:off x="1608282" y="1913161"/>
              <a:ext cx="7200288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capitolato si prefigge di </a:t>
              </a:r>
              <a:r>
                <a:rPr lang="it-IT" sz="2000" b="1" dirty="0">
                  <a:solidFill>
                    <a:srgbClr val="1E1E1E"/>
                  </a:solidFill>
                </a:rPr>
                <a:t>creare uno strumento di supporto</a:t>
              </a:r>
              <a:r>
                <a:rPr lang="it-IT" sz="2000" dirty="0">
                  <a:solidFill>
                    <a:srgbClr val="1E1E1E"/>
                  </a:solidFill>
                </a:rPr>
                <a:t> per la libreria </a:t>
              </a:r>
              <a:r>
                <a:rPr lang="it-IT" sz="2000" i="1" dirty="0" err="1">
                  <a:solidFill>
                    <a:srgbClr val="1E1E1E"/>
                  </a:solidFill>
                </a:rPr>
                <a:t>Speect</a:t>
              </a:r>
              <a:r>
                <a:rPr lang="it-IT" sz="2000" dirty="0">
                  <a:solidFill>
                    <a:srgbClr val="1E1E1E"/>
                  </a:solidFill>
                </a:rPr>
                <a:t>, che sia in grado di semplificarne l’utilizzo;</a:t>
              </a:r>
            </a:p>
            <a:p>
              <a:pPr algn="just"/>
              <a:r>
                <a:rPr lang="it-IT" sz="2000" i="1" dirty="0">
                  <a:solidFill>
                    <a:srgbClr val="1E1E1E"/>
                  </a:solidFill>
                </a:rPr>
                <a:t> </a:t>
              </a: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team vanta una </a:t>
              </a:r>
              <a:r>
                <a:rPr lang="it-IT" sz="2000" b="1" dirty="0">
                  <a:solidFill>
                    <a:srgbClr val="1E1E1E"/>
                  </a:solidFill>
                </a:rPr>
                <a:t>conoscenza pregressa</a:t>
              </a:r>
              <a:r>
                <a:rPr lang="it-IT" sz="2000" dirty="0">
                  <a:solidFill>
                    <a:srgbClr val="1E1E1E"/>
                  </a:solidFill>
                </a:rPr>
                <a:t> per alcune delle tecnologie richieste da quest’ambito;</a:t>
              </a:r>
            </a:p>
            <a:p>
              <a:pPr marL="285750" indent="-285750" algn="just">
                <a:buFont typeface="Arial" charset="0"/>
                <a:buChar char="•"/>
              </a:pP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progetto presenta </a:t>
              </a:r>
              <a:r>
                <a:rPr lang="it-IT" sz="2000" b="1" dirty="0">
                  <a:solidFill>
                    <a:srgbClr val="1E1E1E"/>
                  </a:solidFill>
                </a:rPr>
                <a:t>ampi margini di espansione</a:t>
              </a:r>
              <a:r>
                <a:rPr lang="it-IT" sz="2000" dirty="0">
                  <a:solidFill>
                    <a:srgbClr val="1E1E1E"/>
                  </a:solidFill>
                </a:rPr>
                <a:t>, poiché godrà i benefici dell’espansione della libreria cui fornisce supporto.</a:t>
              </a:r>
            </a:p>
          </p:txBody>
        </p:sp>
        <p:sp>
          <p:nvSpPr>
            <p:cNvPr id="34" name="椭圆 2"/>
            <p:cNvSpPr>
              <a:spLocks noChangeAspect="1"/>
            </p:cNvSpPr>
            <p:nvPr/>
          </p:nvSpPr>
          <p:spPr>
            <a:xfrm>
              <a:off x="1667684" y="2020296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5" name="椭圆 2"/>
            <p:cNvSpPr>
              <a:spLocks noChangeAspect="1"/>
            </p:cNvSpPr>
            <p:nvPr/>
          </p:nvSpPr>
          <p:spPr>
            <a:xfrm>
              <a:off x="1675219" y="3223020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6" name="椭圆 2"/>
            <p:cNvSpPr>
              <a:spLocks noChangeAspect="1"/>
            </p:cNvSpPr>
            <p:nvPr/>
          </p:nvSpPr>
          <p:spPr>
            <a:xfrm>
              <a:off x="1681161" y="4177329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b="1" dirty="0">
                <a:solidFill>
                  <a:srgbClr val="3E846F"/>
                </a:solidFill>
              </a:rPr>
              <a:t>Cosa ci ha spinto a scegliere C3</a:t>
            </a:r>
          </a:p>
        </p:txBody>
      </p:sp>
    </p:spTree>
    <p:extLst>
      <p:ext uri="{BB962C8B-B14F-4D97-AF65-F5344CB8AC3E}">
        <p14:creationId xmlns:p14="http://schemas.microsoft.com/office/powerpoint/2010/main" val="8258800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4847408"/>
              </p:ext>
            </p:extLst>
          </p:nvPr>
        </p:nvGraphicFramePr>
        <p:xfrm>
          <a:off x="4135577" y="1307424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893351816"/>
              </p:ext>
            </p:extLst>
          </p:nvPr>
        </p:nvGraphicFramePr>
        <p:xfrm>
          <a:off x="4194945" y="4657327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/>
          <p:cNvSpPr/>
          <p:nvPr/>
        </p:nvSpPr>
        <p:spPr>
          <a:xfrm>
            <a:off x="1608282" y="2331799"/>
            <a:ext cx="7157020" cy="2212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Complessità elevata nel produrre un prodotto di qualità utilizzando le tecnologie richieste</a:t>
            </a:r>
            <a:endParaRPr kumimoji="1" lang="en-US" sz="18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endParaRPr kumimoji="1" lang="it-IT" sz="16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Il gruppo ritiene opportuno che un prodotto così interessante sia condiviso sotto licenza</a:t>
            </a:r>
            <a:r>
              <a:rPr kumimoji="1" lang="zh-CN" altLang="en-US" sz="1800" dirty="0">
                <a:solidFill>
                  <a:srgbClr val="1E1E1E"/>
                </a:solidFill>
              </a:rPr>
              <a:t> </a:t>
            </a:r>
            <a:r>
              <a:rPr kumimoji="1" lang="it-IT" sz="1800" dirty="0" err="1">
                <a:solidFill>
                  <a:srgbClr val="1E1E1E"/>
                </a:solidFill>
              </a:rPr>
              <a:t>opensource</a:t>
            </a:r>
            <a:r>
              <a:rPr kumimoji="1" lang="it-IT" sz="1800" dirty="0">
                <a:solidFill>
                  <a:srgbClr val="1E1E1E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contrariamente a quanto sottolineato dal proponente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Perchè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abbiamo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scartato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gli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altri</a:t>
            </a:r>
            <a:endParaRPr lang="it-IT" sz="3200" b="1" dirty="0">
              <a:solidFill>
                <a:srgbClr val="3E846F"/>
              </a:solidFill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43598" y="5614283"/>
            <a:ext cx="6060558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Dubbi sulla capacità di garantire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codice auto-generato di effettiva qualità</a:t>
            </a:r>
          </a:p>
        </p:txBody>
      </p:sp>
      <p:sp>
        <p:nvSpPr>
          <p:cNvPr id="30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P spid="2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10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11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EE7633"/>
                  </a:solidFill>
                </a:rPr>
                <a:t>2</a:t>
              </a:r>
              <a:endParaRPr kumimoji="1" lang="zh-CN" altLang="en-US" sz="11998" dirty="0">
                <a:solidFill>
                  <a:srgbClr val="EE7633"/>
                </a:solidFill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3691246" y="3198167"/>
            <a:ext cx="4692310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Organizzazione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lavoro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entagono 46"/>
          <p:cNvSpPr/>
          <p:nvPr/>
        </p:nvSpPr>
        <p:spPr>
          <a:xfrm flipH="1">
            <a:off x="5643591" y="5551588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任意多边形 22"/>
          <p:cNvSpPr/>
          <p:nvPr/>
        </p:nvSpPr>
        <p:spPr>
          <a:xfrm>
            <a:off x="1749537" y="5645817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Per permettere di tenere traccia del lavoro del team</a:t>
            </a:r>
          </a:p>
        </p:txBody>
      </p:sp>
      <p:sp>
        <p:nvSpPr>
          <p:cNvPr id="46" name="Pentagono 45"/>
          <p:cNvSpPr/>
          <p:nvPr/>
        </p:nvSpPr>
        <p:spPr>
          <a:xfrm flipH="1">
            <a:off x="5612586" y="4559423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任意多边形 22"/>
          <p:cNvSpPr/>
          <p:nvPr/>
        </p:nvSpPr>
        <p:spPr>
          <a:xfrm>
            <a:off x="1749537" y="4661500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CBD35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spcBef>
                <a:spcPct val="0"/>
              </a:spcBef>
            </a:pPr>
            <a:r>
              <a:rPr lang="it-IT" sz="1800" dirty="0"/>
              <a:t>Per </a:t>
            </a:r>
            <a:r>
              <a:rPr lang="it-IT" sz="1800" dirty="0" err="1"/>
              <a:t>versionamento</a:t>
            </a:r>
            <a:r>
              <a:rPr lang="it-IT" sz="1800" dirty="0"/>
              <a:t> </a:t>
            </a:r>
          </a:p>
          <a:p>
            <a:pPr algn="ctr" defTabSz="711081">
              <a:spcBef>
                <a:spcPct val="0"/>
              </a:spcBef>
            </a:pPr>
            <a:r>
              <a:rPr lang="it-IT" sz="1800" dirty="0"/>
              <a:t>e salvataggio dei file</a:t>
            </a:r>
            <a:endParaRPr lang="zh-CN" altLang="en-US" sz="1800" dirty="0"/>
          </a:p>
        </p:txBody>
      </p:sp>
      <p:sp>
        <p:nvSpPr>
          <p:cNvPr id="45" name="Pentagono 44"/>
          <p:cNvSpPr/>
          <p:nvPr/>
        </p:nvSpPr>
        <p:spPr>
          <a:xfrm flipH="1">
            <a:off x="5609965" y="3573791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任意多边形 17"/>
          <p:cNvSpPr/>
          <p:nvPr/>
        </p:nvSpPr>
        <p:spPr>
          <a:xfrm>
            <a:off x="1749537" y="3672385"/>
            <a:ext cx="3860429" cy="552572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7F1D1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</a:t>
            </a:r>
            <a:r>
              <a:rPr lang="en-US" altLang="zh-CN" sz="1800" dirty="0" err="1"/>
              <a:t>es</a:t>
            </a:r>
            <a:r>
              <a:rPr lang="it-IT" sz="1800" dirty="0"/>
              <a:t>terne</a:t>
            </a:r>
            <a:endParaRPr lang="zh-CN" altLang="en-US" sz="1800" dirty="0"/>
          </a:p>
        </p:txBody>
      </p:sp>
      <p:sp>
        <p:nvSpPr>
          <p:cNvPr id="28" name="Rettangolo 27"/>
          <p:cNvSpPr/>
          <p:nvPr/>
        </p:nvSpPr>
        <p:spPr>
          <a:xfrm>
            <a:off x="1472358" y="149789"/>
            <a:ext cx="62506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Norme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>
                <a:solidFill>
                  <a:srgbClr val="EE7633"/>
                </a:solidFill>
              </a:rPr>
              <a:t>per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l’organizzazione</a:t>
            </a:r>
            <a:r>
              <a:rPr lang="en-US" altLang="zh-CN" sz="3200" b="1" dirty="0">
                <a:solidFill>
                  <a:srgbClr val="EE7633"/>
                </a:solidFill>
              </a:rPr>
              <a:t> del </a:t>
            </a:r>
            <a:r>
              <a:rPr lang="en-US" altLang="zh-CN" sz="3200" b="1" dirty="0" err="1">
                <a:solidFill>
                  <a:srgbClr val="EE7633"/>
                </a:solidFill>
              </a:rPr>
              <a:t>lavoro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44" name="Pentagono 43"/>
          <p:cNvSpPr/>
          <p:nvPr/>
        </p:nvSpPr>
        <p:spPr>
          <a:xfrm flipH="1">
            <a:off x="5609965" y="2585554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2" name="任意多边形 17"/>
          <p:cNvSpPr/>
          <p:nvPr/>
        </p:nvSpPr>
        <p:spPr>
          <a:xfrm>
            <a:off x="1751656" y="2652665"/>
            <a:ext cx="3858309" cy="583177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F4772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informali</a:t>
            </a:r>
            <a:endParaRPr lang="zh-CN" altLang="en-US" sz="1800" dirty="0"/>
          </a:p>
        </p:txBody>
      </p:sp>
      <p:sp>
        <p:nvSpPr>
          <p:cNvPr id="7" name="Pentagono 6"/>
          <p:cNvSpPr/>
          <p:nvPr/>
        </p:nvSpPr>
        <p:spPr>
          <a:xfrm flipH="1">
            <a:off x="5609966" y="1553800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任意多边形 14"/>
          <p:cNvSpPr/>
          <p:nvPr/>
        </p:nvSpPr>
        <p:spPr>
          <a:xfrm>
            <a:off x="1751657" y="1618272"/>
            <a:ext cx="3858309" cy="597850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3C84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formali</a:t>
            </a:r>
            <a:endParaRPr lang="zh-CN" altLang="en-US" sz="1800" dirty="0"/>
          </a:p>
        </p:txBody>
      </p:sp>
      <p:sp>
        <p:nvSpPr>
          <p:cNvPr id="5" name="Rettangolo 4"/>
          <p:cNvSpPr/>
          <p:nvPr/>
        </p:nvSpPr>
        <p:spPr>
          <a:xfrm>
            <a:off x="5965391" y="1711366"/>
            <a:ext cx="3125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SLACK 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86922" y="2765299"/>
            <a:ext cx="2426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TELEGRAM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838641" y="3714586"/>
            <a:ext cx="4895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graphite.swe@gmail.com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5986922" y="4702823"/>
            <a:ext cx="310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GitHub</a:t>
            </a:r>
            <a:r>
              <a:rPr lang="it-IT" sz="1800" b="1" dirty="0"/>
              <a:t> </a:t>
            </a:r>
            <a:endParaRPr lang="zh-CN" altLang="en-US" sz="1800" b="1" dirty="0"/>
          </a:p>
        </p:txBody>
      </p:sp>
      <p:sp>
        <p:nvSpPr>
          <p:cNvPr id="42" name="Rettangolo 41"/>
          <p:cNvSpPr/>
          <p:nvPr/>
        </p:nvSpPr>
        <p:spPr>
          <a:xfrm>
            <a:off x="5986922" y="5746722"/>
            <a:ext cx="332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dirty="0" err="1">
                <a:solidFill>
                  <a:schemeClr val="bg1"/>
                </a:solidFill>
              </a:rPr>
              <a:t>Wrike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" grpId="0" animBg="1"/>
      <p:bldP spid="46" grpId="0" animBg="1"/>
      <p:bldP spid="43" grpId="0" animBg="1"/>
      <p:bldP spid="45" grpId="0" animBg="1"/>
      <p:bldP spid="33" grpId="0" animBg="1"/>
      <p:bldP spid="44" grpId="0" animBg="1"/>
      <p:bldP spid="22" grpId="0" animBg="1"/>
      <p:bldP spid="7" grpId="0" animBg="1"/>
      <p:bldP spid="17" grpId="0" animBg="1"/>
      <p:bldP spid="5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24"/>
          <p:cNvSpPr/>
          <p:nvPr/>
        </p:nvSpPr>
        <p:spPr>
          <a:xfrm>
            <a:off x="1723421" y="1047919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CF557F0-A680-4DF7-B712-AD694949BD64}"/>
              </a:ext>
            </a:extLst>
          </p:cNvPr>
          <p:cNvSpPr/>
          <p:nvPr/>
        </p:nvSpPr>
        <p:spPr>
          <a:xfrm>
            <a:off x="2847047" y="2801965"/>
            <a:ext cx="2396810" cy="65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 dirty="0">
                <a:solidFill>
                  <a:srgbClr val="1E1E1E"/>
                </a:solidFill>
                <a:latin typeface="+mj-lt"/>
              </a:rPr>
              <a:t>Sotto-attività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0D165C8-1E05-43D1-BAD3-0EE11E502463}"/>
              </a:ext>
            </a:extLst>
          </p:cNvPr>
          <p:cNvSpPr/>
          <p:nvPr/>
        </p:nvSpPr>
        <p:spPr>
          <a:xfrm>
            <a:off x="1928434" y="1036040"/>
            <a:ext cx="6883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presentazione della RR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19-03-2018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624758" y="302189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architetturale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03373" y="35278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 err="1">
                <a:solidFill>
                  <a:srgbClr val="1E1E1E"/>
                </a:solidFill>
              </a:rPr>
              <a:t>Incrementazione</a:t>
            </a:r>
            <a:r>
              <a:rPr lang="it-IT" sz="2000" dirty="0">
                <a:solidFill>
                  <a:srgbClr val="1E1E1E"/>
                </a:solidFill>
              </a:rPr>
              <a:t> e Verifica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Specifica Tecnica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Glossario</a:t>
            </a:r>
            <a:endParaRPr lang="it-IT" dirty="0">
              <a:solidFill>
                <a:srgbClr val="1E1E1E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 flipV="1">
            <a:off x="2046487" y="2841244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344B358-77F0-4561-B6A9-3DFFB37C5B5A}"/>
              </a:ext>
            </a:extLst>
          </p:cNvPr>
          <p:cNvSpPr/>
          <p:nvPr/>
        </p:nvSpPr>
        <p:spPr>
          <a:xfrm>
            <a:off x="1775939" y="3756247"/>
            <a:ext cx="4806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EE7633"/>
                </a:solidFill>
              </a:rPr>
              <a:t>Validazione e collaudo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1713775" y="1044363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100" b="1" dirty="0">
                <a:solidFill>
                  <a:srgbClr val="EE7633"/>
                </a:solidFill>
              </a:rPr>
              <a:t> </a:t>
            </a:r>
            <a:r>
              <a:rPr lang="it-IT" sz="3100" b="1" dirty="0">
                <a:solidFill>
                  <a:srgbClr val="EE7633"/>
                </a:solidFill>
              </a:rPr>
              <a:t>di dettaglio e Codi</a:t>
            </a:r>
            <a:r>
              <a:rPr lang="en-US" altLang="zh-CN" sz="3100" b="1" dirty="0">
                <a:solidFill>
                  <a:srgbClr val="EE7633"/>
                </a:solidFill>
              </a:rPr>
              <a:t>fi</a:t>
            </a:r>
            <a:r>
              <a:rPr lang="it-IT" sz="3100" b="1" dirty="0" err="1">
                <a:solidFill>
                  <a:srgbClr val="EE7633"/>
                </a:solidFill>
              </a:rPr>
              <a:t>ca</a:t>
            </a:r>
            <a:endParaRPr lang="it-IT" sz="3100" b="1" dirty="0">
              <a:solidFill>
                <a:srgbClr val="EE7633"/>
              </a:solidFill>
            </a:endParaRPr>
          </a:p>
          <a:p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851726" y="1044363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Progettazione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23-04-2018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13775" y="4341022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946289" y="4341022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Qualifica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14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-0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5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-2018</a:t>
            </a:r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998" dirty="0">
              <a:solidFill>
                <a:srgbClr val="3C846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8643" y="2672699"/>
            <a:ext cx="1037465" cy="175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1998" dirty="0">
                <a:solidFill>
                  <a:srgbClr val="7D1319"/>
                </a:solidFill>
              </a:rPr>
              <a:t>3</a:t>
            </a:r>
            <a:endParaRPr kumimoji="1" lang="zh-CN" altLang="en-US" sz="11998" dirty="0">
              <a:solidFill>
                <a:srgbClr val="7D1319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1577676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Requisiti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richiesti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087668" y="1670173"/>
            <a:ext cx="6858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realizzazione di un’interfaccia grafica per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 che visualizzi i risultati delle componenti di analisi linguistica</a:t>
            </a:r>
          </a:p>
          <a:p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manipolare la struttura dati interna di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: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caricamento</a:t>
            </a:r>
          </a:p>
          <a:p>
            <a:pPr marL="800089" lvl="1" indent="-342900"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 </a:t>
            </a:r>
            <a:r>
              <a:rPr lang="zh-CN" altLang="en-US" dirty="0">
                <a:solidFill>
                  <a:srgbClr val="1E1E1E"/>
                </a:solidFill>
              </a:rPr>
              <a:t>  </a:t>
            </a:r>
            <a:r>
              <a:rPr lang="it-IT" dirty="0">
                <a:solidFill>
                  <a:srgbClr val="1E1E1E"/>
                </a:solidFill>
              </a:rPr>
              <a:t>salvataggio </a:t>
            </a:r>
          </a:p>
          <a:p>
            <a:pPr marL="800089" lvl="1" indent="-342900">
              <a:buFont typeface="Arial" charset="0"/>
              <a:buChar char="•"/>
            </a:pPr>
            <a:r>
              <a:rPr lang="zh-CN" altLang="en-US" dirty="0">
                <a:solidFill>
                  <a:srgbClr val="1E1E1E"/>
                </a:solidFill>
              </a:rPr>
              <a:t>   </a:t>
            </a:r>
            <a:r>
              <a:rPr lang="it-IT" dirty="0">
                <a:solidFill>
                  <a:srgbClr val="1E1E1E"/>
                </a:solidFill>
              </a:rPr>
              <a:t>modifica manuale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possibilità di caricare ed eseguire manualmente singole componenti di analisi.</a:t>
            </a:r>
          </a:p>
        </p:txBody>
      </p:sp>
      <p:cxnSp>
        <p:nvCxnSpPr>
          <p:cNvPr id="20" name="直接连接符 84"/>
          <p:cNvCxnSpPr/>
          <p:nvPr/>
        </p:nvCxnSpPr>
        <p:spPr>
          <a:xfrm flipH="1">
            <a:off x="2087668" y="303966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84"/>
          <p:cNvCxnSpPr/>
          <p:nvPr/>
        </p:nvCxnSpPr>
        <p:spPr>
          <a:xfrm flipH="1">
            <a:off x="2087668" y="5251520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>
            <a:grpSpLocks noChangeAspect="1"/>
          </p:cNvGrpSpPr>
          <p:nvPr/>
        </p:nvGrpSpPr>
        <p:grpSpPr>
          <a:xfrm>
            <a:off x="1499288" y="4945520"/>
            <a:ext cx="539137" cy="612000"/>
            <a:chOff x="182788" y="1226090"/>
            <a:chExt cx="1064103" cy="1234359"/>
          </a:xfrm>
        </p:grpSpPr>
        <p:sp>
          <p:nvSpPr>
            <p:cNvPr id="23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4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8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9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38" name="Gruppo 37"/>
          <p:cNvGrpSpPr>
            <a:grpSpLocks noChangeAspect="1"/>
          </p:cNvGrpSpPr>
          <p:nvPr/>
        </p:nvGrpSpPr>
        <p:grpSpPr>
          <a:xfrm>
            <a:off x="1502878" y="2745166"/>
            <a:ext cx="539137" cy="612000"/>
            <a:chOff x="182788" y="1226090"/>
            <a:chExt cx="1064103" cy="1234359"/>
          </a:xfrm>
        </p:grpSpPr>
        <p:sp>
          <p:nvSpPr>
            <p:cNvPr id="39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0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4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1674089" y="974143"/>
            <a:ext cx="7222871" cy="1674153"/>
            <a:chOff x="1674089" y="974143"/>
            <a:chExt cx="7222871" cy="1674153"/>
          </a:xfrm>
        </p:grpSpPr>
        <p:sp>
          <p:nvSpPr>
            <p:cNvPr id="46" name="Rettangolo arrotondato 45"/>
            <p:cNvSpPr/>
            <p:nvPr/>
          </p:nvSpPr>
          <p:spPr>
            <a:xfrm>
              <a:off x="1674089" y="974143"/>
              <a:ext cx="7222871" cy="1674153"/>
            </a:xfrm>
            <a:prstGeom prst="roundRect">
              <a:avLst/>
            </a:prstGeom>
            <a:solidFill>
              <a:srgbClr val="7F1D17">
                <a:alpha val="6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Rettangolo 2"/>
            <p:cNvSpPr/>
            <p:nvPr/>
          </p:nvSpPr>
          <p:spPr>
            <a:xfrm>
              <a:off x="1977766" y="995611"/>
              <a:ext cx="551046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800" b="1" dirty="0">
                  <a:solidFill>
                    <a:schemeClr val="bg1"/>
                  </a:solidFill>
                </a:rPr>
                <a:t>Fonti requisiti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Capitolato d’appalto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Videochiamata con Giulio Paci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Scambio di email</a:t>
              </a:r>
              <a:endParaRPr lang="it-IT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proposti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74519" y="1070389"/>
            <a:ext cx="685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Un'interfaccia grafica permetterà di: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</p:txBody>
      </p:sp>
      <p:cxnSp>
        <p:nvCxnSpPr>
          <p:cNvPr id="20" name="直接连接符 84"/>
          <p:cNvCxnSpPr/>
          <p:nvPr/>
        </p:nvCxnSpPr>
        <p:spPr>
          <a:xfrm>
            <a:off x="4183998" y="190138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 flipH="1">
            <a:off x="8407155" y="1595385"/>
            <a:ext cx="539137" cy="612000"/>
            <a:chOff x="1502878" y="2745167"/>
            <a:chExt cx="539137" cy="612000"/>
          </a:xfrm>
        </p:grpSpPr>
        <p:sp>
          <p:nvSpPr>
            <p:cNvPr id="39" name="六边形 43"/>
            <p:cNvSpPr/>
            <p:nvPr/>
          </p:nvSpPr>
          <p:spPr>
            <a:xfrm rot="3684182">
              <a:off x="1466447" y="2781598"/>
              <a:ext cx="612000" cy="53913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 41"/>
            <p:cNvGrpSpPr>
              <a:grpSpLocks noChangeAspect="1"/>
            </p:cNvGrpSpPr>
            <p:nvPr/>
          </p:nvGrpSpPr>
          <p:grpSpPr>
            <a:xfrm>
              <a:off x="1628447" y="2887962"/>
              <a:ext cx="288000" cy="303396"/>
              <a:chOff x="3222625" y="984250"/>
              <a:chExt cx="1009650" cy="1063625"/>
            </a:xfrm>
            <a:solidFill>
              <a:srgbClr val="FFFFFF"/>
            </a:solidFill>
          </p:grpSpPr>
          <p:sp>
            <p:nvSpPr>
              <p:cNvPr id="31" name="Freeform 61"/>
              <p:cNvSpPr>
                <a:spLocks noEditPoints="1"/>
              </p:cNvSpPr>
              <p:nvPr/>
            </p:nvSpPr>
            <p:spPr bwMode="auto">
              <a:xfrm>
                <a:off x="3454400" y="1250950"/>
                <a:ext cx="539750" cy="796925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76" y="30"/>
                  </a:cxn>
                  <a:cxn ang="0">
                    <a:pos x="30" y="76"/>
                  </a:cxn>
                  <a:cxn ang="0">
                    <a:pos x="4" y="136"/>
                  </a:cxn>
                  <a:cxn ang="0">
                    <a:pos x="2" y="190"/>
                  </a:cxn>
                  <a:cxn ang="0">
                    <a:pos x="30" y="262"/>
                  </a:cxn>
                  <a:cxn ang="0">
                    <a:pos x="70" y="314"/>
                  </a:cxn>
                  <a:cxn ang="0">
                    <a:pos x="82" y="348"/>
                  </a:cxn>
                  <a:cxn ang="0">
                    <a:pos x="76" y="368"/>
                  </a:cxn>
                  <a:cxn ang="0">
                    <a:pos x="76" y="390"/>
                  </a:cxn>
                  <a:cxn ang="0">
                    <a:pos x="84" y="408"/>
                  </a:cxn>
                  <a:cxn ang="0">
                    <a:pos x="74" y="434"/>
                  </a:cxn>
                  <a:cxn ang="0">
                    <a:pos x="80" y="456"/>
                  </a:cxn>
                  <a:cxn ang="0">
                    <a:pos x="104" y="472"/>
                  </a:cxn>
                  <a:cxn ang="0">
                    <a:pos x="110" y="478"/>
                  </a:cxn>
                  <a:cxn ang="0">
                    <a:pos x="134" y="502"/>
                  </a:cxn>
                  <a:cxn ang="0">
                    <a:pos x="156" y="488"/>
                  </a:cxn>
                  <a:cxn ang="0">
                    <a:pos x="188" y="474"/>
                  </a:cxn>
                  <a:cxn ang="0">
                    <a:pos x="190" y="488"/>
                  </a:cxn>
                  <a:cxn ang="0">
                    <a:pos x="212" y="502"/>
                  </a:cxn>
                  <a:cxn ang="0">
                    <a:pos x="236" y="478"/>
                  </a:cxn>
                  <a:cxn ang="0">
                    <a:pos x="236" y="474"/>
                  </a:cxn>
                  <a:cxn ang="0">
                    <a:pos x="264" y="462"/>
                  </a:cxn>
                  <a:cxn ang="0">
                    <a:pos x="274" y="434"/>
                  </a:cxn>
                  <a:cxn ang="0">
                    <a:pos x="268" y="414"/>
                  </a:cxn>
                  <a:cxn ang="0">
                    <a:pos x="272" y="396"/>
                  </a:cxn>
                  <a:cxn ang="0">
                    <a:pos x="272" y="370"/>
                  </a:cxn>
                  <a:cxn ang="0">
                    <a:pos x="268" y="338"/>
                  </a:cxn>
                  <a:cxn ang="0">
                    <a:pos x="288" y="290"/>
                  </a:cxn>
                  <a:cxn ang="0">
                    <a:pos x="326" y="228"/>
                  </a:cxn>
                  <a:cxn ang="0">
                    <a:pos x="340" y="170"/>
                  </a:cxn>
                  <a:cxn ang="0">
                    <a:pos x="332" y="120"/>
                  </a:cxn>
                  <a:cxn ang="0">
                    <a:pos x="300" y="62"/>
                  </a:cxn>
                  <a:cxn ang="0">
                    <a:pos x="250" y="20"/>
                  </a:cxn>
                  <a:cxn ang="0">
                    <a:pos x="188" y="2"/>
                  </a:cxn>
                  <a:cxn ang="0">
                    <a:pos x="112" y="452"/>
                  </a:cxn>
                  <a:cxn ang="0">
                    <a:pos x="102" y="440"/>
                  </a:cxn>
                  <a:cxn ang="0">
                    <a:pos x="104" y="422"/>
                  </a:cxn>
                  <a:cxn ang="0">
                    <a:pos x="234" y="416"/>
                  </a:cxn>
                  <a:cxn ang="0">
                    <a:pos x="246" y="434"/>
                  </a:cxn>
                  <a:cxn ang="0">
                    <a:pos x="238" y="450"/>
                  </a:cxn>
                  <a:cxn ang="0">
                    <a:pos x="236" y="364"/>
                  </a:cxn>
                  <a:cxn ang="0">
                    <a:pos x="248" y="376"/>
                  </a:cxn>
                  <a:cxn ang="0">
                    <a:pos x="244" y="394"/>
                  </a:cxn>
                  <a:cxn ang="0">
                    <a:pos x="114" y="400"/>
                  </a:cxn>
                  <a:cxn ang="0">
                    <a:pos x="102" y="382"/>
                  </a:cxn>
                  <a:cxn ang="0">
                    <a:pos x="110" y="366"/>
                  </a:cxn>
                  <a:cxn ang="0">
                    <a:pos x="266" y="252"/>
                  </a:cxn>
                  <a:cxn ang="0">
                    <a:pos x="234" y="314"/>
                  </a:cxn>
                  <a:cxn ang="0">
                    <a:pos x="118" y="324"/>
                  </a:cxn>
                  <a:cxn ang="0">
                    <a:pos x="102" y="292"/>
                  </a:cxn>
                  <a:cxn ang="0">
                    <a:pos x="58" y="230"/>
                  </a:cxn>
                  <a:cxn ang="0">
                    <a:pos x="40" y="170"/>
                  </a:cxn>
                  <a:cxn ang="0">
                    <a:pos x="46" y="132"/>
                  </a:cxn>
                  <a:cxn ang="0">
                    <a:pos x="78" y="78"/>
                  </a:cxn>
                  <a:cxn ang="0">
                    <a:pos x="132" y="46"/>
                  </a:cxn>
                  <a:cxn ang="0">
                    <a:pos x="170" y="40"/>
                  </a:cxn>
                  <a:cxn ang="0">
                    <a:pos x="220" y="50"/>
                  </a:cxn>
                  <a:cxn ang="0">
                    <a:pos x="278" y="96"/>
                  </a:cxn>
                  <a:cxn ang="0">
                    <a:pos x="298" y="144"/>
                  </a:cxn>
                  <a:cxn ang="0">
                    <a:pos x="300" y="182"/>
                  </a:cxn>
                  <a:cxn ang="0">
                    <a:pos x="266" y="252"/>
                  </a:cxn>
                </a:cxnLst>
                <a:rect l="0" t="0" r="r" b="b"/>
                <a:pathLst>
                  <a:path w="340" h="502">
                    <a:moveTo>
                      <a:pt x="170" y="0"/>
                    </a:moveTo>
                    <a:lnTo>
                      <a:pt x="170" y="0"/>
                    </a:lnTo>
                    <a:lnTo>
                      <a:pt x="152" y="2"/>
                    </a:lnTo>
                    <a:lnTo>
                      <a:pt x="136" y="4"/>
                    </a:lnTo>
                    <a:lnTo>
                      <a:pt x="120" y="8"/>
                    </a:lnTo>
                    <a:lnTo>
                      <a:pt x="104" y="14"/>
                    </a:lnTo>
                    <a:lnTo>
                      <a:pt x="90" y="20"/>
                    </a:lnTo>
                    <a:lnTo>
                      <a:pt x="76" y="30"/>
                    </a:lnTo>
                    <a:lnTo>
                      <a:pt x="62" y="40"/>
                    </a:lnTo>
                    <a:lnTo>
                      <a:pt x="50" y="50"/>
                    </a:lnTo>
                    <a:lnTo>
                      <a:pt x="40" y="62"/>
                    </a:lnTo>
                    <a:lnTo>
                      <a:pt x="30" y="76"/>
                    </a:lnTo>
                    <a:lnTo>
                      <a:pt x="22" y="90"/>
                    </a:lnTo>
                    <a:lnTo>
                      <a:pt x="14" y="104"/>
                    </a:lnTo>
                    <a:lnTo>
                      <a:pt x="8" y="120"/>
                    </a:lnTo>
                    <a:lnTo>
                      <a:pt x="4" y="136"/>
                    </a:lnTo>
                    <a:lnTo>
                      <a:pt x="2" y="152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2" y="190"/>
                    </a:lnTo>
                    <a:lnTo>
                      <a:pt x="6" y="210"/>
                    </a:lnTo>
                    <a:lnTo>
                      <a:pt x="14" y="228"/>
                    </a:lnTo>
                    <a:lnTo>
                      <a:pt x="22" y="246"/>
                    </a:lnTo>
                    <a:lnTo>
                      <a:pt x="30" y="262"/>
                    </a:lnTo>
                    <a:lnTo>
                      <a:pt x="40" y="276"/>
                    </a:lnTo>
                    <a:lnTo>
                      <a:pt x="60" y="302"/>
                    </a:lnTo>
                    <a:lnTo>
                      <a:pt x="60" y="302"/>
                    </a:lnTo>
                    <a:lnTo>
                      <a:pt x="70" y="314"/>
                    </a:lnTo>
                    <a:lnTo>
                      <a:pt x="70" y="314"/>
                    </a:lnTo>
                    <a:lnTo>
                      <a:pt x="78" y="328"/>
                    </a:lnTo>
                    <a:lnTo>
                      <a:pt x="82" y="340"/>
                    </a:lnTo>
                    <a:lnTo>
                      <a:pt x="82" y="348"/>
                    </a:lnTo>
                    <a:lnTo>
                      <a:pt x="82" y="350"/>
                    </a:lnTo>
                    <a:lnTo>
                      <a:pt x="84" y="358"/>
                    </a:lnTo>
                    <a:lnTo>
                      <a:pt x="84" y="358"/>
                    </a:lnTo>
                    <a:lnTo>
                      <a:pt x="76" y="368"/>
                    </a:lnTo>
                    <a:lnTo>
                      <a:pt x="76" y="376"/>
                    </a:lnTo>
                    <a:lnTo>
                      <a:pt x="74" y="382"/>
                    </a:lnTo>
                    <a:lnTo>
                      <a:pt x="74" y="382"/>
                    </a:lnTo>
                    <a:lnTo>
                      <a:pt x="76" y="390"/>
                    </a:lnTo>
                    <a:lnTo>
                      <a:pt x="76" y="396"/>
                    </a:lnTo>
                    <a:lnTo>
                      <a:pt x="80" y="402"/>
                    </a:lnTo>
                    <a:lnTo>
                      <a:pt x="84" y="408"/>
                    </a:lnTo>
                    <a:lnTo>
                      <a:pt x="84" y="408"/>
                    </a:lnTo>
                    <a:lnTo>
                      <a:pt x="80" y="414"/>
                    </a:lnTo>
                    <a:lnTo>
                      <a:pt x="76" y="420"/>
                    </a:lnTo>
                    <a:lnTo>
                      <a:pt x="76" y="426"/>
                    </a:lnTo>
                    <a:lnTo>
                      <a:pt x="74" y="434"/>
                    </a:lnTo>
                    <a:lnTo>
                      <a:pt x="74" y="434"/>
                    </a:lnTo>
                    <a:lnTo>
                      <a:pt x="76" y="442"/>
                    </a:lnTo>
                    <a:lnTo>
                      <a:pt x="78" y="448"/>
                    </a:lnTo>
                    <a:lnTo>
                      <a:pt x="80" y="456"/>
                    </a:lnTo>
                    <a:lnTo>
                      <a:pt x="84" y="460"/>
                    </a:lnTo>
                    <a:lnTo>
                      <a:pt x="90" y="466"/>
                    </a:lnTo>
                    <a:lnTo>
                      <a:pt x="96" y="470"/>
                    </a:lnTo>
                    <a:lnTo>
                      <a:pt x="104" y="472"/>
                    </a:lnTo>
                    <a:lnTo>
                      <a:pt x="112" y="474"/>
                    </a:lnTo>
                    <a:lnTo>
                      <a:pt x="112" y="474"/>
                    </a:lnTo>
                    <a:lnTo>
                      <a:pt x="110" y="478"/>
                    </a:lnTo>
                    <a:lnTo>
                      <a:pt x="110" y="478"/>
                    </a:lnTo>
                    <a:lnTo>
                      <a:pt x="112" y="488"/>
                    </a:lnTo>
                    <a:lnTo>
                      <a:pt x="118" y="496"/>
                    </a:lnTo>
                    <a:lnTo>
                      <a:pt x="124" y="500"/>
                    </a:lnTo>
                    <a:lnTo>
                      <a:pt x="134" y="502"/>
                    </a:lnTo>
                    <a:lnTo>
                      <a:pt x="134" y="502"/>
                    </a:lnTo>
                    <a:lnTo>
                      <a:pt x="144" y="500"/>
                    </a:lnTo>
                    <a:lnTo>
                      <a:pt x="150" y="496"/>
                    </a:lnTo>
                    <a:lnTo>
                      <a:pt x="156" y="488"/>
                    </a:lnTo>
                    <a:lnTo>
                      <a:pt x="158" y="478"/>
                    </a:lnTo>
                    <a:lnTo>
                      <a:pt x="158" y="478"/>
                    </a:lnTo>
                    <a:lnTo>
                      <a:pt x="158" y="474"/>
                    </a:lnTo>
                    <a:lnTo>
                      <a:pt x="188" y="474"/>
                    </a:lnTo>
                    <a:lnTo>
                      <a:pt x="188" y="474"/>
                    </a:lnTo>
                    <a:lnTo>
                      <a:pt x="188" y="478"/>
                    </a:lnTo>
                    <a:lnTo>
                      <a:pt x="188" y="478"/>
                    </a:lnTo>
                    <a:lnTo>
                      <a:pt x="190" y="488"/>
                    </a:lnTo>
                    <a:lnTo>
                      <a:pt x="194" y="496"/>
                    </a:lnTo>
                    <a:lnTo>
                      <a:pt x="202" y="500"/>
                    </a:lnTo>
                    <a:lnTo>
                      <a:pt x="212" y="502"/>
                    </a:lnTo>
                    <a:lnTo>
                      <a:pt x="212" y="502"/>
                    </a:lnTo>
                    <a:lnTo>
                      <a:pt x="220" y="500"/>
                    </a:lnTo>
                    <a:lnTo>
                      <a:pt x="228" y="496"/>
                    </a:lnTo>
                    <a:lnTo>
                      <a:pt x="234" y="488"/>
                    </a:lnTo>
                    <a:lnTo>
                      <a:pt x="236" y="478"/>
                    </a:lnTo>
                    <a:lnTo>
                      <a:pt x="236" y="478"/>
                    </a:lnTo>
                    <a:lnTo>
                      <a:pt x="234" y="474"/>
                    </a:lnTo>
                    <a:lnTo>
                      <a:pt x="236" y="474"/>
                    </a:lnTo>
                    <a:lnTo>
                      <a:pt x="236" y="474"/>
                    </a:lnTo>
                    <a:lnTo>
                      <a:pt x="244" y="472"/>
                    </a:lnTo>
                    <a:lnTo>
                      <a:pt x="250" y="470"/>
                    </a:lnTo>
                    <a:lnTo>
                      <a:pt x="258" y="466"/>
                    </a:lnTo>
                    <a:lnTo>
                      <a:pt x="264" y="462"/>
                    </a:lnTo>
                    <a:lnTo>
                      <a:pt x="268" y="456"/>
                    </a:lnTo>
                    <a:lnTo>
                      <a:pt x="272" y="450"/>
                    </a:lnTo>
                    <a:lnTo>
                      <a:pt x="274" y="442"/>
                    </a:lnTo>
                    <a:lnTo>
                      <a:pt x="274" y="434"/>
                    </a:lnTo>
                    <a:lnTo>
                      <a:pt x="274" y="434"/>
                    </a:lnTo>
                    <a:lnTo>
                      <a:pt x="274" y="426"/>
                    </a:lnTo>
                    <a:lnTo>
                      <a:pt x="272" y="420"/>
                    </a:lnTo>
                    <a:lnTo>
                      <a:pt x="268" y="414"/>
                    </a:lnTo>
                    <a:lnTo>
                      <a:pt x="264" y="408"/>
                    </a:lnTo>
                    <a:lnTo>
                      <a:pt x="264" y="408"/>
                    </a:lnTo>
                    <a:lnTo>
                      <a:pt x="268" y="402"/>
                    </a:lnTo>
                    <a:lnTo>
                      <a:pt x="272" y="396"/>
                    </a:lnTo>
                    <a:lnTo>
                      <a:pt x="274" y="390"/>
                    </a:lnTo>
                    <a:lnTo>
                      <a:pt x="274" y="382"/>
                    </a:lnTo>
                    <a:lnTo>
                      <a:pt x="274" y="382"/>
                    </a:lnTo>
                    <a:lnTo>
                      <a:pt x="272" y="370"/>
                    </a:lnTo>
                    <a:lnTo>
                      <a:pt x="268" y="360"/>
                    </a:lnTo>
                    <a:lnTo>
                      <a:pt x="268" y="350"/>
                    </a:lnTo>
                    <a:lnTo>
                      <a:pt x="268" y="350"/>
                    </a:lnTo>
                    <a:lnTo>
                      <a:pt x="268" y="338"/>
                    </a:lnTo>
                    <a:lnTo>
                      <a:pt x="272" y="326"/>
                    </a:lnTo>
                    <a:lnTo>
                      <a:pt x="280" y="306"/>
                    </a:lnTo>
                    <a:lnTo>
                      <a:pt x="280" y="306"/>
                    </a:lnTo>
                    <a:lnTo>
                      <a:pt x="288" y="290"/>
                    </a:lnTo>
                    <a:lnTo>
                      <a:pt x="300" y="274"/>
                    </a:lnTo>
                    <a:lnTo>
                      <a:pt x="300" y="274"/>
                    </a:lnTo>
                    <a:lnTo>
                      <a:pt x="314" y="252"/>
                    </a:lnTo>
                    <a:lnTo>
                      <a:pt x="326" y="228"/>
                    </a:lnTo>
                    <a:lnTo>
                      <a:pt x="332" y="214"/>
                    </a:lnTo>
                    <a:lnTo>
                      <a:pt x="336" y="200"/>
                    </a:lnTo>
                    <a:lnTo>
                      <a:pt x="338" y="186"/>
                    </a:lnTo>
                    <a:lnTo>
                      <a:pt x="340" y="170"/>
                    </a:lnTo>
                    <a:lnTo>
                      <a:pt x="340" y="170"/>
                    </a:lnTo>
                    <a:lnTo>
                      <a:pt x="338" y="152"/>
                    </a:lnTo>
                    <a:lnTo>
                      <a:pt x="336" y="136"/>
                    </a:lnTo>
                    <a:lnTo>
                      <a:pt x="332" y="120"/>
                    </a:lnTo>
                    <a:lnTo>
                      <a:pt x="326" y="104"/>
                    </a:lnTo>
                    <a:lnTo>
                      <a:pt x="320" y="90"/>
                    </a:lnTo>
                    <a:lnTo>
                      <a:pt x="310" y="76"/>
                    </a:lnTo>
                    <a:lnTo>
                      <a:pt x="300" y="62"/>
                    </a:lnTo>
                    <a:lnTo>
                      <a:pt x="290" y="50"/>
                    </a:lnTo>
                    <a:lnTo>
                      <a:pt x="278" y="40"/>
                    </a:lnTo>
                    <a:lnTo>
                      <a:pt x="264" y="30"/>
                    </a:lnTo>
                    <a:lnTo>
                      <a:pt x="250" y="20"/>
                    </a:lnTo>
                    <a:lnTo>
                      <a:pt x="236" y="14"/>
                    </a:lnTo>
                    <a:lnTo>
                      <a:pt x="220" y="8"/>
                    </a:lnTo>
                    <a:lnTo>
                      <a:pt x="204" y="4"/>
                    </a:lnTo>
                    <a:lnTo>
                      <a:pt x="188" y="2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  <a:moveTo>
                      <a:pt x="234" y="452"/>
                    </a:moveTo>
                    <a:lnTo>
                      <a:pt x="112" y="452"/>
                    </a:lnTo>
                    <a:lnTo>
                      <a:pt x="112" y="452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2" y="440"/>
                    </a:lnTo>
                    <a:lnTo>
                      <a:pt x="100" y="434"/>
                    </a:lnTo>
                    <a:lnTo>
                      <a:pt x="100" y="434"/>
                    </a:lnTo>
                    <a:lnTo>
                      <a:pt x="102" y="428"/>
                    </a:lnTo>
                    <a:lnTo>
                      <a:pt x="104" y="422"/>
                    </a:lnTo>
                    <a:lnTo>
                      <a:pt x="108" y="418"/>
                    </a:lnTo>
                    <a:lnTo>
                      <a:pt x="112" y="416"/>
                    </a:lnTo>
                    <a:lnTo>
                      <a:pt x="234" y="416"/>
                    </a:lnTo>
                    <a:lnTo>
                      <a:pt x="234" y="416"/>
                    </a:lnTo>
                    <a:lnTo>
                      <a:pt x="238" y="418"/>
                    </a:lnTo>
                    <a:lnTo>
                      <a:pt x="242" y="422"/>
                    </a:lnTo>
                    <a:lnTo>
                      <a:pt x="244" y="428"/>
                    </a:lnTo>
                    <a:lnTo>
                      <a:pt x="246" y="434"/>
                    </a:lnTo>
                    <a:lnTo>
                      <a:pt x="246" y="434"/>
                    </a:lnTo>
                    <a:lnTo>
                      <a:pt x="244" y="440"/>
                    </a:lnTo>
                    <a:lnTo>
                      <a:pt x="242" y="446"/>
                    </a:lnTo>
                    <a:lnTo>
                      <a:pt x="238" y="450"/>
                    </a:lnTo>
                    <a:lnTo>
                      <a:pt x="234" y="452"/>
                    </a:lnTo>
                    <a:lnTo>
                      <a:pt x="234" y="452"/>
                    </a:lnTo>
                    <a:close/>
                    <a:moveTo>
                      <a:pt x="114" y="364"/>
                    </a:moveTo>
                    <a:lnTo>
                      <a:pt x="236" y="364"/>
                    </a:lnTo>
                    <a:lnTo>
                      <a:pt x="236" y="364"/>
                    </a:lnTo>
                    <a:lnTo>
                      <a:pt x="240" y="366"/>
                    </a:lnTo>
                    <a:lnTo>
                      <a:pt x="244" y="370"/>
                    </a:lnTo>
                    <a:lnTo>
                      <a:pt x="248" y="376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8"/>
                    </a:lnTo>
                    <a:lnTo>
                      <a:pt x="244" y="394"/>
                    </a:lnTo>
                    <a:lnTo>
                      <a:pt x="240" y="398"/>
                    </a:lnTo>
                    <a:lnTo>
                      <a:pt x="236" y="400"/>
                    </a:lnTo>
                    <a:lnTo>
                      <a:pt x="114" y="400"/>
                    </a:lnTo>
                    <a:lnTo>
                      <a:pt x="114" y="400"/>
                    </a:lnTo>
                    <a:lnTo>
                      <a:pt x="110" y="398"/>
                    </a:lnTo>
                    <a:lnTo>
                      <a:pt x="106" y="394"/>
                    </a:lnTo>
                    <a:lnTo>
                      <a:pt x="104" y="388"/>
                    </a:lnTo>
                    <a:lnTo>
                      <a:pt x="102" y="382"/>
                    </a:lnTo>
                    <a:lnTo>
                      <a:pt x="102" y="382"/>
                    </a:lnTo>
                    <a:lnTo>
                      <a:pt x="104" y="376"/>
                    </a:lnTo>
                    <a:lnTo>
                      <a:pt x="106" y="370"/>
                    </a:lnTo>
                    <a:lnTo>
                      <a:pt x="110" y="366"/>
                    </a:lnTo>
                    <a:lnTo>
                      <a:pt x="114" y="364"/>
                    </a:lnTo>
                    <a:lnTo>
                      <a:pt x="114" y="364"/>
                    </a:lnTo>
                    <a:close/>
                    <a:moveTo>
                      <a:pt x="266" y="252"/>
                    </a:moveTo>
                    <a:lnTo>
                      <a:pt x="266" y="252"/>
                    </a:lnTo>
                    <a:lnTo>
                      <a:pt x="256" y="270"/>
                    </a:lnTo>
                    <a:lnTo>
                      <a:pt x="244" y="288"/>
                    </a:lnTo>
                    <a:lnTo>
                      <a:pt x="244" y="288"/>
                    </a:lnTo>
                    <a:lnTo>
                      <a:pt x="234" y="314"/>
                    </a:lnTo>
                    <a:lnTo>
                      <a:pt x="228" y="334"/>
                    </a:lnTo>
                    <a:lnTo>
                      <a:pt x="120" y="334"/>
                    </a:lnTo>
                    <a:lnTo>
                      <a:pt x="120" y="334"/>
                    </a:lnTo>
                    <a:lnTo>
                      <a:pt x="118" y="324"/>
                    </a:lnTo>
                    <a:lnTo>
                      <a:pt x="114" y="314"/>
                    </a:lnTo>
                    <a:lnTo>
                      <a:pt x="108" y="304"/>
                    </a:lnTo>
                    <a:lnTo>
                      <a:pt x="102" y="292"/>
                    </a:lnTo>
                    <a:lnTo>
                      <a:pt x="102" y="292"/>
                    </a:lnTo>
                    <a:lnTo>
                      <a:pt x="90" y="278"/>
                    </a:lnTo>
                    <a:lnTo>
                      <a:pt x="90" y="278"/>
                    </a:lnTo>
                    <a:lnTo>
                      <a:pt x="74" y="254"/>
                    </a:lnTo>
                    <a:lnTo>
                      <a:pt x="58" y="230"/>
                    </a:lnTo>
                    <a:lnTo>
                      <a:pt x="50" y="216"/>
                    </a:lnTo>
                    <a:lnTo>
                      <a:pt x="44" y="200"/>
                    </a:lnTo>
                    <a:lnTo>
                      <a:pt x="42" y="186"/>
                    </a:lnTo>
                    <a:lnTo>
                      <a:pt x="40" y="170"/>
                    </a:lnTo>
                    <a:lnTo>
                      <a:pt x="40" y="170"/>
                    </a:lnTo>
                    <a:lnTo>
                      <a:pt x="40" y="156"/>
                    </a:lnTo>
                    <a:lnTo>
                      <a:pt x="42" y="144"/>
                    </a:lnTo>
                    <a:lnTo>
                      <a:pt x="46" y="132"/>
                    </a:lnTo>
                    <a:lnTo>
                      <a:pt x="50" y="120"/>
                    </a:lnTo>
                    <a:lnTo>
                      <a:pt x="56" y="108"/>
                    </a:lnTo>
                    <a:lnTo>
                      <a:pt x="62" y="96"/>
                    </a:lnTo>
                    <a:lnTo>
                      <a:pt x="78" y="78"/>
                    </a:lnTo>
                    <a:lnTo>
                      <a:pt x="98" y="62"/>
                    </a:lnTo>
                    <a:lnTo>
                      <a:pt x="108" y="56"/>
                    </a:lnTo>
                    <a:lnTo>
                      <a:pt x="120" y="50"/>
                    </a:lnTo>
                    <a:lnTo>
                      <a:pt x="132" y="46"/>
                    </a:lnTo>
                    <a:lnTo>
                      <a:pt x="144" y="42"/>
                    </a:lnTo>
                    <a:lnTo>
                      <a:pt x="156" y="40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84" y="40"/>
                    </a:lnTo>
                    <a:lnTo>
                      <a:pt x="196" y="42"/>
                    </a:lnTo>
                    <a:lnTo>
                      <a:pt x="208" y="46"/>
                    </a:lnTo>
                    <a:lnTo>
                      <a:pt x="220" y="50"/>
                    </a:lnTo>
                    <a:lnTo>
                      <a:pt x="232" y="56"/>
                    </a:lnTo>
                    <a:lnTo>
                      <a:pt x="242" y="62"/>
                    </a:lnTo>
                    <a:lnTo>
                      <a:pt x="262" y="78"/>
                    </a:lnTo>
                    <a:lnTo>
                      <a:pt x="278" y="96"/>
                    </a:lnTo>
                    <a:lnTo>
                      <a:pt x="284" y="108"/>
                    </a:lnTo>
                    <a:lnTo>
                      <a:pt x="290" y="120"/>
                    </a:lnTo>
                    <a:lnTo>
                      <a:pt x="294" y="132"/>
                    </a:lnTo>
                    <a:lnTo>
                      <a:pt x="298" y="144"/>
                    </a:lnTo>
                    <a:lnTo>
                      <a:pt x="300" y="156"/>
                    </a:lnTo>
                    <a:lnTo>
                      <a:pt x="300" y="170"/>
                    </a:lnTo>
                    <a:lnTo>
                      <a:pt x="300" y="170"/>
                    </a:lnTo>
                    <a:lnTo>
                      <a:pt x="300" y="182"/>
                    </a:lnTo>
                    <a:lnTo>
                      <a:pt x="298" y="192"/>
                    </a:lnTo>
                    <a:lnTo>
                      <a:pt x="290" y="214"/>
                    </a:lnTo>
                    <a:lnTo>
                      <a:pt x="280" y="232"/>
                    </a:lnTo>
                    <a:lnTo>
                      <a:pt x="266" y="252"/>
                    </a:lnTo>
                    <a:lnTo>
                      <a:pt x="266" y="2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2" name="Freeform 62"/>
              <p:cNvSpPr>
                <a:spLocks/>
              </p:cNvSpPr>
              <p:nvPr/>
            </p:nvSpPr>
            <p:spPr bwMode="auto">
              <a:xfrm>
                <a:off x="3702050" y="984250"/>
                <a:ext cx="50800" cy="209550"/>
              </a:xfrm>
              <a:custGeom>
                <a:avLst/>
                <a:gdLst/>
                <a:ahLst/>
                <a:cxnLst>
                  <a:cxn ang="0">
                    <a:pos x="16" y="132"/>
                  </a:cxn>
                  <a:cxn ang="0">
                    <a:pos x="16" y="132"/>
                  </a:cxn>
                  <a:cxn ang="0">
                    <a:pos x="22" y="130"/>
                  </a:cxn>
                  <a:cxn ang="0">
                    <a:pos x="28" y="126"/>
                  </a:cxn>
                  <a:cxn ang="0">
                    <a:pos x="32" y="122"/>
                  </a:cxn>
                  <a:cxn ang="0">
                    <a:pos x="32" y="114"/>
                  </a:cxn>
                  <a:cxn ang="0">
                    <a:pos x="32" y="18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28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2" y="122"/>
                  </a:cxn>
                  <a:cxn ang="0">
                    <a:pos x="4" y="126"/>
                  </a:cxn>
                  <a:cxn ang="0">
                    <a:pos x="10" y="130"/>
                  </a:cxn>
                  <a:cxn ang="0">
                    <a:pos x="16" y="132"/>
                  </a:cxn>
                  <a:cxn ang="0">
                    <a:pos x="16" y="132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lnTo>
                      <a:pt x="16" y="132"/>
                    </a:lnTo>
                    <a:lnTo>
                      <a:pt x="22" y="130"/>
                    </a:lnTo>
                    <a:lnTo>
                      <a:pt x="28" y="126"/>
                    </a:lnTo>
                    <a:lnTo>
                      <a:pt x="32" y="122"/>
                    </a:lnTo>
                    <a:lnTo>
                      <a:pt x="32" y="11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22"/>
                    </a:lnTo>
                    <a:lnTo>
                      <a:pt x="4" y="126"/>
                    </a:lnTo>
                    <a:lnTo>
                      <a:pt x="10" y="130"/>
                    </a:lnTo>
                    <a:lnTo>
                      <a:pt x="16" y="132"/>
                    </a:lnTo>
                    <a:lnTo>
                      <a:pt x="16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3" name="Freeform 63"/>
              <p:cNvSpPr>
                <a:spLocks/>
              </p:cNvSpPr>
              <p:nvPr/>
            </p:nvSpPr>
            <p:spPr bwMode="auto">
              <a:xfrm>
                <a:off x="3222625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0" y="50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94" y="80"/>
                  </a:cxn>
                  <a:cxn ang="0">
                    <a:pos x="94" y="80"/>
                  </a:cxn>
                  <a:cxn ang="0">
                    <a:pos x="100" y="82"/>
                  </a:cxn>
                  <a:cxn ang="0">
                    <a:pos x="106" y="80"/>
                  </a:cxn>
                  <a:cxn ang="0">
                    <a:pos x="112" y="78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18" y="66"/>
                  </a:cxn>
                  <a:cxn ang="0">
                    <a:pos x="118" y="60"/>
                  </a:cxn>
                  <a:cxn ang="0">
                    <a:pos x="114" y="54"/>
                  </a:cxn>
                  <a:cxn ang="0">
                    <a:pos x="110" y="50"/>
                  </a:cxn>
                  <a:cxn ang="0">
                    <a:pos x="110" y="50"/>
                  </a:cxn>
                </a:cxnLst>
                <a:rect l="0" t="0" r="r" b="b"/>
                <a:pathLst>
                  <a:path w="118" h="82">
                    <a:moveTo>
                      <a:pt x="110" y="50"/>
                    </a:move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100" y="82"/>
                    </a:lnTo>
                    <a:lnTo>
                      <a:pt x="106" y="80"/>
                    </a:lnTo>
                    <a:lnTo>
                      <a:pt x="112" y="78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8" y="66"/>
                    </a:lnTo>
                    <a:lnTo>
                      <a:pt x="118" y="60"/>
                    </a:lnTo>
                    <a:lnTo>
                      <a:pt x="114" y="54"/>
                    </a:lnTo>
                    <a:lnTo>
                      <a:pt x="110" y="50"/>
                    </a:lnTo>
                    <a:lnTo>
                      <a:pt x="11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4044950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6" y="8"/>
                  </a:cxn>
                  <a:cxn ang="0">
                    <a:pos x="116" y="8"/>
                  </a:cxn>
                  <a:cxn ang="0">
                    <a:pos x="112" y="4"/>
                  </a:cxn>
                  <a:cxn ang="0">
                    <a:pos x="106" y="0"/>
                  </a:cxn>
                  <a:cxn ang="0">
                    <a:pos x="100" y="0"/>
                  </a:cxn>
                  <a:cxn ang="0">
                    <a:pos x="94" y="2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4" y="54"/>
                  </a:cxn>
                  <a:cxn ang="0">
                    <a:pos x="2" y="60"/>
                  </a:cxn>
                  <a:cxn ang="0">
                    <a:pos x="0" y="66"/>
                  </a:cxn>
                  <a:cxn ang="0">
                    <a:pos x="2" y="74"/>
                  </a:cxn>
                  <a:cxn ang="0">
                    <a:pos x="2" y="74"/>
                  </a:cxn>
                  <a:cxn ang="0">
                    <a:pos x="8" y="78"/>
                  </a:cxn>
                  <a:cxn ang="0">
                    <a:pos x="12" y="80"/>
                  </a:cxn>
                  <a:cxn ang="0">
                    <a:pos x="20" y="82"/>
                  </a:cxn>
                  <a:cxn ang="0">
                    <a:pos x="26" y="80"/>
                  </a:cxn>
                  <a:cxn ang="0">
                    <a:pos x="110" y="30"/>
                  </a:cxn>
                  <a:cxn ang="0">
                    <a:pos x="110" y="30"/>
                  </a:cxn>
                  <a:cxn ang="0">
                    <a:pos x="114" y="26"/>
                  </a:cxn>
                  <a:cxn ang="0">
                    <a:pos x="118" y="20"/>
                  </a:cxn>
                  <a:cxn ang="0">
                    <a:pos x="118" y="14"/>
                  </a:cxn>
                  <a:cxn ang="0">
                    <a:pos x="116" y="8"/>
                  </a:cxn>
                  <a:cxn ang="0">
                    <a:pos x="116" y="8"/>
                  </a:cxn>
                </a:cxnLst>
                <a:rect l="0" t="0" r="r" b="b"/>
                <a:pathLst>
                  <a:path w="118" h="82">
                    <a:moveTo>
                      <a:pt x="116" y="8"/>
                    </a:moveTo>
                    <a:lnTo>
                      <a:pt x="116" y="8"/>
                    </a:lnTo>
                    <a:lnTo>
                      <a:pt x="112" y="4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4" y="2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6" y="80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14" y="26"/>
                    </a:lnTo>
                    <a:lnTo>
                      <a:pt x="118" y="20"/>
                    </a:lnTo>
                    <a:lnTo>
                      <a:pt x="118" y="14"/>
                    </a:lnTo>
                    <a:lnTo>
                      <a:pt x="116" y="8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400425" y="1063625"/>
                <a:ext cx="130175" cy="187325"/>
              </a:xfrm>
              <a:custGeom>
                <a:avLst/>
                <a:gdLst/>
                <a:ahLst/>
                <a:cxnLst>
                  <a:cxn ang="0">
                    <a:pos x="52" y="110"/>
                  </a:cxn>
                  <a:cxn ang="0">
                    <a:pos x="52" y="110"/>
                  </a:cxn>
                  <a:cxn ang="0">
                    <a:pos x="56" y="114"/>
                  </a:cxn>
                  <a:cxn ang="0">
                    <a:pos x="62" y="116"/>
                  </a:cxn>
                  <a:cxn ang="0">
                    <a:pos x="68" y="118"/>
                  </a:cxn>
                  <a:cxn ang="0">
                    <a:pos x="74" y="116"/>
                  </a:cxn>
                  <a:cxn ang="0">
                    <a:pos x="74" y="116"/>
                  </a:cxn>
                  <a:cxn ang="0">
                    <a:pos x="78" y="110"/>
                  </a:cxn>
                  <a:cxn ang="0">
                    <a:pos x="82" y="106"/>
                  </a:cxn>
                  <a:cxn ang="0">
                    <a:pos x="82" y="100"/>
                  </a:cxn>
                  <a:cxn ang="0">
                    <a:pos x="80" y="92"/>
                  </a:cxn>
                  <a:cxn ang="0">
                    <a:pos x="30" y="8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2" y="110"/>
                  </a:cxn>
                </a:cxnLst>
                <a:rect l="0" t="0" r="r" b="b"/>
                <a:pathLst>
                  <a:path w="82" h="118">
                    <a:moveTo>
                      <a:pt x="52" y="110"/>
                    </a:moveTo>
                    <a:lnTo>
                      <a:pt x="52" y="110"/>
                    </a:lnTo>
                    <a:lnTo>
                      <a:pt x="56" y="114"/>
                    </a:lnTo>
                    <a:lnTo>
                      <a:pt x="62" y="116"/>
                    </a:lnTo>
                    <a:lnTo>
                      <a:pt x="68" y="118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8" y="110"/>
                    </a:lnTo>
                    <a:lnTo>
                      <a:pt x="82" y="106"/>
                    </a:lnTo>
                    <a:lnTo>
                      <a:pt x="82" y="100"/>
                    </a:lnTo>
                    <a:lnTo>
                      <a:pt x="80" y="92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2" y="1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>
                <a:off x="3927475" y="1063625"/>
                <a:ext cx="127000" cy="187325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8" y="116"/>
                  </a:cxn>
                  <a:cxn ang="0">
                    <a:pos x="14" y="118"/>
                  </a:cxn>
                  <a:cxn ang="0">
                    <a:pos x="20" y="116"/>
                  </a:cxn>
                  <a:cxn ang="0">
                    <a:pos x="26" y="114"/>
                  </a:cxn>
                  <a:cxn ang="0">
                    <a:pos x="30" y="110"/>
                  </a:cxn>
                  <a:cxn ang="0">
                    <a:pos x="78" y="24"/>
                  </a:cxn>
                  <a:cxn ang="0">
                    <a:pos x="78" y="24"/>
                  </a:cxn>
                  <a:cxn ang="0">
                    <a:pos x="80" y="18"/>
                  </a:cxn>
                  <a:cxn ang="0">
                    <a:pos x="80" y="12"/>
                  </a:cxn>
                  <a:cxn ang="0">
                    <a:pos x="78" y="6"/>
                  </a:cxn>
                  <a:cxn ang="0">
                    <a:pos x="72" y="2"/>
                  </a:cxn>
                  <a:cxn ang="0">
                    <a:pos x="72" y="2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4" y="4"/>
                  </a:cxn>
                  <a:cxn ang="0">
                    <a:pos x="50" y="8"/>
                  </a:cxn>
                  <a:cxn ang="0">
                    <a:pos x="2" y="92"/>
                  </a:cxn>
                  <a:cxn ang="0">
                    <a:pos x="2" y="92"/>
                  </a:cxn>
                  <a:cxn ang="0">
                    <a:pos x="0" y="100"/>
                  </a:cxn>
                  <a:cxn ang="0">
                    <a:pos x="0" y="106"/>
                  </a:cxn>
                  <a:cxn ang="0">
                    <a:pos x="2" y="110"/>
                  </a:cxn>
                  <a:cxn ang="0">
                    <a:pos x="8" y="116"/>
                  </a:cxn>
                  <a:cxn ang="0">
                    <a:pos x="8" y="116"/>
                  </a:cxn>
                </a:cxnLst>
                <a:rect l="0" t="0" r="r" b="b"/>
                <a:pathLst>
                  <a:path w="80" h="118">
                    <a:moveTo>
                      <a:pt x="8" y="116"/>
                    </a:moveTo>
                    <a:lnTo>
                      <a:pt x="8" y="116"/>
                    </a:lnTo>
                    <a:lnTo>
                      <a:pt x="14" y="118"/>
                    </a:lnTo>
                    <a:lnTo>
                      <a:pt x="20" y="116"/>
                    </a:lnTo>
                    <a:lnTo>
                      <a:pt x="26" y="114"/>
                    </a:lnTo>
                    <a:lnTo>
                      <a:pt x="30" y="110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8"/>
                    </a:lnTo>
                    <a:lnTo>
                      <a:pt x="80" y="12"/>
                    </a:lnTo>
                    <a:lnTo>
                      <a:pt x="78" y="6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0" y="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0" y="100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8" y="116"/>
                    </a:lnTo>
                    <a:lnTo>
                      <a:pt x="8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4" name="Rettangolo 3"/>
          <p:cNvSpPr/>
          <p:nvPr/>
        </p:nvSpPr>
        <p:spPr>
          <a:xfrm>
            <a:off x="1577140" y="2244959"/>
            <a:ext cx="7253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Caricare i file </a:t>
            </a:r>
            <a:r>
              <a:rPr lang="it-IT" sz="2000" dirty="0" err="1">
                <a:solidFill>
                  <a:srgbClr val="1E1E1E"/>
                </a:solidFill>
              </a:rPr>
              <a:t>json</a:t>
            </a:r>
            <a:r>
              <a:rPr lang="it-IT" sz="2000" dirty="0">
                <a:solidFill>
                  <a:srgbClr val="1E1E1E"/>
                </a:solidFill>
              </a:rPr>
              <a:t> utili all'inizializzazione di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Mostrare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passo </a:t>
            </a:r>
            <a:r>
              <a:rPr lang="it-IT" sz="2000" dirty="0" err="1">
                <a:solidFill>
                  <a:srgbClr val="1E1E1E"/>
                </a:solidFill>
              </a:rPr>
              <a:t>passo</a:t>
            </a:r>
            <a:r>
              <a:rPr lang="it-IT" sz="2000" dirty="0">
                <a:solidFill>
                  <a:srgbClr val="1E1E1E"/>
                </a:solidFill>
              </a:rPr>
              <a:t>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 in modo sequenziale;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Stampare i grafi su schermo;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Disporre graficamente 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Modificare alcuni campi dei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Restituire il file audio generato da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>
                <a:solidFill>
                  <a:srgbClr val="1E1E1E"/>
                </a:solidFill>
              </a:rPr>
              <a:t>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CCD351"/>
                </a:solidFill>
              </a:rPr>
              <a:t>4</a:t>
            </a:r>
            <a:endParaRPr kumimoji="1" lang="zh-CN" altLang="en-US" sz="11998" dirty="0">
              <a:solidFill>
                <a:srgbClr val="CCD351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7398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Prospetto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costi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po 51"/>
          <p:cNvGrpSpPr/>
          <p:nvPr/>
        </p:nvGrpSpPr>
        <p:grpSpPr>
          <a:xfrm>
            <a:off x="1660418" y="1665615"/>
            <a:ext cx="4074423" cy="4656752"/>
            <a:chOff x="1434786" y="2021875"/>
            <a:chExt cx="4074423" cy="4656752"/>
          </a:xfrm>
        </p:grpSpPr>
        <p:sp>
          <p:nvSpPr>
            <p:cNvPr id="5" name="Segnaposto testo 3"/>
            <p:cNvSpPr txBox="1">
              <a:spLocks/>
            </p:cNvSpPr>
            <p:nvPr/>
          </p:nvSpPr>
          <p:spPr>
            <a:xfrm>
              <a:off x="2797349" y="2396680"/>
              <a:ext cx="1401427" cy="25281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 err="1"/>
                <a:t>Speect</a:t>
              </a:r>
              <a:endParaRPr lang="it-IT" dirty="0"/>
            </a:p>
          </p:txBody>
        </p:sp>
        <p:sp>
          <p:nvSpPr>
            <p:cNvPr id="6" name="Segnaposto testo 5"/>
            <p:cNvSpPr txBox="1">
              <a:spLocks/>
            </p:cNvSpPr>
            <p:nvPr/>
          </p:nvSpPr>
          <p:spPr>
            <a:xfrm>
              <a:off x="2797350" y="3601730"/>
              <a:ext cx="2102259" cy="252815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La richiesta</a:t>
              </a:r>
              <a:endParaRPr lang="it-IT" sz="2400" dirty="0"/>
            </a:p>
          </p:txBody>
        </p:sp>
        <p:sp>
          <p:nvSpPr>
            <p:cNvPr id="7" name="Segnaposto testo 7"/>
            <p:cNvSpPr txBox="1">
              <a:spLocks/>
            </p:cNvSpPr>
            <p:nvPr/>
          </p:nvSpPr>
          <p:spPr>
            <a:xfrm>
              <a:off x="2797349" y="4843917"/>
              <a:ext cx="2711860" cy="240552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Il nostro progetto</a:t>
              </a:r>
              <a:endParaRPr lang="it-IT" sz="2400" dirty="0"/>
            </a:p>
          </p:txBody>
        </p:sp>
        <p:sp>
          <p:nvSpPr>
            <p:cNvPr id="8" name="Segnaposto testo 5"/>
            <p:cNvSpPr txBox="1">
              <a:spLocks/>
            </p:cNvSpPr>
            <p:nvPr/>
          </p:nvSpPr>
          <p:spPr>
            <a:xfrm>
              <a:off x="2797349" y="5947397"/>
              <a:ext cx="1401427" cy="25281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defTabSz="457124">
                <a:spcBef>
                  <a:spcPct val="20000"/>
                </a:spcBef>
                <a:buFont typeface="Arial"/>
                <a:buNone/>
              </a:lvl1pPr>
              <a:lvl2pPr marL="742825" indent="-285701" defTabSz="457124">
                <a:spcBef>
                  <a:spcPct val="20000"/>
                </a:spcBef>
                <a:buFont typeface="Arial"/>
                <a:buChar char="–"/>
                <a:defRPr sz="2799"/>
              </a:lvl2pPr>
              <a:lvl3pPr marL="1142809" indent="-228562" defTabSz="457124">
                <a:spcBef>
                  <a:spcPct val="20000"/>
                </a:spcBef>
                <a:buFont typeface="Arial"/>
                <a:buChar char="•"/>
              </a:lvl3pPr>
              <a:lvl4pPr marL="1599933" indent="-228562" defTabSz="457124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057" indent="-228562" defTabSz="457124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181" indent="-228562" defTabSz="457124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306" indent="-228562" defTabSz="457124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8428" indent="-228562" defTabSz="457124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5551" indent="-228562" defTabSz="457124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it-IT" dirty="0"/>
                <a:t>Il team</a:t>
              </a:r>
            </a:p>
          </p:txBody>
        </p:sp>
        <p:sp>
          <p:nvSpPr>
            <p:cNvPr id="9" name="六边形 43"/>
            <p:cNvSpPr/>
            <p:nvPr/>
          </p:nvSpPr>
          <p:spPr>
            <a:xfrm rot="3684182">
              <a:off x="1499689" y="3192440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合 3"/>
            <p:cNvGrpSpPr/>
            <p:nvPr/>
          </p:nvGrpSpPr>
          <p:grpSpPr>
            <a:xfrm>
              <a:off x="1473570" y="2021875"/>
              <a:ext cx="1234359" cy="1064103"/>
              <a:chOff x="4638068" y="3306330"/>
              <a:chExt cx="925769" cy="798077"/>
            </a:xfrm>
          </p:grpSpPr>
          <p:sp>
            <p:nvSpPr>
              <p:cNvPr id="11" name="六边形 43"/>
              <p:cNvSpPr/>
              <p:nvPr/>
            </p:nvSpPr>
            <p:spPr>
              <a:xfrm rot="1800000">
                <a:off x="4638068" y="3306330"/>
                <a:ext cx="925769" cy="798077"/>
              </a:xfrm>
              <a:prstGeom prst="hexagon">
                <a:avLst>
                  <a:gd name="adj" fmla="val 28663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12" name="组合 138"/>
              <p:cNvGrpSpPr/>
              <p:nvPr/>
            </p:nvGrpSpPr>
            <p:grpSpPr>
              <a:xfrm>
                <a:off x="4955659" y="3539163"/>
                <a:ext cx="290586" cy="332411"/>
                <a:chOff x="10856093" y="315913"/>
                <a:chExt cx="419100" cy="479425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856093" y="315913"/>
                  <a:ext cx="330200" cy="419100"/>
                </a:xfrm>
                <a:custGeom>
                  <a:avLst/>
                  <a:gdLst>
                    <a:gd name="T0" fmla="*/ 208 w 208"/>
                    <a:gd name="T1" fmla="*/ 264 h 264"/>
                    <a:gd name="T2" fmla="*/ 0 w 208"/>
                    <a:gd name="T3" fmla="*/ 264 h 264"/>
                    <a:gd name="T4" fmla="*/ 0 w 208"/>
                    <a:gd name="T5" fmla="*/ 0 h 264"/>
                    <a:gd name="T6" fmla="*/ 208 w 208"/>
                    <a:gd name="T7" fmla="*/ 0 h 264"/>
                    <a:gd name="T8" fmla="*/ 208 w 208"/>
                    <a:gd name="T9" fmla="*/ 264 h 264"/>
                    <a:gd name="T10" fmla="*/ 19 w 208"/>
                    <a:gd name="T11" fmla="*/ 245 h 264"/>
                    <a:gd name="T12" fmla="*/ 189 w 208"/>
                    <a:gd name="T13" fmla="*/ 245 h 264"/>
                    <a:gd name="T14" fmla="*/ 189 w 208"/>
                    <a:gd name="T15" fmla="*/ 18 h 264"/>
                    <a:gd name="T16" fmla="*/ 19 w 208"/>
                    <a:gd name="T17" fmla="*/ 18 h 264"/>
                    <a:gd name="T18" fmla="*/ 19 w 208"/>
                    <a:gd name="T19" fmla="*/ 245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64">
                      <a:moveTo>
                        <a:pt x="208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208" y="0"/>
                      </a:lnTo>
                      <a:lnTo>
                        <a:pt x="208" y="264"/>
                      </a:lnTo>
                      <a:close/>
                      <a:moveTo>
                        <a:pt x="19" y="245"/>
                      </a:moveTo>
                      <a:lnTo>
                        <a:pt x="189" y="245"/>
                      </a:lnTo>
                      <a:lnTo>
                        <a:pt x="189" y="18"/>
                      </a:lnTo>
                      <a:lnTo>
                        <a:pt x="19" y="18"/>
                      </a:lnTo>
                      <a:lnTo>
                        <a:pt x="19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10930706" y="495301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5" name="Rectangle 9"/>
                <p:cNvSpPr>
                  <a:spLocks noChangeArrowheads="1"/>
                </p:cNvSpPr>
                <p:nvPr/>
              </p:nvSpPr>
              <p:spPr bwMode="auto">
                <a:xfrm>
                  <a:off x="10930706" y="555626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30706" y="615951"/>
                  <a:ext cx="179388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930706" y="434975"/>
                  <a:ext cx="904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auto">
                <a:xfrm>
                  <a:off x="10960868" y="374650"/>
                  <a:ext cx="314325" cy="420688"/>
                </a:xfrm>
                <a:custGeom>
                  <a:avLst/>
                  <a:gdLst>
                    <a:gd name="T0" fmla="*/ 198 w 198"/>
                    <a:gd name="T1" fmla="*/ 265 h 265"/>
                    <a:gd name="T2" fmla="*/ 0 w 198"/>
                    <a:gd name="T3" fmla="*/ 265 h 265"/>
                    <a:gd name="T4" fmla="*/ 0 w 198"/>
                    <a:gd name="T5" fmla="*/ 246 h 265"/>
                    <a:gd name="T6" fmla="*/ 179 w 198"/>
                    <a:gd name="T7" fmla="*/ 246 h 265"/>
                    <a:gd name="T8" fmla="*/ 179 w 198"/>
                    <a:gd name="T9" fmla="*/ 19 h 265"/>
                    <a:gd name="T10" fmla="*/ 160 w 198"/>
                    <a:gd name="T11" fmla="*/ 19 h 265"/>
                    <a:gd name="T12" fmla="*/ 160 w 198"/>
                    <a:gd name="T13" fmla="*/ 0 h 265"/>
                    <a:gd name="T14" fmla="*/ 198 w 198"/>
                    <a:gd name="T15" fmla="*/ 0 h 265"/>
                    <a:gd name="T16" fmla="*/ 198 w 198"/>
                    <a:gd name="T17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265">
                      <a:moveTo>
                        <a:pt x="198" y="265"/>
                      </a:moveTo>
                      <a:lnTo>
                        <a:pt x="0" y="265"/>
                      </a:lnTo>
                      <a:lnTo>
                        <a:pt x="0" y="246"/>
                      </a:lnTo>
                      <a:lnTo>
                        <a:pt x="179" y="246"/>
                      </a:lnTo>
                      <a:lnTo>
                        <a:pt x="179" y="19"/>
                      </a:lnTo>
                      <a:lnTo>
                        <a:pt x="160" y="19"/>
                      </a:lnTo>
                      <a:lnTo>
                        <a:pt x="160" y="0"/>
                      </a:lnTo>
                      <a:lnTo>
                        <a:pt x="198" y="0"/>
                      </a:lnTo>
                      <a:lnTo>
                        <a:pt x="198" y="2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19" name="六边形 43"/>
            <p:cNvSpPr/>
            <p:nvPr/>
          </p:nvSpPr>
          <p:spPr>
            <a:xfrm rot="3684182">
              <a:off x="1462266" y="5529396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6"/>
            <p:cNvGrpSpPr/>
            <p:nvPr/>
          </p:nvGrpSpPr>
          <p:grpSpPr>
            <a:xfrm>
              <a:off x="1713200" y="5867783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1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3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4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28" name="六边形 43"/>
            <p:cNvSpPr/>
            <p:nvPr/>
          </p:nvSpPr>
          <p:spPr>
            <a:xfrm rot="1800000">
              <a:off x="1434786" y="4369829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760923" y="4601336"/>
              <a:ext cx="576000" cy="571010"/>
              <a:chOff x="836142" y="2356202"/>
              <a:chExt cx="2354275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051791" y="3703690"/>
                <a:ext cx="2138626" cy="585698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6" name="组合 95"/>
            <p:cNvGrpSpPr>
              <a:grpSpLocks noChangeAspect="1"/>
            </p:cNvGrpSpPr>
            <p:nvPr/>
          </p:nvGrpSpPr>
          <p:grpSpPr>
            <a:xfrm>
              <a:off x="1888105" y="3541652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Prospetti analizzati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057400" y="2033906"/>
            <a:ext cx="6051884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Analisi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Consolidamento dei requisiti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architetturale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di dettaglio e codifica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Validazione e collaudo</a:t>
            </a: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ttangolo arrotondato 8"/>
          <p:cNvSpPr/>
          <p:nvPr/>
        </p:nvSpPr>
        <p:spPr>
          <a:xfrm>
            <a:off x="2072576" y="1567020"/>
            <a:ext cx="6196867" cy="4433395"/>
          </a:xfrm>
          <a:prstGeom prst="roundRect">
            <a:avLst>
              <a:gd name="adj" fmla="val 2796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delle ore di investimento 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E2EB9-B6E7-4E88-A6EF-D0E6504E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t="2932" r="9127" b="1809"/>
          <a:stretch/>
        </p:blipFill>
        <p:spPr>
          <a:xfrm>
            <a:off x="2133337" y="1639209"/>
            <a:ext cx="6062728" cy="4268942"/>
          </a:xfrm>
          <a:prstGeom prst="rect">
            <a:avLst/>
          </a:prstGeom>
        </p:spPr>
      </p:pic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AC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65 	1950,00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60 	1200,00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105 	 2625,00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 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 2310,00</a:t>
              </a:r>
            </a:p>
            <a:p>
              <a:pPr algn="just"/>
              <a:r>
                <a:rPr lang="it-IT" sz="2000" dirty="0" err="1">
                  <a:solidFill>
                    <a:schemeClr val="bg1"/>
                  </a:solidFill>
                  <a:latin typeface="+mj-lt"/>
                </a:rPr>
                <a:t>Vericatore</a:t>
              </a:r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 		277 	 4155,00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912 	 17762,00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2322094" y="1663272"/>
            <a:ext cx="5670622" cy="4433395"/>
            <a:chOff x="2598821" y="1567020"/>
            <a:chExt cx="5670622" cy="4433395"/>
          </a:xfrm>
        </p:grpSpPr>
        <p:sp>
          <p:nvSpPr>
            <p:cNvPr id="14" name="Rettangolo arrotondato 13"/>
            <p:cNvSpPr/>
            <p:nvPr/>
          </p:nvSpPr>
          <p:spPr>
            <a:xfrm>
              <a:off x="2598821" y="1567020"/>
              <a:ext cx="5670622" cy="4433395"/>
            </a:xfrm>
            <a:prstGeom prst="roundRect">
              <a:avLst>
                <a:gd name="adj" fmla="val 27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570C6C-93C2-4A1C-95DA-CACA5A6D0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87" t="1212" r="11988" b="1632"/>
            <a:stretch/>
          </p:blipFill>
          <p:spPr>
            <a:xfrm>
              <a:off x="2719137" y="1681240"/>
              <a:ext cx="5389923" cy="4260694"/>
            </a:xfrm>
            <a:prstGeom prst="rect">
              <a:avLst/>
            </a:prstGeom>
          </p:spPr>
        </p:pic>
      </p:grp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</a:t>
            </a:r>
          </a:p>
          <a:p>
            <a:r>
              <a:rPr lang="it-IT" sz="3100" b="1" dirty="0">
                <a:solidFill>
                  <a:srgbClr val="CCD351"/>
                </a:solidFill>
              </a:rPr>
              <a:t>delle ore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AC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36 	1080,00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32 	640,00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25 	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2310,00</a:t>
              </a:r>
            </a:p>
            <a:p>
              <a:pPr algn="just"/>
              <a:r>
                <a:rPr lang="it-IT" sz="2000" dirty="0" err="1">
                  <a:solidFill>
                    <a:schemeClr val="bg1"/>
                  </a:solidFill>
                  <a:latin typeface="+mj-lt"/>
                </a:rPr>
                <a:t>Vericatore</a:t>
              </a:r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 		216 	3240,00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714 	13417,00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3E846F"/>
                </a:solidFill>
              </a:rPr>
              <a:t>5</a:t>
            </a:r>
            <a:endParaRPr kumimoji="1" lang="zh-CN" altLang="en-US" sz="11998" dirty="0">
              <a:solidFill>
                <a:srgbClr val="3E846F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510624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Ingresso</a:t>
            </a:r>
            <a:r>
              <a:rPr lang="en-US" altLang="zh-CN" sz="2800" dirty="0">
                <a:solidFill>
                  <a:schemeClr val="bg1"/>
                </a:solidFill>
              </a:rPr>
              <a:t> in RR</a:t>
            </a:r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1315443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Impiego in ore per 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/>
          </p:nvPr>
        </p:nvGraphicFramePr>
        <p:xfrm>
          <a:off x="1624758" y="2538663"/>
          <a:ext cx="710871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46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Am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</a:t>
                      </a:r>
                      <a:r>
                        <a:rPr lang="it-IT" dirty="0" err="1"/>
                        <a:t>Focchiati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Manfredi </a:t>
                      </a:r>
                      <a:r>
                        <a:rPr lang="it-IT" dirty="0" err="1"/>
                        <a:t>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Cristiano </a:t>
                      </a:r>
                      <a:r>
                        <a:rPr lang="it-IT" dirty="0" err="1"/>
                        <a:t>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ruolo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61906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721011" y="1076917"/>
            <a:ext cx="742298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>
                <a:solidFill>
                  <a:srgbClr val="3E846F"/>
                </a:solidFill>
              </a:rPr>
              <a:t>Analisi </a:t>
            </a:r>
            <a:r>
              <a:rPr lang="it-IT" sz="3100" b="1" dirty="0">
                <a:solidFill>
                  <a:srgbClr val="3E846F"/>
                </a:solidFill>
              </a:rPr>
              <a:t>nel dettaglio delle ore suddivise per ruolo per l’ingresso </a:t>
            </a:r>
            <a:r>
              <a:rPr lang="it-IT" sz="3100" b="1">
                <a:solidFill>
                  <a:srgbClr val="3E846F"/>
                </a:solidFill>
              </a:rPr>
              <a:t>in RR</a:t>
            </a:r>
            <a:endParaRPr lang="it-IT" sz="3100" b="1" dirty="0">
              <a:solidFill>
                <a:srgbClr val="3E846F"/>
              </a:solidFill>
            </a:endParaRP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/>
          </p:nvPr>
        </p:nvGraphicFramePr>
        <p:xfrm>
          <a:off x="2860387" y="3033695"/>
          <a:ext cx="47676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Costi in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Responsabile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Amministratore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Analista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1525,00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Progettista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Progammatore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Verificatore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Totale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3335,00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76567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4325" y="110002"/>
            <a:ext cx="6275352" cy="451309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1167" y="2293639"/>
            <a:ext cx="5421677" cy="1754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5399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500768" y="2148542"/>
            <a:ext cx="4142467" cy="2007885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4032877" y="2024346"/>
            <a:ext cx="1078248" cy="248386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ttangolo 3"/>
          <p:cNvSpPr/>
          <p:nvPr/>
        </p:nvSpPr>
        <p:spPr>
          <a:xfrm>
            <a:off x="2577705" y="584511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>
            <a:spLocks noChangeAspect="1"/>
          </p:cNvSpPr>
          <p:nvPr/>
        </p:nvSpPr>
        <p:spPr>
          <a:xfrm>
            <a:off x="519271" y="2352300"/>
            <a:ext cx="373925" cy="3761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22464" y="3738282"/>
            <a:ext cx="376129" cy="376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3078" y="2124865"/>
            <a:ext cx="8387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Sviluppata in Sud Africa, </a:t>
            </a:r>
          </a:p>
          <a:p>
            <a:r>
              <a:rPr lang="it-IT" dirty="0">
                <a:solidFill>
                  <a:schemeClr val="bg1"/>
                </a:solidFill>
              </a:rPr>
              <a:t>presso il CSIR </a:t>
            </a:r>
            <a:r>
              <a:rPr lang="it-IT" dirty="0" err="1">
                <a:solidFill>
                  <a:schemeClr val="bg1"/>
                </a:solidFill>
              </a:rPr>
              <a:t>Meraka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Institute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2" descr="_images/speect_logo_full.png">
            <a:extLst>
              <a:ext uri="{FF2B5EF4-FFF2-40B4-BE49-F238E27FC236}">
                <a16:creationId xmlns:a16="http://schemas.microsoft.com/office/drawing/2014/main" id="{7B64FFED-DF64-4EFE-AE12-E9A97D0A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0" y="5912492"/>
            <a:ext cx="2806359" cy="724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椭圆 22"/>
          <p:cNvSpPr>
            <a:spLocks noChangeAspect="1"/>
          </p:cNvSpPr>
          <p:nvPr/>
        </p:nvSpPr>
        <p:spPr>
          <a:xfrm>
            <a:off x="519271" y="5124264"/>
            <a:ext cx="376129" cy="3761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119412" y="3510847"/>
            <a:ext cx="802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400" dirty="0">
                <a:solidFill>
                  <a:schemeClr val="bg1"/>
                </a:solidFill>
              </a:rPr>
              <a:t>Libreria </a:t>
            </a:r>
            <a:r>
              <a:rPr lang="it-IT" sz="2400" dirty="0" err="1">
                <a:solidFill>
                  <a:schemeClr val="bg1"/>
                </a:solidFill>
              </a:rPr>
              <a:t>opensource</a:t>
            </a:r>
            <a:r>
              <a:rPr lang="it-IT" sz="2400" dirty="0">
                <a:solidFill>
                  <a:schemeClr val="bg1"/>
                </a:solidFill>
              </a:rPr>
              <a:t> per lo sviluppo di un sistema di sintesi vocale multilingua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53078" y="4712163"/>
            <a:ext cx="788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scritto in C</a:t>
            </a:r>
            <a:r>
              <a:rPr lang="zh-CN" altLang="en-US" dirty="0">
                <a:solidFill>
                  <a:schemeClr val="bg1"/>
                </a:solidFill>
              </a:rPr>
              <a:t>， </a:t>
            </a:r>
            <a:r>
              <a:rPr lang="it-IT" dirty="0">
                <a:solidFill>
                  <a:schemeClr val="bg1"/>
                </a:solidFill>
              </a:rPr>
              <a:t>progettato cercando di consentire la massima portabilità su differenti piattaforme</a:t>
            </a:r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242691" y="4766770"/>
            <a:ext cx="802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: dato di passaggio tra gli stati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8DE7F5-B7DC-4F8D-82B1-A9A40B5C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2" y="1180887"/>
            <a:ext cx="5456022" cy="3410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B44D08-167B-4B49-95E7-9EFB782B7B2F}"/>
              </a:ext>
            </a:extLst>
          </p:cNvPr>
          <p:cNvSpPr txBox="1"/>
          <p:nvPr/>
        </p:nvSpPr>
        <p:spPr>
          <a:xfrm>
            <a:off x="242691" y="5404305"/>
            <a:ext cx="85689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dirty="0" err="1"/>
              <a:t>Heterogeneous</a:t>
            </a:r>
            <a:r>
              <a:rPr lang="it-IT" dirty="0"/>
              <a:t> Relation </a:t>
            </a:r>
            <a:r>
              <a:rPr lang="it-IT" dirty="0" err="1"/>
              <a:t>Graph</a:t>
            </a:r>
            <a:r>
              <a:rPr lang="it-IT" dirty="0"/>
              <a:t> (HRG)</a:t>
            </a:r>
            <a:r>
              <a:rPr lang="it-IT" b="0" dirty="0"/>
              <a:t>: permette di memorizzare le informazioni di passaggio relative agli </a:t>
            </a:r>
            <a:r>
              <a:rPr lang="it-IT" b="0" dirty="0" err="1"/>
              <a:t>utterance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richiesta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870804" y="1668573"/>
            <a:ext cx="8021887" cy="803189"/>
          </a:xfrm>
          <a:prstGeom prst="roundRect">
            <a:avLst/>
          </a:prstGeom>
          <a:solidFill>
            <a:srgbClr val="7F1D1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urva 44"/>
          <p:cNvSpPr/>
          <p:nvPr/>
        </p:nvSpPr>
        <p:spPr>
          <a:xfrm flipV="1">
            <a:off x="671261" y="2690052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42692" y="1418521"/>
            <a:ext cx="1148267" cy="1303451"/>
            <a:chOff x="182788" y="1226090"/>
            <a:chExt cx="1064103" cy="1234359"/>
          </a:xfrm>
        </p:grpSpPr>
        <p:sp>
          <p:nvSpPr>
            <p:cNvPr id="35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6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6AAF5C-55F0-47C6-A0D8-8B7A9AAD8A44}"/>
              </a:ext>
            </a:extLst>
          </p:cNvPr>
          <p:cNvSpPr txBox="1"/>
          <p:nvPr/>
        </p:nvSpPr>
        <p:spPr>
          <a:xfrm>
            <a:off x="1459116" y="1808558"/>
            <a:ext cx="724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 un’interfaccia grafica per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BE1B94-D680-4926-9CD2-0A5F8A0CC514}"/>
              </a:ext>
            </a:extLst>
          </p:cNvPr>
          <p:cNvSpPr txBox="1"/>
          <p:nvPr/>
        </p:nvSpPr>
        <p:spPr>
          <a:xfrm>
            <a:off x="1314446" y="2802600"/>
            <a:ext cx="793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z="1800" b="0" dirty="0"/>
              <a:t>capace di visualizzare i risultati delle componenti di analisi linguistica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BE4A87A-594F-49D4-9E4E-B73D2844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5" y="2471762"/>
            <a:ext cx="6702424" cy="42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2" grpId="0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585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nostro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组 3"/>
          <p:cNvGrpSpPr/>
          <p:nvPr/>
        </p:nvGrpSpPr>
        <p:grpSpPr>
          <a:xfrm>
            <a:off x="602153" y="1791316"/>
            <a:ext cx="2567783" cy="2545516"/>
            <a:chOff x="836142" y="2356202"/>
            <a:chExt cx="2354275" cy="2333859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4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270911" y="5014974"/>
            <a:ext cx="3732689" cy="1622994"/>
            <a:chOff x="270911" y="5014974"/>
            <a:chExt cx="3732689" cy="1622994"/>
          </a:xfrm>
        </p:grpSpPr>
        <p:sp>
          <p:nvSpPr>
            <p:cNvPr id="71" name="Rettangolo arrotondato 70"/>
            <p:cNvSpPr/>
            <p:nvPr/>
          </p:nvSpPr>
          <p:spPr>
            <a:xfrm>
              <a:off x="270911" y="5014974"/>
              <a:ext cx="3732689" cy="1622994"/>
            </a:xfrm>
            <a:prstGeom prst="roundRect">
              <a:avLst>
                <a:gd name="adj" fmla="val 6008"/>
              </a:avLst>
            </a:prstGeom>
            <a:solidFill>
              <a:schemeClr val="accent1">
                <a:lumMod val="75000"/>
                <a:alpha val="5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矩形 26"/>
            <p:cNvSpPr/>
            <p:nvPr/>
          </p:nvSpPr>
          <p:spPr>
            <a:xfrm>
              <a:off x="375295" y="5145908"/>
              <a:ext cx="354180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000" b="1" dirty="0">
                  <a:solidFill>
                    <a:schemeClr val="bg1"/>
                  </a:solidFill>
                </a:rPr>
                <a:t>Caratteristiche di sistema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Sistema operativo Linux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CMAKE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GCC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Librerie QT</a:t>
              </a:r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3627823" y="3391669"/>
            <a:ext cx="5273581" cy="1292662"/>
            <a:chOff x="3627823" y="3391669"/>
            <a:chExt cx="5273581" cy="1292662"/>
          </a:xfrm>
        </p:grpSpPr>
        <p:sp>
          <p:nvSpPr>
            <p:cNvPr id="70" name="Rettangolo arrotondato 69"/>
            <p:cNvSpPr/>
            <p:nvPr/>
          </p:nvSpPr>
          <p:spPr>
            <a:xfrm>
              <a:off x="3677111" y="3468886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矩形 28"/>
            <p:cNvSpPr/>
            <p:nvPr/>
          </p:nvSpPr>
          <p:spPr>
            <a:xfrm>
              <a:off x="3627823" y="3391669"/>
              <a:ext cx="527358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Competitors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Non esistono prodotti che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it-IT" sz="2000" dirty="0" err="1">
                  <a:solidFill>
                    <a:schemeClr val="bg1"/>
                  </a:solidFill>
                </a:rPr>
                <a:t>permett</a:t>
              </a:r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r>
                <a:rPr lang="it-IT" sz="2000" dirty="0">
                  <a:solidFill>
                    <a:schemeClr val="bg1"/>
                  </a:solidFill>
                </a:rPr>
                <a:t>no una visualizzazione grafi</a:t>
              </a:r>
              <a:r>
                <a:rPr lang="en-US" altLang="zh-CN" sz="2000" dirty="0">
                  <a:solidFill>
                    <a:schemeClr val="bg1"/>
                  </a:solidFill>
                </a:rPr>
                <a:t>ca</a:t>
              </a:r>
              <a:endParaRPr lang="it-IT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3683413" y="1558018"/>
            <a:ext cx="5273581" cy="1600438"/>
            <a:chOff x="3683413" y="1558018"/>
            <a:chExt cx="5273581" cy="1600438"/>
          </a:xfrm>
        </p:grpSpPr>
        <p:sp>
          <p:nvSpPr>
            <p:cNvPr id="67" name="Rettangolo arrotondato 66"/>
            <p:cNvSpPr/>
            <p:nvPr/>
          </p:nvSpPr>
          <p:spPr>
            <a:xfrm>
              <a:off x="3683413" y="1631092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矩形 24"/>
            <p:cNvSpPr/>
            <p:nvPr/>
          </p:nvSpPr>
          <p:spPr>
            <a:xfrm>
              <a:off x="3683413" y="1558018"/>
              <a:ext cx="527358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Target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Il software si rivolge a programmatori esperti che si occupano di sviluppare plug-in per </a:t>
              </a:r>
              <a:r>
                <a:rPr lang="it-IT" sz="2000" dirty="0" err="1">
                  <a:solidFill>
                    <a:schemeClr val="bg1"/>
                  </a:solidFill>
                </a:rPr>
                <a:t>Speect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Immagine 30">
            <a:extLst>
              <a:ext uri="{FF2B5EF4-FFF2-40B4-BE49-F238E27FC236}">
                <a16:creationId xmlns:a16="http://schemas.microsoft.com/office/drawing/2014/main" id="{012B0F2D-0FDC-4DAD-9DF4-B713017A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49" y="1466250"/>
            <a:ext cx="64778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4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646949" y="244987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Gruppo di lavoro affiatato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3646948" y="4760689"/>
            <a:ext cx="500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Ottime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conoscenze del C++ </a:t>
            </a:r>
          </a:p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delle librerie QT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697393" y="2748464"/>
            <a:ext cx="1793259" cy="2140702"/>
            <a:chOff x="145365" y="3563046"/>
            <a:chExt cx="1064103" cy="1234359"/>
          </a:xfrm>
        </p:grpSpPr>
        <p:sp>
          <p:nvSpPr>
            <p:cNvPr id="104" name="六边形 43"/>
            <p:cNvSpPr/>
            <p:nvPr/>
          </p:nvSpPr>
          <p:spPr>
            <a:xfrm rot="3684182">
              <a:off x="60237" y="3648174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5" name="组 46"/>
            <p:cNvGrpSpPr/>
            <p:nvPr/>
          </p:nvGrpSpPr>
          <p:grpSpPr>
            <a:xfrm>
              <a:off x="311171" y="3986561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10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113" name="Rettangolo 112"/>
          <p:cNvSpPr/>
          <p:nvPr/>
        </p:nvSpPr>
        <p:spPr>
          <a:xfrm>
            <a:off x="3646949" y="3631321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sintonia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2787691" y="3582134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8" name="Freccia destra 117"/>
          <p:cNvSpPr/>
          <p:nvPr/>
        </p:nvSpPr>
        <p:spPr>
          <a:xfrm rot="1852731" flipV="1">
            <a:off x="2619505" y="4340502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9" name="Freccia destra 118"/>
          <p:cNvSpPr/>
          <p:nvPr/>
        </p:nvSpPr>
        <p:spPr>
          <a:xfrm rot="19747269">
            <a:off x="2619506" y="2722998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43" y="71460"/>
            <a:ext cx="1138296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13" grpId="0"/>
      <p:bldP spid="3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gnaposto testo 3"/>
          <p:cNvSpPr txBox="1">
            <a:spLocks/>
          </p:cNvSpPr>
          <p:nvPr/>
        </p:nvSpPr>
        <p:spPr>
          <a:xfrm>
            <a:off x="3022981" y="2040420"/>
            <a:ext cx="1401427" cy="2528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Speect</a:t>
            </a:r>
            <a:endParaRPr lang="it-IT" dirty="0"/>
          </a:p>
        </p:txBody>
      </p:sp>
      <p:sp>
        <p:nvSpPr>
          <p:cNvPr id="17" name="Segnaposto testo 5"/>
          <p:cNvSpPr txBox="1">
            <a:spLocks/>
          </p:cNvSpPr>
          <p:nvPr/>
        </p:nvSpPr>
        <p:spPr>
          <a:xfrm>
            <a:off x="3022982" y="3245470"/>
            <a:ext cx="2102259" cy="252815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/>
              <a:t>La richiesta</a:t>
            </a:r>
            <a:endParaRPr lang="it-IT" sz="2400" dirty="0"/>
          </a:p>
        </p:txBody>
      </p:sp>
      <p:sp>
        <p:nvSpPr>
          <p:cNvPr id="18" name="Segnaposto testo 7"/>
          <p:cNvSpPr txBox="1">
            <a:spLocks/>
          </p:cNvSpPr>
          <p:nvPr/>
        </p:nvSpPr>
        <p:spPr>
          <a:xfrm>
            <a:off x="3022981" y="4487657"/>
            <a:ext cx="2711860" cy="240552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Il nostro progetto</a:t>
            </a:r>
          </a:p>
        </p:txBody>
      </p:sp>
      <p:sp>
        <p:nvSpPr>
          <p:cNvPr id="19" name="Segnaposto testo 5"/>
          <p:cNvSpPr txBox="1">
            <a:spLocks/>
          </p:cNvSpPr>
          <p:nvPr/>
        </p:nvSpPr>
        <p:spPr>
          <a:xfrm>
            <a:off x="3022981" y="5591137"/>
            <a:ext cx="1401427" cy="2528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dirty="0"/>
              <a:t>Il team</a:t>
            </a:r>
          </a:p>
        </p:txBody>
      </p:sp>
      <p:sp>
        <p:nvSpPr>
          <p:cNvPr id="20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699202" y="1665615"/>
            <a:ext cx="1234359" cy="1064103"/>
            <a:chOff x="4638068" y="3306330"/>
            <a:chExt cx="925769" cy="798077"/>
          </a:xfrm>
        </p:grpSpPr>
        <p:sp>
          <p:nvSpPr>
            <p:cNvPr id="55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2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 3"/>
          <p:cNvGrpSpPr>
            <a:grpSpLocks noChangeAspect="1"/>
          </p:cNvGrpSpPr>
          <p:nvPr/>
        </p:nvGrpSpPr>
        <p:grpSpPr>
          <a:xfrm>
            <a:off x="1986555" y="4245076"/>
            <a:ext cx="576000" cy="571010"/>
            <a:chOff x="836142" y="2356202"/>
            <a:chExt cx="2354275" cy="233385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95"/>
          <p:cNvGrpSpPr>
            <a:grpSpLocks noChangeAspect="1"/>
          </p:cNvGrpSpPr>
          <p:nvPr/>
        </p:nvGrpSpPr>
        <p:grpSpPr>
          <a:xfrm>
            <a:off x="2113737" y="3185392"/>
            <a:ext cx="448697" cy="396000"/>
            <a:chOff x="3889375" y="3302000"/>
            <a:chExt cx="261938" cy="231776"/>
          </a:xfrm>
          <a:solidFill>
            <a:schemeClr val="bg1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956050" y="3354388"/>
              <a:ext cx="57150" cy="98425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002088" y="3302000"/>
              <a:ext cx="149225" cy="203200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4035425" y="3352800"/>
              <a:ext cx="77787" cy="42863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889375" y="3354388"/>
              <a:ext cx="49212" cy="98425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922713" y="3468688"/>
              <a:ext cx="80962" cy="65088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3" name="Segnaposto testo 2"/>
          <p:cNvSpPr txBox="1">
            <a:spLocks/>
          </p:cNvSpPr>
          <p:nvPr/>
        </p:nvSpPr>
        <p:spPr>
          <a:xfrm>
            <a:off x="1772463" y="332297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1/</a:t>
            </a:r>
          </a:p>
        </p:txBody>
      </p:sp>
      <p:sp>
        <p:nvSpPr>
          <p:cNvPr id="64" name="Segnaposto testo 3"/>
          <p:cNvSpPr txBox="1">
            <a:spLocks/>
          </p:cNvSpPr>
          <p:nvPr/>
        </p:nvSpPr>
        <p:spPr>
          <a:xfrm>
            <a:off x="2272034" y="3581392"/>
            <a:ext cx="7004289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Perché abbiamo scelto C3</a:t>
            </a:r>
          </a:p>
        </p:txBody>
      </p:sp>
      <p:sp>
        <p:nvSpPr>
          <p:cNvPr id="65" name="Segnaposto testo 2"/>
          <p:cNvSpPr txBox="1">
            <a:spLocks/>
          </p:cNvSpPr>
          <p:nvPr/>
        </p:nvSpPr>
        <p:spPr>
          <a:xfrm>
            <a:off x="1738344" y="401602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2/</a:t>
            </a:r>
          </a:p>
        </p:txBody>
      </p:sp>
      <p:sp>
        <p:nvSpPr>
          <p:cNvPr id="66" name="Segnaposto testo 3"/>
          <p:cNvSpPr txBox="1">
            <a:spLocks/>
          </p:cNvSpPr>
          <p:nvPr/>
        </p:nvSpPr>
        <p:spPr>
          <a:xfrm>
            <a:off x="2285326" y="4217387"/>
            <a:ext cx="4226134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Organizzazione del lavoro</a:t>
            </a:r>
          </a:p>
        </p:txBody>
      </p:sp>
      <p:sp>
        <p:nvSpPr>
          <p:cNvPr id="67" name="Segnaposto testo 2"/>
          <p:cNvSpPr txBox="1">
            <a:spLocks/>
          </p:cNvSpPr>
          <p:nvPr/>
        </p:nvSpPr>
        <p:spPr>
          <a:xfrm>
            <a:off x="1751067" y="4716357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3/</a:t>
            </a:r>
          </a:p>
        </p:txBody>
      </p:sp>
      <p:sp>
        <p:nvSpPr>
          <p:cNvPr id="68" name="Segnaposto testo 3"/>
          <p:cNvSpPr txBox="1">
            <a:spLocks/>
          </p:cNvSpPr>
          <p:nvPr/>
        </p:nvSpPr>
        <p:spPr>
          <a:xfrm>
            <a:off x="2285326" y="4922296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69" name="Segnaposto testo 2"/>
          <p:cNvSpPr txBox="1">
            <a:spLocks/>
          </p:cNvSpPr>
          <p:nvPr/>
        </p:nvSpPr>
        <p:spPr>
          <a:xfrm>
            <a:off x="1772463" y="5292176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4/</a:t>
            </a: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2306722" y="5505801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Prospetto costi</a:t>
            </a:r>
          </a:p>
        </p:txBody>
      </p:sp>
      <p:sp>
        <p:nvSpPr>
          <p:cNvPr id="71" name="Segnaposto testo 2"/>
          <p:cNvSpPr txBox="1">
            <a:spLocks/>
          </p:cNvSpPr>
          <p:nvPr/>
        </p:nvSpPr>
        <p:spPr>
          <a:xfrm>
            <a:off x="1768209" y="5935679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72" name="Segnaposto testo 3"/>
          <p:cNvSpPr txBox="1">
            <a:spLocks/>
          </p:cNvSpPr>
          <p:nvPr/>
        </p:nvSpPr>
        <p:spPr>
          <a:xfrm>
            <a:off x="2261599" y="6156163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Ingresso in RR</a:t>
            </a:r>
          </a:p>
        </p:txBody>
      </p:sp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00139 -0.349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0382 -0.340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503 -0.3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2" grpId="0" animBg="1"/>
      <p:bldP spid="24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91246" y="3198167"/>
            <a:ext cx="48750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Perché abbiamo scelto C3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3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3C846F"/>
                  </a:solidFill>
                </a:rPr>
                <a:t>1</a:t>
              </a: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03030"/>
      </a:accent1>
      <a:accent2>
        <a:srgbClr val="04A46F"/>
      </a:accent2>
      <a:accent3>
        <a:srgbClr val="DA8A4E"/>
      </a:accent3>
      <a:accent4>
        <a:srgbClr val="7E0000"/>
      </a:accent4>
      <a:accent5>
        <a:srgbClr val="F9DB5A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707</Words>
  <Application>Microsoft Office PowerPoint</Application>
  <PresentationFormat>Presentazione su schermo (4:3)</PresentationFormat>
  <Paragraphs>232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微软雅黑</vt:lpstr>
      <vt:lpstr>微软雅黑</vt:lpstr>
      <vt:lpstr>宋体</vt:lpstr>
      <vt:lpstr>Arial</vt:lpstr>
      <vt:lpstr>Calibri</vt:lpstr>
      <vt:lpstr>Century Gothic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Cristiano Tessarolo</cp:lastModifiedBy>
  <cp:revision>230</cp:revision>
  <cp:lastPrinted>2018-01-23T10:35:57Z</cp:lastPrinted>
  <dcterms:created xsi:type="dcterms:W3CDTF">2010-04-12T23:12:02Z</dcterms:created>
  <dcterms:modified xsi:type="dcterms:W3CDTF">2018-01-24T10:37:35Z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