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00"/>
    <a:srgbClr val="424A53"/>
    <a:srgbClr val="FFD600"/>
    <a:srgbClr val="FFE459"/>
    <a:srgbClr val="FFDA00"/>
    <a:srgbClr val="515151"/>
    <a:srgbClr val="FF00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515151"/>
                </a:solidFill>
              </a:rPr>
              <a:t>Codice</a:t>
            </a:r>
            <a:endParaRPr lang="en-US" dirty="0">
              <a:solidFill>
                <a:srgbClr val="5151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16725149879624"/>
                  <c:y val="8.56983978764255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4762D5-E31A-9147-8D23-33870B32F6A0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CF9486-FCDC-7248-8F5A-66662BB1DD69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5.3533383119740999E-2"/>
                  <c:y val="-0.2816294151018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407451860847"/>
                      <c:h val="0.22004992399328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54564" y="111686"/>
            <a:ext cx="6234545" cy="17173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4000" b="1" dirty="0">
                <a:solidFill>
                  <a:schemeClr val="accent1">
                    <a:lumMod val="75000"/>
                  </a:schemeClr>
                </a:solidFill>
              </a:rPr>
              <a:t>Revisione di qualifica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49857" y="3293176"/>
            <a:ext cx="11138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Secondo noi il tempo necessario alla esposizione della architettura di un progetto di questo spessore è superiore a quello concesso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Dovevamo andare meno nello specifico e lasciare del tempo per eventuali domande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7" y="1501555"/>
            <a:ext cx="647093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939D2-E23E-4662-A0B9-83F79AD17715}"/>
              </a:ext>
            </a:extLst>
          </p:cNvPr>
          <p:cNvSpPr txBox="1"/>
          <p:nvPr/>
        </p:nvSpPr>
        <p:spPr>
          <a:xfrm>
            <a:off x="665846" y="2595415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D59FBD-F946-4D19-BD78-6633FF878816}"/>
              </a:ext>
            </a:extLst>
          </p:cNvPr>
          <p:cNvSpPr/>
          <p:nvPr/>
        </p:nvSpPr>
        <p:spPr>
          <a:xfrm>
            <a:off x="665847" y="1528322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9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Difficoltà incontrate nel periodo RP-RQ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55A1A9-7DFB-41C6-B5B4-358D90AA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1" b="30746"/>
          <a:stretch/>
        </p:blipFill>
        <p:spPr>
          <a:xfrm>
            <a:off x="0" y="5678459"/>
            <a:ext cx="12192000" cy="120544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9857" y="1993371"/>
            <a:ext cx="111382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Test del codice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Tempistiche nella la sincronizzazione dei lavori a causa degli impegni dei componenti del gruppo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che i sviluppatori hanno concluso la parte di sviluppo hanno dovuto aggiungersi ai programmatori e questo ha rallentato, in prima battuta, il lavoro dei programmatori</a:t>
            </a: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Difficoltà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363988-31B4-4AB6-BEC1-7384FD05085E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985204A-416C-4EC1-8C66-87B9577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" y="5683984"/>
            <a:ext cx="12192000" cy="120091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87676" y="2669938"/>
            <a:ext cx="9474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la fase di test abbiamo utilizzato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 e Sonar</a:t>
            </a:r>
          </a:p>
          <a:p>
            <a:pPr marL="1257300" lvl="2" indent="-342900">
              <a:buClr>
                <a:srgbClr val="FFD600"/>
              </a:buCl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Contro: il test dura parecchi minuti </a:t>
            </a:r>
          </a:p>
          <a:p>
            <a:pPr marL="914400" lvl="2" indent="0">
              <a:buNone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l’organizzazione dei lavori ogni componente del gruppo ha notificato per tempo le proprie disponibilità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progettista ha affiancato un programmatore per poi proseguire per conto proprio</a:t>
            </a:r>
          </a:p>
          <a:p>
            <a:pPr algn="just">
              <a:buClr>
                <a:srgbClr val="FFDA00"/>
              </a:buClr>
            </a:pP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Soluzioni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Forma a L 6">
            <a:extLst>
              <a:ext uri="{FF2B5EF4-FFF2-40B4-BE49-F238E27FC236}">
                <a16:creationId xmlns:a16="http://schemas.microsoft.com/office/drawing/2014/main" id="{15D2F2AF-72B7-4160-9710-EC6CA764E4A4}"/>
              </a:ext>
            </a:extLst>
          </p:cNvPr>
          <p:cNvSpPr/>
          <p:nvPr/>
        </p:nvSpPr>
        <p:spPr>
          <a:xfrm rot="5400000">
            <a:off x="1047460" y="1781090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A2EBD48F-568F-487C-B309-13EFA9B22B2A}"/>
              </a:ext>
            </a:extLst>
          </p:cNvPr>
          <p:cNvSpPr/>
          <p:nvPr/>
        </p:nvSpPr>
        <p:spPr>
          <a:xfrm>
            <a:off x="2340116" y="1630545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89">
            <a:extLst>
              <a:ext uri="{FF2B5EF4-FFF2-40B4-BE49-F238E27FC236}">
                <a16:creationId xmlns:a16="http://schemas.microsoft.com/office/drawing/2014/main" id="{9474386E-BBD2-4D7E-8203-2785F947E41E}"/>
              </a:ext>
            </a:extLst>
          </p:cNvPr>
          <p:cNvSpPr>
            <a:spLocks noEditPoints="1"/>
          </p:cNvSpPr>
          <p:nvPr/>
        </p:nvSpPr>
        <p:spPr bwMode="auto">
          <a:xfrm>
            <a:off x="1320941" y="1248318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rgbClr val="FFD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0C950E-0D14-4E73-AA75-6F18636A9CF5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9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15/21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progettazione e codifica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09654"/>
              </p:ext>
            </p:extLst>
          </p:nvPr>
        </p:nvGraphicFramePr>
        <p:xfrm>
          <a:off x="1493322" y="2097178"/>
          <a:ext cx="9143575" cy="43575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137 (-5)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3014,00 (-110,00)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110 (+8)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1650,00 (+120,00)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+2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-15,00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4860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Previsioni e obiettivi di completamento</a:t>
            </a: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18/21</a:t>
            </a:r>
            <a:endParaRPr lang="it-IT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E701AF8B-1F4C-4784-B215-0EDA63A942DA}"/>
              </a:ext>
            </a:extLst>
          </p:cNvPr>
          <p:cNvGrpSpPr/>
          <p:nvPr/>
        </p:nvGrpSpPr>
        <p:grpSpPr>
          <a:xfrm>
            <a:off x="653655" y="1614457"/>
            <a:ext cx="2165139" cy="4084527"/>
            <a:chOff x="336155" y="2011213"/>
            <a:chExt cx="2355159" cy="4442999"/>
          </a:xfrm>
        </p:grpSpPr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D03AB377-0338-40DF-9A00-989317C14E31}"/>
                </a:ext>
              </a:extLst>
            </p:cNvPr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58728E-2EB9-487C-A278-BA84908BF7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E66498F-77CB-4B43-A9E5-83158EB7EA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1DD1187B-1DE1-4C09-AC93-5C338E2D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AD2606E-967D-4098-939D-9E3945E093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BE2A702B-2144-45C2-B740-80DE75788C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30690F52-F451-4B4A-AD6E-FF2501289C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AC9D455-6930-46B2-BEAA-F1770E026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1ECB8EB-3064-4467-908D-E9C0AB87C72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EE9D7BF-6575-408C-A7B5-AF8C5DE463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88E861B-7F2A-4BE6-A03A-0D7BFA92FE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479507" y="549913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8F634B-D138-47F7-9666-1E97A6EEA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144410" y="502159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B59B432A-755A-4346-BD82-EAA68E732D5B}"/>
              </a:ext>
            </a:extLst>
          </p:cNvPr>
          <p:cNvSpPr>
            <a:spLocks/>
          </p:cNvSpPr>
          <p:nvPr/>
        </p:nvSpPr>
        <p:spPr bwMode="auto">
          <a:xfrm flipH="1">
            <a:off x="3382504" y="108900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3BA97FE6-3444-4EB2-A899-B8DFE7A8D91F}"/>
              </a:ext>
            </a:extLst>
          </p:cNvPr>
          <p:cNvSpPr>
            <a:spLocks/>
          </p:cNvSpPr>
          <p:nvPr/>
        </p:nvSpPr>
        <p:spPr bwMode="auto">
          <a:xfrm flipH="1">
            <a:off x="3382504" y="208997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DCFCA863-7F24-4E36-8A8F-0EB618260C45}"/>
              </a:ext>
            </a:extLst>
          </p:cNvPr>
          <p:cNvSpPr>
            <a:spLocks/>
          </p:cNvSpPr>
          <p:nvPr/>
        </p:nvSpPr>
        <p:spPr bwMode="auto">
          <a:xfrm flipH="1">
            <a:off x="3376353" y="309094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3B95D8CD-D231-42B0-9E15-AB8F0380771D}"/>
              </a:ext>
            </a:extLst>
          </p:cNvPr>
          <p:cNvSpPr>
            <a:spLocks/>
          </p:cNvSpPr>
          <p:nvPr/>
        </p:nvSpPr>
        <p:spPr bwMode="auto">
          <a:xfrm flipH="1">
            <a:off x="3382742" y="4394241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18DC-72AE-4252-B2EE-CA788D98F29F}"/>
              </a:ext>
            </a:extLst>
          </p:cNvPr>
          <p:cNvSpPr txBox="1"/>
          <p:nvPr/>
        </p:nvSpPr>
        <p:spPr>
          <a:xfrm>
            <a:off x="3970171" y="1232500"/>
            <a:ext cx="742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Prevediamo di finire il progetto per il 07-05-2018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45E41-C425-4B5F-8D81-871128ABAB0B}"/>
              </a:ext>
            </a:extLst>
          </p:cNvPr>
          <p:cNvSpPr txBox="1"/>
          <p:nvPr/>
        </p:nvSpPr>
        <p:spPr>
          <a:xfrm>
            <a:off x="3970171" y="2238020"/>
            <a:ext cx="669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Completare al meglio la parte relativa ai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6988C1-822B-458D-AA74-9DAC439D9210}"/>
              </a:ext>
            </a:extLst>
          </p:cNvPr>
          <p:cNvSpPr txBox="1"/>
          <p:nvPr/>
        </p:nvSpPr>
        <p:spPr>
          <a:xfrm>
            <a:off x="3970171" y="3238990"/>
            <a:ext cx="60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contemporaneo completare il codice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E6DD610-294D-4761-88BE-1EA62EF53C95}"/>
              </a:ext>
            </a:extLst>
          </p:cNvPr>
          <p:cNvSpPr txBox="1"/>
          <p:nvPr/>
        </p:nvSpPr>
        <p:spPr>
          <a:xfrm>
            <a:off x="3970171" y="4542291"/>
            <a:ext cx="812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vista del collaudo generale con il committente,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verificato e validato il codice,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intendiamo concordare un incontro con il proponente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eseguire un collaudo generale</a:t>
            </a:r>
            <a:endParaRPr lang="it-IT" sz="2400" dirty="0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300507DE-AA7D-4262-8482-AB201A0B91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36447" y="3801482"/>
            <a:ext cx="208310" cy="3637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0837344-7291-4052-BB06-DB587E7A09B5}"/>
              </a:ext>
            </a:extLst>
          </p:cNvPr>
          <p:cNvSpPr txBox="1"/>
          <p:nvPr/>
        </p:nvSpPr>
        <p:spPr>
          <a:xfrm>
            <a:off x="4144757" y="3811166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soddisferemo tutti i requisiti obbligatori</a:t>
            </a:r>
          </a:p>
        </p:txBody>
      </p:sp>
    </p:spTree>
    <p:extLst>
      <p:ext uri="{BB962C8B-B14F-4D97-AF65-F5344CB8AC3E}">
        <p14:creationId xmlns:p14="http://schemas.microsoft.com/office/powerpoint/2010/main" val="30852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" grpId="0"/>
      <p:bldP spid="6" grpId="0"/>
      <p:bldP spid="30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78294" y="2897236"/>
            <a:ext cx="10409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Il gruppo si riunirà per stabilire quali requisiti opzionali e/o desiderabili implementare per primi fino al completamento delle ore/individuo</a:t>
            </a: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caso di requisiti con la stessa priorità contatteremo la proponente per consultare il suo parere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B2C8F263-6FF6-4A93-9D34-41370D40C26E}"/>
              </a:ext>
            </a:extLst>
          </p:cNvPr>
          <p:cNvSpPr/>
          <p:nvPr/>
        </p:nvSpPr>
        <p:spPr>
          <a:xfrm rot="5400000">
            <a:off x="1349724" y="2034614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E987203-B60D-4906-98FC-6F88E3507B7F}"/>
              </a:ext>
            </a:extLst>
          </p:cNvPr>
          <p:cNvSpPr/>
          <p:nvPr/>
        </p:nvSpPr>
        <p:spPr>
          <a:xfrm>
            <a:off x="2642380" y="1884069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46">
            <a:extLst>
              <a:ext uri="{FF2B5EF4-FFF2-40B4-BE49-F238E27FC236}">
                <a16:creationId xmlns:a16="http://schemas.microsoft.com/office/drawing/2014/main" id="{F0E5ADEF-118F-47E6-89BC-7136BE7D8311}"/>
              </a:ext>
            </a:extLst>
          </p:cNvPr>
          <p:cNvGrpSpPr/>
          <p:nvPr/>
        </p:nvGrpSpPr>
        <p:grpSpPr>
          <a:xfrm>
            <a:off x="1597701" y="1400893"/>
            <a:ext cx="732943" cy="814381"/>
            <a:chOff x="7553325" y="1654175"/>
            <a:chExt cx="542925" cy="603250"/>
          </a:xfrm>
          <a:solidFill>
            <a:schemeClr val="accent4"/>
          </a:solidFill>
        </p:grpSpPr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61D9F649-FBF2-4DED-A6DB-1A1609292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2">
              <a:extLst>
                <a:ext uri="{FF2B5EF4-FFF2-40B4-BE49-F238E27FC236}">
                  <a16:creationId xmlns:a16="http://schemas.microsoft.com/office/drawing/2014/main" id="{61678A2B-A534-47AB-8805-7F5FAA21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3">
              <a:extLst>
                <a:ext uri="{FF2B5EF4-FFF2-40B4-BE49-F238E27FC236}">
                  <a16:creationId xmlns:a16="http://schemas.microsoft.com/office/drawing/2014/main" id="{4C95C0FF-2AD9-43D1-8969-39DC3C26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4">
              <a:extLst>
                <a:ext uri="{FF2B5EF4-FFF2-40B4-BE49-F238E27FC236}">
                  <a16:creationId xmlns:a16="http://schemas.microsoft.com/office/drawing/2014/main" id="{2409B181-EA41-47F7-8494-2A189F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5">
              <a:extLst>
                <a:ext uri="{FF2B5EF4-FFF2-40B4-BE49-F238E27FC236}">
                  <a16:creationId xmlns:a16="http://schemas.microsoft.com/office/drawing/2014/main" id="{1C173134-6400-4B41-97D7-51FD5FDE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BD5D2E69-104D-4A21-8133-6EE3011E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396008-953B-49C3-9B23-BF8258D4D84D}"/>
              </a:ext>
            </a:extLst>
          </p:cNvPr>
          <p:cNvSpPr txBox="1"/>
          <p:nvPr/>
        </p:nvSpPr>
        <p:spPr>
          <a:xfrm>
            <a:off x="3298340" y="1803535"/>
            <a:ext cx="663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Lavori in caso di avanzamento di ore lavoro: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55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3780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938" y="317747"/>
            <a:ext cx="643647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Stato di completamento del prodotto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sviluppo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verifica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autovalutazione esito del prodotto</a:t>
            </a:r>
            <a:endParaRPr kumimoji="1" lang="zh-CN" altLang="en-US" sz="2400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665312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722119" y="203460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902715" y="226801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179938" y="2342678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Difficoltà nel periodo RP-RQ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2119" y="319804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2715" y="343145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275262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50867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179938" y="349341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148500" y="456024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Previsioni e obiettivi di completamento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79938" y="5671923"/>
            <a:ext cx="6467914" cy="46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3726456" y="535248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585889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449247"/>
            <a:ext cx="8479226" cy="1137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Dimostrazione </a:t>
            </a:r>
            <a:r>
              <a:rPr kumimoji="1" lang="it-IT" sz="32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DeSpeect</a:t>
            </a: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  <a:p>
            <a:pPr defTabSz="609630">
              <a:lnSpc>
                <a:spcPct val="110000"/>
              </a:lnSpc>
            </a:pP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3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 err="1"/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21/21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B090CC-3103-430D-B7E5-CE8D3C27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7" y="1174046"/>
            <a:ext cx="7012613" cy="53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8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496535"/>
            <a:ext cx="847922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Stato di completamento </a:t>
            </a:r>
          </a:p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 prodotto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 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prodotto</a:t>
            </a:r>
            <a:endParaRPr kumimoji="1" lang="zh-CN" altLang="en-US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五边形 21"/>
          <p:cNvSpPr/>
          <p:nvPr/>
        </p:nvSpPr>
        <p:spPr>
          <a:xfrm>
            <a:off x="1541444" y="1526803"/>
            <a:ext cx="3836881" cy="765934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1541444" y="1526803"/>
            <a:ext cx="9032336" cy="110943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1444" y="1673827"/>
            <a:ext cx="903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Grazie alla TB e al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la fase di PB è filata senza intoppi </a:t>
            </a:r>
          </a:p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 modo lineare e fluida</a:t>
            </a:r>
          </a:p>
        </p:txBody>
      </p:sp>
      <p:sp>
        <p:nvSpPr>
          <p:cNvPr id="32" name="矩形 31"/>
          <p:cNvSpPr/>
          <p:nvPr/>
        </p:nvSpPr>
        <p:spPr>
          <a:xfrm>
            <a:off x="1541444" y="1678937"/>
            <a:ext cx="3836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Differenze tra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e PB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4/21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922A3F2-070E-4DA7-88CC-1ADA201D7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7485"/>
              </p:ext>
            </p:extLst>
          </p:nvPr>
        </p:nvGraphicFramePr>
        <p:xfrm>
          <a:off x="1541444" y="2573115"/>
          <a:ext cx="9059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903">
                  <a:extLst>
                    <a:ext uri="{9D8B030D-6E8A-4147-A177-3AD203B41FA5}">
                      <a16:colId xmlns:a16="http://schemas.microsoft.com/office/drawing/2014/main" val="4043839110"/>
                    </a:ext>
                  </a:extLst>
                </a:gridCol>
                <a:gridCol w="4102359">
                  <a:extLst>
                    <a:ext uri="{9D8B030D-6E8A-4147-A177-3AD203B41FA5}">
                      <a16:colId xmlns:a16="http://schemas.microsoft.com/office/drawing/2014/main" val="2742221942"/>
                    </a:ext>
                  </a:extLst>
                </a:gridCol>
              </a:tblGrid>
              <a:tr h="227937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Baseline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8141"/>
                  </a:ext>
                </a:extLst>
              </a:tr>
              <a:tr h="455766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abbozzata e sommaria,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 di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basata su MVVM 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facente uso di vari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66461"/>
                  </a:ext>
                </a:extLst>
              </a:tr>
              <a:tr h="911747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un'interfaccia grafica provvisoria e carente di elementi fondamentali per il soddisfacimento di molti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Interfaccia grafica quasi completa predisposta all'implementazione della totalità dei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225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poche funzionalità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dimostrative (per esempio la stampa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parziale del grafo)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della maggior parte delle funzionalità richieste dai requisiti funzionali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60541"/>
                  </a:ext>
                </a:extLst>
              </a:tr>
              <a:tr h="39888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macchinose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semplificate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665846" y="1501555"/>
            <a:ext cx="1093346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6" y="1570223"/>
            <a:ext cx="1093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generale del prodotto segue il Model-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ViewModel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5/21</a:t>
            </a:r>
            <a:endParaRPr lang="it-IT" dirty="0"/>
          </a:p>
        </p:txBody>
      </p:sp>
      <p:pic>
        <p:nvPicPr>
          <p:cNvPr id="7" name="Elemento grafico 12">
            <a:extLst>
              <a:ext uri="{FF2B5EF4-FFF2-40B4-BE49-F238E27FC236}">
                <a16:creationId xmlns:a16="http://schemas.microsoft.com/office/drawing/2014/main" id="{D97E5ED6-6F28-4843-A700-72FECA22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245" r="62454" b="51496"/>
          <a:stretch/>
        </p:blipFill>
        <p:spPr>
          <a:xfrm>
            <a:off x="3676128" y="2352531"/>
            <a:ext cx="4276745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4319570" y="1432282"/>
            <a:ext cx="319957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425" y="1517471"/>
            <a:ext cx="3185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Casi d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uso coperti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6/21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79715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523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2522354" y="1487700"/>
            <a:ext cx="6483099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2536210" y="1556368"/>
            <a:ext cx="6469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Requisiti obbligatori funzionali soddisfatti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130062"/>
              </p:ext>
            </p:extLst>
          </p:nvPr>
        </p:nvGraphicFramePr>
        <p:xfrm>
          <a:off x="2359269" y="2248304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48034"/>
              </p:ext>
            </p:extLst>
          </p:nvPr>
        </p:nvGraphicFramePr>
        <p:xfrm>
          <a:off x="6605957" y="2248303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2066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2" y="2382787"/>
            <a:ext cx="7152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Codice non totalmente verificato a causa di vari problemi con i software di test</a:t>
            </a:r>
          </a:p>
          <a:p>
            <a:pPr>
              <a:buClr>
                <a:srgbClr val="FFDA00"/>
              </a:buClr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Nella fase di test abbiamo configurato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SonarQube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FA30996-7109-445C-8841-5993F5A96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54" y="5338509"/>
            <a:ext cx="745050" cy="7450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A8B248-A8D8-49F8-95E8-331AB7F0E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376" y="5138004"/>
            <a:ext cx="1530016" cy="1530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A451CF-3976-4D24-9032-A79A2F434841}"/>
              </a:ext>
            </a:extLst>
          </p:cNvPr>
          <p:cNvSpPr txBox="1"/>
          <p:nvPr/>
        </p:nvSpPr>
        <p:spPr>
          <a:xfrm>
            <a:off x="99035" y="6236018"/>
            <a:ext cx="14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Better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Code </a:t>
            </a:r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Hub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364EBF-FC2E-4F07-9041-397132480549}"/>
              </a:ext>
            </a:extLst>
          </p:cNvPr>
          <p:cNvSpPr txBox="1"/>
          <p:nvPr/>
        </p:nvSpPr>
        <p:spPr>
          <a:xfrm>
            <a:off x="2842776" y="623601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SonarQube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33D4939-2BA0-4616-BE8A-1ACE6C2D6F02}"/>
              </a:ext>
            </a:extLst>
          </p:cNvPr>
          <p:cNvSpPr/>
          <p:nvPr/>
        </p:nvSpPr>
        <p:spPr>
          <a:xfrm>
            <a:off x="1899073" y="4975676"/>
            <a:ext cx="134234" cy="7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bidirezionale orizzontale 28">
            <a:extLst>
              <a:ext uri="{FF2B5EF4-FFF2-40B4-BE49-F238E27FC236}">
                <a16:creationId xmlns:a16="http://schemas.microsoft.com/office/drawing/2014/main" id="{0FFEDB25-4648-4EF9-AF77-8D192D616680}"/>
              </a:ext>
            </a:extLst>
          </p:cNvPr>
          <p:cNvSpPr/>
          <p:nvPr/>
        </p:nvSpPr>
        <p:spPr>
          <a:xfrm>
            <a:off x="1307826" y="5626359"/>
            <a:ext cx="1316728" cy="2233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1225" y="2523164"/>
            <a:ext cx="111382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Critiche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Gestione sbagliata del tempo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Dalla esposizione non era chiara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interazione con le tecnologie esterne</a:t>
            </a:r>
          </a:p>
          <a:p>
            <a:pPr marL="1257277" lvl="2" indent="-342900">
              <a:buClr>
                <a:srgbClr val="FFDA00"/>
              </a:buClr>
              <a:buFont typeface="ArialUnicodeMS" charset="0"/>
              <a:buChar char="✑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Faceva riferimento a QT, presa la slide di riferimento ci è stato notificato che sarebbe stato meglio evidenziarla in modo diverso 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Riflessioni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Difficile in 15 minuti includere il funzionamento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665846" y="1518064"/>
            <a:ext cx="6470933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5847" y="1550933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789</Words>
  <Application>Microsoft Office PowerPoint</Application>
  <PresentationFormat>Widescreen</PresentationFormat>
  <Paragraphs>235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Microsoft YaHei</vt:lpstr>
      <vt:lpstr>Microsoft YaHei</vt:lpstr>
      <vt:lpstr>新細明體</vt:lpstr>
      <vt:lpstr>黑体</vt:lpstr>
      <vt:lpstr>宋体</vt:lpstr>
      <vt:lpstr>Arial</vt:lpstr>
      <vt:lpstr>ArialUnicodeMS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97</cp:revision>
  <dcterms:created xsi:type="dcterms:W3CDTF">2015-08-18T02:51:41Z</dcterms:created>
  <dcterms:modified xsi:type="dcterms:W3CDTF">2018-04-22T18:38:31Z</dcterms:modified>
  <cp:category/>
</cp:coreProperties>
</file>