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31"/>
  </p:notesMasterIdLst>
  <p:sldIdLst>
    <p:sldId id="290" r:id="rId5"/>
    <p:sldId id="293" r:id="rId6"/>
    <p:sldId id="294" r:id="rId7"/>
    <p:sldId id="297" r:id="rId8"/>
    <p:sldId id="295" r:id="rId9"/>
    <p:sldId id="288" r:id="rId10"/>
    <p:sldId id="296" r:id="rId11"/>
    <p:sldId id="271" r:id="rId12"/>
    <p:sldId id="264" r:id="rId13"/>
    <p:sldId id="272" r:id="rId14"/>
    <p:sldId id="298" r:id="rId15"/>
    <p:sldId id="265" r:id="rId16"/>
    <p:sldId id="313" r:id="rId17"/>
    <p:sldId id="300" r:id="rId18"/>
    <p:sldId id="301" r:id="rId19"/>
    <p:sldId id="266" r:id="rId20"/>
    <p:sldId id="302" r:id="rId21"/>
    <p:sldId id="304" r:id="rId22"/>
    <p:sldId id="267" r:id="rId23"/>
    <p:sldId id="305" r:id="rId24"/>
    <p:sldId id="306" r:id="rId25"/>
    <p:sldId id="307" r:id="rId26"/>
    <p:sldId id="308" r:id="rId27"/>
    <p:sldId id="311" r:id="rId28"/>
    <p:sldId id="312" r:id="rId29"/>
    <p:sldId id="259" r:id="rId30"/>
  </p:sldIdLst>
  <p:sldSz cx="9144000" cy="6858000" type="screen4x3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846F"/>
    <a:srgbClr val="1F4FA3"/>
    <a:srgbClr val="CCD351"/>
    <a:srgbClr val="1E1E1E"/>
    <a:srgbClr val="7F1D17"/>
    <a:srgbClr val="EE7633"/>
    <a:srgbClr val="171717"/>
    <a:srgbClr val="1F443A"/>
    <a:srgbClr val="F9DB7A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40" autoAdjust="0"/>
    <p:restoredTop sz="94538"/>
  </p:normalViewPr>
  <p:slideViewPr>
    <p:cSldViewPr snapToGrid="0" snapToObjects="1">
      <p:cViewPr varScale="1">
        <p:scale>
          <a:sx n="106" d="100"/>
          <a:sy n="106" d="100"/>
        </p:scale>
        <p:origin x="91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CBD35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0D-4ECC-8191-37F2232E0925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0D-4ECC-8191-37F2232E0925}"/>
              </c:ext>
            </c:extLst>
          </c:dPt>
          <c:dLbls>
            <c:dLbl>
              <c:idx val="0"/>
              <c:layout>
                <c:manualLayout>
                  <c:x val="-0.11920626698042"/>
                  <c:y val="-0.17518332648605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800" b="1" i="0" u="none" strike="noStrike" kern="1200" baseline="0">
                        <a:solidFill>
                          <a:srgbClr val="CBD35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C1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62174099934420402"/>
                      <c:h val="0.391899164026264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10D-4ECC-8191-37F2232E09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0D-4ECC-8191-37F2232E09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7D131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E5-4B04-8B12-1D590E0CD06C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E5-4B04-8B12-1D590E0CD06C}"/>
              </c:ext>
            </c:extLst>
          </c:dPt>
          <c:dLbls>
            <c:dLbl>
              <c:idx val="0"/>
              <c:layout>
                <c:manualLayout>
                  <c:x val="-0.16441234659069001"/>
                  <c:y val="-2.8255135249523201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C5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379264737488899"/>
                      <c:h val="0.391899164026264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7E5-4B04-8B12-1D590E0CD0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rgbClr val="7D1319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3.4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E5-4B04-8B12-1D590E0CD0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D5493-5935-2C4F-8AB7-04879816AC21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EE077-B1A6-2846-9E5F-7778F3169D7A}" type="slidenum">
              <a:rPr kumimoji="1" lang="zh-CN" altLang="en-US" smtClean="0"/>
              <a:t>‹N›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912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EE077-B1A6-2846-9E5F-7778F3169D7A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883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02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糊IMG_2247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3"/>
            <a:ext cx="9144000" cy="12698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21784" y="215848"/>
            <a:ext cx="3500437" cy="6223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821784" y="776321"/>
            <a:ext cx="3500437" cy="42182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pPr lvl="0"/>
            <a:r>
              <a:rPr kumimoji="1" lang="zh-CN" altLang="en-US" dirty="0"/>
              <a:t>点击此处添加文本信息</a:t>
            </a:r>
          </a:p>
        </p:txBody>
      </p:sp>
    </p:spTree>
    <p:extLst>
      <p:ext uri="{BB962C8B-B14F-4D97-AF65-F5344CB8AC3E}">
        <p14:creationId xmlns:p14="http://schemas.microsoft.com/office/powerpoint/2010/main" val="90162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02B8B2F-F691-4135-AF04-E5B2EA4DBD49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91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CD2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3C8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F47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7D1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CBD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208322" y="923731"/>
            <a:ext cx="7935678" cy="5934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85196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208322" y="3"/>
            <a:ext cx="7935678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25500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1" r:id="rId1"/>
    <p:sldLayoutId id="2147493456" r:id="rId2"/>
    <p:sldLayoutId id="2147493457" r:id="rId3"/>
    <p:sldLayoutId id="2147493458" r:id="rId4"/>
    <p:sldLayoutId id="2147493459" r:id="rId5"/>
    <p:sldLayoutId id="2147493460" r:id="rId6"/>
    <p:sldLayoutId id="2147493461" r:id="rId7"/>
    <p:sldLayoutId id="2147493462" r:id="rId8"/>
    <p:sldLayoutId id="2147493463" r:id="rId9"/>
    <p:sldLayoutId id="2147493492" r:id="rId10"/>
    <p:sldLayoutId id="2147493494" r:id="rId11"/>
  </p:sldLayoutIdLst>
  <p:hf hdr="0" ftr="0" dt="0"/>
  <p:txStyles>
    <p:titleStyle>
      <a:lvl1pPr algn="ctr" defTabSz="45712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3" indent="-342843" algn="l" defTabSz="4571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5" indent="-285701" algn="l" defTabSz="457124" rtl="0" eaLnBrk="1" latinLnBrk="0" hangingPunct="1">
        <a:spcBef>
          <a:spcPct val="20000"/>
        </a:spcBef>
        <a:buFont typeface="Arial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9" indent="-228562" algn="l" defTabSz="45712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33" indent="-228562" algn="l" defTabSz="45712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57" indent="-228562" algn="l" defTabSz="457124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81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06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28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51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4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8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1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5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9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3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66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91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>
            <a:extLst>
              <a:ext uri="{FF2B5EF4-FFF2-40B4-BE49-F238E27FC236}">
                <a16:creationId xmlns:a16="http://schemas.microsoft.com/office/drawing/2014/main" id="{3E534187-B17F-4E75-8249-C326A3345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71500" y="1025625"/>
            <a:ext cx="10811972" cy="608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-3876371" y="-59430"/>
            <a:ext cx="14474867" cy="5785201"/>
            <a:chOff x="-5574891" y="-109720"/>
            <a:chExt cx="19299822" cy="7714223"/>
          </a:xfrm>
        </p:grpSpPr>
        <p:sp>
          <p:nvSpPr>
            <p:cNvPr id="8" name="矩形 7"/>
            <p:cNvSpPr/>
            <p:nvPr/>
          </p:nvSpPr>
          <p:spPr>
            <a:xfrm rot="19843571">
              <a:off x="-125030" y="3568581"/>
              <a:ext cx="13849961" cy="90519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" name="等腰三角形 3"/>
            <p:cNvSpPr/>
            <p:nvPr/>
          </p:nvSpPr>
          <p:spPr>
            <a:xfrm rot="19799140">
              <a:off x="-374716" y="3019892"/>
              <a:ext cx="1311704" cy="1147741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梯形 4"/>
            <p:cNvSpPr/>
            <p:nvPr/>
          </p:nvSpPr>
          <p:spPr>
            <a:xfrm rot="19825405">
              <a:off x="-939685" y="3920153"/>
              <a:ext cx="4226887" cy="2546814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梯形 5"/>
            <p:cNvSpPr/>
            <p:nvPr/>
          </p:nvSpPr>
          <p:spPr>
            <a:xfrm rot="19825405">
              <a:off x="-151304" y="6116394"/>
              <a:ext cx="4785222" cy="924199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1331797" y="5794753"/>
              <a:ext cx="3203929" cy="180975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-5574891" y="-109720"/>
              <a:ext cx="18776540" cy="5446311"/>
            </a:xfrm>
            <a:prstGeom prst="triangle">
              <a:avLst>
                <a:gd name="adj" fmla="val 505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4" name="Rectangle 11"/>
          <p:cNvSpPr/>
          <p:nvPr/>
        </p:nvSpPr>
        <p:spPr>
          <a:xfrm>
            <a:off x="896000" y="1985093"/>
            <a:ext cx="2771174" cy="78944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200" dirty="0"/>
              <a:t>M. </a:t>
            </a:r>
            <a:r>
              <a:rPr lang="it-IT" sz="1200" dirty="0" err="1"/>
              <a:t>Focchiatti</a:t>
            </a:r>
            <a:r>
              <a:rPr lang="it-IT" sz="1200" dirty="0"/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200" dirty="0"/>
              <a:t>M. Rizzo ·  G. Rossetti  ·  K. Silvestri   M. </a:t>
            </a:r>
            <a:r>
              <a:rPr lang="it-IT" sz="1200" dirty="0" err="1"/>
              <a:t>Smaniotto</a:t>
            </a:r>
            <a:r>
              <a:rPr lang="it-IT" sz="1200" dirty="0"/>
              <a:t>  ·   C. </a:t>
            </a:r>
            <a:r>
              <a:rPr lang="it-IT" sz="1200" dirty="0" err="1"/>
              <a:t>Tessarolo</a:t>
            </a:r>
            <a:endParaRPr lang="it-IT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04797" y="1565200"/>
            <a:ext cx="3418790" cy="284691"/>
          </a:xfrm>
          <a:prstGeom prst="rect">
            <a:avLst/>
          </a:prstGeom>
          <a:solidFill>
            <a:schemeClr val="accent1"/>
          </a:solidFill>
        </p:spPr>
        <p:txBody>
          <a:bodyPr wrap="square" lIns="68577" tIns="34289" rIns="68577" bIns="34289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</a:rPr>
              <a:t>BY Graphite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304797" y="227469"/>
            <a:ext cx="41985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nettore 1 2"/>
          <p:cNvCxnSpPr/>
          <p:nvPr/>
        </p:nvCxnSpPr>
        <p:spPr>
          <a:xfrm flipH="1">
            <a:off x="3703036" y="1664004"/>
            <a:ext cx="14066" cy="4052515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12BC7076-0C68-48FE-87B1-2BFAAFC2686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44" y="2587878"/>
            <a:ext cx="504000" cy="523185"/>
          </a:xfrm>
          <a:prstGeom prst="rect">
            <a:avLst/>
          </a:prstGeom>
        </p:spPr>
      </p:pic>
      <p:sp>
        <p:nvSpPr>
          <p:cNvPr id="21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3386" y="6391960"/>
            <a:ext cx="888046" cy="365125"/>
          </a:xfrm>
        </p:spPr>
        <p:txBody>
          <a:bodyPr/>
          <a:lstStyle/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</a:t>
            </a:fld>
            <a:r>
              <a:rPr lang="it-IT" altLang="zh-CN" dirty="0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02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C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9" name="Gruppo 38"/>
          <p:cNvGrpSpPr/>
          <p:nvPr/>
        </p:nvGrpSpPr>
        <p:grpSpPr>
          <a:xfrm>
            <a:off x="1608282" y="2419790"/>
            <a:ext cx="7200288" cy="3170099"/>
            <a:chOff x="1608282" y="1913161"/>
            <a:chExt cx="7200288" cy="3170099"/>
          </a:xfrm>
        </p:grpSpPr>
        <p:sp>
          <p:nvSpPr>
            <p:cNvPr id="33" name="Rettangolo 32"/>
            <p:cNvSpPr/>
            <p:nvPr/>
          </p:nvSpPr>
          <p:spPr>
            <a:xfrm>
              <a:off x="1608282" y="1913161"/>
              <a:ext cx="7200288" cy="317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 typeface="Arial" charset="0"/>
                <a:buChar char="•"/>
              </a:pPr>
              <a:r>
                <a:rPr lang="it-IT" sz="2000" dirty="0">
                  <a:solidFill>
                    <a:srgbClr val="1E1E1E"/>
                  </a:solidFill>
                </a:rPr>
                <a:t>Il capitolato si prefigge di </a:t>
              </a:r>
              <a:r>
                <a:rPr lang="it-IT" sz="2000" b="1" dirty="0">
                  <a:solidFill>
                    <a:srgbClr val="1E1E1E"/>
                  </a:solidFill>
                </a:rPr>
                <a:t>creare uno strumento di supporto</a:t>
              </a:r>
              <a:r>
                <a:rPr lang="it-IT" sz="2000" dirty="0">
                  <a:solidFill>
                    <a:srgbClr val="1E1E1E"/>
                  </a:solidFill>
                </a:rPr>
                <a:t> per la libreria </a:t>
              </a:r>
              <a:r>
                <a:rPr lang="it-IT" sz="2000" i="1" dirty="0" err="1">
                  <a:solidFill>
                    <a:srgbClr val="1E1E1E"/>
                  </a:solidFill>
                </a:rPr>
                <a:t>Speect</a:t>
              </a:r>
              <a:r>
                <a:rPr lang="it-IT" sz="2000" dirty="0">
                  <a:solidFill>
                    <a:srgbClr val="1E1E1E"/>
                  </a:solidFill>
                </a:rPr>
                <a:t>, che sia in grado di semplificarne l’utilizzo;</a:t>
              </a:r>
            </a:p>
            <a:p>
              <a:pPr algn="just"/>
              <a:r>
                <a:rPr lang="it-IT" sz="2000" i="1" dirty="0">
                  <a:solidFill>
                    <a:srgbClr val="1E1E1E"/>
                  </a:solidFill>
                </a:rPr>
                <a:t> </a:t>
              </a:r>
              <a:endParaRPr lang="it-IT" sz="2000" dirty="0">
                <a:solidFill>
                  <a:srgbClr val="1E1E1E"/>
                </a:solidFill>
              </a:endParaRPr>
            </a:p>
            <a:p>
              <a:pPr marL="285750" indent="-285750" algn="just">
                <a:buFont typeface="Arial" charset="0"/>
                <a:buChar char="•"/>
              </a:pPr>
              <a:r>
                <a:rPr lang="it-IT" sz="2000" dirty="0">
                  <a:solidFill>
                    <a:srgbClr val="1E1E1E"/>
                  </a:solidFill>
                </a:rPr>
                <a:t>Il team vanta una </a:t>
              </a:r>
              <a:r>
                <a:rPr lang="it-IT" sz="2000" b="1" dirty="0">
                  <a:solidFill>
                    <a:srgbClr val="1E1E1E"/>
                  </a:solidFill>
                </a:rPr>
                <a:t>conoscenza pregressa</a:t>
              </a:r>
              <a:r>
                <a:rPr lang="it-IT" sz="2000" dirty="0">
                  <a:solidFill>
                    <a:srgbClr val="1E1E1E"/>
                  </a:solidFill>
                </a:rPr>
                <a:t> per alcune delle tecnologie richieste da quest’ambito;</a:t>
              </a:r>
            </a:p>
            <a:p>
              <a:pPr marL="285750" indent="-285750" algn="just">
                <a:buFont typeface="Arial" charset="0"/>
                <a:buChar char="•"/>
              </a:pPr>
              <a:endParaRPr lang="it-IT" sz="2000" dirty="0">
                <a:solidFill>
                  <a:srgbClr val="1E1E1E"/>
                </a:solidFill>
              </a:endParaRPr>
            </a:p>
            <a:p>
              <a:pPr marL="285750" indent="-285750" algn="just">
                <a:buFont typeface="Arial" charset="0"/>
                <a:buChar char="•"/>
              </a:pPr>
              <a:r>
                <a:rPr lang="it-IT" sz="2000" dirty="0">
                  <a:solidFill>
                    <a:srgbClr val="1E1E1E"/>
                  </a:solidFill>
                </a:rPr>
                <a:t>Il progetto presenta </a:t>
              </a:r>
              <a:r>
                <a:rPr lang="it-IT" sz="2000" b="1" dirty="0">
                  <a:solidFill>
                    <a:srgbClr val="1E1E1E"/>
                  </a:solidFill>
                </a:rPr>
                <a:t>ampi margini di espansione</a:t>
              </a:r>
              <a:r>
                <a:rPr lang="it-IT" sz="2000" dirty="0">
                  <a:solidFill>
                    <a:srgbClr val="1E1E1E"/>
                  </a:solidFill>
                </a:rPr>
                <a:t>, poiché godrà i benefici dell’espansione della libreria cui fornisce supporto.</a:t>
              </a:r>
            </a:p>
          </p:txBody>
        </p:sp>
        <p:sp>
          <p:nvSpPr>
            <p:cNvPr id="34" name="椭圆 2"/>
            <p:cNvSpPr>
              <a:spLocks noChangeAspect="1"/>
            </p:cNvSpPr>
            <p:nvPr/>
          </p:nvSpPr>
          <p:spPr>
            <a:xfrm>
              <a:off x="1667684" y="2020296"/>
              <a:ext cx="180000" cy="178683"/>
            </a:xfrm>
            <a:prstGeom prst="ellipse">
              <a:avLst/>
            </a:prstGeom>
            <a:solidFill>
              <a:srgbClr val="1F443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3999" dirty="0">
                <a:solidFill>
                  <a:srgbClr val="1F443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35" name="椭圆 2"/>
            <p:cNvSpPr>
              <a:spLocks noChangeAspect="1"/>
            </p:cNvSpPr>
            <p:nvPr/>
          </p:nvSpPr>
          <p:spPr>
            <a:xfrm>
              <a:off x="1675219" y="3223020"/>
              <a:ext cx="180000" cy="178683"/>
            </a:xfrm>
            <a:prstGeom prst="ellipse">
              <a:avLst/>
            </a:prstGeom>
            <a:solidFill>
              <a:srgbClr val="1F443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3999" dirty="0">
                <a:solidFill>
                  <a:srgbClr val="1F443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36" name="椭圆 2"/>
            <p:cNvSpPr>
              <a:spLocks noChangeAspect="1"/>
            </p:cNvSpPr>
            <p:nvPr/>
          </p:nvSpPr>
          <p:spPr>
            <a:xfrm>
              <a:off x="1681161" y="4177329"/>
              <a:ext cx="180000" cy="178683"/>
            </a:xfrm>
            <a:prstGeom prst="ellipse">
              <a:avLst/>
            </a:prstGeom>
            <a:solidFill>
              <a:srgbClr val="1F443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3999" dirty="0">
                <a:solidFill>
                  <a:srgbClr val="1F443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37" name="椭圆 2"/>
          <p:cNvSpPr/>
          <p:nvPr/>
        </p:nvSpPr>
        <p:spPr>
          <a:xfrm>
            <a:off x="729871" y="508382"/>
            <a:ext cx="799042" cy="799042"/>
          </a:xfrm>
          <a:prstGeom prst="ellipse">
            <a:avLst/>
          </a:prstGeom>
          <a:solidFill>
            <a:srgbClr val="3C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1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1608282" y="615515"/>
            <a:ext cx="7043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3200" b="1" dirty="0">
                <a:solidFill>
                  <a:srgbClr val="3E846F"/>
                </a:solidFill>
              </a:rPr>
              <a:t>Cosa ci ha spinto a scegliere C3</a:t>
            </a:r>
          </a:p>
        </p:txBody>
      </p:sp>
      <p:sp>
        <p:nvSpPr>
          <p:cNvPr id="13" name="Triangolo isoscele 12">
            <a:extLst>
              <a:ext uri="{FF2B5EF4-FFF2-40B4-BE49-F238E27FC236}">
                <a16:creationId xmlns:a16="http://schemas.microsoft.com/office/drawing/2014/main" id="{C2047045-4637-4B60-B6F2-CC2D6E7731EA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Segnaposto numero diapositiva 10">
            <a:extLst>
              <a:ext uri="{FF2B5EF4-FFF2-40B4-BE49-F238E27FC236}">
                <a16:creationId xmlns:a16="http://schemas.microsoft.com/office/drawing/2014/main" id="{14D07D34-00F7-4FB5-A2F2-64506C882FC8}"/>
              </a:ext>
            </a:extLst>
          </p:cNvPr>
          <p:cNvSpPr txBox="1">
            <a:spLocks/>
          </p:cNvSpPr>
          <p:nvPr/>
        </p:nvSpPr>
        <p:spPr>
          <a:xfrm>
            <a:off x="8007658" y="6391960"/>
            <a:ext cx="1073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10</a:t>
            </a:fld>
            <a:r>
              <a:rPr lang="it-IT" altLang="zh-CN" dirty="0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88009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C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194847408"/>
              </p:ext>
            </p:extLst>
          </p:nvPr>
        </p:nvGraphicFramePr>
        <p:xfrm>
          <a:off x="4135577" y="1307424"/>
          <a:ext cx="1814590" cy="1209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893351816"/>
              </p:ext>
            </p:extLst>
          </p:nvPr>
        </p:nvGraphicFramePr>
        <p:xfrm>
          <a:off x="4194945" y="4657327"/>
          <a:ext cx="1814590" cy="1209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矩形 20"/>
          <p:cNvSpPr/>
          <p:nvPr/>
        </p:nvSpPr>
        <p:spPr>
          <a:xfrm>
            <a:off x="1608282" y="2331799"/>
            <a:ext cx="7157020" cy="2212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Complessità elevata nel produrre un prodotto di qualità utilizzando le tecnologie richieste</a:t>
            </a:r>
            <a:endParaRPr kumimoji="1" lang="en-US" sz="1800" dirty="0">
              <a:solidFill>
                <a:srgbClr val="1E1E1E"/>
              </a:solidFill>
            </a:endParaRPr>
          </a:p>
          <a:p>
            <a:pPr algn="ctr">
              <a:lnSpc>
                <a:spcPct val="130000"/>
              </a:lnSpc>
            </a:pPr>
            <a:endParaRPr kumimoji="1" lang="it-IT" sz="1600" dirty="0">
              <a:solidFill>
                <a:srgbClr val="1E1E1E"/>
              </a:solidFill>
            </a:endParaRPr>
          </a:p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Il gruppo ritiene opportuno che un prodotto così interessante sia condiviso sotto licenza</a:t>
            </a:r>
            <a:r>
              <a:rPr kumimoji="1" lang="zh-CN" altLang="en-US" sz="1800" dirty="0">
                <a:solidFill>
                  <a:srgbClr val="1E1E1E"/>
                </a:solidFill>
              </a:rPr>
              <a:t> </a:t>
            </a:r>
            <a:r>
              <a:rPr kumimoji="1" lang="it-IT" sz="1800" dirty="0" err="1">
                <a:solidFill>
                  <a:srgbClr val="1E1E1E"/>
                </a:solidFill>
              </a:rPr>
              <a:t>opensource</a:t>
            </a:r>
            <a:r>
              <a:rPr kumimoji="1" lang="it-IT" sz="1800" dirty="0">
                <a:solidFill>
                  <a:srgbClr val="1E1E1E"/>
                </a:solidFill>
              </a:rPr>
              <a:t>, </a:t>
            </a:r>
          </a:p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contrariamente a quanto sottolineato dal proponente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1608282" y="615515"/>
            <a:ext cx="7043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Perchè</a:t>
            </a:r>
            <a:r>
              <a:rPr lang="en-US" altLang="zh-CN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abbiamo</a:t>
            </a:r>
            <a:r>
              <a:rPr lang="en-US" altLang="zh-CN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scartato</a:t>
            </a:r>
            <a:r>
              <a:rPr lang="zh-CN" altLang="en-US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gli</a:t>
            </a:r>
            <a:r>
              <a:rPr lang="zh-CN" altLang="en-US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altri</a:t>
            </a:r>
            <a:endParaRPr lang="it-IT" sz="3200" b="1" dirty="0">
              <a:solidFill>
                <a:srgbClr val="3E846F"/>
              </a:solidFill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2243598" y="5614283"/>
            <a:ext cx="6060558" cy="772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Dubbi sulla capacità di garantire </a:t>
            </a:r>
          </a:p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codice auto-generato di effettiva qualità</a:t>
            </a:r>
          </a:p>
        </p:txBody>
      </p:sp>
      <p:sp>
        <p:nvSpPr>
          <p:cNvPr id="30" name="椭圆 2"/>
          <p:cNvSpPr/>
          <p:nvPr/>
        </p:nvSpPr>
        <p:spPr>
          <a:xfrm>
            <a:off x="729871" y="508382"/>
            <a:ext cx="799042" cy="799042"/>
          </a:xfrm>
          <a:prstGeom prst="ellipse">
            <a:avLst/>
          </a:prstGeom>
          <a:solidFill>
            <a:srgbClr val="3C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1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Triangolo isoscele 12">
            <a:extLst>
              <a:ext uri="{FF2B5EF4-FFF2-40B4-BE49-F238E27FC236}">
                <a16:creationId xmlns:a16="http://schemas.microsoft.com/office/drawing/2014/main" id="{E99791C5-8C48-4E5A-AABB-DBEC1CAB8AD5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Segnaposto numero diapositiva 10">
            <a:extLst>
              <a:ext uri="{FF2B5EF4-FFF2-40B4-BE49-F238E27FC236}">
                <a16:creationId xmlns:a16="http://schemas.microsoft.com/office/drawing/2014/main" id="{6B92EF78-E9E7-480E-9CBC-6CEECDFFC60E}"/>
              </a:ext>
            </a:extLst>
          </p:cNvPr>
          <p:cNvSpPr txBox="1">
            <a:spLocks/>
          </p:cNvSpPr>
          <p:nvPr/>
        </p:nvSpPr>
        <p:spPr>
          <a:xfrm>
            <a:off x="8007658" y="6391960"/>
            <a:ext cx="1073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11</a:t>
            </a:fld>
            <a:r>
              <a:rPr lang="it-IT" altLang="zh-CN" dirty="0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5225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Graphic spid="15" grpId="0">
        <p:bldAsOne/>
      </p:bldGraphic>
      <p:bldP spid="21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3"/>
          <p:cNvGrpSpPr/>
          <p:nvPr/>
        </p:nvGrpSpPr>
        <p:grpSpPr>
          <a:xfrm>
            <a:off x="1941075" y="2624143"/>
            <a:ext cx="1512602" cy="1754070"/>
            <a:chOff x="1916014" y="1535925"/>
            <a:chExt cx="1512799" cy="1754299"/>
          </a:xfrm>
        </p:grpSpPr>
        <p:sp>
          <p:nvSpPr>
            <p:cNvPr id="10" name="椭圆 2"/>
            <p:cNvSpPr/>
            <p:nvPr/>
          </p:nvSpPr>
          <p:spPr>
            <a:xfrm>
              <a:off x="1916014" y="1584487"/>
              <a:ext cx="1512799" cy="15127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1998" dirty="0">
                <a:solidFill>
                  <a:srgbClr val="3C846F"/>
                </a:solidFill>
              </a:endParaRPr>
            </a:p>
          </p:txBody>
        </p:sp>
        <p:sp>
          <p:nvSpPr>
            <p:cNvPr id="11" name="矩形 1"/>
            <p:cNvSpPr/>
            <p:nvPr/>
          </p:nvSpPr>
          <p:spPr>
            <a:xfrm>
              <a:off x="2153614" y="1535925"/>
              <a:ext cx="1037600" cy="17542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kumimoji="1" lang="en-US" altLang="zh-CN" sz="11998" dirty="0">
                  <a:solidFill>
                    <a:srgbClr val="EE7633"/>
                  </a:solidFill>
                </a:rPr>
                <a:t>2</a:t>
              </a:r>
              <a:endParaRPr kumimoji="1" lang="zh-CN" altLang="en-US" sz="11998" dirty="0">
                <a:solidFill>
                  <a:srgbClr val="EE7633"/>
                </a:solidFill>
              </a:endParaRPr>
            </a:p>
          </p:txBody>
        </p:sp>
      </p:grpSp>
      <p:sp>
        <p:nvSpPr>
          <p:cNvPr id="12" name="文本框 5"/>
          <p:cNvSpPr txBox="1"/>
          <p:nvPr/>
        </p:nvSpPr>
        <p:spPr>
          <a:xfrm>
            <a:off x="3691246" y="3198167"/>
            <a:ext cx="4692310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Organizzazione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del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lavoro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DA075087-4E0E-41BC-847B-05189B8D44C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Segnaposto numero diapositiva 10">
            <a:extLst>
              <a:ext uri="{FF2B5EF4-FFF2-40B4-BE49-F238E27FC236}">
                <a16:creationId xmlns:a16="http://schemas.microsoft.com/office/drawing/2014/main" id="{651FE7BC-411F-4003-A363-FE8814FB7DF9}"/>
              </a:ext>
            </a:extLst>
          </p:cNvPr>
          <p:cNvSpPr txBox="1">
            <a:spLocks/>
          </p:cNvSpPr>
          <p:nvPr/>
        </p:nvSpPr>
        <p:spPr>
          <a:xfrm>
            <a:off x="8007658" y="6391960"/>
            <a:ext cx="1073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12</a:t>
            </a:fld>
            <a:r>
              <a:rPr lang="it-IT" altLang="zh-CN" dirty="0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8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27"/>
          <p:cNvSpPr/>
          <p:nvPr/>
        </p:nvSpPr>
        <p:spPr>
          <a:xfrm>
            <a:off x="1573008" y="274806"/>
            <a:ext cx="62506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EE7633"/>
                </a:solidFill>
              </a:rPr>
              <a:t>Norme</a:t>
            </a:r>
            <a:r>
              <a:rPr lang="zh-CN" altLang="en-US" sz="3200" b="1" dirty="0">
                <a:solidFill>
                  <a:srgbClr val="EE7633"/>
                </a:solidFill>
              </a:rPr>
              <a:t> </a:t>
            </a:r>
            <a:r>
              <a:rPr lang="it-IT" altLang="zh-CN" sz="3200" b="1" dirty="0">
                <a:solidFill>
                  <a:srgbClr val="EE7633"/>
                </a:solidFill>
              </a:rPr>
              <a:t>e strumenti</a:t>
            </a:r>
            <a:endParaRPr lang="it-IT" sz="3200" b="1" dirty="0">
              <a:solidFill>
                <a:srgbClr val="EE7633"/>
              </a:solidFill>
            </a:endParaRPr>
          </a:p>
        </p:txBody>
      </p:sp>
      <p:sp>
        <p:nvSpPr>
          <p:cNvPr id="23" name="Triangolo isoscele 22">
            <a:extLst>
              <a:ext uri="{FF2B5EF4-FFF2-40B4-BE49-F238E27FC236}">
                <a16:creationId xmlns:a16="http://schemas.microsoft.com/office/drawing/2014/main" id="{FFC65234-5AB2-476B-BF74-538AD98B4255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Segnaposto numero diapositiva 10">
            <a:extLst>
              <a:ext uri="{FF2B5EF4-FFF2-40B4-BE49-F238E27FC236}">
                <a16:creationId xmlns:a16="http://schemas.microsoft.com/office/drawing/2014/main" id="{D421F24E-C8AF-4EA4-9C6F-9C6C4067600B}"/>
              </a:ext>
            </a:extLst>
          </p:cNvPr>
          <p:cNvSpPr txBox="1">
            <a:spLocks/>
          </p:cNvSpPr>
          <p:nvPr/>
        </p:nvSpPr>
        <p:spPr>
          <a:xfrm>
            <a:off x="8007658" y="6391960"/>
            <a:ext cx="1073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13</a:t>
            </a:fld>
            <a:r>
              <a:rPr lang="it-IT" altLang="zh-CN" dirty="0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2" name="Pentagono 46">
            <a:extLst>
              <a:ext uri="{FF2B5EF4-FFF2-40B4-BE49-F238E27FC236}">
                <a16:creationId xmlns:a16="http://schemas.microsoft.com/office/drawing/2014/main" id="{7265E0B1-5A58-4E7A-B4F3-FE483F44BE05}"/>
              </a:ext>
            </a:extLst>
          </p:cNvPr>
          <p:cNvSpPr/>
          <p:nvPr/>
        </p:nvSpPr>
        <p:spPr>
          <a:xfrm>
            <a:off x="1199113" y="5885176"/>
            <a:ext cx="4397334" cy="759600"/>
          </a:xfrm>
          <a:prstGeom prst="homePlate">
            <a:avLst/>
          </a:prstGeom>
          <a:solidFill>
            <a:srgbClr val="558E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53" name="任意多边形 22">
            <a:extLst>
              <a:ext uri="{FF2B5EF4-FFF2-40B4-BE49-F238E27FC236}">
                <a16:creationId xmlns:a16="http://schemas.microsoft.com/office/drawing/2014/main" id="{986014EF-5560-480C-8AE6-B150DA0E9695}"/>
              </a:ext>
            </a:extLst>
          </p:cNvPr>
          <p:cNvSpPr/>
          <p:nvPr/>
        </p:nvSpPr>
        <p:spPr>
          <a:xfrm>
            <a:off x="1199112" y="5874715"/>
            <a:ext cx="4058687" cy="770061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1081">
              <a:spcBef>
                <a:spcPct val="0"/>
              </a:spcBef>
            </a:pPr>
            <a:r>
              <a:rPr lang="it-IT" sz="2000" b="1" dirty="0"/>
              <a:t>Tracciamento del lavoro </a:t>
            </a:r>
          </a:p>
          <a:p>
            <a:pPr algn="ctr" defTabSz="711081">
              <a:spcBef>
                <a:spcPct val="0"/>
              </a:spcBef>
            </a:pPr>
            <a:r>
              <a:rPr lang="it-IT" sz="2000" b="1" dirty="0"/>
              <a:t>del team</a:t>
            </a:r>
          </a:p>
        </p:txBody>
      </p:sp>
      <p:sp>
        <p:nvSpPr>
          <p:cNvPr id="54" name="Pentagono 45">
            <a:extLst>
              <a:ext uri="{FF2B5EF4-FFF2-40B4-BE49-F238E27FC236}">
                <a16:creationId xmlns:a16="http://schemas.microsoft.com/office/drawing/2014/main" id="{393E7F06-0AA2-4536-BE8E-2F1C2E300B46}"/>
              </a:ext>
            </a:extLst>
          </p:cNvPr>
          <p:cNvSpPr/>
          <p:nvPr/>
        </p:nvSpPr>
        <p:spPr>
          <a:xfrm>
            <a:off x="1204204" y="4893011"/>
            <a:ext cx="4397334" cy="759600"/>
          </a:xfrm>
          <a:prstGeom prst="homePlate">
            <a:avLst/>
          </a:prstGeom>
          <a:solidFill>
            <a:srgbClr val="CCD3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55" name="任意多边形 22">
            <a:extLst>
              <a:ext uri="{FF2B5EF4-FFF2-40B4-BE49-F238E27FC236}">
                <a16:creationId xmlns:a16="http://schemas.microsoft.com/office/drawing/2014/main" id="{7C4466C0-7A82-4503-B791-EF2B535A6D44}"/>
              </a:ext>
            </a:extLst>
          </p:cNvPr>
          <p:cNvSpPr/>
          <p:nvPr/>
        </p:nvSpPr>
        <p:spPr>
          <a:xfrm>
            <a:off x="1129390" y="4872377"/>
            <a:ext cx="4128409" cy="780234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1081">
              <a:spcBef>
                <a:spcPct val="0"/>
              </a:spcBef>
            </a:pPr>
            <a:r>
              <a:rPr lang="it-IT" sz="2000" b="1" dirty="0" err="1"/>
              <a:t>Versionamento</a:t>
            </a:r>
            <a:r>
              <a:rPr lang="it-IT" sz="2000" b="1" dirty="0"/>
              <a:t> </a:t>
            </a:r>
          </a:p>
          <a:p>
            <a:pPr algn="ctr" defTabSz="711081">
              <a:spcBef>
                <a:spcPct val="0"/>
              </a:spcBef>
            </a:pPr>
            <a:r>
              <a:rPr lang="it-IT" sz="2000" b="1" dirty="0"/>
              <a:t>e salvataggio dei file</a:t>
            </a:r>
            <a:endParaRPr lang="zh-CN" altLang="en-US" sz="2000" b="1" dirty="0"/>
          </a:p>
        </p:txBody>
      </p:sp>
      <p:sp>
        <p:nvSpPr>
          <p:cNvPr id="56" name="Pentagono 44">
            <a:extLst>
              <a:ext uri="{FF2B5EF4-FFF2-40B4-BE49-F238E27FC236}">
                <a16:creationId xmlns:a16="http://schemas.microsoft.com/office/drawing/2014/main" id="{3331875D-34D8-4D0E-82D9-56AE8FD32DEB}"/>
              </a:ext>
            </a:extLst>
          </p:cNvPr>
          <p:cNvSpPr/>
          <p:nvPr/>
        </p:nvSpPr>
        <p:spPr>
          <a:xfrm>
            <a:off x="1129391" y="3907379"/>
            <a:ext cx="4477325" cy="759600"/>
          </a:xfrm>
          <a:prstGeom prst="homePlate">
            <a:avLst/>
          </a:prstGeom>
          <a:solidFill>
            <a:srgbClr val="7F1D1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57" name="任意多边形 17">
            <a:extLst>
              <a:ext uri="{FF2B5EF4-FFF2-40B4-BE49-F238E27FC236}">
                <a16:creationId xmlns:a16="http://schemas.microsoft.com/office/drawing/2014/main" id="{D7C5A35F-0EC9-4DC2-B03D-06B886F471C8}"/>
              </a:ext>
            </a:extLst>
          </p:cNvPr>
          <p:cNvSpPr/>
          <p:nvPr/>
        </p:nvSpPr>
        <p:spPr>
          <a:xfrm>
            <a:off x="1199112" y="3884140"/>
            <a:ext cx="4058688" cy="776306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2000" b="1" dirty="0"/>
              <a:t>Comunicazioni </a:t>
            </a:r>
            <a:r>
              <a:rPr lang="en-US" altLang="zh-CN" sz="2000" b="1" dirty="0" err="1"/>
              <a:t>es</a:t>
            </a:r>
            <a:r>
              <a:rPr lang="it-IT" sz="2000" b="1" dirty="0"/>
              <a:t>terne</a:t>
            </a:r>
            <a:endParaRPr lang="zh-CN" altLang="en-US" sz="2000" b="1" dirty="0"/>
          </a:p>
        </p:txBody>
      </p:sp>
      <p:sp>
        <p:nvSpPr>
          <p:cNvPr id="58" name="Pentagono 43">
            <a:extLst>
              <a:ext uri="{FF2B5EF4-FFF2-40B4-BE49-F238E27FC236}">
                <a16:creationId xmlns:a16="http://schemas.microsoft.com/office/drawing/2014/main" id="{9B7C469F-E3BA-4F3E-B6A3-D14F94B482A2}"/>
              </a:ext>
            </a:extLst>
          </p:cNvPr>
          <p:cNvSpPr/>
          <p:nvPr/>
        </p:nvSpPr>
        <p:spPr>
          <a:xfrm>
            <a:off x="1201583" y="2919142"/>
            <a:ext cx="4397334" cy="759600"/>
          </a:xfrm>
          <a:prstGeom prst="homePlate">
            <a:avLst/>
          </a:prstGeom>
          <a:solidFill>
            <a:srgbClr val="EE76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59" name="任意多边形 17">
            <a:extLst>
              <a:ext uri="{FF2B5EF4-FFF2-40B4-BE49-F238E27FC236}">
                <a16:creationId xmlns:a16="http://schemas.microsoft.com/office/drawing/2014/main" id="{91E0572F-6BF6-42B7-96F3-7690588A7D8E}"/>
              </a:ext>
            </a:extLst>
          </p:cNvPr>
          <p:cNvSpPr/>
          <p:nvPr/>
        </p:nvSpPr>
        <p:spPr>
          <a:xfrm>
            <a:off x="1165488" y="2919141"/>
            <a:ext cx="4128408" cy="738967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2000" b="1" dirty="0"/>
              <a:t>Comunicazioni interne informali</a:t>
            </a:r>
            <a:endParaRPr lang="zh-CN" altLang="en-US" sz="2000" b="1" dirty="0"/>
          </a:p>
        </p:txBody>
      </p:sp>
      <p:sp>
        <p:nvSpPr>
          <p:cNvPr id="60" name="Pentagono 6">
            <a:extLst>
              <a:ext uri="{FF2B5EF4-FFF2-40B4-BE49-F238E27FC236}">
                <a16:creationId xmlns:a16="http://schemas.microsoft.com/office/drawing/2014/main" id="{F360B81A-ABD3-43F7-9C1F-9DA05E407545}"/>
              </a:ext>
            </a:extLst>
          </p:cNvPr>
          <p:cNvSpPr/>
          <p:nvPr/>
        </p:nvSpPr>
        <p:spPr>
          <a:xfrm>
            <a:off x="1201584" y="1887388"/>
            <a:ext cx="4397334" cy="759600"/>
          </a:xfrm>
          <a:prstGeom prst="homePlate">
            <a:avLst/>
          </a:prstGeom>
          <a:solidFill>
            <a:srgbClr val="3E846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61" name="任意多边形 14">
            <a:extLst>
              <a:ext uri="{FF2B5EF4-FFF2-40B4-BE49-F238E27FC236}">
                <a16:creationId xmlns:a16="http://schemas.microsoft.com/office/drawing/2014/main" id="{56EE3A85-F087-455E-812C-12EE9CB9741A}"/>
              </a:ext>
            </a:extLst>
          </p:cNvPr>
          <p:cNvSpPr/>
          <p:nvPr/>
        </p:nvSpPr>
        <p:spPr>
          <a:xfrm>
            <a:off x="1129392" y="1887388"/>
            <a:ext cx="4128408" cy="759599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2000" b="1" dirty="0"/>
              <a:t>Comunicazioni interne formali</a:t>
            </a:r>
            <a:endParaRPr lang="zh-CN" altLang="en-US" sz="2000" b="1" dirty="0"/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84F822BE-A18A-4AA9-A5D7-DF7EB422A1AA}"/>
              </a:ext>
            </a:extLst>
          </p:cNvPr>
          <p:cNvSpPr/>
          <p:nvPr/>
        </p:nvSpPr>
        <p:spPr>
          <a:xfrm>
            <a:off x="5671110" y="2065941"/>
            <a:ext cx="3125132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 dirty="0">
                <a:solidFill>
                  <a:srgbClr val="1E1E1E"/>
                </a:solidFill>
              </a:rPr>
              <a:t>SLACK </a:t>
            </a: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49751DE8-51EF-4D76-920F-EF2E1CDB7630}"/>
              </a:ext>
            </a:extLst>
          </p:cNvPr>
          <p:cNvSpPr/>
          <p:nvPr/>
        </p:nvSpPr>
        <p:spPr>
          <a:xfrm>
            <a:off x="5697967" y="3083959"/>
            <a:ext cx="2426167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rgbClr val="1E1E1E"/>
                </a:solidFill>
              </a:rPr>
              <a:t>TELEGRAM</a:t>
            </a:r>
            <a:endParaRPr lang="it-IT" sz="1800" b="1" dirty="0">
              <a:solidFill>
                <a:srgbClr val="1E1E1E"/>
              </a:solidFill>
            </a:endParaRP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D33B0379-2839-4ACF-A5FB-07BA228161D7}"/>
              </a:ext>
            </a:extLst>
          </p:cNvPr>
          <p:cNvSpPr/>
          <p:nvPr/>
        </p:nvSpPr>
        <p:spPr>
          <a:xfrm>
            <a:off x="5676436" y="4036829"/>
            <a:ext cx="4895397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 dirty="0" err="1">
                <a:solidFill>
                  <a:srgbClr val="1E1E1E"/>
                </a:solidFill>
              </a:rPr>
              <a:t>graphite.swe@gmail.com</a:t>
            </a:r>
            <a:endParaRPr lang="it-IT" sz="2000" b="1" dirty="0">
              <a:solidFill>
                <a:srgbClr val="1E1E1E"/>
              </a:solidFill>
            </a:endParaRPr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81CA7597-B500-45D8-AA2A-07949C6B7155}"/>
              </a:ext>
            </a:extLst>
          </p:cNvPr>
          <p:cNvSpPr/>
          <p:nvPr/>
        </p:nvSpPr>
        <p:spPr>
          <a:xfrm>
            <a:off x="5697967" y="5072756"/>
            <a:ext cx="31036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 dirty="0" err="1">
                <a:solidFill>
                  <a:srgbClr val="1E1E1E"/>
                </a:solidFill>
              </a:rPr>
              <a:t>GitHub</a:t>
            </a:r>
            <a:r>
              <a:rPr lang="it-IT" sz="1800" b="1" dirty="0">
                <a:solidFill>
                  <a:srgbClr val="1E1E1E"/>
                </a:solidFill>
              </a:rPr>
              <a:t> </a:t>
            </a:r>
            <a:endParaRPr lang="zh-CN" altLang="en-US" sz="1800" b="1" dirty="0">
              <a:solidFill>
                <a:srgbClr val="1E1E1E"/>
              </a:solidFill>
            </a:endParaRP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BC567753-4F1D-4F3B-8425-D5CA9E1DC9E8}"/>
              </a:ext>
            </a:extLst>
          </p:cNvPr>
          <p:cNvSpPr/>
          <p:nvPr/>
        </p:nvSpPr>
        <p:spPr>
          <a:xfrm>
            <a:off x="5697967" y="6071814"/>
            <a:ext cx="332502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2000" b="1" dirty="0" err="1">
                <a:solidFill>
                  <a:srgbClr val="1E1E1E"/>
                </a:solidFill>
              </a:rPr>
              <a:t>Wrike</a:t>
            </a:r>
            <a:endParaRPr lang="it-IT" sz="2000" b="1" dirty="0">
              <a:solidFill>
                <a:srgbClr val="1E1E1E"/>
              </a:solidFill>
            </a:endParaRPr>
          </a:p>
        </p:txBody>
      </p:sp>
      <p:sp>
        <p:nvSpPr>
          <p:cNvPr id="10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67183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/>
      <p:bldP spid="54" grpId="0" animBg="1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arrotondato 24"/>
          <p:cNvSpPr/>
          <p:nvPr/>
        </p:nvSpPr>
        <p:spPr>
          <a:xfrm>
            <a:off x="1723421" y="1047919"/>
            <a:ext cx="7222871" cy="1223382"/>
          </a:xfrm>
          <a:prstGeom prst="roundRect">
            <a:avLst/>
          </a:prstGeom>
          <a:solidFill>
            <a:srgbClr val="EE7633">
              <a:alpha val="5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CF557F0-A680-4DF7-B712-AD694949BD64}"/>
              </a:ext>
            </a:extLst>
          </p:cNvPr>
          <p:cNvSpPr/>
          <p:nvPr/>
        </p:nvSpPr>
        <p:spPr>
          <a:xfrm>
            <a:off x="2847047" y="2801965"/>
            <a:ext cx="2396810" cy="654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800" b="1" dirty="0">
                <a:solidFill>
                  <a:srgbClr val="1E1E1E"/>
                </a:solidFill>
                <a:latin typeface="+mj-lt"/>
              </a:rPr>
              <a:t>Sotto-attività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0D165C8-1E05-43D1-BAD3-0EE11E502463}"/>
              </a:ext>
            </a:extLst>
          </p:cNvPr>
          <p:cNvSpPr/>
          <p:nvPr/>
        </p:nvSpPr>
        <p:spPr>
          <a:xfrm>
            <a:off x="1928434" y="1036040"/>
            <a:ext cx="68837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Inizio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dopo la presentazione della RR</a:t>
            </a:r>
          </a:p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Termine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19-03-2018</a:t>
            </a:r>
          </a:p>
        </p:txBody>
      </p:sp>
      <p:sp>
        <p:nvSpPr>
          <p:cNvPr id="24" name="Rettangolo 23"/>
          <p:cNvSpPr/>
          <p:nvPr/>
        </p:nvSpPr>
        <p:spPr>
          <a:xfrm>
            <a:off x="1624758" y="302189"/>
            <a:ext cx="62506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EE7633"/>
                </a:solidFill>
              </a:rPr>
              <a:t>Progettazione</a:t>
            </a:r>
            <a:r>
              <a:rPr lang="zh-CN" altLang="en-US" sz="3200" b="1" dirty="0">
                <a:solidFill>
                  <a:srgbClr val="EE7633"/>
                </a:solidFill>
              </a:rPr>
              <a:t> </a:t>
            </a:r>
            <a:r>
              <a:rPr lang="en-US" altLang="zh-CN" sz="3200" b="1" dirty="0" err="1">
                <a:solidFill>
                  <a:srgbClr val="EE7633"/>
                </a:solidFill>
              </a:rPr>
              <a:t>architetturale</a:t>
            </a:r>
            <a:endParaRPr lang="it-IT" sz="3200" b="1" dirty="0">
              <a:solidFill>
                <a:srgbClr val="EE7633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3303373" y="352785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Incremento e Verifica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Specifica Tecnica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Glossario</a:t>
            </a:r>
            <a:endParaRPr lang="it-IT" dirty="0">
              <a:solidFill>
                <a:srgbClr val="1E1E1E"/>
              </a:solidFill>
            </a:endParaRPr>
          </a:p>
        </p:txBody>
      </p:sp>
      <p:sp>
        <p:nvSpPr>
          <p:cNvPr id="26" name="Freccia curva 25"/>
          <p:cNvSpPr/>
          <p:nvPr/>
        </p:nvSpPr>
        <p:spPr>
          <a:xfrm flipV="1">
            <a:off x="2046487" y="2841244"/>
            <a:ext cx="643185" cy="615196"/>
          </a:xfrm>
          <a:prstGeom prst="bentArrow">
            <a:avLst>
              <a:gd name="adj1" fmla="val 40369"/>
              <a:gd name="adj2" fmla="val 44212"/>
              <a:gd name="adj3" fmla="val 50000"/>
              <a:gd name="adj4" fmla="val 3414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4" name="Triangolo isoscele 13">
            <a:extLst>
              <a:ext uri="{FF2B5EF4-FFF2-40B4-BE49-F238E27FC236}">
                <a16:creationId xmlns:a16="http://schemas.microsoft.com/office/drawing/2014/main" id="{4C85B484-EC70-4C48-94DB-21C33C00F1CD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Segnaposto numero diapositiva 10">
            <a:extLst>
              <a:ext uri="{FF2B5EF4-FFF2-40B4-BE49-F238E27FC236}">
                <a16:creationId xmlns:a16="http://schemas.microsoft.com/office/drawing/2014/main" id="{77089209-9FF5-45AC-BAFB-ACA5350D71BF}"/>
              </a:ext>
            </a:extLst>
          </p:cNvPr>
          <p:cNvSpPr txBox="1">
            <a:spLocks/>
          </p:cNvSpPr>
          <p:nvPr/>
        </p:nvSpPr>
        <p:spPr>
          <a:xfrm>
            <a:off x="8007658" y="6391960"/>
            <a:ext cx="1073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14</a:t>
            </a:fld>
            <a:r>
              <a:rPr lang="it-IT" altLang="zh-CN" dirty="0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344B358-77F0-4561-B6A9-3DFFB37C5B5A}"/>
              </a:ext>
            </a:extLst>
          </p:cNvPr>
          <p:cNvSpPr/>
          <p:nvPr/>
        </p:nvSpPr>
        <p:spPr>
          <a:xfrm>
            <a:off x="1775939" y="3756247"/>
            <a:ext cx="48061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b="1" dirty="0">
                <a:solidFill>
                  <a:srgbClr val="EE7633"/>
                </a:solidFill>
              </a:rPr>
              <a:t>Validazione e collaudo</a:t>
            </a:r>
          </a:p>
        </p:txBody>
      </p:sp>
      <p:sp>
        <p:nvSpPr>
          <p:cNvPr id="14" name="Rettangolo arrotondato 13"/>
          <p:cNvSpPr/>
          <p:nvPr/>
        </p:nvSpPr>
        <p:spPr>
          <a:xfrm>
            <a:off x="1713775" y="1044363"/>
            <a:ext cx="7222871" cy="1223382"/>
          </a:xfrm>
          <a:prstGeom prst="roundRect">
            <a:avLst/>
          </a:prstGeom>
          <a:solidFill>
            <a:srgbClr val="EE7633">
              <a:alpha val="5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624758" y="302189"/>
            <a:ext cx="73215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EE7633"/>
                </a:solidFill>
              </a:rPr>
              <a:t>Progettazione</a:t>
            </a:r>
            <a:r>
              <a:rPr lang="zh-CN" altLang="en-US" sz="3100" b="1" dirty="0">
                <a:solidFill>
                  <a:srgbClr val="EE7633"/>
                </a:solidFill>
              </a:rPr>
              <a:t> </a:t>
            </a:r>
            <a:r>
              <a:rPr lang="it-IT" sz="3100" b="1" dirty="0">
                <a:solidFill>
                  <a:srgbClr val="EE7633"/>
                </a:solidFill>
              </a:rPr>
              <a:t>di dettaglio e Codi</a:t>
            </a:r>
            <a:r>
              <a:rPr lang="en-US" altLang="zh-CN" sz="3100" b="1" dirty="0">
                <a:solidFill>
                  <a:srgbClr val="EE7633"/>
                </a:solidFill>
              </a:rPr>
              <a:t>fi</a:t>
            </a:r>
            <a:r>
              <a:rPr lang="it-IT" sz="3100" b="1" dirty="0" err="1">
                <a:solidFill>
                  <a:srgbClr val="EE7633"/>
                </a:solidFill>
              </a:rPr>
              <a:t>ca</a:t>
            </a:r>
            <a:endParaRPr lang="it-IT" sz="3100" b="1" dirty="0">
              <a:solidFill>
                <a:srgbClr val="EE7633"/>
              </a:solidFill>
            </a:endParaRPr>
          </a:p>
          <a:p>
            <a:endParaRPr lang="it-IT" sz="3200" b="1" dirty="0">
              <a:solidFill>
                <a:srgbClr val="EE7633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29D8A75-8082-4FA0-BCCB-F91A8FF2D459}"/>
              </a:ext>
            </a:extLst>
          </p:cNvPr>
          <p:cNvSpPr/>
          <p:nvPr/>
        </p:nvSpPr>
        <p:spPr>
          <a:xfrm>
            <a:off x="1851726" y="1044363"/>
            <a:ext cx="6946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Inizio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dopo la Revisione di Progettazione </a:t>
            </a:r>
          </a:p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Termine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23-04-2018</a:t>
            </a:r>
          </a:p>
        </p:txBody>
      </p:sp>
      <p:sp>
        <p:nvSpPr>
          <p:cNvPr id="17" name="Rettangolo arrotondato 16"/>
          <p:cNvSpPr/>
          <p:nvPr/>
        </p:nvSpPr>
        <p:spPr>
          <a:xfrm>
            <a:off x="1713775" y="4341022"/>
            <a:ext cx="7222871" cy="1223382"/>
          </a:xfrm>
          <a:prstGeom prst="roundRect">
            <a:avLst/>
          </a:prstGeom>
          <a:solidFill>
            <a:srgbClr val="EE7633">
              <a:alpha val="5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229D8A75-8082-4FA0-BCCB-F91A8FF2D459}"/>
              </a:ext>
            </a:extLst>
          </p:cNvPr>
          <p:cNvSpPr/>
          <p:nvPr/>
        </p:nvSpPr>
        <p:spPr>
          <a:xfrm>
            <a:off x="1946289" y="4341022"/>
            <a:ext cx="6946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Inizio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dopo la Revisione di </a:t>
            </a:r>
            <a:r>
              <a:rPr lang="en-US" altLang="zh-CN" dirty="0" err="1">
                <a:solidFill>
                  <a:schemeClr val="bg1"/>
                </a:solidFill>
                <a:latin typeface="+mj-lt"/>
              </a:rPr>
              <a:t>Qualifica</a:t>
            </a:r>
            <a:endParaRPr lang="it-IT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Termine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14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-0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5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-2018</a:t>
            </a:r>
          </a:p>
        </p:txBody>
      </p:sp>
      <p:sp>
        <p:nvSpPr>
          <p:cNvPr id="19" name="Triangolo isoscele 18">
            <a:extLst>
              <a:ext uri="{FF2B5EF4-FFF2-40B4-BE49-F238E27FC236}">
                <a16:creationId xmlns:a16="http://schemas.microsoft.com/office/drawing/2014/main" id="{B8665903-757F-46EF-A756-358F9DA3A9BD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Segnaposto numero diapositiva 10">
            <a:extLst>
              <a:ext uri="{FF2B5EF4-FFF2-40B4-BE49-F238E27FC236}">
                <a16:creationId xmlns:a16="http://schemas.microsoft.com/office/drawing/2014/main" id="{046ED5AF-7148-4103-AC94-1953EE41B5C1}"/>
              </a:ext>
            </a:extLst>
          </p:cNvPr>
          <p:cNvSpPr txBox="1">
            <a:spLocks/>
          </p:cNvSpPr>
          <p:nvPr/>
        </p:nvSpPr>
        <p:spPr>
          <a:xfrm>
            <a:off x="8007658" y="6391960"/>
            <a:ext cx="1073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15</a:t>
            </a:fld>
            <a:r>
              <a:rPr lang="it-IT" altLang="zh-CN" dirty="0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9174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1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2"/>
          <p:cNvSpPr/>
          <p:nvPr/>
        </p:nvSpPr>
        <p:spPr>
          <a:xfrm>
            <a:off x="1941075" y="2672699"/>
            <a:ext cx="1512602" cy="15126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1998" dirty="0">
              <a:solidFill>
                <a:srgbClr val="3C846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78643" y="2672699"/>
            <a:ext cx="1037465" cy="1754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kumimoji="1" lang="en-US" altLang="zh-CN" sz="11998" dirty="0">
                <a:solidFill>
                  <a:srgbClr val="7D1319"/>
                </a:solidFill>
              </a:rPr>
              <a:t>3</a:t>
            </a:r>
            <a:endParaRPr kumimoji="1" lang="zh-CN" altLang="en-US" sz="11998" dirty="0">
              <a:solidFill>
                <a:srgbClr val="7D1319"/>
              </a:solidFill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3691246" y="3198167"/>
            <a:ext cx="1577676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Requisiti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B83BD053-BFC4-48B6-95FA-42AB0A97C6B6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E84FE69E-3EFD-4C57-9B87-049DB7B0DBEB}"/>
              </a:ext>
            </a:extLst>
          </p:cNvPr>
          <p:cNvSpPr txBox="1">
            <a:spLocks/>
          </p:cNvSpPr>
          <p:nvPr/>
        </p:nvSpPr>
        <p:spPr>
          <a:xfrm>
            <a:off x="8007658" y="6391960"/>
            <a:ext cx="1073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16</a:t>
            </a:fld>
            <a:r>
              <a:rPr lang="it-IT" altLang="zh-CN" dirty="0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09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302189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100" b="1" dirty="0" err="1">
                <a:solidFill>
                  <a:srgbClr val="7F1D17"/>
                </a:solidFill>
              </a:rPr>
              <a:t>Principali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dirty="0" err="1">
                <a:solidFill>
                  <a:srgbClr val="7F1D17"/>
                </a:solidFill>
              </a:rPr>
              <a:t>requisiti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u="sng" dirty="0" err="1">
                <a:solidFill>
                  <a:srgbClr val="7F1D17"/>
                </a:solidFill>
              </a:rPr>
              <a:t>richiesti</a:t>
            </a:r>
            <a:endParaRPr lang="it-IT" sz="3100" b="1" u="sng" dirty="0">
              <a:solidFill>
                <a:srgbClr val="7F1D17"/>
              </a:solidFill>
            </a:endParaRPr>
          </a:p>
        </p:txBody>
      </p:sp>
      <p:sp>
        <p:nvSpPr>
          <p:cNvPr id="13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7D1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7D131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3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981699" y="1663236"/>
            <a:ext cx="68586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E1E1E"/>
                </a:solidFill>
              </a:rPr>
              <a:t>Realizzazione di un’interfaccia grafica </a:t>
            </a:r>
          </a:p>
          <a:p>
            <a:r>
              <a:rPr lang="it-IT" dirty="0">
                <a:solidFill>
                  <a:srgbClr val="1E1E1E"/>
                </a:solidFill>
              </a:rPr>
              <a:t>per </a:t>
            </a:r>
            <a:r>
              <a:rPr lang="it-IT" dirty="0" err="1">
                <a:solidFill>
                  <a:srgbClr val="1E1E1E"/>
                </a:solidFill>
              </a:rPr>
              <a:t>Speect</a:t>
            </a:r>
            <a:r>
              <a:rPr lang="it-IT" dirty="0">
                <a:solidFill>
                  <a:srgbClr val="1E1E1E"/>
                </a:solidFill>
              </a:rPr>
              <a:t> che visualizzi i risultati delle componenti di analisi linguistica</a:t>
            </a:r>
          </a:p>
          <a:p>
            <a:endParaRPr lang="it-IT" dirty="0">
              <a:solidFill>
                <a:srgbClr val="1E1E1E"/>
              </a:solidFill>
            </a:endParaRPr>
          </a:p>
          <a:p>
            <a:r>
              <a:rPr lang="it-IT" dirty="0">
                <a:solidFill>
                  <a:srgbClr val="1E1E1E"/>
                </a:solidFill>
              </a:rPr>
              <a:t>Documentazione relativa ad analisi dei requisiti e descrizione tecnica</a:t>
            </a:r>
          </a:p>
        </p:txBody>
      </p:sp>
      <p:cxnSp>
        <p:nvCxnSpPr>
          <p:cNvPr id="20" name="直接连接符 84"/>
          <p:cNvCxnSpPr>
            <a:cxnSpLocks/>
          </p:cNvCxnSpPr>
          <p:nvPr/>
        </p:nvCxnSpPr>
        <p:spPr>
          <a:xfrm>
            <a:off x="4031504" y="1472421"/>
            <a:ext cx="4174023" cy="1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po 37"/>
          <p:cNvGrpSpPr>
            <a:grpSpLocks noChangeAspect="1"/>
          </p:cNvGrpSpPr>
          <p:nvPr/>
        </p:nvGrpSpPr>
        <p:grpSpPr>
          <a:xfrm flipH="1">
            <a:off x="8229582" y="1171166"/>
            <a:ext cx="539137" cy="612000"/>
            <a:chOff x="182788" y="1226090"/>
            <a:chExt cx="1064103" cy="1234359"/>
          </a:xfrm>
        </p:grpSpPr>
        <p:sp>
          <p:nvSpPr>
            <p:cNvPr id="39" name="六边形 43"/>
            <p:cNvSpPr/>
            <p:nvPr/>
          </p:nvSpPr>
          <p:spPr>
            <a:xfrm rot="3684182">
              <a:off x="97660" y="1311218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40" name="组合 95"/>
            <p:cNvGrpSpPr>
              <a:grpSpLocks noChangeAspect="1"/>
            </p:cNvGrpSpPr>
            <p:nvPr/>
          </p:nvGrpSpPr>
          <p:grpSpPr>
            <a:xfrm>
              <a:off x="495645" y="1669607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41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2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3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4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5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32" name="Triangolo isoscele 31">
            <a:extLst>
              <a:ext uri="{FF2B5EF4-FFF2-40B4-BE49-F238E27FC236}">
                <a16:creationId xmlns:a16="http://schemas.microsoft.com/office/drawing/2014/main" id="{5FAB0AC4-7A91-45A4-995A-8D3A329932D0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3" name="Segnaposto numero diapositiva 10">
            <a:extLst>
              <a:ext uri="{FF2B5EF4-FFF2-40B4-BE49-F238E27FC236}">
                <a16:creationId xmlns:a16="http://schemas.microsoft.com/office/drawing/2014/main" id="{66DE9E25-FEBB-42B5-A0C1-FC1DD7BE7C3C}"/>
              </a:ext>
            </a:extLst>
          </p:cNvPr>
          <p:cNvSpPr txBox="1">
            <a:spLocks/>
          </p:cNvSpPr>
          <p:nvPr/>
        </p:nvSpPr>
        <p:spPr>
          <a:xfrm>
            <a:off x="8007658" y="6391960"/>
            <a:ext cx="1073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17</a:t>
            </a:fld>
            <a:r>
              <a:rPr lang="it-IT" altLang="zh-CN" dirty="0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Rettangolo arrotondato 45">
            <a:extLst>
              <a:ext uri="{FF2B5EF4-FFF2-40B4-BE49-F238E27FC236}">
                <a16:creationId xmlns:a16="http://schemas.microsoft.com/office/drawing/2014/main" id="{94BC834E-5636-413D-B00A-8FFA07CA0160}"/>
              </a:ext>
            </a:extLst>
          </p:cNvPr>
          <p:cNvSpPr/>
          <p:nvPr/>
        </p:nvSpPr>
        <p:spPr>
          <a:xfrm>
            <a:off x="1557891" y="4274087"/>
            <a:ext cx="7222871" cy="1674153"/>
          </a:xfrm>
          <a:prstGeom prst="roundRect">
            <a:avLst/>
          </a:prstGeom>
          <a:solidFill>
            <a:srgbClr val="7F1D17">
              <a:alpha val="6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C05F7A64-6F64-4D5F-A48A-2352453DC194}"/>
              </a:ext>
            </a:extLst>
          </p:cNvPr>
          <p:cNvSpPr/>
          <p:nvPr/>
        </p:nvSpPr>
        <p:spPr>
          <a:xfrm>
            <a:off x="1861568" y="4295555"/>
            <a:ext cx="55104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Fonti requisiti</a:t>
            </a:r>
          </a:p>
          <a:p>
            <a:pPr marL="285750" indent="-285750">
              <a:buFont typeface="Arial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Capitolato d’appalto</a:t>
            </a:r>
          </a:p>
          <a:p>
            <a:pPr marL="285750" indent="-285750">
              <a:buFont typeface="Arial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Videochiamata con Giulio Paci</a:t>
            </a:r>
          </a:p>
          <a:p>
            <a:pPr marL="285750" indent="-285750">
              <a:buFont typeface="Arial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Scambio di email</a:t>
            </a:r>
            <a:endParaRPr lang="it-IT" sz="2800" dirty="0">
              <a:solidFill>
                <a:schemeClr val="bg1"/>
              </a:solidFill>
            </a:endParaRPr>
          </a:p>
        </p:txBody>
      </p:sp>
      <p:cxnSp>
        <p:nvCxnSpPr>
          <p:cNvPr id="36" name="直接连接符 84">
            <a:extLst>
              <a:ext uri="{FF2B5EF4-FFF2-40B4-BE49-F238E27FC236}">
                <a16:creationId xmlns:a16="http://schemas.microsoft.com/office/drawing/2014/main" id="{9EA10107-CF59-4538-9DA2-692A854D1CF4}"/>
              </a:ext>
            </a:extLst>
          </p:cNvPr>
          <p:cNvCxnSpPr>
            <a:cxnSpLocks/>
          </p:cNvCxnSpPr>
          <p:nvPr/>
        </p:nvCxnSpPr>
        <p:spPr>
          <a:xfrm>
            <a:off x="4016331" y="3027715"/>
            <a:ext cx="4174023" cy="1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E53231AF-D13D-41FA-918C-6D4AEF2B110D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8214409" y="2726460"/>
            <a:ext cx="539137" cy="612000"/>
            <a:chOff x="182788" y="1226090"/>
            <a:chExt cx="1064103" cy="1234359"/>
          </a:xfrm>
        </p:grpSpPr>
        <p:sp>
          <p:nvSpPr>
            <p:cNvPr id="47" name="六边形 43">
              <a:extLst>
                <a:ext uri="{FF2B5EF4-FFF2-40B4-BE49-F238E27FC236}">
                  <a16:creationId xmlns:a16="http://schemas.microsoft.com/office/drawing/2014/main" id="{00CC5644-6D07-4905-8251-B357FEADF0BF}"/>
                </a:ext>
              </a:extLst>
            </p:cNvPr>
            <p:cNvSpPr/>
            <p:nvPr/>
          </p:nvSpPr>
          <p:spPr>
            <a:xfrm rot="3684182">
              <a:off x="97660" y="1311218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48" name="组合 95">
              <a:extLst>
                <a:ext uri="{FF2B5EF4-FFF2-40B4-BE49-F238E27FC236}">
                  <a16:creationId xmlns:a16="http://schemas.microsoft.com/office/drawing/2014/main" id="{8EFAF8D3-9076-468A-B3A8-A3101A0499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5645" y="1669607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49" name="Freeform 11">
                <a:extLst>
                  <a:ext uri="{FF2B5EF4-FFF2-40B4-BE49-F238E27FC236}">
                    <a16:creationId xmlns:a16="http://schemas.microsoft.com/office/drawing/2014/main" id="{4B524D3E-7DE4-454E-8661-75C5504924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0" name="Freeform 12">
                <a:extLst>
                  <a:ext uri="{FF2B5EF4-FFF2-40B4-BE49-F238E27FC236}">
                    <a16:creationId xmlns:a16="http://schemas.microsoft.com/office/drawing/2014/main" id="{88D06991-AD57-4693-A03A-488915E4E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1" name="Freeform 13">
                <a:extLst>
                  <a:ext uri="{FF2B5EF4-FFF2-40B4-BE49-F238E27FC236}">
                    <a16:creationId xmlns:a16="http://schemas.microsoft.com/office/drawing/2014/main" id="{CA99AA65-1716-454C-B35E-D00FB26BA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2" name="Freeform 14">
                <a:extLst>
                  <a:ext uri="{FF2B5EF4-FFF2-40B4-BE49-F238E27FC236}">
                    <a16:creationId xmlns:a16="http://schemas.microsoft.com/office/drawing/2014/main" id="{03649377-A1CC-4642-942E-209AC288BE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3" name="Freeform 15">
                <a:extLst>
                  <a:ext uri="{FF2B5EF4-FFF2-40B4-BE49-F238E27FC236}">
                    <a16:creationId xmlns:a16="http://schemas.microsoft.com/office/drawing/2014/main" id="{80554ADD-60BF-4196-96A8-C4871DEEA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26500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302189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100" b="1" dirty="0" err="1">
                <a:solidFill>
                  <a:srgbClr val="7F1D17"/>
                </a:solidFill>
              </a:rPr>
              <a:t>Principali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dirty="0" err="1">
                <a:solidFill>
                  <a:srgbClr val="7F1D17"/>
                </a:solidFill>
              </a:rPr>
              <a:t>requisiti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u="sng" dirty="0" err="1">
                <a:solidFill>
                  <a:srgbClr val="7F1D17"/>
                </a:solidFill>
              </a:rPr>
              <a:t>proposti</a:t>
            </a:r>
            <a:endParaRPr lang="it-IT" sz="3100" b="1" u="sng" dirty="0">
              <a:solidFill>
                <a:srgbClr val="7F1D17"/>
              </a:solidFill>
            </a:endParaRPr>
          </a:p>
        </p:txBody>
      </p:sp>
      <p:sp>
        <p:nvSpPr>
          <p:cNvPr id="13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7D1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7D131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3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774519" y="1070389"/>
            <a:ext cx="6858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E1E1E"/>
                </a:solidFill>
              </a:rPr>
              <a:t>Un'interfaccia grafica permetterà di:</a:t>
            </a:r>
          </a:p>
          <a:p>
            <a:pPr marL="457189" lvl="1"/>
            <a:endParaRPr lang="it-IT" dirty="0">
              <a:solidFill>
                <a:srgbClr val="1E1E1E"/>
              </a:solidFill>
            </a:endParaRPr>
          </a:p>
        </p:txBody>
      </p:sp>
      <p:cxnSp>
        <p:nvCxnSpPr>
          <p:cNvPr id="20" name="直接连接符 84"/>
          <p:cNvCxnSpPr/>
          <p:nvPr/>
        </p:nvCxnSpPr>
        <p:spPr>
          <a:xfrm>
            <a:off x="4183998" y="1901385"/>
            <a:ext cx="4174023" cy="1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2"/>
          <p:cNvGrpSpPr/>
          <p:nvPr/>
        </p:nvGrpSpPr>
        <p:grpSpPr>
          <a:xfrm flipH="1">
            <a:off x="8407155" y="1595385"/>
            <a:ext cx="539137" cy="612000"/>
            <a:chOff x="1502878" y="2745167"/>
            <a:chExt cx="539137" cy="612000"/>
          </a:xfrm>
        </p:grpSpPr>
        <p:sp>
          <p:nvSpPr>
            <p:cNvPr id="39" name="六边形 43"/>
            <p:cNvSpPr/>
            <p:nvPr/>
          </p:nvSpPr>
          <p:spPr>
            <a:xfrm rot="3684182">
              <a:off x="1466447" y="2781598"/>
              <a:ext cx="612000" cy="53913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0" name="组 41"/>
            <p:cNvGrpSpPr>
              <a:grpSpLocks noChangeAspect="1"/>
            </p:cNvGrpSpPr>
            <p:nvPr/>
          </p:nvGrpSpPr>
          <p:grpSpPr>
            <a:xfrm>
              <a:off x="1628447" y="2887962"/>
              <a:ext cx="288000" cy="303396"/>
              <a:chOff x="3222625" y="984250"/>
              <a:chExt cx="1009650" cy="1063625"/>
            </a:xfrm>
            <a:solidFill>
              <a:srgbClr val="FFFFFF"/>
            </a:solidFill>
          </p:grpSpPr>
          <p:sp>
            <p:nvSpPr>
              <p:cNvPr id="31" name="Freeform 61"/>
              <p:cNvSpPr>
                <a:spLocks noEditPoints="1"/>
              </p:cNvSpPr>
              <p:nvPr/>
            </p:nvSpPr>
            <p:spPr bwMode="auto">
              <a:xfrm>
                <a:off x="3454400" y="1250950"/>
                <a:ext cx="539750" cy="796925"/>
              </a:xfrm>
              <a:custGeom>
                <a:avLst/>
                <a:gdLst/>
                <a:ahLst/>
                <a:cxnLst>
                  <a:cxn ang="0">
                    <a:pos x="136" y="4"/>
                  </a:cxn>
                  <a:cxn ang="0">
                    <a:pos x="76" y="30"/>
                  </a:cxn>
                  <a:cxn ang="0">
                    <a:pos x="30" y="76"/>
                  </a:cxn>
                  <a:cxn ang="0">
                    <a:pos x="4" y="136"/>
                  </a:cxn>
                  <a:cxn ang="0">
                    <a:pos x="2" y="190"/>
                  </a:cxn>
                  <a:cxn ang="0">
                    <a:pos x="30" y="262"/>
                  </a:cxn>
                  <a:cxn ang="0">
                    <a:pos x="70" y="314"/>
                  </a:cxn>
                  <a:cxn ang="0">
                    <a:pos x="82" y="348"/>
                  </a:cxn>
                  <a:cxn ang="0">
                    <a:pos x="76" y="368"/>
                  </a:cxn>
                  <a:cxn ang="0">
                    <a:pos x="76" y="390"/>
                  </a:cxn>
                  <a:cxn ang="0">
                    <a:pos x="84" y="408"/>
                  </a:cxn>
                  <a:cxn ang="0">
                    <a:pos x="74" y="434"/>
                  </a:cxn>
                  <a:cxn ang="0">
                    <a:pos x="80" y="456"/>
                  </a:cxn>
                  <a:cxn ang="0">
                    <a:pos x="104" y="472"/>
                  </a:cxn>
                  <a:cxn ang="0">
                    <a:pos x="110" y="478"/>
                  </a:cxn>
                  <a:cxn ang="0">
                    <a:pos x="134" y="502"/>
                  </a:cxn>
                  <a:cxn ang="0">
                    <a:pos x="156" y="488"/>
                  </a:cxn>
                  <a:cxn ang="0">
                    <a:pos x="188" y="474"/>
                  </a:cxn>
                  <a:cxn ang="0">
                    <a:pos x="190" y="488"/>
                  </a:cxn>
                  <a:cxn ang="0">
                    <a:pos x="212" y="502"/>
                  </a:cxn>
                  <a:cxn ang="0">
                    <a:pos x="236" y="478"/>
                  </a:cxn>
                  <a:cxn ang="0">
                    <a:pos x="236" y="474"/>
                  </a:cxn>
                  <a:cxn ang="0">
                    <a:pos x="264" y="462"/>
                  </a:cxn>
                  <a:cxn ang="0">
                    <a:pos x="274" y="434"/>
                  </a:cxn>
                  <a:cxn ang="0">
                    <a:pos x="268" y="414"/>
                  </a:cxn>
                  <a:cxn ang="0">
                    <a:pos x="272" y="396"/>
                  </a:cxn>
                  <a:cxn ang="0">
                    <a:pos x="272" y="370"/>
                  </a:cxn>
                  <a:cxn ang="0">
                    <a:pos x="268" y="338"/>
                  </a:cxn>
                  <a:cxn ang="0">
                    <a:pos x="288" y="290"/>
                  </a:cxn>
                  <a:cxn ang="0">
                    <a:pos x="326" y="228"/>
                  </a:cxn>
                  <a:cxn ang="0">
                    <a:pos x="340" y="170"/>
                  </a:cxn>
                  <a:cxn ang="0">
                    <a:pos x="332" y="120"/>
                  </a:cxn>
                  <a:cxn ang="0">
                    <a:pos x="300" y="62"/>
                  </a:cxn>
                  <a:cxn ang="0">
                    <a:pos x="250" y="20"/>
                  </a:cxn>
                  <a:cxn ang="0">
                    <a:pos x="188" y="2"/>
                  </a:cxn>
                  <a:cxn ang="0">
                    <a:pos x="112" y="452"/>
                  </a:cxn>
                  <a:cxn ang="0">
                    <a:pos x="102" y="440"/>
                  </a:cxn>
                  <a:cxn ang="0">
                    <a:pos x="104" y="422"/>
                  </a:cxn>
                  <a:cxn ang="0">
                    <a:pos x="234" y="416"/>
                  </a:cxn>
                  <a:cxn ang="0">
                    <a:pos x="246" y="434"/>
                  </a:cxn>
                  <a:cxn ang="0">
                    <a:pos x="238" y="450"/>
                  </a:cxn>
                  <a:cxn ang="0">
                    <a:pos x="236" y="364"/>
                  </a:cxn>
                  <a:cxn ang="0">
                    <a:pos x="248" y="376"/>
                  </a:cxn>
                  <a:cxn ang="0">
                    <a:pos x="244" y="394"/>
                  </a:cxn>
                  <a:cxn ang="0">
                    <a:pos x="114" y="400"/>
                  </a:cxn>
                  <a:cxn ang="0">
                    <a:pos x="102" y="382"/>
                  </a:cxn>
                  <a:cxn ang="0">
                    <a:pos x="110" y="366"/>
                  </a:cxn>
                  <a:cxn ang="0">
                    <a:pos x="266" y="252"/>
                  </a:cxn>
                  <a:cxn ang="0">
                    <a:pos x="234" y="314"/>
                  </a:cxn>
                  <a:cxn ang="0">
                    <a:pos x="118" y="324"/>
                  </a:cxn>
                  <a:cxn ang="0">
                    <a:pos x="102" y="292"/>
                  </a:cxn>
                  <a:cxn ang="0">
                    <a:pos x="58" y="230"/>
                  </a:cxn>
                  <a:cxn ang="0">
                    <a:pos x="40" y="170"/>
                  </a:cxn>
                  <a:cxn ang="0">
                    <a:pos x="46" y="132"/>
                  </a:cxn>
                  <a:cxn ang="0">
                    <a:pos x="78" y="78"/>
                  </a:cxn>
                  <a:cxn ang="0">
                    <a:pos x="132" y="46"/>
                  </a:cxn>
                  <a:cxn ang="0">
                    <a:pos x="170" y="40"/>
                  </a:cxn>
                  <a:cxn ang="0">
                    <a:pos x="220" y="50"/>
                  </a:cxn>
                  <a:cxn ang="0">
                    <a:pos x="278" y="96"/>
                  </a:cxn>
                  <a:cxn ang="0">
                    <a:pos x="298" y="144"/>
                  </a:cxn>
                  <a:cxn ang="0">
                    <a:pos x="300" y="182"/>
                  </a:cxn>
                  <a:cxn ang="0">
                    <a:pos x="266" y="252"/>
                  </a:cxn>
                </a:cxnLst>
                <a:rect l="0" t="0" r="r" b="b"/>
                <a:pathLst>
                  <a:path w="340" h="502">
                    <a:moveTo>
                      <a:pt x="170" y="0"/>
                    </a:moveTo>
                    <a:lnTo>
                      <a:pt x="170" y="0"/>
                    </a:lnTo>
                    <a:lnTo>
                      <a:pt x="152" y="2"/>
                    </a:lnTo>
                    <a:lnTo>
                      <a:pt x="136" y="4"/>
                    </a:lnTo>
                    <a:lnTo>
                      <a:pt x="120" y="8"/>
                    </a:lnTo>
                    <a:lnTo>
                      <a:pt x="104" y="14"/>
                    </a:lnTo>
                    <a:lnTo>
                      <a:pt x="90" y="20"/>
                    </a:lnTo>
                    <a:lnTo>
                      <a:pt x="76" y="30"/>
                    </a:lnTo>
                    <a:lnTo>
                      <a:pt x="62" y="40"/>
                    </a:lnTo>
                    <a:lnTo>
                      <a:pt x="50" y="50"/>
                    </a:lnTo>
                    <a:lnTo>
                      <a:pt x="40" y="62"/>
                    </a:lnTo>
                    <a:lnTo>
                      <a:pt x="30" y="76"/>
                    </a:lnTo>
                    <a:lnTo>
                      <a:pt x="22" y="90"/>
                    </a:lnTo>
                    <a:lnTo>
                      <a:pt x="14" y="104"/>
                    </a:lnTo>
                    <a:lnTo>
                      <a:pt x="8" y="120"/>
                    </a:lnTo>
                    <a:lnTo>
                      <a:pt x="4" y="136"/>
                    </a:lnTo>
                    <a:lnTo>
                      <a:pt x="2" y="152"/>
                    </a:lnTo>
                    <a:lnTo>
                      <a:pt x="0" y="170"/>
                    </a:lnTo>
                    <a:lnTo>
                      <a:pt x="0" y="170"/>
                    </a:lnTo>
                    <a:lnTo>
                      <a:pt x="2" y="190"/>
                    </a:lnTo>
                    <a:lnTo>
                      <a:pt x="6" y="210"/>
                    </a:lnTo>
                    <a:lnTo>
                      <a:pt x="14" y="228"/>
                    </a:lnTo>
                    <a:lnTo>
                      <a:pt x="22" y="246"/>
                    </a:lnTo>
                    <a:lnTo>
                      <a:pt x="30" y="262"/>
                    </a:lnTo>
                    <a:lnTo>
                      <a:pt x="40" y="276"/>
                    </a:lnTo>
                    <a:lnTo>
                      <a:pt x="60" y="302"/>
                    </a:lnTo>
                    <a:lnTo>
                      <a:pt x="60" y="302"/>
                    </a:lnTo>
                    <a:lnTo>
                      <a:pt x="70" y="314"/>
                    </a:lnTo>
                    <a:lnTo>
                      <a:pt x="70" y="314"/>
                    </a:lnTo>
                    <a:lnTo>
                      <a:pt x="78" y="328"/>
                    </a:lnTo>
                    <a:lnTo>
                      <a:pt x="82" y="340"/>
                    </a:lnTo>
                    <a:lnTo>
                      <a:pt x="82" y="348"/>
                    </a:lnTo>
                    <a:lnTo>
                      <a:pt x="82" y="350"/>
                    </a:lnTo>
                    <a:lnTo>
                      <a:pt x="84" y="358"/>
                    </a:lnTo>
                    <a:lnTo>
                      <a:pt x="84" y="358"/>
                    </a:lnTo>
                    <a:lnTo>
                      <a:pt x="76" y="368"/>
                    </a:lnTo>
                    <a:lnTo>
                      <a:pt x="76" y="376"/>
                    </a:lnTo>
                    <a:lnTo>
                      <a:pt x="74" y="382"/>
                    </a:lnTo>
                    <a:lnTo>
                      <a:pt x="74" y="382"/>
                    </a:lnTo>
                    <a:lnTo>
                      <a:pt x="76" y="390"/>
                    </a:lnTo>
                    <a:lnTo>
                      <a:pt x="76" y="396"/>
                    </a:lnTo>
                    <a:lnTo>
                      <a:pt x="80" y="402"/>
                    </a:lnTo>
                    <a:lnTo>
                      <a:pt x="84" y="408"/>
                    </a:lnTo>
                    <a:lnTo>
                      <a:pt x="84" y="408"/>
                    </a:lnTo>
                    <a:lnTo>
                      <a:pt x="80" y="414"/>
                    </a:lnTo>
                    <a:lnTo>
                      <a:pt x="76" y="420"/>
                    </a:lnTo>
                    <a:lnTo>
                      <a:pt x="76" y="426"/>
                    </a:lnTo>
                    <a:lnTo>
                      <a:pt x="74" y="434"/>
                    </a:lnTo>
                    <a:lnTo>
                      <a:pt x="74" y="434"/>
                    </a:lnTo>
                    <a:lnTo>
                      <a:pt x="76" y="442"/>
                    </a:lnTo>
                    <a:lnTo>
                      <a:pt x="78" y="448"/>
                    </a:lnTo>
                    <a:lnTo>
                      <a:pt x="80" y="456"/>
                    </a:lnTo>
                    <a:lnTo>
                      <a:pt x="84" y="460"/>
                    </a:lnTo>
                    <a:lnTo>
                      <a:pt x="90" y="466"/>
                    </a:lnTo>
                    <a:lnTo>
                      <a:pt x="96" y="470"/>
                    </a:lnTo>
                    <a:lnTo>
                      <a:pt x="104" y="472"/>
                    </a:lnTo>
                    <a:lnTo>
                      <a:pt x="112" y="474"/>
                    </a:lnTo>
                    <a:lnTo>
                      <a:pt x="112" y="474"/>
                    </a:lnTo>
                    <a:lnTo>
                      <a:pt x="110" y="478"/>
                    </a:lnTo>
                    <a:lnTo>
                      <a:pt x="110" y="478"/>
                    </a:lnTo>
                    <a:lnTo>
                      <a:pt x="112" y="488"/>
                    </a:lnTo>
                    <a:lnTo>
                      <a:pt x="118" y="496"/>
                    </a:lnTo>
                    <a:lnTo>
                      <a:pt x="124" y="500"/>
                    </a:lnTo>
                    <a:lnTo>
                      <a:pt x="134" y="502"/>
                    </a:lnTo>
                    <a:lnTo>
                      <a:pt x="134" y="502"/>
                    </a:lnTo>
                    <a:lnTo>
                      <a:pt x="144" y="500"/>
                    </a:lnTo>
                    <a:lnTo>
                      <a:pt x="150" y="496"/>
                    </a:lnTo>
                    <a:lnTo>
                      <a:pt x="156" y="488"/>
                    </a:lnTo>
                    <a:lnTo>
                      <a:pt x="158" y="478"/>
                    </a:lnTo>
                    <a:lnTo>
                      <a:pt x="158" y="478"/>
                    </a:lnTo>
                    <a:lnTo>
                      <a:pt x="158" y="474"/>
                    </a:lnTo>
                    <a:lnTo>
                      <a:pt x="188" y="474"/>
                    </a:lnTo>
                    <a:lnTo>
                      <a:pt x="188" y="474"/>
                    </a:lnTo>
                    <a:lnTo>
                      <a:pt x="188" y="478"/>
                    </a:lnTo>
                    <a:lnTo>
                      <a:pt x="188" y="478"/>
                    </a:lnTo>
                    <a:lnTo>
                      <a:pt x="190" y="488"/>
                    </a:lnTo>
                    <a:lnTo>
                      <a:pt x="194" y="496"/>
                    </a:lnTo>
                    <a:lnTo>
                      <a:pt x="202" y="500"/>
                    </a:lnTo>
                    <a:lnTo>
                      <a:pt x="212" y="502"/>
                    </a:lnTo>
                    <a:lnTo>
                      <a:pt x="212" y="502"/>
                    </a:lnTo>
                    <a:lnTo>
                      <a:pt x="220" y="500"/>
                    </a:lnTo>
                    <a:lnTo>
                      <a:pt x="228" y="496"/>
                    </a:lnTo>
                    <a:lnTo>
                      <a:pt x="234" y="488"/>
                    </a:lnTo>
                    <a:lnTo>
                      <a:pt x="236" y="478"/>
                    </a:lnTo>
                    <a:lnTo>
                      <a:pt x="236" y="478"/>
                    </a:lnTo>
                    <a:lnTo>
                      <a:pt x="234" y="474"/>
                    </a:lnTo>
                    <a:lnTo>
                      <a:pt x="236" y="474"/>
                    </a:lnTo>
                    <a:lnTo>
                      <a:pt x="236" y="474"/>
                    </a:lnTo>
                    <a:lnTo>
                      <a:pt x="244" y="472"/>
                    </a:lnTo>
                    <a:lnTo>
                      <a:pt x="250" y="470"/>
                    </a:lnTo>
                    <a:lnTo>
                      <a:pt x="258" y="466"/>
                    </a:lnTo>
                    <a:lnTo>
                      <a:pt x="264" y="462"/>
                    </a:lnTo>
                    <a:lnTo>
                      <a:pt x="268" y="456"/>
                    </a:lnTo>
                    <a:lnTo>
                      <a:pt x="272" y="450"/>
                    </a:lnTo>
                    <a:lnTo>
                      <a:pt x="274" y="442"/>
                    </a:lnTo>
                    <a:lnTo>
                      <a:pt x="274" y="434"/>
                    </a:lnTo>
                    <a:lnTo>
                      <a:pt x="274" y="434"/>
                    </a:lnTo>
                    <a:lnTo>
                      <a:pt x="274" y="426"/>
                    </a:lnTo>
                    <a:lnTo>
                      <a:pt x="272" y="420"/>
                    </a:lnTo>
                    <a:lnTo>
                      <a:pt x="268" y="414"/>
                    </a:lnTo>
                    <a:lnTo>
                      <a:pt x="264" y="408"/>
                    </a:lnTo>
                    <a:lnTo>
                      <a:pt x="264" y="408"/>
                    </a:lnTo>
                    <a:lnTo>
                      <a:pt x="268" y="402"/>
                    </a:lnTo>
                    <a:lnTo>
                      <a:pt x="272" y="396"/>
                    </a:lnTo>
                    <a:lnTo>
                      <a:pt x="274" y="390"/>
                    </a:lnTo>
                    <a:lnTo>
                      <a:pt x="274" y="382"/>
                    </a:lnTo>
                    <a:lnTo>
                      <a:pt x="274" y="382"/>
                    </a:lnTo>
                    <a:lnTo>
                      <a:pt x="272" y="370"/>
                    </a:lnTo>
                    <a:lnTo>
                      <a:pt x="268" y="360"/>
                    </a:lnTo>
                    <a:lnTo>
                      <a:pt x="268" y="350"/>
                    </a:lnTo>
                    <a:lnTo>
                      <a:pt x="268" y="350"/>
                    </a:lnTo>
                    <a:lnTo>
                      <a:pt x="268" y="338"/>
                    </a:lnTo>
                    <a:lnTo>
                      <a:pt x="272" y="326"/>
                    </a:lnTo>
                    <a:lnTo>
                      <a:pt x="280" y="306"/>
                    </a:lnTo>
                    <a:lnTo>
                      <a:pt x="280" y="306"/>
                    </a:lnTo>
                    <a:lnTo>
                      <a:pt x="288" y="290"/>
                    </a:lnTo>
                    <a:lnTo>
                      <a:pt x="300" y="274"/>
                    </a:lnTo>
                    <a:lnTo>
                      <a:pt x="300" y="274"/>
                    </a:lnTo>
                    <a:lnTo>
                      <a:pt x="314" y="252"/>
                    </a:lnTo>
                    <a:lnTo>
                      <a:pt x="326" y="228"/>
                    </a:lnTo>
                    <a:lnTo>
                      <a:pt x="332" y="214"/>
                    </a:lnTo>
                    <a:lnTo>
                      <a:pt x="336" y="200"/>
                    </a:lnTo>
                    <a:lnTo>
                      <a:pt x="338" y="186"/>
                    </a:lnTo>
                    <a:lnTo>
                      <a:pt x="340" y="170"/>
                    </a:lnTo>
                    <a:lnTo>
                      <a:pt x="340" y="170"/>
                    </a:lnTo>
                    <a:lnTo>
                      <a:pt x="338" y="152"/>
                    </a:lnTo>
                    <a:lnTo>
                      <a:pt x="336" y="136"/>
                    </a:lnTo>
                    <a:lnTo>
                      <a:pt x="332" y="120"/>
                    </a:lnTo>
                    <a:lnTo>
                      <a:pt x="326" y="104"/>
                    </a:lnTo>
                    <a:lnTo>
                      <a:pt x="320" y="90"/>
                    </a:lnTo>
                    <a:lnTo>
                      <a:pt x="310" y="76"/>
                    </a:lnTo>
                    <a:lnTo>
                      <a:pt x="300" y="62"/>
                    </a:lnTo>
                    <a:lnTo>
                      <a:pt x="290" y="50"/>
                    </a:lnTo>
                    <a:lnTo>
                      <a:pt x="278" y="40"/>
                    </a:lnTo>
                    <a:lnTo>
                      <a:pt x="264" y="30"/>
                    </a:lnTo>
                    <a:lnTo>
                      <a:pt x="250" y="20"/>
                    </a:lnTo>
                    <a:lnTo>
                      <a:pt x="236" y="14"/>
                    </a:lnTo>
                    <a:lnTo>
                      <a:pt x="220" y="8"/>
                    </a:lnTo>
                    <a:lnTo>
                      <a:pt x="204" y="4"/>
                    </a:lnTo>
                    <a:lnTo>
                      <a:pt x="188" y="2"/>
                    </a:lnTo>
                    <a:lnTo>
                      <a:pt x="170" y="0"/>
                    </a:lnTo>
                    <a:lnTo>
                      <a:pt x="170" y="0"/>
                    </a:lnTo>
                    <a:close/>
                    <a:moveTo>
                      <a:pt x="234" y="452"/>
                    </a:moveTo>
                    <a:lnTo>
                      <a:pt x="112" y="452"/>
                    </a:lnTo>
                    <a:lnTo>
                      <a:pt x="112" y="452"/>
                    </a:lnTo>
                    <a:lnTo>
                      <a:pt x="108" y="450"/>
                    </a:lnTo>
                    <a:lnTo>
                      <a:pt x="104" y="446"/>
                    </a:lnTo>
                    <a:lnTo>
                      <a:pt x="102" y="440"/>
                    </a:lnTo>
                    <a:lnTo>
                      <a:pt x="100" y="434"/>
                    </a:lnTo>
                    <a:lnTo>
                      <a:pt x="100" y="434"/>
                    </a:lnTo>
                    <a:lnTo>
                      <a:pt x="102" y="428"/>
                    </a:lnTo>
                    <a:lnTo>
                      <a:pt x="104" y="422"/>
                    </a:lnTo>
                    <a:lnTo>
                      <a:pt x="108" y="418"/>
                    </a:lnTo>
                    <a:lnTo>
                      <a:pt x="112" y="416"/>
                    </a:lnTo>
                    <a:lnTo>
                      <a:pt x="234" y="416"/>
                    </a:lnTo>
                    <a:lnTo>
                      <a:pt x="234" y="416"/>
                    </a:lnTo>
                    <a:lnTo>
                      <a:pt x="238" y="418"/>
                    </a:lnTo>
                    <a:lnTo>
                      <a:pt x="242" y="422"/>
                    </a:lnTo>
                    <a:lnTo>
                      <a:pt x="244" y="428"/>
                    </a:lnTo>
                    <a:lnTo>
                      <a:pt x="246" y="434"/>
                    </a:lnTo>
                    <a:lnTo>
                      <a:pt x="246" y="434"/>
                    </a:lnTo>
                    <a:lnTo>
                      <a:pt x="244" y="440"/>
                    </a:lnTo>
                    <a:lnTo>
                      <a:pt x="242" y="446"/>
                    </a:lnTo>
                    <a:lnTo>
                      <a:pt x="238" y="450"/>
                    </a:lnTo>
                    <a:lnTo>
                      <a:pt x="234" y="452"/>
                    </a:lnTo>
                    <a:lnTo>
                      <a:pt x="234" y="452"/>
                    </a:lnTo>
                    <a:close/>
                    <a:moveTo>
                      <a:pt x="114" y="364"/>
                    </a:moveTo>
                    <a:lnTo>
                      <a:pt x="236" y="364"/>
                    </a:lnTo>
                    <a:lnTo>
                      <a:pt x="236" y="364"/>
                    </a:lnTo>
                    <a:lnTo>
                      <a:pt x="240" y="366"/>
                    </a:lnTo>
                    <a:lnTo>
                      <a:pt x="244" y="370"/>
                    </a:lnTo>
                    <a:lnTo>
                      <a:pt x="248" y="376"/>
                    </a:lnTo>
                    <a:lnTo>
                      <a:pt x="248" y="382"/>
                    </a:lnTo>
                    <a:lnTo>
                      <a:pt x="248" y="382"/>
                    </a:lnTo>
                    <a:lnTo>
                      <a:pt x="248" y="388"/>
                    </a:lnTo>
                    <a:lnTo>
                      <a:pt x="244" y="394"/>
                    </a:lnTo>
                    <a:lnTo>
                      <a:pt x="240" y="398"/>
                    </a:lnTo>
                    <a:lnTo>
                      <a:pt x="236" y="400"/>
                    </a:lnTo>
                    <a:lnTo>
                      <a:pt x="114" y="400"/>
                    </a:lnTo>
                    <a:lnTo>
                      <a:pt x="114" y="400"/>
                    </a:lnTo>
                    <a:lnTo>
                      <a:pt x="110" y="398"/>
                    </a:lnTo>
                    <a:lnTo>
                      <a:pt x="106" y="394"/>
                    </a:lnTo>
                    <a:lnTo>
                      <a:pt x="104" y="388"/>
                    </a:lnTo>
                    <a:lnTo>
                      <a:pt x="102" y="382"/>
                    </a:lnTo>
                    <a:lnTo>
                      <a:pt x="102" y="382"/>
                    </a:lnTo>
                    <a:lnTo>
                      <a:pt x="104" y="376"/>
                    </a:lnTo>
                    <a:lnTo>
                      <a:pt x="106" y="370"/>
                    </a:lnTo>
                    <a:lnTo>
                      <a:pt x="110" y="366"/>
                    </a:lnTo>
                    <a:lnTo>
                      <a:pt x="114" y="364"/>
                    </a:lnTo>
                    <a:lnTo>
                      <a:pt x="114" y="364"/>
                    </a:lnTo>
                    <a:close/>
                    <a:moveTo>
                      <a:pt x="266" y="252"/>
                    </a:moveTo>
                    <a:lnTo>
                      <a:pt x="266" y="252"/>
                    </a:lnTo>
                    <a:lnTo>
                      <a:pt x="256" y="270"/>
                    </a:lnTo>
                    <a:lnTo>
                      <a:pt x="244" y="288"/>
                    </a:lnTo>
                    <a:lnTo>
                      <a:pt x="244" y="288"/>
                    </a:lnTo>
                    <a:lnTo>
                      <a:pt x="234" y="314"/>
                    </a:lnTo>
                    <a:lnTo>
                      <a:pt x="228" y="334"/>
                    </a:lnTo>
                    <a:lnTo>
                      <a:pt x="120" y="334"/>
                    </a:lnTo>
                    <a:lnTo>
                      <a:pt x="120" y="334"/>
                    </a:lnTo>
                    <a:lnTo>
                      <a:pt x="118" y="324"/>
                    </a:lnTo>
                    <a:lnTo>
                      <a:pt x="114" y="314"/>
                    </a:lnTo>
                    <a:lnTo>
                      <a:pt x="108" y="304"/>
                    </a:lnTo>
                    <a:lnTo>
                      <a:pt x="102" y="292"/>
                    </a:lnTo>
                    <a:lnTo>
                      <a:pt x="102" y="292"/>
                    </a:lnTo>
                    <a:lnTo>
                      <a:pt x="90" y="278"/>
                    </a:lnTo>
                    <a:lnTo>
                      <a:pt x="90" y="278"/>
                    </a:lnTo>
                    <a:lnTo>
                      <a:pt x="74" y="254"/>
                    </a:lnTo>
                    <a:lnTo>
                      <a:pt x="58" y="230"/>
                    </a:lnTo>
                    <a:lnTo>
                      <a:pt x="50" y="216"/>
                    </a:lnTo>
                    <a:lnTo>
                      <a:pt x="44" y="200"/>
                    </a:lnTo>
                    <a:lnTo>
                      <a:pt x="42" y="186"/>
                    </a:lnTo>
                    <a:lnTo>
                      <a:pt x="40" y="170"/>
                    </a:lnTo>
                    <a:lnTo>
                      <a:pt x="40" y="170"/>
                    </a:lnTo>
                    <a:lnTo>
                      <a:pt x="40" y="156"/>
                    </a:lnTo>
                    <a:lnTo>
                      <a:pt x="42" y="144"/>
                    </a:lnTo>
                    <a:lnTo>
                      <a:pt x="46" y="132"/>
                    </a:lnTo>
                    <a:lnTo>
                      <a:pt x="50" y="120"/>
                    </a:lnTo>
                    <a:lnTo>
                      <a:pt x="56" y="108"/>
                    </a:lnTo>
                    <a:lnTo>
                      <a:pt x="62" y="96"/>
                    </a:lnTo>
                    <a:lnTo>
                      <a:pt x="78" y="78"/>
                    </a:lnTo>
                    <a:lnTo>
                      <a:pt x="98" y="62"/>
                    </a:lnTo>
                    <a:lnTo>
                      <a:pt x="108" y="56"/>
                    </a:lnTo>
                    <a:lnTo>
                      <a:pt x="120" y="50"/>
                    </a:lnTo>
                    <a:lnTo>
                      <a:pt x="132" y="46"/>
                    </a:lnTo>
                    <a:lnTo>
                      <a:pt x="144" y="42"/>
                    </a:lnTo>
                    <a:lnTo>
                      <a:pt x="156" y="40"/>
                    </a:lnTo>
                    <a:lnTo>
                      <a:pt x="170" y="40"/>
                    </a:lnTo>
                    <a:lnTo>
                      <a:pt x="170" y="40"/>
                    </a:lnTo>
                    <a:lnTo>
                      <a:pt x="184" y="40"/>
                    </a:lnTo>
                    <a:lnTo>
                      <a:pt x="196" y="42"/>
                    </a:lnTo>
                    <a:lnTo>
                      <a:pt x="208" y="46"/>
                    </a:lnTo>
                    <a:lnTo>
                      <a:pt x="220" y="50"/>
                    </a:lnTo>
                    <a:lnTo>
                      <a:pt x="232" y="56"/>
                    </a:lnTo>
                    <a:lnTo>
                      <a:pt x="242" y="62"/>
                    </a:lnTo>
                    <a:lnTo>
                      <a:pt x="262" y="78"/>
                    </a:lnTo>
                    <a:lnTo>
                      <a:pt x="278" y="96"/>
                    </a:lnTo>
                    <a:lnTo>
                      <a:pt x="284" y="108"/>
                    </a:lnTo>
                    <a:lnTo>
                      <a:pt x="290" y="120"/>
                    </a:lnTo>
                    <a:lnTo>
                      <a:pt x="294" y="132"/>
                    </a:lnTo>
                    <a:lnTo>
                      <a:pt x="298" y="144"/>
                    </a:lnTo>
                    <a:lnTo>
                      <a:pt x="300" y="156"/>
                    </a:lnTo>
                    <a:lnTo>
                      <a:pt x="300" y="170"/>
                    </a:lnTo>
                    <a:lnTo>
                      <a:pt x="300" y="170"/>
                    </a:lnTo>
                    <a:lnTo>
                      <a:pt x="300" y="182"/>
                    </a:lnTo>
                    <a:lnTo>
                      <a:pt x="298" y="192"/>
                    </a:lnTo>
                    <a:lnTo>
                      <a:pt x="290" y="214"/>
                    </a:lnTo>
                    <a:lnTo>
                      <a:pt x="280" y="232"/>
                    </a:lnTo>
                    <a:lnTo>
                      <a:pt x="266" y="252"/>
                    </a:lnTo>
                    <a:lnTo>
                      <a:pt x="266" y="25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2" name="Freeform 62"/>
              <p:cNvSpPr>
                <a:spLocks/>
              </p:cNvSpPr>
              <p:nvPr/>
            </p:nvSpPr>
            <p:spPr bwMode="auto">
              <a:xfrm>
                <a:off x="3702050" y="984250"/>
                <a:ext cx="50800" cy="209550"/>
              </a:xfrm>
              <a:custGeom>
                <a:avLst/>
                <a:gdLst/>
                <a:ahLst/>
                <a:cxnLst>
                  <a:cxn ang="0">
                    <a:pos x="16" y="132"/>
                  </a:cxn>
                  <a:cxn ang="0">
                    <a:pos x="16" y="132"/>
                  </a:cxn>
                  <a:cxn ang="0">
                    <a:pos x="22" y="130"/>
                  </a:cxn>
                  <a:cxn ang="0">
                    <a:pos x="28" y="126"/>
                  </a:cxn>
                  <a:cxn ang="0">
                    <a:pos x="32" y="122"/>
                  </a:cxn>
                  <a:cxn ang="0">
                    <a:pos x="32" y="114"/>
                  </a:cxn>
                  <a:cxn ang="0">
                    <a:pos x="32" y="18"/>
                  </a:cxn>
                  <a:cxn ang="0">
                    <a:pos x="32" y="18"/>
                  </a:cxn>
                  <a:cxn ang="0">
                    <a:pos x="32" y="10"/>
                  </a:cxn>
                  <a:cxn ang="0">
                    <a:pos x="28" y="6"/>
                  </a:cxn>
                  <a:cxn ang="0">
                    <a:pos x="22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0" y="18"/>
                  </a:cxn>
                  <a:cxn ang="0">
                    <a:pos x="0" y="114"/>
                  </a:cxn>
                  <a:cxn ang="0">
                    <a:pos x="0" y="114"/>
                  </a:cxn>
                  <a:cxn ang="0">
                    <a:pos x="2" y="122"/>
                  </a:cxn>
                  <a:cxn ang="0">
                    <a:pos x="4" y="126"/>
                  </a:cxn>
                  <a:cxn ang="0">
                    <a:pos x="10" y="130"/>
                  </a:cxn>
                  <a:cxn ang="0">
                    <a:pos x="16" y="132"/>
                  </a:cxn>
                  <a:cxn ang="0">
                    <a:pos x="16" y="132"/>
                  </a:cxn>
                </a:cxnLst>
                <a:rect l="0" t="0" r="r" b="b"/>
                <a:pathLst>
                  <a:path w="32" h="132">
                    <a:moveTo>
                      <a:pt x="16" y="132"/>
                    </a:moveTo>
                    <a:lnTo>
                      <a:pt x="16" y="132"/>
                    </a:lnTo>
                    <a:lnTo>
                      <a:pt x="22" y="130"/>
                    </a:lnTo>
                    <a:lnTo>
                      <a:pt x="28" y="126"/>
                    </a:lnTo>
                    <a:lnTo>
                      <a:pt x="32" y="122"/>
                    </a:lnTo>
                    <a:lnTo>
                      <a:pt x="32" y="114"/>
                    </a:lnTo>
                    <a:lnTo>
                      <a:pt x="32" y="18"/>
                    </a:lnTo>
                    <a:lnTo>
                      <a:pt x="32" y="18"/>
                    </a:lnTo>
                    <a:lnTo>
                      <a:pt x="32" y="10"/>
                    </a:lnTo>
                    <a:lnTo>
                      <a:pt x="28" y="6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0" y="18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2" y="122"/>
                    </a:lnTo>
                    <a:lnTo>
                      <a:pt x="4" y="126"/>
                    </a:lnTo>
                    <a:lnTo>
                      <a:pt x="10" y="130"/>
                    </a:lnTo>
                    <a:lnTo>
                      <a:pt x="16" y="132"/>
                    </a:lnTo>
                    <a:lnTo>
                      <a:pt x="16" y="1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3" name="Freeform 63"/>
              <p:cNvSpPr>
                <a:spLocks/>
              </p:cNvSpPr>
              <p:nvPr/>
            </p:nvSpPr>
            <p:spPr bwMode="auto">
              <a:xfrm>
                <a:off x="3222625" y="1270000"/>
                <a:ext cx="187325" cy="130175"/>
              </a:xfrm>
              <a:custGeom>
                <a:avLst/>
                <a:gdLst/>
                <a:ahLst/>
                <a:cxnLst>
                  <a:cxn ang="0">
                    <a:pos x="110" y="50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0" y="0"/>
                  </a:cxn>
                  <a:cxn ang="0">
                    <a:pos x="12" y="0"/>
                  </a:cxn>
                  <a:cxn ang="0">
                    <a:pos x="8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2" y="20"/>
                  </a:cxn>
                  <a:cxn ang="0">
                    <a:pos x="4" y="26"/>
                  </a:cxn>
                  <a:cxn ang="0">
                    <a:pos x="8" y="30"/>
                  </a:cxn>
                  <a:cxn ang="0">
                    <a:pos x="94" y="80"/>
                  </a:cxn>
                  <a:cxn ang="0">
                    <a:pos x="94" y="80"/>
                  </a:cxn>
                  <a:cxn ang="0">
                    <a:pos x="100" y="82"/>
                  </a:cxn>
                  <a:cxn ang="0">
                    <a:pos x="106" y="80"/>
                  </a:cxn>
                  <a:cxn ang="0">
                    <a:pos x="112" y="78"/>
                  </a:cxn>
                  <a:cxn ang="0">
                    <a:pos x="116" y="74"/>
                  </a:cxn>
                  <a:cxn ang="0">
                    <a:pos x="116" y="74"/>
                  </a:cxn>
                  <a:cxn ang="0">
                    <a:pos x="118" y="66"/>
                  </a:cxn>
                  <a:cxn ang="0">
                    <a:pos x="118" y="60"/>
                  </a:cxn>
                  <a:cxn ang="0">
                    <a:pos x="114" y="54"/>
                  </a:cxn>
                  <a:cxn ang="0">
                    <a:pos x="110" y="50"/>
                  </a:cxn>
                  <a:cxn ang="0">
                    <a:pos x="110" y="50"/>
                  </a:cxn>
                </a:cxnLst>
                <a:rect l="0" t="0" r="r" b="b"/>
                <a:pathLst>
                  <a:path w="118" h="82">
                    <a:moveTo>
                      <a:pt x="110" y="50"/>
                    </a:moveTo>
                    <a:lnTo>
                      <a:pt x="26" y="2"/>
                    </a:lnTo>
                    <a:lnTo>
                      <a:pt x="26" y="2"/>
                    </a:lnTo>
                    <a:lnTo>
                      <a:pt x="20" y="0"/>
                    </a:lnTo>
                    <a:lnTo>
                      <a:pt x="12" y="0"/>
                    </a:lnTo>
                    <a:lnTo>
                      <a:pt x="8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4" y="26"/>
                    </a:lnTo>
                    <a:lnTo>
                      <a:pt x="8" y="30"/>
                    </a:lnTo>
                    <a:lnTo>
                      <a:pt x="94" y="80"/>
                    </a:lnTo>
                    <a:lnTo>
                      <a:pt x="94" y="80"/>
                    </a:lnTo>
                    <a:lnTo>
                      <a:pt x="100" y="82"/>
                    </a:lnTo>
                    <a:lnTo>
                      <a:pt x="106" y="80"/>
                    </a:lnTo>
                    <a:lnTo>
                      <a:pt x="112" y="78"/>
                    </a:lnTo>
                    <a:lnTo>
                      <a:pt x="116" y="74"/>
                    </a:lnTo>
                    <a:lnTo>
                      <a:pt x="116" y="74"/>
                    </a:lnTo>
                    <a:lnTo>
                      <a:pt x="118" y="66"/>
                    </a:lnTo>
                    <a:lnTo>
                      <a:pt x="118" y="60"/>
                    </a:lnTo>
                    <a:lnTo>
                      <a:pt x="114" y="54"/>
                    </a:lnTo>
                    <a:lnTo>
                      <a:pt x="110" y="50"/>
                    </a:lnTo>
                    <a:lnTo>
                      <a:pt x="110" y="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4" name="Freeform 64"/>
              <p:cNvSpPr>
                <a:spLocks/>
              </p:cNvSpPr>
              <p:nvPr/>
            </p:nvSpPr>
            <p:spPr bwMode="auto">
              <a:xfrm>
                <a:off x="4044950" y="1270000"/>
                <a:ext cx="187325" cy="130175"/>
              </a:xfrm>
              <a:custGeom>
                <a:avLst/>
                <a:gdLst/>
                <a:ahLst/>
                <a:cxnLst>
                  <a:cxn ang="0">
                    <a:pos x="116" y="8"/>
                  </a:cxn>
                  <a:cxn ang="0">
                    <a:pos x="116" y="8"/>
                  </a:cxn>
                  <a:cxn ang="0">
                    <a:pos x="112" y="4"/>
                  </a:cxn>
                  <a:cxn ang="0">
                    <a:pos x="106" y="0"/>
                  </a:cxn>
                  <a:cxn ang="0">
                    <a:pos x="100" y="0"/>
                  </a:cxn>
                  <a:cxn ang="0">
                    <a:pos x="94" y="2"/>
                  </a:cxn>
                  <a:cxn ang="0">
                    <a:pos x="8" y="50"/>
                  </a:cxn>
                  <a:cxn ang="0">
                    <a:pos x="8" y="50"/>
                  </a:cxn>
                  <a:cxn ang="0">
                    <a:pos x="4" y="54"/>
                  </a:cxn>
                  <a:cxn ang="0">
                    <a:pos x="2" y="60"/>
                  </a:cxn>
                  <a:cxn ang="0">
                    <a:pos x="0" y="66"/>
                  </a:cxn>
                  <a:cxn ang="0">
                    <a:pos x="2" y="74"/>
                  </a:cxn>
                  <a:cxn ang="0">
                    <a:pos x="2" y="74"/>
                  </a:cxn>
                  <a:cxn ang="0">
                    <a:pos x="8" y="78"/>
                  </a:cxn>
                  <a:cxn ang="0">
                    <a:pos x="12" y="80"/>
                  </a:cxn>
                  <a:cxn ang="0">
                    <a:pos x="20" y="82"/>
                  </a:cxn>
                  <a:cxn ang="0">
                    <a:pos x="26" y="80"/>
                  </a:cxn>
                  <a:cxn ang="0">
                    <a:pos x="110" y="30"/>
                  </a:cxn>
                  <a:cxn ang="0">
                    <a:pos x="110" y="30"/>
                  </a:cxn>
                  <a:cxn ang="0">
                    <a:pos x="114" y="26"/>
                  </a:cxn>
                  <a:cxn ang="0">
                    <a:pos x="118" y="20"/>
                  </a:cxn>
                  <a:cxn ang="0">
                    <a:pos x="118" y="14"/>
                  </a:cxn>
                  <a:cxn ang="0">
                    <a:pos x="116" y="8"/>
                  </a:cxn>
                  <a:cxn ang="0">
                    <a:pos x="116" y="8"/>
                  </a:cxn>
                </a:cxnLst>
                <a:rect l="0" t="0" r="r" b="b"/>
                <a:pathLst>
                  <a:path w="118" h="82">
                    <a:moveTo>
                      <a:pt x="116" y="8"/>
                    </a:moveTo>
                    <a:lnTo>
                      <a:pt x="116" y="8"/>
                    </a:lnTo>
                    <a:lnTo>
                      <a:pt x="112" y="4"/>
                    </a:lnTo>
                    <a:lnTo>
                      <a:pt x="106" y="0"/>
                    </a:lnTo>
                    <a:lnTo>
                      <a:pt x="100" y="0"/>
                    </a:lnTo>
                    <a:lnTo>
                      <a:pt x="94" y="2"/>
                    </a:lnTo>
                    <a:lnTo>
                      <a:pt x="8" y="50"/>
                    </a:lnTo>
                    <a:lnTo>
                      <a:pt x="8" y="50"/>
                    </a:lnTo>
                    <a:lnTo>
                      <a:pt x="4" y="54"/>
                    </a:lnTo>
                    <a:lnTo>
                      <a:pt x="2" y="60"/>
                    </a:lnTo>
                    <a:lnTo>
                      <a:pt x="0" y="66"/>
                    </a:lnTo>
                    <a:lnTo>
                      <a:pt x="2" y="74"/>
                    </a:lnTo>
                    <a:lnTo>
                      <a:pt x="2" y="74"/>
                    </a:lnTo>
                    <a:lnTo>
                      <a:pt x="8" y="78"/>
                    </a:lnTo>
                    <a:lnTo>
                      <a:pt x="12" y="80"/>
                    </a:lnTo>
                    <a:lnTo>
                      <a:pt x="20" y="82"/>
                    </a:lnTo>
                    <a:lnTo>
                      <a:pt x="26" y="80"/>
                    </a:lnTo>
                    <a:lnTo>
                      <a:pt x="110" y="30"/>
                    </a:lnTo>
                    <a:lnTo>
                      <a:pt x="110" y="30"/>
                    </a:lnTo>
                    <a:lnTo>
                      <a:pt x="114" y="26"/>
                    </a:lnTo>
                    <a:lnTo>
                      <a:pt x="118" y="20"/>
                    </a:lnTo>
                    <a:lnTo>
                      <a:pt x="118" y="14"/>
                    </a:lnTo>
                    <a:lnTo>
                      <a:pt x="116" y="8"/>
                    </a:lnTo>
                    <a:lnTo>
                      <a:pt x="116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5" name="Freeform 65"/>
              <p:cNvSpPr>
                <a:spLocks/>
              </p:cNvSpPr>
              <p:nvPr/>
            </p:nvSpPr>
            <p:spPr bwMode="auto">
              <a:xfrm>
                <a:off x="3400425" y="1063625"/>
                <a:ext cx="130175" cy="187325"/>
              </a:xfrm>
              <a:custGeom>
                <a:avLst/>
                <a:gdLst/>
                <a:ahLst/>
                <a:cxnLst>
                  <a:cxn ang="0">
                    <a:pos x="52" y="110"/>
                  </a:cxn>
                  <a:cxn ang="0">
                    <a:pos x="52" y="110"/>
                  </a:cxn>
                  <a:cxn ang="0">
                    <a:pos x="56" y="114"/>
                  </a:cxn>
                  <a:cxn ang="0">
                    <a:pos x="62" y="116"/>
                  </a:cxn>
                  <a:cxn ang="0">
                    <a:pos x="68" y="118"/>
                  </a:cxn>
                  <a:cxn ang="0">
                    <a:pos x="74" y="116"/>
                  </a:cxn>
                  <a:cxn ang="0">
                    <a:pos x="74" y="116"/>
                  </a:cxn>
                  <a:cxn ang="0">
                    <a:pos x="78" y="110"/>
                  </a:cxn>
                  <a:cxn ang="0">
                    <a:pos x="82" y="106"/>
                  </a:cxn>
                  <a:cxn ang="0">
                    <a:pos x="82" y="100"/>
                  </a:cxn>
                  <a:cxn ang="0">
                    <a:pos x="80" y="92"/>
                  </a:cxn>
                  <a:cxn ang="0">
                    <a:pos x="30" y="8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52" y="110"/>
                  </a:cxn>
                </a:cxnLst>
                <a:rect l="0" t="0" r="r" b="b"/>
                <a:pathLst>
                  <a:path w="82" h="118">
                    <a:moveTo>
                      <a:pt x="52" y="110"/>
                    </a:moveTo>
                    <a:lnTo>
                      <a:pt x="52" y="110"/>
                    </a:lnTo>
                    <a:lnTo>
                      <a:pt x="56" y="114"/>
                    </a:lnTo>
                    <a:lnTo>
                      <a:pt x="62" y="116"/>
                    </a:lnTo>
                    <a:lnTo>
                      <a:pt x="68" y="118"/>
                    </a:lnTo>
                    <a:lnTo>
                      <a:pt x="74" y="116"/>
                    </a:lnTo>
                    <a:lnTo>
                      <a:pt x="74" y="116"/>
                    </a:lnTo>
                    <a:lnTo>
                      <a:pt x="78" y="110"/>
                    </a:lnTo>
                    <a:lnTo>
                      <a:pt x="82" y="106"/>
                    </a:lnTo>
                    <a:lnTo>
                      <a:pt x="82" y="100"/>
                    </a:lnTo>
                    <a:lnTo>
                      <a:pt x="80" y="92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52" y="1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6" name="Freeform 66"/>
              <p:cNvSpPr>
                <a:spLocks/>
              </p:cNvSpPr>
              <p:nvPr/>
            </p:nvSpPr>
            <p:spPr bwMode="auto">
              <a:xfrm>
                <a:off x="3927475" y="1063625"/>
                <a:ext cx="127000" cy="187325"/>
              </a:xfrm>
              <a:custGeom>
                <a:avLst/>
                <a:gdLst/>
                <a:ahLst/>
                <a:cxnLst>
                  <a:cxn ang="0">
                    <a:pos x="8" y="116"/>
                  </a:cxn>
                  <a:cxn ang="0">
                    <a:pos x="8" y="116"/>
                  </a:cxn>
                  <a:cxn ang="0">
                    <a:pos x="14" y="118"/>
                  </a:cxn>
                  <a:cxn ang="0">
                    <a:pos x="20" y="116"/>
                  </a:cxn>
                  <a:cxn ang="0">
                    <a:pos x="26" y="114"/>
                  </a:cxn>
                  <a:cxn ang="0">
                    <a:pos x="30" y="110"/>
                  </a:cxn>
                  <a:cxn ang="0">
                    <a:pos x="78" y="24"/>
                  </a:cxn>
                  <a:cxn ang="0">
                    <a:pos x="78" y="24"/>
                  </a:cxn>
                  <a:cxn ang="0">
                    <a:pos x="80" y="18"/>
                  </a:cxn>
                  <a:cxn ang="0">
                    <a:pos x="80" y="12"/>
                  </a:cxn>
                  <a:cxn ang="0">
                    <a:pos x="78" y="6"/>
                  </a:cxn>
                  <a:cxn ang="0">
                    <a:pos x="72" y="2"/>
                  </a:cxn>
                  <a:cxn ang="0">
                    <a:pos x="72" y="2"/>
                  </a:cxn>
                  <a:cxn ang="0">
                    <a:pos x="66" y="0"/>
                  </a:cxn>
                  <a:cxn ang="0">
                    <a:pos x="60" y="0"/>
                  </a:cxn>
                  <a:cxn ang="0">
                    <a:pos x="54" y="4"/>
                  </a:cxn>
                  <a:cxn ang="0">
                    <a:pos x="50" y="8"/>
                  </a:cxn>
                  <a:cxn ang="0">
                    <a:pos x="2" y="92"/>
                  </a:cxn>
                  <a:cxn ang="0">
                    <a:pos x="2" y="92"/>
                  </a:cxn>
                  <a:cxn ang="0">
                    <a:pos x="0" y="100"/>
                  </a:cxn>
                  <a:cxn ang="0">
                    <a:pos x="0" y="106"/>
                  </a:cxn>
                  <a:cxn ang="0">
                    <a:pos x="2" y="110"/>
                  </a:cxn>
                  <a:cxn ang="0">
                    <a:pos x="8" y="116"/>
                  </a:cxn>
                  <a:cxn ang="0">
                    <a:pos x="8" y="116"/>
                  </a:cxn>
                </a:cxnLst>
                <a:rect l="0" t="0" r="r" b="b"/>
                <a:pathLst>
                  <a:path w="80" h="118">
                    <a:moveTo>
                      <a:pt x="8" y="116"/>
                    </a:moveTo>
                    <a:lnTo>
                      <a:pt x="8" y="116"/>
                    </a:lnTo>
                    <a:lnTo>
                      <a:pt x="14" y="118"/>
                    </a:lnTo>
                    <a:lnTo>
                      <a:pt x="20" y="116"/>
                    </a:lnTo>
                    <a:lnTo>
                      <a:pt x="26" y="114"/>
                    </a:lnTo>
                    <a:lnTo>
                      <a:pt x="30" y="110"/>
                    </a:lnTo>
                    <a:lnTo>
                      <a:pt x="78" y="24"/>
                    </a:lnTo>
                    <a:lnTo>
                      <a:pt x="78" y="24"/>
                    </a:lnTo>
                    <a:lnTo>
                      <a:pt x="80" y="18"/>
                    </a:lnTo>
                    <a:lnTo>
                      <a:pt x="80" y="12"/>
                    </a:lnTo>
                    <a:lnTo>
                      <a:pt x="78" y="6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54" y="4"/>
                    </a:lnTo>
                    <a:lnTo>
                      <a:pt x="50" y="8"/>
                    </a:lnTo>
                    <a:lnTo>
                      <a:pt x="2" y="92"/>
                    </a:lnTo>
                    <a:lnTo>
                      <a:pt x="2" y="92"/>
                    </a:lnTo>
                    <a:lnTo>
                      <a:pt x="0" y="100"/>
                    </a:lnTo>
                    <a:lnTo>
                      <a:pt x="0" y="106"/>
                    </a:lnTo>
                    <a:lnTo>
                      <a:pt x="2" y="110"/>
                    </a:lnTo>
                    <a:lnTo>
                      <a:pt x="8" y="116"/>
                    </a:lnTo>
                    <a:lnTo>
                      <a:pt x="8" y="1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</p:grpSp>
      </p:grpSp>
      <p:sp>
        <p:nvSpPr>
          <p:cNvPr id="4" name="Rettangolo 3"/>
          <p:cNvSpPr/>
          <p:nvPr/>
        </p:nvSpPr>
        <p:spPr>
          <a:xfrm>
            <a:off x="1577140" y="2244959"/>
            <a:ext cx="725338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Caricare i file </a:t>
            </a:r>
            <a:r>
              <a:rPr lang="it-IT" sz="2000" dirty="0" err="1">
                <a:solidFill>
                  <a:srgbClr val="1E1E1E"/>
                </a:solidFill>
              </a:rPr>
              <a:t>json</a:t>
            </a:r>
            <a:r>
              <a:rPr lang="it-IT" sz="2000" dirty="0">
                <a:solidFill>
                  <a:srgbClr val="1E1E1E"/>
                </a:solidFill>
              </a:rPr>
              <a:t> utili all'inizializzazione di </a:t>
            </a:r>
            <a:r>
              <a:rPr lang="it-IT" sz="2000" dirty="0" err="1">
                <a:solidFill>
                  <a:srgbClr val="1E1E1E"/>
                </a:solidFill>
              </a:rPr>
              <a:t>Speect</a:t>
            </a:r>
            <a:r>
              <a:rPr lang="it-IT" sz="2000" dirty="0">
                <a:solidFill>
                  <a:srgbClr val="1E1E1E"/>
                </a:solidFill>
              </a:rPr>
              <a:t>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Mostrare i grafi delle varie </a:t>
            </a:r>
            <a:r>
              <a:rPr lang="it-IT" sz="2000" dirty="0" err="1">
                <a:solidFill>
                  <a:srgbClr val="1E1E1E"/>
                </a:solidFill>
              </a:rPr>
              <a:t>utterance</a:t>
            </a:r>
            <a:r>
              <a:rPr lang="it-IT" sz="2000" dirty="0">
                <a:solidFill>
                  <a:srgbClr val="1E1E1E"/>
                </a:solidFill>
              </a:rPr>
              <a:t>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Visualizzare passo </a:t>
            </a:r>
            <a:r>
              <a:rPr lang="it-IT" sz="2000" dirty="0" err="1">
                <a:solidFill>
                  <a:srgbClr val="1E1E1E"/>
                </a:solidFill>
              </a:rPr>
              <a:t>passo</a:t>
            </a:r>
            <a:r>
              <a:rPr lang="it-IT" sz="2000" dirty="0">
                <a:solidFill>
                  <a:srgbClr val="1E1E1E"/>
                </a:solidFill>
              </a:rPr>
              <a:t> i grafi delle varie </a:t>
            </a:r>
            <a:r>
              <a:rPr lang="it-IT" sz="2000" dirty="0" err="1">
                <a:solidFill>
                  <a:srgbClr val="1E1E1E"/>
                </a:solidFill>
              </a:rPr>
              <a:t>utterance</a:t>
            </a:r>
            <a:r>
              <a:rPr lang="it-IT" sz="2000" dirty="0">
                <a:solidFill>
                  <a:srgbClr val="1E1E1E"/>
                </a:solidFill>
              </a:rPr>
              <a:t> in modo sequenziale;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Stampare i grafi su schermo;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Disporre graficamente i nodi;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Modificare alcuni campi dei nodi;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Restituire il file audio generato da </a:t>
            </a:r>
            <a:r>
              <a:rPr lang="it-IT" sz="2000" dirty="0" err="1">
                <a:solidFill>
                  <a:srgbClr val="1E1E1E"/>
                </a:solidFill>
              </a:rPr>
              <a:t>Speect</a:t>
            </a:r>
            <a:r>
              <a:rPr lang="it-IT" sz="2000">
                <a:solidFill>
                  <a:srgbClr val="1E1E1E"/>
                </a:solidFill>
              </a:rPr>
              <a:t>.</a:t>
            </a:r>
            <a:endParaRPr lang="it-IT" sz="2000" dirty="0"/>
          </a:p>
        </p:txBody>
      </p:sp>
      <p:sp>
        <p:nvSpPr>
          <p:cNvPr id="19" name="Triangolo isoscele 18">
            <a:extLst>
              <a:ext uri="{FF2B5EF4-FFF2-40B4-BE49-F238E27FC236}">
                <a16:creationId xmlns:a16="http://schemas.microsoft.com/office/drawing/2014/main" id="{886D396F-CF2E-4BFD-B2CF-D5DE72B6C571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Segnaposto numero diapositiva 10">
            <a:extLst>
              <a:ext uri="{FF2B5EF4-FFF2-40B4-BE49-F238E27FC236}">
                <a16:creationId xmlns:a16="http://schemas.microsoft.com/office/drawing/2014/main" id="{31A4E0AE-CB2A-497B-986B-E4E20067363E}"/>
              </a:ext>
            </a:extLst>
          </p:cNvPr>
          <p:cNvSpPr txBox="1">
            <a:spLocks/>
          </p:cNvSpPr>
          <p:nvPr/>
        </p:nvSpPr>
        <p:spPr>
          <a:xfrm>
            <a:off x="8007658" y="6391960"/>
            <a:ext cx="1073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18</a:t>
            </a:fld>
            <a:r>
              <a:rPr lang="it-IT" altLang="zh-CN" dirty="0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D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2"/>
          <p:cNvSpPr/>
          <p:nvPr/>
        </p:nvSpPr>
        <p:spPr>
          <a:xfrm>
            <a:off x="1941075" y="2672699"/>
            <a:ext cx="1512602" cy="15126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it-IT" altLang="zh-CN" sz="11998" dirty="0">
                <a:solidFill>
                  <a:srgbClr val="CCD351"/>
                </a:solidFill>
              </a:rPr>
              <a:t>4</a:t>
            </a:r>
            <a:endParaRPr kumimoji="1" lang="zh-CN" altLang="en-US" sz="11998" dirty="0">
              <a:solidFill>
                <a:srgbClr val="CCD351"/>
              </a:solidFill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3691246" y="3198167"/>
            <a:ext cx="2739853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Prospetto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costi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4BE1127C-F1B1-4083-9614-6D5500362401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EB0F5E0B-63BD-48A6-8EFC-81C2780A5000}"/>
              </a:ext>
            </a:extLst>
          </p:cNvPr>
          <p:cNvSpPr txBox="1">
            <a:spLocks/>
          </p:cNvSpPr>
          <p:nvPr/>
        </p:nvSpPr>
        <p:spPr>
          <a:xfrm>
            <a:off x="8007658" y="6391960"/>
            <a:ext cx="1073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19</a:t>
            </a:fld>
            <a:r>
              <a:rPr lang="it-IT" altLang="zh-CN" dirty="0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08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4640192" y="1013578"/>
            <a:ext cx="41985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2" name="Gruppo 51"/>
          <p:cNvGrpSpPr/>
          <p:nvPr/>
        </p:nvGrpSpPr>
        <p:grpSpPr>
          <a:xfrm>
            <a:off x="1660418" y="1665615"/>
            <a:ext cx="4074423" cy="4656752"/>
            <a:chOff x="1434786" y="2021875"/>
            <a:chExt cx="4074423" cy="4656752"/>
          </a:xfrm>
        </p:grpSpPr>
        <p:sp>
          <p:nvSpPr>
            <p:cNvPr id="5" name="Segnaposto testo 3"/>
            <p:cNvSpPr txBox="1">
              <a:spLocks/>
            </p:cNvSpPr>
            <p:nvPr/>
          </p:nvSpPr>
          <p:spPr>
            <a:xfrm>
              <a:off x="2797349" y="2396680"/>
              <a:ext cx="1401427" cy="25281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30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61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91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522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152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783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413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044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dirty="0" err="1"/>
                <a:t>Speect</a:t>
              </a:r>
              <a:endParaRPr lang="it-IT" dirty="0"/>
            </a:p>
          </p:txBody>
        </p:sp>
        <p:sp>
          <p:nvSpPr>
            <p:cNvPr id="6" name="Segnaposto testo 5"/>
            <p:cNvSpPr txBox="1">
              <a:spLocks/>
            </p:cNvSpPr>
            <p:nvPr/>
          </p:nvSpPr>
          <p:spPr>
            <a:xfrm>
              <a:off x="2797350" y="3601730"/>
              <a:ext cx="2102259" cy="252815"/>
            </a:xfrm>
            <a:prstGeom prst="rect">
              <a:avLst/>
            </a:prstGeom>
          </p:spPr>
          <p:txBody>
            <a:bodyPr anchor="ctr"/>
            <a:lstStyle>
              <a:lvl1pPr marL="342843" indent="-342843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825" indent="-285701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809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99933" indent="-228562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057" indent="-228562" algn="l" defTabSz="457124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8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306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428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55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t-IT" sz="2400"/>
                <a:t>La richiesta</a:t>
              </a:r>
              <a:endParaRPr lang="it-IT" sz="2400" dirty="0"/>
            </a:p>
          </p:txBody>
        </p:sp>
        <p:sp>
          <p:nvSpPr>
            <p:cNvPr id="7" name="Segnaposto testo 7"/>
            <p:cNvSpPr txBox="1">
              <a:spLocks/>
            </p:cNvSpPr>
            <p:nvPr/>
          </p:nvSpPr>
          <p:spPr>
            <a:xfrm>
              <a:off x="2797349" y="4843917"/>
              <a:ext cx="2711860" cy="240552"/>
            </a:xfrm>
            <a:prstGeom prst="rect">
              <a:avLst/>
            </a:prstGeom>
          </p:spPr>
          <p:txBody>
            <a:bodyPr anchor="ctr"/>
            <a:lstStyle>
              <a:lvl1pPr marL="342843" indent="-342843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825" indent="-285701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809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99933" indent="-228562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057" indent="-228562" algn="l" defTabSz="457124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8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306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428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55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t-IT" sz="2400"/>
                <a:t>Il nostro progetto</a:t>
              </a:r>
              <a:endParaRPr lang="it-IT" sz="2400" dirty="0"/>
            </a:p>
          </p:txBody>
        </p:sp>
        <p:sp>
          <p:nvSpPr>
            <p:cNvPr id="8" name="Segnaposto testo 5"/>
            <p:cNvSpPr txBox="1">
              <a:spLocks/>
            </p:cNvSpPr>
            <p:nvPr/>
          </p:nvSpPr>
          <p:spPr>
            <a:xfrm>
              <a:off x="2797349" y="5947397"/>
              <a:ext cx="1401427" cy="252815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indent="0" defTabSz="457124">
                <a:spcBef>
                  <a:spcPct val="20000"/>
                </a:spcBef>
                <a:buFont typeface="Arial"/>
                <a:buNone/>
              </a:lvl1pPr>
              <a:lvl2pPr marL="742825" indent="-285701" defTabSz="457124">
                <a:spcBef>
                  <a:spcPct val="20000"/>
                </a:spcBef>
                <a:buFont typeface="Arial"/>
                <a:buChar char="–"/>
                <a:defRPr sz="2799"/>
              </a:lvl2pPr>
              <a:lvl3pPr marL="1142809" indent="-228562" defTabSz="457124">
                <a:spcBef>
                  <a:spcPct val="20000"/>
                </a:spcBef>
                <a:buFont typeface="Arial"/>
                <a:buChar char="•"/>
              </a:lvl3pPr>
              <a:lvl4pPr marL="1599933" indent="-228562" defTabSz="457124">
                <a:spcBef>
                  <a:spcPct val="20000"/>
                </a:spcBef>
                <a:buFont typeface="Arial"/>
                <a:buChar char="–"/>
                <a:defRPr sz="2000"/>
              </a:lvl4pPr>
              <a:lvl5pPr marL="2057057" indent="-228562" defTabSz="457124">
                <a:spcBef>
                  <a:spcPct val="20000"/>
                </a:spcBef>
                <a:buFont typeface="Arial"/>
                <a:buChar char="»"/>
                <a:defRPr sz="2000"/>
              </a:lvl5pPr>
              <a:lvl6pPr marL="2514181" indent="-228562" defTabSz="457124">
                <a:spcBef>
                  <a:spcPct val="20000"/>
                </a:spcBef>
                <a:buFont typeface="Arial"/>
                <a:buChar char="•"/>
                <a:defRPr sz="2000"/>
              </a:lvl6pPr>
              <a:lvl7pPr marL="2971306" indent="-228562" defTabSz="457124">
                <a:spcBef>
                  <a:spcPct val="20000"/>
                </a:spcBef>
                <a:buFont typeface="Arial"/>
                <a:buChar char="•"/>
                <a:defRPr sz="2000"/>
              </a:lvl7pPr>
              <a:lvl8pPr marL="3428428" indent="-228562" defTabSz="457124">
                <a:spcBef>
                  <a:spcPct val="20000"/>
                </a:spcBef>
                <a:buFont typeface="Arial"/>
                <a:buChar char="•"/>
                <a:defRPr sz="2000"/>
              </a:lvl8pPr>
              <a:lvl9pPr marL="3885551" indent="-228562" defTabSz="457124">
                <a:spcBef>
                  <a:spcPct val="20000"/>
                </a:spcBef>
                <a:buFont typeface="Arial"/>
                <a:buChar char="•"/>
                <a:defRPr sz="2000"/>
              </a:lvl9pPr>
            </a:lstStyle>
            <a:p>
              <a:r>
                <a:rPr lang="it-IT" dirty="0"/>
                <a:t>Il team</a:t>
              </a:r>
            </a:p>
          </p:txBody>
        </p:sp>
        <p:sp>
          <p:nvSpPr>
            <p:cNvPr id="9" name="六边形 43"/>
            <p:cNvSpPr/>
            <p:nvPr/>
          </p:nvSpPr>
          <p:spPr>
            <a:xfrm rot="3684182">
              <a:off x="1499689" y="3192440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10" name="组合 3"/>
            <p:cNvGrpSpPr/>
            <p:nvPr/>
          </p:nvGrpSpPr>
          <p:grpSpPr>
            <a:xfrm>
              <a:off x="1473570" y="2021875"/>
              <a:ext cx="1234359" cy="1064103"/>
              <a:chOff x="4638068" y="3306330"/>
              <a:chExt cx="925769" cy="798077"/>
            </a:xfrm>
          </p:grpSpPr>
          <p:sp>
            <p:nvSpPr>
              <p:cNvPr id="11" name="六边形 43"/>
              <p:cNvSpPr/>
              <p:nvPr/>
            </p:nvSpPr>
            <p:spPr>
              <a:xfrm rot="1800000">
                <a:off x="4638068" y="3306330"/>
                <a:ext cx="925769" cy="798077"/>
              </a:xfrm>
              <a:prstGeom prst="hexagon">
                <a:avLst>
                  <a:gd name="adj" fmla="val 28663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grpSp>
            <p:nvGrpSpPr>
              <p:cNvPr id="12" name="组合 138"/>
              <p:cNvGrpSpPr/>
              <p:nvPr/>
            </p:nvGrpSpPr>
            <p:grpSpPr>
              <a:xfrm>
                <a:off x="4955659" y="3539163"/>
                <a:ext cx="290586" cy="332411"/>
                <a:chOff x="10856093" y="315913"/>
                <a:chExt cx="419100" cy="479425"/>
              </a:xfrm>
              <a:solidFill>
                <a:schemeClr val="bg1"/>
              </a:solidFill>
            </p:grpSpPr>
            <p:sp>
              <p:nvSpPr>
                <p:cNvPr id="13" name="Freeform 7"/>
                <p:cNvSpPr>
                  <a:spLocks noEditPoints="1"/>
                </p:cNvSpPr>
                <p:nvPr/>
              </p:nvSpPr>
              <p:spPr bwMode="auto">
                <a:xfrm>
                  <a:off x="10856093" y="315913"/>
                  <a:ext cx="330200" cy="419100"/>
                </a:xfrm>
                <a:custGeom>
                  <a:avLst/>
                  <a:gdLst>
                    <a:gd name="T0" fmla="*/ 208 w 208"/>
                    <a:gd name="T1" fmla="*/ 264 h 264"/>
                    <a:gd name="T2" fmla="*/ 0 w 208"/>
                    <a:gd name="T3" fmla="*/ 264 h 264"/>
                    <a:gd name="T4" fmla="*/ 0 w 208"/>
                    <a:gd name="T5" fmla="*/ 0 h 264"/>
                    <a:gd name="T6" fmla="*/ 208 w 208"/>
                    <a:gd name="T7" fmla="*/ 0 h 264"/>
                    <a:gd name="T8" fmla="*/ 208 w 208"/>
                    <a:gd name="T9" fmla="*/ 264 h 264"/>
                    <a:gd name="T10" fmla="*/ 19 w 208"/>
                    <a:gd name="T11" fmla="*/ 245 h 264"/>
                    <a:gd name="T12" fmla="*/ 189 w 208"/>
                    <a:gd name="T13" fmla="*/ 245 h 264"/>
                    <a:gd name="T14" fmla="*/ 189 w 208"/>
                    <a:gd name="T15" fmla="*/ 18 h 264"/>
                    <a:gd name="T16" fmla="*/ 19 w 208"/>
                    <a:gd name="T17" fmla="*/ 18 h 264"/>
                    <a:gd name="T18" fmla="*/ 19 w 208"/>
                    <a:gd name="T19" fmla="*/ 245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64">
                      <a:moveTo>
                        <a:pt x="208" y="264"/>
                      </a:moveTo>
                      <a:lnTo>
                        <a:pt x="0" y="264"/>
                      </a:lnTo>
                      <a:lnTo>
                        <a:pt x="0" y="0"/>
                      </a:lnTo>
                      <a:lnTo>
                        <a:pt x="208" y="0"/>
                      </a:lnTo>
                      <a:lnTo>
                        <a:pt x="208" y="264"/>
                      </a:lnTo>
                      <a:close/>
                      <a:moveTo>
                        <a:pt x="19" y="245"/>
                      </a:moveTo>
                      <a:lnTo>
                        <a:pt x="189" y="245"/>
                      </a:lnTo>
                      <a:lnTo>
                        <a:pt x="189" y="18"/>
                      </a:lnTo>
                      <a:lnTo>
                        <a:pt x="19" y="18"/>
                      </a:lnTo>
                      <a:lnTo>
                        <a:pt x="19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4" name="Rectangle 8"/>
                <p:cNvSpPr>
                  <a:spLocks noChangeArrowheads="1"/>
                </p:cNvSpPr>
                <p:nvPr/>
              </p:nvSpPr>
              <p:spPr bwMode="auto">
                <a:xfrm>
                  <a:off x="10930706" y="495301"/>
                  <a:ext cx="179388" cy="30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5" name="Rectangle 9"/>
                <p:cNvSpPr>
                  <a:spLocks noChangeArrowheads="1"/>
                </p:cNvSpPr>
                <p:nvPr/>
              </p:nvSpPr>
              <p:spPr bwMode="auto">
                <a:xfrm>
                  <a:off x="10930706" y="555626"/>
                  <a:ext cx="179388" cy="30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6" name="Rectangle 10"/>
                <p:cNvSpPr>
                  <a:spLocks noChangeArrowheads="1"/>
                </p:cNvSpPr>
                <p:nvPr/>
              </p:nvSpPr>
              <p:spPr bwMode="auto">
                <a:xfrm>
                  <a:off x="10930706" y="615951"/>
                  <a:ext cx="179388" cy="285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7" name="Rectangle 11"/>
                <p:cNvSpPr>
                  <a:spLocks noChangeArrowheads="1"/>
                </p:cNvSpPr>
                <p:nvPr/>
              </p:nvSpPr>
              <p:spPr bwMode="auto">
                <a:xfrm>
                  <a:off x="10930706" y="434975"/>
                  <a:ext cx="90488" cy="30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8" name="Freeform 12"/>
                <p:cNvSpPr>
                  <a:spLocks/>
                </p:cNvSpPr>
                <p:nvPr/>
              </p:nvSpPr>
              <p:spPr bwMode="auto">
                <a:xfrm>
                  <a:off x="10960868" y="374650"/>
                  <a:ext cx="314325" cy="420688"/>
                </a:xfrm>
                <a:custGeom>
                  <a:avLst/>
                  <a:gdLst>
                    <a:gd name="T0" fmla="*/ 198 w 198"/>
                    <a:gd name="T1" fmla="*/ 265 h 265"/>
                    <a:gd name="T2" fmla="*/ 0 w 198"/>
                    <a:gd name="T3" fmla="*/ 265 h 265"/>
                    <a:gd name="T4" fmla="*/ 0 w 198"/>
                    <a:gd name="T5" fmla="*/ 246 h 265"/>
                    <a:gd name="T6" fmla="*/ 179 w 198"/>
                    <a:gd name="T7" fmla="*/ 246 h 265"/>
                    <a:gd name="T8" fmla="*/ 179 w 198"/>
                    <a:gd name="T9" fmla="*/ 19 h 265"/>
                    <a:gd name="T10" fmla="*/ 160 w 198"/>
                    <a:gd name="T11" fmla="*/ 19 h 265"/>
                    <a:gd name="T12" fmla="*/ 160 w 198"/>
                    <a:gd name="T13" fmla="*/ 0 h 265"/>
                    <a:gd name="T14" fmla="*/ 198 w 198"/>
                    <a:gd name="T15" fmla="*/ 0 h 265"/>
                    <a:gd name="T16" fmla="*/ 198 w 198"/>
                    <a:gd name="T17" fmla="*/ 26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8" h="265">
                      <a:moveTo>
                        <a:pt x="198" y="265"/>
                      </a:moveTo>
                      <a:lnTo>
                        <a:pt x="0" y="265"/>
                      </a:lnTo>
                      <a:lnTo>
                        <a:pt x="0" y="246"/>
                      </a:lnTo>
                      <a:lnTo>
                        <a:pt x="179" y="246"/>
                      </a:lnTo>
                      <a:lnTo>
                        <a:pt x="179" y="19"/>
                      </a:lnTo>
                      <a:lnTo>
                        <a:pt x="160" y="19"/>
                      </a:lnTo>
                      <a:lnTo>
                        <a:pt x="160" y="0"/>
                      </a:lnTo>
                      <a:lnTo>
                        <a:pt x="198" y="0"/>
                      </a:lnTo>
                      <a:lnTo>
                        <a:pt x="198" y="26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</p:grpSp>
        </p:grpSp>
        <p:sp>
          <p:nvSpPr>
            <p:cNvPr id="19" name="六边形 43"/>
            <p:cNvSpPr/>
            <p:nvPr/>
          </p:nvSpPr>
          <p:spPr>
            <a:xfrm rot="3684182">
              <a:off x="1462266" y="5529396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20" name="组 46"/>
            <p:cNvGrpSpPr/>
            <p:nvPr/>
          </p:nvGrpSpPr>
          <p:grpSpPr>
            <a:xfrm>
              <a:off x="1713200" y="5867783"/>
              <a:ext cx="690801" cy="415611"/>
              <a:chOff x="3902075" y="4498975"/>
              <a:chExt cx="831850" cy="488950"/>
            </a:xfrm>
            <a:solidFill>
              <a:schemeClr val="bg1"/>
            </a:solidFill>
          </p:grpSpPr>
          <p:sp>
            <p:nvSpPr>
              <p:cNvPr id="21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2" name="Freeform 231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3" name="Freeform 232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4" name="Freeform 233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5" name="Freeform 234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6" name="Freeform 235"/>
              <p:cNvSpPr>
                <a:spLocks/>
              </p:cNvSpPr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7" name="Freeform 236"/>
              <p:cNvSpPr>
                <a:spLocks/>
              </p:cNvSpPr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p:sp>
          <p:nvSpPr>
            <p:cNvPr id="28" name="六边形 43"/>
            <p:cNvSpPr/>
            <p:nvPr/>
          </p:nvSpPr>
          <p:spPr>
            <a:xfrm rot="1800000">
              <a:off x="1434786" y="4369829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29" name="组 3"/>
            <p:cNvGrpSpPr>
              <a:grpSpLocks noChangeAspect="1"/>
            </p:cNvGrpSpPr>
            <p:nvPr/>
          </p:nvGrpSpPr>
          <p:grpSpPr>
            <a:xfrm>
              <a:off x="1760923" y="4601336"/>
              <a:ext cx="576000" cy="571010"/>
              <a:chOff x="836142" y="2356202"/>
              <a:chExt cx="2354275" cy="2333859"/>
            </a:xfrm>
          </p:grpSpPr>
          <p:sp>
            <p:nvSpPr>
              <p:cNvPr id="30" name="Freeform 5"/>
              <p:cNvSpPr>
                <a:spLocks/>
              </p:cNvSpPr>
              <p:nvPr/>
            </p:nvSpPr>
            <p:spPr bwMode="auto">
              <a:xfrm>
                <a:off x="1627280" y="2824505"/>
                <a:ext cx="537208" cy="381533"/>
              </a:xfrm>
              <a:custGeom>
                <a:avLst/>
                <a:gdLst>
                  <a:gd name="T0" fmla="*/ 9 w 55"/>
                  <a:gd name="T1" fmla="*/ 0 h 39"/>
                  <a:gd name="T2" fmla="*/ 33 w 55"/>
                  <a:gd name="T3" fmla="*/ 13 h 39"/>
                  <a:gd name="T4" fmla="*/ 54 w 55"/>
                  <a:gd name="T5" fmla="*/ 33 h 39"/>
                  <a:gd name="T6" fmla="*/ 36 w 55"/>
                  <a:gd name="T7" fmla="*/ 39 h 39"/>
                  <a:gd name="T8" fmla="*/ 9 w 55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9">
                    <a:moveTo>
                      <a:pt x="9" y="0"/>
                    </a:moveTo>
                    <a:cubicBezTo>
                      <a:pt x="9" y="12"/>
                      <a:pt x="24" y="11"/>
                      <a:pt x="33" y="13"/>
                    </a:cubicBezTo>
                    <a:cubicBezTo>
                      <a:pt x="55" y="18"/>
                      <a:pt x="54" y="33"/>
                      <a:pt x="54" y="33"/>
                    </a:cubicBezTo>
                    <a:cubicBezTo>
                      <a:pt x="54" y="33"/>
                      <a:pt x="47" y="39"/>
                      <a:pt x="36" y="39"/>
                    </a:cubicBezTo>
                    <a:cubicBezTo>
                      <a:pt x="23" y="39"/>
                      <a:pt x="0" y="23"/>
                      <a:pt x="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>
                <a:off x="2350790" y="2922759"/>
                <a:ext cx="507860" cy="468303"/>
              </a:xfrm>
              <a:custGeom>
                <a:avLst/>
                <a:gdLst>
                  <a:gd name="T0" fmla="*/ 42 w 52"/>
                  <a:gd name="T1" fmla="*/ 0 h 48"/>
                  <a:gd name="T2" fmla="*/ 45 w 52"/>
                  <a:gd name="T3" fmla="*/ 31 h 48"/>
                  <a:gd name="T4" fmla="*/ 6 w 52"/>
                  <a:gd name="T5" fmla="*/ 45 h 48"/>
                  <a:gd name="T6" fmla="*/ 5 w 52"/>
                  <a:gd name="T7" fmla="*/ 26 h 48"/>
                  <a:gd name="T8" fmla="*/ 42 w 52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8">
                    <a:moveTo>
                      <a:pt x="42" y="0"/>
                    </a:moveTo>
                    <a:cubicBezTo>
                      <a:pt x="42" y="0"/>
                      <a:pt x="52" y="20"/>
                      <a:pt x="45" y="31"/>
                    </a:cubicBezTo>
                    <a:cubicBezTo>
                      <a:pt x="34" y="48"/>
                      <a:pt x="23" y="41"/>
                      <a:pt x="6" y="45"/>
                    </a:cubicBezTo>
                    <a:cubicBezTo>
                      <a:pt x="6" y="45"/>
                      <a:pt x="0" y="35"/>
                      <a:pt x="5" y="26"/>
                    </a:cubicBezTo>
                    <a:cubicBezTo>
                      <a:pt x="14" y="10"/>
                      <a:pt x="39" y="15"/>
                      <a:pt x="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2" name="Freeform 7"/>
              <p:cNvSpPr>
                <a:spLocks/>
              </p:cNvSpPr>
              <p:nvPr/>
            </p:nvSpPr>
            <p:spPr bwMode="auto">
              <a:xfrm>
                <a:off x="1969256" y="2356202"/>
                <a:ext cx="303695" cy="410882"/>
              </a:xfrm>
              <a:custGeom>
                <a:avLst/>
                <a:gdLst>
                  <a:gd name="T0" fmla="*/ 14 w 31"/>
                  <a:gd name="T1" fmla="*/ 42 h 42"/>
                  <a:gd name="T2" fmla="*/ 29 w 31"/>
                  <a:gd name="T3" fmla="*/ 22 h 42"/>
                  <a:gd name="T4" fmla="*/ 30 w 31"/>
                  <a:gd name="T5" fmla="*/ 0 h 42"/>
                  <a:gd name="T6" fmla="*/ 10 w 31"/>
                  <a:gd name="T7" fmla="*/ 13 h 42"/>
                  <a:gd name="T8" fmla="*/ 14 w 3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42">
                    <a:moveTo>
                      <a:pt x="14" y="42"/>
                    </a:moveTo>
                    <a:cubicBezTo>
                      <a:pt x="26" y="42"/>
                      <a:pt x="31" y="33"/>
                      <a:pt x="29" y="22"/>
                    </a:cubicBezTo>
                    <a:cubicBezTo>
                      <a:pt x="28" y="13"/>
                      <a:pt x="25" y="8"/>
                      <a:pt x="30" y="0"/>
                    </a:cubicBezTo>
                    <a:cubicBezTo>
                      <a:pt x="30" y="0"/>
                      <a:pt x="16" y="2"/>
                      <a:pt x="10" y="13"/>
                    </a:cubicBezTo>
                    <a:cubicBezTo>
                      <a:pt x="0" y="31"/>
                      <a:pt x="14" y="42"/>
                      <a:pt x="14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3" name="Oval 14"/>
              <p:cNvSpPr>
                <a:spLocks noChangeArrowheads="1"/>
              </p:cNvSpPr>
              <p:nvPr/>
            </p:nvSpPr>
            <p:spPr bwMode="auto">
              <a:xfrm>
                <a:off x="2380138" y="3791736"/>
                <a:ext cx="234789" cy="23478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4" name="Oval 16"/>
              <p:cNvSpPr>
                <a:spLocks noChangeArrowheads="1"/>
              </p:cNvSpPr>
              <p:nvPr/>
            </p:nvSpPr>
            <p:spPr bwMode="auto">
              <a:xfrm>
                <a:off x="2027954" y="3772595"/>
                <a:ext cx="322835" cy="3215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5" name="Oval 17"/>
              <p:cNvSpPr>
                <a:spLocks noChangeArrowheads="1"/>
              </p:cNvSpPr>
              <p:nvPr/>
            </p:nvSpPr>
            <p:spPr bwMode="auto">
              <a:xfrm>
                <a:off x="2233395" y="3743247"/>
                <a:ext cx="195232" cy="18502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6" name="Oval 18"/>
              <p:cNvSpPr>
                <a:spLocks noChangeArrowheads="1"/>
              </p:cNvSpPr>
              <p:nvPr/>
            </p:nvSpPr>
            <p:spPr bwMode="auto">
              <a:xfrm>
                <a:off x="2243603" y="3782803"/>
                <a:ext cx="185024" cy="18502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7" name="Oval 19"/>
              <p:cNvSpPr>
                <a:spLocks noChangeArrowheads="1"/>
              </p:cNvSpPr>
              <p:nvPr/>
            </p:nvSpPr>
            <p:spPr bwMode="auto">
              <a:xfrm>
                <a:off x="2243603" y="3879782"/>
                <a:ext cx="195232" cy="19523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8" name="Oval 20"/>
              <p:cNvSpPr>
                <a:spLocks noChangeArrowheads="1"/>
              </p:cNvSpPr>
              <p:nvPr/>
            </p:nvSpPr>
            <p:spPr bwMode="auto">
              <a:xfrm>
                <a:off x="1960325" y="3889990"/>
                <a:ext cx="185024" cy="19523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9" name="Oval 21"/>
              <p:cNvSpPr>
                <a:spLocks noChangeArrowheads="1"/>
              </p:cNvSpPr>
              <p:nvPr/>
            </p:nvSpPr>
            <p:spPr bwMode="auto">
              <a:xfrm>
                <a:off x="1832722" y="3821084"/>
                <a:ext cx="224581" cy="22458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0" name="Oval 22"/>
              <p:cNvSpPr>
                <a:spLocks noChangeArrowheads="1"/>
              </p:cNvSpPr>
              <p:nvPr/>
            </p:nvSpPr>
            <p:spPr bwMode="auto">
              <a:xfrm>
                <a:off x="1960325" y="3733039"/>
                <a:ext cx="185024" cy="17609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1" name="Oval 23"/>
              <p:cNvSpPr>
                <a:spLocks noChangeArrowheads="1"/>
              </p:cNvSpPr>
              <p:nvPr/>
            </p:nvSpPr>
            <p:spPr bwMode="auto">
              <a:xfrm>
                <a:off x="1744675" y="3919339"/>
                <a:ext cx="176092" cy="17481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2" name="Freeform 24"/>
              <p:cNvSpPr>
                <a:spLocks/>
              </p:cNvSpPr>
              <p:nvPr/>
            </p:nvSpPr>
            <p:spPr bwMode="auto">
              <a:xfrm>
                <a:off x="1051791" y="3703690"/>
                <a:ext cx="2138626" cy="585698"/>
              </a:xfrm>
              <a:custGeom>
                <a:avLst/>
                <a:gdLst>
                  <a:gd name="T0" fmla="*/ 14 w 219"/>
                  <a:gd name="T1" fmla="*/ 60 h 60"/>
                  <a:gd name="T2" fmla="*/ 129 w 219"/>
                  <a:gd name="T3" fmla="*/ 60 h 60"/>
                  <a:gd name="T4" fmla="*/ 209 w 219"/>
                  <a:gd name="T5" fmla="*/ 27 h 60"/>
                  <a:gd name="T6" fmla="*/ 216 w 219"/>
                  <a:gd name="T7" fmla="*/ 10 h 60"/>
                  <a:gd name="T8" fmla="*/ 198 w 219"/>
                  <a:gd name="T9" fmla="*/ 3 h 60"/>
                  <a:gd name="T10" fmla="*/ 124 w 219"/>
                  <a:gd name="T11" fmla="*/ 34 h 60"/>
                  <a:gd name="T12" fmla="*/ 14 w 219"/>
                  <a:gd name="T13" fmla="*/ 34 h 60"/>
                  <a:gd name="T14" fmla="*/ 0 w 219"/>
                  <a:gd name="T15" fmla="*/ 47 h 60"/>
                  <a:gd name="T16" fmla="*/ 14 w 219"/>
                  <a:gd name="T1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60">
                    <a:moveTo>
                      <a:pt x="14" y="60"/>
                    </a:moveTo>
                    <a:cubicBezTo>
                      <a:pt x="129" y="60"/>
                      <a:pt x="129" y="60"/>
                      <a:pt x="129" y="60"/>
                    </a:cubicBezTo>
                    <a:cubicBezTo>
                      <a:pt x="209" y="27"/>
                      <a:pt x="209" y="27"/>
                      <a:pt x="209" y="27"/>
                    </a:cubicBezTo>
                    <a:cubicBezTo>
                      <a:pt x="215" y="25"/>
                      <a:pt x="219" y="17"/>
                      <a:pt x="216" y="10"/>
                    </a:cubicBezTo>
                    <a:cubicBezTo>
                      <a:pt x="213" y="3"/>
                      <a:pt x="205" y="0"/>
                      <a:pt x="198" y="3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6" y="34"/>
                      <a:pt x="0" y="40"/>
                      <a:pt x="0" y="47"/>
                    </a:cubicBezTo>
                    <a:cubicBezTo>
                      <a:pt x="0" y="54"/>
                      <a:pt x="6" y="60"/>
                      <a:pt x="14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3" name="Freeform 25"/>
              <p:cNvSpPr>
                <a:spLocks/>
              </p:cNvSpPr>
              <p:nvPr/>
            </p:nvSpPr>
            <p:spPr bwMode="auto">
              <a:xfrm>
                <a:off x="1060723" y="3674341"/>
                <a:ext cx="948090" cy="586974"/>
              </a:xfrm>
              <a:custGeom>
                <a:avLst/>
                <a:gdLst>
                  <a:gd name="T0" fmla="*/ 15 w 97"/>
                  <a:gd name="T1" fmla="*/ 60 h 60"/>
                  <a:gd name="T2" fmla="*/ 20 w 97"/>
                  <a:gd name="T3" fmla="*/ 59 h 60"/>
                  <a:gd name="T4" fmla="*/ 88 w 97"/>
                  <a:gd name="T5" fmla="*/ 27 h 60"/>
                  <a:gd name="T6" fmla="*/ 94 w 97"/>
                  <a:gd name="T7" fmla="*/ 9 h 60"/>
                  <a:gd name="T8" fmla="*/ 76 w 97"/>
                  <a:gd name="T9" fmla="*/ 3 h 60"/>
                  <a:gd name="T10" fmla="*/ 10 w 97"/>
                  <a:gd name="T11" fmla="*/ 35 h 60"/>
                  <a:gd name="T12" fmla="*/ 3 w 97"/>
                  <a:gd name="T13" fmla="*/ 52 h 60"/>
                  <a:gd name="T14" fmla="*/ 15 w 97"/>
                  <a:gd name="T1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60">
                    <a:moveTo>
                      <a:pt x="15" y="60"/>
                    </a:moveTo>
                    <a:cubicBezTo>
                      <a:pt x="17" y="60"/>
                      <a:pt x="19" y="60"/>
                      <a:pt x="20" y="59"/>
                    </a:cubicBezTo>
                    <a:cubicBezTo>
                      <a:pt x="46" y="49"/>
                      <a:pt x="87" y="28"/>
                      <a:pt x="88" y="27"/>
                    </a:cubicBezTo>
                    <a:cubicBezTo>
                      <a:pt x="95" y="24"/>
                      <a:pt x="97" y="16"/>
                      <a:pt x="94" y="9"/>
                    </a:cubicBezTo>
                    <a:cubicBezTo>
                      <a:pt x="91" y="2"/>
                      <a:pt x="83" y="0"/>
                      <a:pt x="76" y="3"/>
                    </a:cubicBezTo>
                    <a:cubicBezTo>
                      <a:pt x="76" y="3"/>
                      <a:pt x="34" y="25"/>
                      <a:pt x="10" y="35"/>
                    </a:cubicBezTo>
                    <a:cubicBezTo>
                      <a:pt x="3" y="38"/>
                      <a:pt x="0" y="45"/>
                      <a:pt x="3" y="52"/>
                    </a:cubicBezTo>
                    <a:cubicBezTo>
                      <a:pt x="5" y="57"/>
                      <a:pt x="10" y="60"/>
                      <a:pt x="15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4" name="Freeform 26"/>
              <p:cNvSpPr>
                <a:spLocks/>
              </p:cNvSpPr>
              <p:nvPr/>
            </p:nvSpPr>
            <p:spPr bwMode="auto">
              <a:xfrm>
                <a:off x="836142" y="3948687"/>
                <a:ext cx="987647" cy="741374"/>
              </a:xfrm>
              <a:custGeom>
                <a:avLst/>
                <a:gdLst>
                  <a:gd name="T0" fmla="*/ 48 w 101"/>
                  <a:gd name="T1" fmla="*/ 3 h 76"/>
                  <a:gd name="T2" fmla="*/ 22 w 101"/>
                  <a:gd name="T3" fmla="*/ 18 h 76"/>
                  <a:gd name="T4" fmla="*/ 0 w 101"/>
                  <a:gd name="T5" fmla="*/ 50 h 76"/>
                  <a:gd name="T6" fmla="*/ 49 w 101"/>
                  <a:gd name="T7" fmla="*/ 76 h 76"/>
                  <a:gd name="T8" fmla="*/ 75 w 101"/>
                  <a:gd name="T9" fmla="*/ 32 h 76"/>
                  <a:gd name="T10" fmla="*/ 84 w 101"/>
                  <a:gd name="T11" fmla="*/ 20 h 76"/>
                  <a:gd name="T12" fmla="*/ 65 w 101"/>
                  <a:gd name="T13" fmla="*/ 22 h 76"/>
                  <a:gd name="T14" fmla="*/ 48 w 101"/>
                  <a:gd name="T15" fmla="*/ 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76">
                    <a:moveTo>
                      <a:pt x="48" y="3"/>
                    </a:moveTo>
                    <a:cubicBezTo>
                      <a:pt x="48" y="3"/>
                      <a:pt x="36" y="0"/>
                      <a:pt x="22" y="18"/>
                    </a:cubicBezTo>
                    <a:cubicBezTo>
                      <a:pt x="15" y="26"/>
                      <a:pt x="7" y="38"/>
                      <a:pt x="0" y="50"/>
                    </a:cubicBezTo>
                    <a:cubicBezTo>
                      <a:pt x="18" y="66"/>
                      <a:pt x="49" y="76"/>
                      <a:pt x="49" y="76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32"/>
                      <a:pt x="101" y="20"/>
                      <a:pt x="84" y="20"/>
                    </a:cubicBezTo>
                    <a:cubicBezTo>
                      <a:pt x="77" y="20"/>
                      <a:pt x="59" y="22"/>
                      <a:pt x="65" y="22"/>
                    </a:cubicBezTo>
                    <a:cubicBezTo>
                      <a:pt x="75" y="22"/>
                      <a:pt x="72" y="3"/>
                      <a:pt x="4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5" name="任意多边形 28"/>
              <p:cNvSpPr/>
              <p:nvPr/>
            </p:nvSpPr>
            <p:spPr>
              <a:xfrm>
                <a:off x="1908007" y="2496564"/>
                <a:ext cx="854940" cy="1324519"/>
              </a:xfrm>
              <a:custGeom>
                <a:avLst/>
                <a:gdLst>
                  <a:gd name="connsiteX0" fmla="*/ 384175 w 1063625"/>
                  <a:gd name="connsiteY0" fmla="*/ 1076325 h 1092200"/>
                  <a:gd name="connsiteX1" fmla="*/ 409575 w 1063625"/>
                  <a:gd name="connsiteY1" fmla="*/ 276225 h 1092200"/>
                  <a:gd name="connsiteX2" fmla="*/ 0 w 1063625"/>
                  <a:gd name="connsiteY2" fmla="*/ 127000 h 1092200"/>
                  <a:gd name="connsiteX3" fmla="*/ 390525 w 1063625"/>
                  <a:gd name="connsiteY3" fmla="*/ 231775 h 1092200"/>
                  <a:gd name="connsiteX4" fmla="*/ 317500 w 1063625"/>
                  <a:gd name="connsiteY4" fmla="*/ 0 h 1092200"/>
                  <a:gd name="connsiteX5" fmla="*/ 527050 w 1063625"/>
                  <a:gd name="connsiteY5" fmla="*/ 571500 h 1092200"/>
                  <a:gd name="connsiteX6" fmla="*/ 1063625 w 1063625"/>
                  <a:gd name="connsiteY6" fmla="*/ 114300 h 1092200"/>
                  <a:gd name="connsiteX7" fmla="*/ 536575 w 1063625"/>
                  <a:gd name="connsiteY7" fmla="*/ 631825 h 1092200"/>
                  <a:gd name="connsiteX8" fmla="*/ 476250 w 1063625"/>
                  <a:gd name="connsiteY8" fmla="*/ 1092200 h 1092200"/>
                  <a:gd name="connsiteX9" fmla="*/ 384175 w 1063625"/>
                  <a:gd name="connsiteY9" fmla="*/ 1076325 h 1092200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3625" h="1647825">
                    <a:moveTo>
                      <a:pt x="384175" y="1631950"/>
                    </a:moveTo>
                    <a:cubicBezTo>
                      <a:pt x="602192" y="1296194"/>
                      <a:pt x="453495" y="1046163"/>
                      <a:pt x="409575" y="831850"/>
                    </a:cubicBezTo>
                    <a:cubicBezTo>
                      <a:pt x="184150" y="823383"/>
                      <a:pt x="111125" y="767292"/>
                      <a:pt x="0" y="682625"/>
                    </a:cubicBezTo>
                    <a:cubicBezTo>
                      <a:pt x="174625" y="774700"/>
                      <a:pt x="273050" y="797718"/>
                      <a:pt x="390525" y="794543"/>
                    </a:cubicBezTo>
                    <a:cubicBezTo>
                      <a:pt x="300567" y="601926"/>
                      <a:pt x="159808" y="350573"/>
                      <a:pt x="292100" y="0"/>
                    </a:cubicBezTo>
                    <a:cubicBezTo>
                      <a:pt x="148167" y="509058"/>
                      <a:pt x="470958" y="732367"/>
                      <a:pt x="527050" y="1127125"/>
                    </a:cubicBezTo>
                    <a:cubicBezTo>
                      <a:pt x="734483" y="903288"/>
                      <a:pt x="932393" y="969962"/>
                      <a:pt x="1063625" y="669925"/>
                    </a:cubicBezTo>
                    <a:cubicBezTo>
                      <a:pt x="1011767" y="932920"/>
                      <a:pt x="624153" y="1012560"/>
                      <a:pt x="536575" y="1187450"/>
                    </a:cubicBezTo>
                    <a:cubicBezTo>
                      <a:pt x="580761" y="1359958"/>
                      <a:pt x="513027" y="1515798"/>
                      <a:pt x="476250" y="1647825"/>
                    </a:cubicBezTo>
                    <a:lnTo>
                      <a:pt x="384175" y="163195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46" name="组合 95"/>
            <p:cNvGrpSpPr>
              <a:grpSpLocks noChangeAspect="1"/>
            </p:cNvGrpSpPr>
            <p:nvPr/>
          </p:nvGrpSpPr>
          <p:grpSpPr>
            <a:xfrm>
              <a:off x="1888105" y="3541652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47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8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9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0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1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54" name="矩形 1"/>
          <p:cNvSpPr/>
          <p:nvPr/>
        </p:nvSpPr>
        <p:spPr>
          <a:xfrm>
            <a:off x="1129392" y="1550293"/>
            <a:ext cx="79369" cy="4450122"/>
          </a:xfrm>
          <a:prstGeom prst="rect">
            <a:avLst/>
          </a:prstGeom>
          <a:solidFill>
            <a:srgbClr val="CD2C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Triangolo isoscele 58">
            <a:extLst>
              <a:ext uri="{FF2B5EF4-FFF2-40B4-BE49-F238E27FC236}">
                <a16:creationId xmlns:a16="http://schemas.microsoft.com/office/drawing/2014/main" id="{EB628F44-76F7-4E3B-A7BB-E9A5AF1C8EB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0" name="Segnaposto numero diapositiva 10">
            <a:extLst>
              <a:ext uri="{FF2B5EF4-FFF2-40B4-BE49-F238E27FC236}">
                <a16:creationId xmlns:a16="http://schemas.microsoft.com/office/drawing/2014/main" id="{62B7F4F2-F7AD-41E3-9CC6-9BA2DD5E9D3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</a:t>
            </a:fld>
            <a:r>
              <a:rPr lang="it-IT" altLang="zh-CN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302189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CCD351"/>
                </a:solidFill>
              </a:rPr>
              <a:t>Prospetti analizzati</a:t>
            </a:r>
          </a:p>
        </p:txBody>
      </p: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CBD3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CBD3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4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2057400" y="2033906"/>
            <a:ext cx="6051884" cy="2790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Analisi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Consolidamento dei requisiti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Progettazione architetturale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Progettazione di dettaglio e codifica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Validazione e collaudo</a:t>
            </a:r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130344D1-B9A8-450A-8047-859956AD2B85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Segnaposto numero diapositiva 10">
            <a:extLst>
              <a:ext uri="{FF2B5EF4-FFF2-40B4-BE49-F238E27FC236}">
                <a16:creationId xmlns:a16="http://schemas.microsoft.com/office/drawing/2014/main" id="{9064E1B8-A626-4255-9DD0-5254B1951127}"/>
              </a:ext>
            </a:extLst>
          </p:cNvPr>
          <p:cNvSpPr txBox="1">
            <a:spLocks/>
          </p:cNvSpPr>
          <p:nvPr/>
        </p:nvSpPr>
        <p:spPr>
          <a:xfrm>
            <a:off x="8007658" y="6391960"/>
            <a:ext cx="1073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20</a:t>
            </a:fld>
            <a:r>
              <a:rPr lang="it-IT" altLang="zh-CN" dirty="0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CBD3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Rettangolo arrotondato 8"/>
          <p:cNvSpPr/>
          <p:nvPr/>
        </p:nvSpPr>
        <p:spPr>
          <a:xfrm>
            <a:off x="2072576" y="1567020"/>
            <a:ext cx="6196867" cy="4433395"/>
          </a:xfrm>
          <a:prstGeom prst="roundRect">
            <a:avLst>
              <a:gd name="adj" fmla="val 2796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624758" y="302189"/>
            <a:ext cx="732153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CCD351"/>
                </a:solidFill>
              </a:rPr>
              <a:t>Prospetto economico totale delle ore di investimento e rendicontate</a:t>
            </a:r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CBD3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4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BCE2EB9-B6E7-4E88-A6EF-D0E6504E9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38" t="2932" r="9127" b="1809"/>
          <a:stretch/>
        </p:blipFill>
        <p:spPr>
          <a:xfrm>
            <a:off x="2133337" y="1639209"/>
            <a:ext cx="6062728" cy="4268942"/>
          </a:xfrm>
          <a:prstGeom prst="rect">
            <a:avLst/>
          </a:prstGeom>
        </p:spPr>
      </p:pic>
      <p:grpSp>
        <p:nvGrpSpPr>
          <p:cNvPr id="3" name="Gruppo 2"/>
          <p:cNvGrpSpPr/>
          <p:nvPr/>
        </p:nvGrpSpPr>
        <p:grpSpPr>
          <a:xfrm>
            <a:off x="-127430" y="4135012"/>
            <a:ext cx="5684690" cy="2819244"/>
            <a:chOff x="-127430" y="4135012"/>
            <a:chExt cx="5684690" cy="2819244"/>
          </a:xfrm>
        </p:grpSpPr>
        <p:sp>
          <p:nvSpPr>
            <p:cNvPr id="10" name="Rettangolo arrotondato 9"/>
            <p:cNvSpPr/>
            <p:nvPr/>
          </p:nvSpPr>
          <p:spPr>
            <a:xfrm>
              <a:off x="-127430" y="4135012"/>
              <a:ext cx="5684690" cy="2819244"/>
            </a:xfrm>
            <a:prstGeom prst="roundRect">
              <a:avLst>
                <a:gd name="adj" fmla="val 279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B275F4EB-FEE7-4985-B045-2CE74D43A1E4}"/>
                </a:ext>
              </a:extLst>
            </p:cNvPr>
            <p:cNvSpPr/>
            <p:nvPr/>
          </p:nvSpPr>
          <p:spPr>
            <a:xfrm>
              <a:off x="265577" y="4267361"/>
              <a:ext cx="5291683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it-IT" sz="2000" b="1" dirty="0">
                  <a:solidFill>
                    <a:srgbClr val="CCD351"/>
                  </a:solidFill>
                  <a:latin typeface="+mj-lt"/>
                </a:rPr>
                <a:t>Ruolo	 	      Ore   Costo in €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Responsabile 		65 	1950,00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Amministratore	60 	1200,00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Analista 			105 	 2625,00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Progettista 		251 	 5522,00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Programmatore 	154 	 2310,00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Verificatore 		277 	 4155,00</a:t>
              </a:r>
            </a:p>
            <a:p>
              <a:pPr algn="just"/>
              <a:r>
                <a:rPr lang="it-IT" sz="2000" b="1" dirty="0">
                  <a:solidFill>
                    <a:schemeClr val="bg1"/>
                  </a:solidFill>
                  <a:latin typeface="+mj-lt"/>
                </a:rPr>
                <a:t>Totale 			912 	 17762,00</a:t>
              </a:r>
            </a:p>
          </p:txBody>
        </p:sp>
      </p:grpSp>
      <p:sp>
        <p:nvSpPr>
          <p:cNvPr id="14" name="Triangolo isoscele 13">
            <a:extLst>
              <a:ext uri="{FF2B5EF4-FFF2-40B4-BE49-F238E27FC236}">
                <a16:creationId xmlns:a16="http://schemas.microsoft.com/office/drawing/2014/main" id="{461C3580-ABA2-4E09-9F40-CF1EF3392E10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Segnaposto numero diapositiva 10">
            <a:extLst>
              <a:ext uri="{FF2B5EF4-FFF2-40B4-BE49-F238E27FC236}">
                <a16:creationId xmlns:a16="http://schemas.microsoft.com/office/drawing/2014/main" id="{0E2566C5-44DF-4E27-BF90-15EC73220C69}"/>
              </a:ext>
            </a:extLst>
          </p:cNvPr>
          <p:cNvSpPr txBox="1">
            <a:spLocks/>
          </p:cNvSpPr>
          <p:nvPr/>
        </p:nvSpPr>
        <p:spPr>
          <a:xfrm>
            <a:off x="8007658" y="6391960"/>
            <a:ext cx="1073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21</a:t>
            </a:fld>
            <a:r>
              <a:rPr lang="it-IT" altLang="zh-CN" dirty="0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/>
          <p:cNvGrpSpPr/>
          <p:nvPr/>
        </p:nvGrpSpPr>
        <p:grpSpPr>
          <a:xfrm>
            <a:off x="2322094" y="1663272"/>
            <a:ext cx="5670622" cy="4433395"/>
            <a:chOff x="2598821" y="1567020"/>
            <a:chExt cx="5670622" cy="4433395"/>
          </a:xfrm>
        </p:grpSpPr>
        <p:sp>
          <p:nvSpPr>
            <p:cNvPr id="14" name="Rettangolo arrotondato 13"/>
            <p:cNvSpPr/>
            <p:nvPr/>
          </p:nvSpPr>
          <p:spPr>
            <a:xfrm>
              <a:off x="2598821" y="1567020"/>
              <a:ext cx="5670622" cy="4433395"/>
            </a:xfrm>
            <a:prstGeom prst="roundRect">
              <a:avLst>
                <a:gd name="adj" fmla="val 27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09570C6C-93C2-4A1C-95DA-CACA5A6D0F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487" t="1212" r="11988" b="1632"/>
            <a:stretch/>
          </p:blipFill>
          <p:spPr>
            <a:xfrm>
              <a:off x="2719137" y="1681240"/>
              <a:ext cx="5389923" cy="4260694"/>
            </a:xfrm>
            <a:prstGeom prst="rect">
              <a:avLst/>
            </a:prstGeom>
          </p:spPr>
        </p:pic>
      </p:grp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CBD3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Rettangolo 14"/>
          <p:cNvSpPr/>
          <p:nvPr/>
        </p:nvSpPr>
        <p:spPr>
          <a:xfrm>
            <a:off x="1624758" y="302189"/>
            <a:ext cx="732153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CCD351"/>
                </a:solidFill>
              </a:rPr>
              <a:t>Prospetto economico totale </a:t>
            </a:r>
          </a:p>
          <a:p>
            <a:r>
              <a:rPr lang="it-IT" sz="3100" b="1" dirty="0">
                <a:solidFill>
                  <a:srgbClr val="CCD351"/>
                </a:solidFill>
              </a:rPr>
              <a:t>delle ore rendicontate</a:t>
            </a:r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CBD3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4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3" name="Gruppo 2"/>
          <p:cNvGrpSpPr/>
          <p:nvPr/>
        </p:nvGrpSpPr>
        <p:grpSpPr>
          <a:xfrm>
            <a:off x="-127430" y="4135012"/>
            <a:ext cx="5684690" cy="2819244"/>
            <a:chOff x="-127430" y="4135012"/>
            <a:chExt cx="5684690" cy="2819244"/>
          </a:xfrm>
        </p:grpSpPr>
        <p:sp>
          <p:nvSpPr>
            <p:cNvPr id="10" name="Rettangolo arrotondato 9"/>
            <p:cNvSpPr/>
            <p:nvPr/>
          </p:nvSpPr>
          <p:spPr>
            <a:xfrm>
              <a:off x="-127430" y="4135012"/>
              <a:ext cx="5684690" cy="2819244"/>
            </a:xfrm>
            <a:prstGeom prst="roundRect">
              <a:avLst>
                <a:gd name="adj" fmla="val 279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B275F4EB-FEE7-4985-B045-2CE74D43A1E4}"/>
                </a:ext>
              </a:extLst>
            </p:cNvPr>
            <p:cNvSpPr/>
            <p:nvPr/>
          </p:nvSpPr>
          <p:spPr>
            <a:xfrm>
              <a:off x="265577" y="4267361"/>
              <a:ext cx="5291683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it-IT" sz="2000" b="1" dirty="0">
                  <a:solidFill>
                    <a:srgbClr val="CCD351"/>
                  </a:solidFill>
                  <a:latin typeface="+mj-lt"/>
                </a:rPr>
                <a:t>Ruolo	 	      Ore   Costo in €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Responsabile 		36 	1080,00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Amministratore	32 	640,00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Analista 			25 	625,00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Progettista 		251 	5522,00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Programmatore 	154 	2310,00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Verificatore 		216 	3240,00</a:t>
              </a:r>
            </a:p>
            <a:p>
              <a:pPr algn="just"/>
              <a:r>
                <a:rPr lang="it-IT" sz="2000" b="1" dirty="0">
                  <a:solidFill>
                    <a:schemeClr val="bg1"/>
                  </a:solidFill>
                  <a:latin typeface="+mj-lt"/>
                </a:rPr>
                <a:t>Totale 			714 	13417,00</a:t>
              </a:r>
            </a:p>
          </p:txBody>
        </p:sp>
      </p:grpSp>
      <p:sp>
        <p:nvSpPr>
          <p:cNvPr id="20" name="Triangolo isoscele 19">
            <a:extLst>
              <a:ext uri="{FF2B5EF4-FFF2-40B4-BE49-F238E27FC236}">
                <a16:creationId xmlns:a16="http://schemas.microsoft.com/office/drawing/2014/main" id="{787BE6F6-E3E5-4581-ACB5-B4F929DF0488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Segnaposto numero diapositiva 10">
            <a:extLst>
              <a:ext uri="{FF2B5EF4-FFF2-40B4-BE49-F238E27FC236}">
                <a16:creationId xmlns:a16="http://schemas.microsoft.com/office/drawing/2014/main" id="{C67DD8A9-4687-4EA6-BBFE-B4C0CB7EB6CF}"/>
              </a:ext>
            </a:extLst>
          </p:cNvPr>
          <p:cNvSpPr txBox="1">
            <a:spLocks/>
          </p:cNvSpPr>
          <p:nvPr/>
        </p:nvSpPr>
        <p:spPr>
          <a:xfrm>
            <a:off x="8007658" y="6391960"/>
            <a:ext cx="1073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22</a:t>
            </a:fld>
            <a:r>
              <a:rPr lang="it-IT" altLang="zh-CN" dirty="0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2"/>
          <p:cNvSpPr/>
          <p:nvPr/>
        </p:nvSpPr>
        <p:spPr>
          <a:xfrm>
            <a:off x="1941075" y="2672699"/>
            <a:ext cx="1512602" cy="15126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it-IT" altLang="zh-CN" sz="11998" dirty="0">
                <a:solidFill>
                  <a:srgbClr val="3E846F"/>
                </a:solidFill>
              </a:rPr>
              <a:t>5</a:t>
            </a:r>
            <a:endParaRPr kumimoji="1" lang="zh-CN" altLang="en-US" sz="11998" dirty="0">
              <a:solidFill>
                <a:srgbClr val="3E846F"/>
              </a:solidFill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3691246" y="3198167"/>
            <a:ext cx="2510624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Ingresso</a:t>
            </a:r>
            <a:r>
              <a:rPr lang="en-US" altLang="zh-CN" sz="2800" dirty="0">
                <a:solidFill>
                  <a:schemeClr val="bg1"/>
                </a:solidFill>
              </a:rPr>
              <a:t> in RR</a:t>
            </a:r>
          </a:p>
        </p:txBody>
      </p: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043B55D0-150D-477B-9C32-3C2768AD6728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D6D5AF10-C54C-4F3C-B044-0B86BE81A3BA}"/>
              </a:ext>
            </a:extLst>
          </p:cNvPr>
          <p:cNvSpPr txBox="1">
            <a:spLocks/>
          </p:cNvSpPr>
          <p:nvPr/>
        </p:nvSpPr>
        <p:spPr>
          <a:xfrm>
            <a:off x="8007658" y="6391960"/>
            <a:ext cx="1073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23</a:t>
            </a:fld>
            <a:r>
              <a:rPr lang="it-IT" altLang="zh-CN" dirty="0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1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1315443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3E846F"/>
                </a:solidFill>
              </a:rPr>
              <a:t>Impiego in ore per l’ingresso in RR</a:t>
            </a:r>
          </a:p>
        </p:txBody>
      </p: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E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3E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5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466277"/>
              </p:ext>
            </p:extLst>
          </p:nvPr>
        </p:nvGraphicFramePr>
        <p:xfrm>
          <a:off x="1624758" y="2165797"/>
          <a:ext cx="710871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3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36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27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546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Nominativo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Am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Pt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Ore totali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Marco </a:t>
                      </a:r>
                      <a:r>
                        <a:rPr lang="it-IT" dirty="0" err="1"/>
                        <a:t>Focchiatti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Samuele Modena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Matteo Rizzo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Giulio</a:t>
                      </a:r>
                      <a:r>
                        <a:rPr lang="it-IT" baseline="0" dirty="0"/>
                        <a:t> Rossetti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Kevin</a:t>
                      </a:r>
                      <a:r>
                        <a:rPr lang="it-IT" baseline="0" dirty="0"/>
                        <a:t> Silvestri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Manfredi </a:t>
                      </a:r>
                      <a:r>
                        <a:rPr lang="it-IT" dirty="0" err="1"/>
                        <a:t>Smaniotto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Cristiano </a:t>
                      </a:r>
                      <a:r>
                        <a:rPr lang="it-IT" dirty="0" err="1"/>
                        <a:t>Tessarolo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Ore totali effettive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Ore totali previste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107283"/>
                  </a:ext>
                </a:extLst>
              </a:tr>
            </a:tbl>
          </a:graphicData>
        </a:graphic>
      </p:graphicFrame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17118D43-4CD1-42B4-9FE5-6C88B050F06C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Segnaposto numero diapositiva 10">
            <a:extLst>
              <a:ext uri="{FF2B5EF4-FFF2-40B4-BE49-F238E27FC236}">
                <a16:creationId xmlns:a16="http://schemas.microsoft.com/office/drawing/2014/main" id="{E11C4CB8-D568-4EA1-9684-D8AA90FBCDD4}"/>
              </a:ext>
            </a:extLst>
          </p:cNvPr>
          <p:cNvSpPr txBox="1">
            <a:spLocks/>
          </p:cNvSpPr>
          <p:nvPr/>
        </p:nvSpPr>
        <p:spPr>
          <a:xfrm>
            <a:off x="8007658" y="6391960"/>
            <a:ext cx="1073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24</a:t>
            </a:fld>
            <a:r>
              <a:rPr lang="it-IT" altLang="zh-CN" dirty="0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619066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721011" y="1076917"/>
            <a:ext cx="742298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3E846F"/>
                </a:solidFill>
              </a:rPr>
              <a:t>Analisi dei costi per ruolo in relazione all’ingresso in RR</a:t>
            </a:r>
          </a:p>
        </p:txBody>
      </p: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E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3E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5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989508"/>
              </p:ext>
            </p:extLst>
          </p:nvPr>
        </p:nvGraphicFramePr>
        <p:xfrm>
          <a:off x="1721011" y="2423977"/>
          <a:ext cx="6818224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3066">
                  <a:extLst>
                    <a:ext uri="{9D8B030D-6E8A-4147-A177-3AD203B41FA5}">
                      <a16:colId xmlns:a16="http://schemas.microsoft.com/office/drawing/2014/main" val="1907140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Ruolo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Ore effettive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Costi effettivi in 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Costi preventivati in 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Responsabile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720,00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720,00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Amministratore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380,00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400,00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Analista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1675,00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1525,00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Progettista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Programmatore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Verificatore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690,00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690,00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Totale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3465,00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3335,00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riangolo isoscele 8">
            <a:extLst>
              <a:ext uri="{FF2B5EF4-FFF2-40B4-BE49-F238E27FC236}">
                <a16:creationId xmlns:a16="http://schemas.microsoft.com/office/drawing/2014/main" id="{D08C2A72-4069-4883-ACBE-83F2C6709040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Segnaposto numero diapositiva 10">
            <a:extLst>
              <a:ext uri="{FF2B5EF4-FFF2-40B4-BE49-F238E27FC236}">
                <a16:creationId xmlns:a16="http://schemas.microsoft.com/office/drawing/2014/main" id="{E88F6BC4-BD9D-4616-AE47-E8EED0CFD33F}"/>
              </a:ext>
            </a:extLst>
          </p:cNvPr>
          <p:cNvSpPr txBox="1">
            <a:spLocks/>
          </p:cNvSpPr>
          <p:nvPr/>
        </p:nvSpPr>
        <p:spPr>
          <a:xfrm>
            <a:off x="8007658" y="6391960"/>
            <a:ext cx="1073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25</a:t>
            </a:fld>
            <a:r>
              <a:rPr lang="it-IT" altLang="zh-CN" dirty="0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65674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flipV="1">
            <a:off x="1434325" y="110002"/>
            <a:ext cx="6275352" cy="451309"/>
          </a:xfrm>
          <a:prstGeom prst="trapezoid">
            <a:avLst/>
          </a:prstGeom>
          <a:solidFill>
            <a:srgbClr val="17171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61167" y="2293639"/>
            <a:ext cx="5421677" cy="1754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THANK YOU</a:t>
            </a:r>
          </a:p>
          <a:p>
            <a:pPr algn="ctr"/>
            <a:r>
              <a:rPr kumimoji="1" lang="en-US" altLang="zh-CN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FOR</a:t>
            </a:r>
            <a:r>
              <a:rPr kumimoji="1" lang="zh-CN" altLang="en-US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kumimoji="1" lang="en-US" altLang="zh-CN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WATCHING</a:t>
            </a:r>
            <a:endParaRPr kumimoji="1" lang="zh-CN" altLang="en-US" sz="5399" b="1" dirty="0">
              <a:solidFill>
                <a:schemeClr val="bg1">
                  <a:lumMod val="7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2500768" y="2148542"/>
            <a:ext cx="4142467" cy="2007885"/>
            <a:chOff x="2791741" y="1291123"/>
            <a:chExt cx="3560518" cy="2008147"/>
          </a:xfrm>
          <a:solidFill>
            <a:srgbClr val="1E1E1E"/>
          </a:solidFill>
        </p:grpSpPr>
        <p:sp>
          <p:nvSpPr>
            <p:cNvPr id="9" name="矩形 8"/>
            <p:cNvSpPr/>
            <p:nvPr/>
          </p:nvSpPr>
          <p:spPr>
            <a:xfrm flipV="1">
              <a:off x="2791741" y="1291123"/>
              <a:ext cx="3560518" cy="45719"/>
            </a:xfrm>
            <a:prstGeom prst="rect">
              <a:avLst/>
            </a:prstGeom>
            <a:grp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 flipV="1">
              <a:off x="2791741" y="3253551"/>
              <a:ext cx="3560518" cy="45719"/>
            </a:xfrm>
            <a:prstGeom prst="rect">
              <a:avLst/>
            </a:prstGeom>
            <a:grp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" name="上凸带形 5"/>
          <p:cNvSpPr/>
          <p:nvPr/>
        </p:nvSpPr>
        <p:spPr>
          <a:xfrm>
            <a:off x="4032877" y="2024346"/>
            <a:ext cx="1078248" cy="248386"/>
          </a:xfrm>
          <a:prstGeom prst="ribbon2">
            <a:avLst>
              <a:gd name="adj1" fmla="val 13542"/>
              <a:gd name="adj2" fmla="val 75000"/>
            </a:avLst>
          </a:prstGeom>
          <a:solidFill>
            <a:srgbClr val="CD2C1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ttangolo 3"/>
          <p:cNvSpPr/>
          <p:nvPr/>
        </p:nvSpPr>
        <p:spPr>
          <a:xfrm>
            <a:off x="2577705" y="5845116"/>
            <a:ext cx="3988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>
                <a:solidFill>
                  <a:schemeClr val="bg1">
                    <a:lumMod val="75000"/>
                  </a:schemeClr>
                </a:solidFill>
              </a:rPr>
              <a:t>graphite.swe@gmail.com</a:t>
            </a:r>
            <a:endParaRPr lang="it-IT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riangolo isoscele 11">
            <a:extLst>
              <a:ext uri="{FF2B5EF4-FFF2-40B4-BE49-F238E27FC236}">
                <a16:creationId xmlns:a16="http://schemas.microsoft.com/office/drawing/2014/main" id="{FD4006DD-6B02-4027-9334-B638108CAB04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Segnaposto numero diapositiva 10">
            <a:extLst>
              <a:ext uri="{FF2B5EF4-FFF2-40B4-BE49-F238E27FC236}">
                <a16:creationId xmlns:a16="http://schemas.microsoft.com/office/drawing/2014/main" id="{9D926147-570D-4E23-8BE3-ECEB41E8C091}"/>
              </a:ext>
            </a:extLst>
          </p:cNvPr>
          <p:cNvSpPr txBox="1">
            <a:spLocks/>
          </p:cNvSpPr>
          <p:nvPr/>
        </p:nvSpPr>
        <p:spPr>
          <a:xfrm>
            <a:off x="8007658" y="6391960"/>
            <a:ext cx="1073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26</a:t>
            </a:fld>
            <a:r>
              <a:rPr lang="it-IT" altLang="zh-CN" dirty="0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53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>
            <a:spLocks noChangeAspect="1"/>
          </p:cNvSpPr>
          <p:nvPr/>
        </p:nvSpPr>
        <p:spPr>
          <a:xfrm>
            <a:off x="519271" y="2352300"/>
            <a:ext cx="373925" cy="3761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522464" y="3738282"/>
            <a:ext cx="376129" cy="376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2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3078" y="2124865"/>
            <a:ext cx="83874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Sviluppata in Sud Africa, </a:t>
            </a:r>
          </a:p>
          <a:p>
            <a:r>
              <a:rPr lang="it-IT" dirty="0">
                <a:solidFill>
                  <a:schemeClr val="bg1"/>
                </a:solidFill>
              </a:rPr>
              <a:t>presso il CSIR </a:t>
            </a:r>
            <a:r>
              <a:rPr lang="it-IT" dirty="0" err="1">
                <a:solidFill>
                  <a:schemeClr val="bg1"/>
                </a:solidFill>
              </a:rPr>
              <a:t>Meraka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Institute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4" name="文本框 6"/>
          <p:cNvSpPr txBox="1"/>
          <p:nvPr/>
        </p:nvSpPr>
        <p:spPr>
          <a:xfrm>
            <a:off x="242691" y="132467"/>
            <a:ext cx="8691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0" name="Picture 2" descr="_images/speect_logo_full.png">
            <a:extLst>
              <a:ext uri="{FF2B5EF4-FFF2-40B4-BE49-F238E27FC236}">
                <a16:creationId xmlns:a16="http://schemas.microsoft.com/office/drawing/2014/main" id="{7B64FFED-DF64-4EFE-AE12-E9A97D0A2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419" y="5690550"/>
            <a:ext cx="2806359" cy="72433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椭圆 22"/>
          <p:cNvSpPr>
            <a:spLocks noChangeAspect="1"/>
          </p:cNvSpPr>
          <p:nvPr/>
        </p:nvSpPr>
        <p:spPr>
          <a:xfrm>
            <a:off x="519271" y="5124264"/>
            <a:ext cx="376129" cy="3761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3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Triangolo isoscele 23">
            <a:extLst>
              <a:ext uri="{FF2B5EF4-FFF2-40B4-BE49-F238E27FC236}">
                <a16:creationId xmlns:a16="http://schemas.microsoft.com/office/drawing/2014/main" id="{7017C721-CD8F-4865-9C40-A16E42167D8F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1119412" y="3510847"/>
            <a:ext cx="8024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30"/>
            <a:r>
              <a:rPr lang="it-IT" sz="2400" dirty="0">
                <a:solidFill>
                  <a:schemeClr val="bg1"/>
                </a:solidFill>
              </a:rPr>
              <a:t>Libreria </a:t>
            </a:r>
            <a:r>
              <a:rPr lang="it-IT" sz="2400" dirty="0" err="1">
                <a:solidFill>
                  <a:schemeClr val="bg1"/>
                </a:solidFill>
              </a:rPr>
              <a:t>opensource</a:t>
            </a:r>
            <a:r>
              <a:rPr lang="it-IT" sz="2400" dirty="0">
                <a:solidFill>
                  <a:schemeClr val="bg1"/>
                </a:solidFill>
              </a:rPr>
              <a:t> per lo sviluppo di un sistema di sintesi vocale multilingua</a:t>
            </a:r>
          </a:p>
        </p:txBody>
      </p:sp>
      <p:sp>
        <p:nvSpPr>
          <p:cNvPr id="2" name="Rettangolo 1"/>
          <p:cNvSpPr/>
          <p:nvPr/>
        </p:nvSpPr>
        <p:spPr>
          <a:xfrm>
            <a:off x="1053078" y="4712163"/>
            <a:ext cx="7880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Sistema scritto in C</a:t>
            </a:r>
            <a:r>
              <a:rPr lang="zh-CN" altLang="en-US" dirty="0">
                <a:solidFill>
                  <a:schemeClr val="bg1"/>
                </a:solidFill>
              </a:rPr>
              <a:t>， </a:t>
            </a:r>
            <a:r>
              <a:rPr lang="it-IT" dirty="0">
                <a:solidFill>
                  <a:schemeClr val="bg1"/>
                </a:solidFill>
              </a:rPr>
              <a:t>progettato cercando di consentire la massima portabilità su differenti piattaforme</a:t>
            </a:r>
          </a:p>
        </p:txBody>
      </p:sp>
      <p:sp>
        <p:nvSpPr>
          <p:cNvPr id="26" name="Segnaposto numero diapositiva 10">
            <a:extLst>
              <a:ext uri="{FF2B5EF4-FFF2-40B4-BE49-F238E27FC236}">
                <a16:creationId xmlns:a16="http://schemas.microsoft.com/office/drawing/2014/main" id="{1999CE91-4021-4783-8DD2-3C197A9E97B8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3</a:t>
            </a:fld>
            <a:r>
              <a:rPr lang="it-IT" altLang="zh-CN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40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1" y="132467"/>
            <a:ext cx="8691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242691" y="4766770"/>
            <a:ext cx="8024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</a:rPr>
              <a:t>Utterance</a:t>
            </a:r>
            <a:r>
              <a:rPr lang="it-IT" dirty="0">
                <a:solidFill>
                  <a:schemeClr val="bg1"/>
                </a:solidFill>
              </a:rPr>
              <a:t>: dato di passaggio tra gli stati di </a:t>
            </a:r>
            <a:r>
              <a:rPr lang="it-IT" dirty="0" err="1">
                <a:solidFill>
                  <a:schemeClr val="bg1"/>
                </a:solidFill>
              </a:rPr>
              <a:t>Speect</a:t>
            </a:r>
            <a:r>
              <a:rPr lang="it-IT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B8DE7F5-B7DC-4F8D-82B1-A9A40B5C0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32" y="1180887"/>
            <a:ext cx="5456022" cy="34100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3B44D08-167B-4B49-95E7-9EFB782B7B2F}"/>
              </a:ext>
            </a:extLst>
          </p:cNvPr>
          <p:cNvSpPr txBox="1"/>
          <p:nvPr/>
        </p:nvSpPr>
        <p:spPr>
          <a:xfrm>
            <a:off x="242691" y="5404305"/>
            <a:ext cx="8568905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it-IT" dirty="0" err="1"/>
              <a:t>Heterogeneous</a:t>
            </a:r>
            <a:r>
              <a:rPr lang="it-IT" dirty="0"/>
              <a:t> Relation </a:t>
            </a:r>
            <a:r>
              <a:rPr lang="it-IT" dirty="0" err="1"/>
              <a:t>Graph</a:t>
            </a:r>
            <a:r>
              <a:rPr lang="it-IT" dirty="0"/>
              <a:t> (HRG)</a:t>
            </a:r>
            <a:r>
              <a:rPr lang="it-IT" b="0" dirty="0"/>
              <a:t>: permette di memorizzare le informazioni di passaggio relative agli </a:t>
            </a:r>
            <a:r>
              <a:rPr lang="it-IT" b="0" dirty="0" err="1"/>
              <a:t>utterance</a:t>
            </a:r>
            <a:endParaRPr lang="it-IT" b="0" dirty="0"/>
          </a:p>
        </p:txBody>
      </p:sp>
      <p:sp>
        <p:nvSpPr>
          <p:cNvPr id="13" name="Triangolo isoscele 12">
            <a:extLst>
              <a:ext uri="{FF2B5EF4-FFF2-40B4-BE49-F238E27FC236}">
                <a16:creationId xmlns:a16="http://schemas.microsoft.com/office/drawing/2014/main" id="{26A70CA5-7776-4DFD-BFE5-8383DD3CC225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Segnaposto numero diapositiva 10">
            <a:extLst>
              <a:ext uri="{FF2B5EF4-FFF2-40B4-BE49-F238E27FC236}">
                <a16:creationId xmlns:a16="http://schemas.microsoft.com/office/drawing/2014/main" id="{BA6CB8CC-10B4-44E6-B0BF-20EDFE9680AE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4</a:t>
            </a:fld>
            <a:r>
              <a:rPr lang="it-IT" altLang="zh-CN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2" y="132467"/>
            <a:ext cx="3967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richiesta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tangolo arrotondato 42"/>
          <p:cNvSpPr/>
          <p:nvPr/>
        </p:nvSpPr>
        <p:spPr>
          <a:xfrm>
            <a:off x="870804" y="1668573"/>
            <a:ext cx="8021887" cy="803189"/>
          </a:xfrm>
          <a:prstGeom prst="roundRect">
            <a:avLst/>
          </a:prstGeom>
          <a:solidFill>
            <a:srgbClr val="7F1D1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Freccia curva 44"/>
          <p:cNvSpPr/>
          <p:nvPr/>
        </p:nvSpPr>
        <p:spPr>
          <a:xfrm flipV="1">
            <a:off x="671261" y="2690052"/>
            <a:ext cx="643185" cy="615196"/>
          </a:xfrm>
          <a:prstGeom prst="bentArrow">
            <a:avLst>
              <a:gd name="adj1" fmla="val 40369"/>
              <a:gd name="adj2" fmla="val 44212"/>
              <a:gd name="adj3" fmla="val 50000"/>
              <a:gd name="adj4" fmla="val 34144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grpSp>
        <p:nvGrpSpPr>
          <p:cNvPr id="2" name="Gruppo 1"/>
          <p:cNvGrpSpPr/>
          <p:nvPr/>
        </p:nvGrpSpPr>
        <p:grpSpPr>
          <a:xfrm>
            <a:off x="242692" y="1418521"/>
            <a:ext cx="1148267" cy="1303451"/>
            <a:chOff x="182788" y="1226090"/>
            <a:chExt cx="1064103" cy="1234359"/>
          </a:xfrm>
        </p:grpSpPr>
        <p:sp>
          <p:nvSpPr>
            <p:cNvPr id="35" name="六边形 43"/>
            <p:cNvSpPr/>
            <p:nvPr/>
          </p:nvSpPr>
          <p:spPr>
            <a:xfrm rot="3684182">
              <a:off x="97660" y="1311218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6" name="组合 95"/>
            <p:cNvGrpSpPr>
              <a:grpSpLocks noChangeAspect="1"/>
            </p:cNvGrpSpPr>
            <p:nvPr/>
          </p:nvGrpSpPr>
          <p:grpSpPr>
            <a:xfrm>
              <a:off x="495645" y="1669607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37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8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9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0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1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6AAF5C-55F0-47C6-A0D8-8B7A9AAD8A44}"/>
              </a:ext>
            </a:extLst>
          </p:cNvPr>
          <p:cNvSpPr txBox="1"/>
          <p:nvPr/>
        </p:nvSpPr>
        <p:spPr>
          <a:xfrm>
            <a:off x="1459116" y="1808558"/>
            <a:ext cx="7244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Creare un’interfaccia grafica per </a:t>
            </a:r>
            <a:r>
              <a:rPr kumimoji="1" lang="it-IT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kumimoji="1"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63BE1B94-D680-4926-9CD2-0A5F8A0CC514}"/>
              </a:ext>
            </a:extLst>
          </p:cNvPr>
          <p:cNvSpPr txBox="1"/>
          <p:nvPr/>
        </p:nvSpPr>
        <p:spPr>
          <a:xfrm>
            <a:off x="1314446" y="2802600"/>
            <a:ext cx="793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 sz="1800" b="0" dirty="0"/>
              <a:t>capace di visualizzare i risultati delle componenti di analisi linguistica</a:t>
            </a:r>
          </a:p>
        </p:txBody>
      </p:sp>
      <p:sp>
        <p:nvSpPr>
          <p:cNvPr id="21" name="Triangolo isoscele 20">
            <a:extLst>
              <a:ext uri="{FF2B5EF4-FFF2-40B4-BE49-F238E27FC236}">
                <a16:creationId xmlns:a16="http://schemas.microsoft.com/office/drawing/2014/main" id="{84ED0244-C11B-4CC0-BD3A-1EF319525473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DBE4A87A-594F-49D4-9E4E-B73D2844B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535" y="2471762"/>
            <a:ext cx="6702424" cy="4240763"/>
          </a:xfrm>
          <a:prstGeom prst="rect">
            <a:avLst/>
          </a:prstGeom>
        </p:spPr>
      </p:pic>
      <p:sp>
        <p:nvSpPr>
          <p:cNvPr id="22" name="Segnaposto numero diapositiva 10">
            <a:extLst>
              <a:ext uri="{FF2B5EF4-FFF2-40B4-BE49-F238E27FC236}">
                <a16:creationId xmlns:a16="http://schemas.microsoft.com/office/drawing/2014/main" id="{A39037B3-2E23-4E36-9255-8EEBC8FAE820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5</a:t>
            </a:fld>
            <a:r>
              <a:rPr lang="it-IT" altLang="zh-CN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86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5" grpId="1" animBg="1"/>
      <p:bldP spid="42" grpId="0"/>
      <p:bldP spid="44" grpId="0"/>
      <p:bldP spid="4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2" y="132467"/>
            <a:ext cx="5854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nostro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progetto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8" name="组 3"/>
          <p:cNvGrpSpPr/>
          <p:nvPr/>
        </p:nvGrpSpPr>
        <p:grpSpPr>
          <a:xfrm>
            <a:off x="602153" y="1791316"/>
            <a:ext cx="2567783" cy="2545516"/>
            <a:chOff x="836142" y="2356202"/>
            <a:chExt cx="2354275" cy="2333859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1627280" y="2824505"/>
              <a:ext cx="537208" cy="381533"/>
            </a:xfrm>
            <a:custGeom>
              <a:avLst/>
              <a:gdLst>
                <a:gd name="T0" fmla="*/ 9 w 55"/>
                <a:gd name="T1" fmla="*/ 0 h 39"/>
                <a:gd name="T2" fmla="*/ 33 w 55"/>
                <a:gd name="T3" fmla="*/ 13 h 39"/>
                <a:gd name="T4" fmla="*/ 54 w 55"/>
                <a:gd name="T5" fmla="*/ 33 h 39"/>
                <a:gd name="T6" fmla="*/ 36 w 55"/>
                <a:gd name="T7" fmla="*/ 39 h 39"/>
                <a:gd name="T8" fmla="*/ 9 w 5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9">
                  <a:moveTo>
                    <a:pt x="9" y="0"/>
                  </a:moveTo>
                  <a:cubicBezTo>
                    <a:pt x="9" y="12"/>
                    <a:pt x="24" y="11"/>
                    <a:pt x="33" y="13"/>
                  </a:cubicBezTo>
                  <a:cubicBezTo>
                    <a:pt x="55" y="18"/>
                    <a:pt x="54" y="33"/>
                    <a:pt x="54" y="33"/>
                  </a:cubicBezTo>
                  <a:cubicBezTo>
                    <a:pt x="54" y="33"/>
                    <a:pt x="47" y="39"/>
                    <a:pt x="36" y="39"/>
                  </a:cubicBezTo>
                  <a:cubicBezTo>
                    <a:pt x="23" y="39"/>
                    <a:pt x="0" y="23"/>
                    <a:pt x="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2350790" y="2922759"/>
              <a:ext cx="507860" cy="468303"/>
            </a:xfrm>
            <a:custGeom>
              <a:avLst/>
              <a:gdLst>
                <a:gd name="T0" fmla="*/ 42 w 52"/>
                <a:gd name="T1" fmla="*/ 0 h 48"/>
                <a:gd name="T2" fmla="*/ 45 w 52"/>
                <a:gd name="T3" fmla="*/ 31 h 48"/>
                <a:gd name="T4" fmla="*/ 6 w 52"/>
                <a:gd name="T5" fmla="*/ 45 h 48"/>
                <a:gd name="T6" fmla="*/ 5 w 52"/>
                <a:gd name="T7" fmla="*/ 26 h 48"/>
                <a:gd name="T8" fmla="*/ 42 w 5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42" y="0"/>
                  </a:moveTo>
                  <a:cubicBezTo>
                    <a:pt x="42" y="0"/>
                    <a:pt x="52" y="20"/>
                    <a:pt x="45" y="31"/>
                  </a:cubicBezTo>
                  <a:cubicBezTo>
                    <a:pt x="34" y="48"/>
                    <a:pt x="23" y="41"/>
                    <a:pt x="6" y="45"/>
                  </a:cubicBezTo>
                  <a:cubicBezTo>
                    <a:pt x="6" y="45"/>
                    <a:pt x="0" y="35"/>
                    <a:pt x="5" y="26"/>
                  </a:cubicBezTo>
                  <a:cubicBezTo>
                    <a:pt x="14" y="10"/>
                    <a:pt x="39" y="15"/>
                    <a:pt x="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1969256" y="2356202"/>
              <a:ext cx="303695" cy="410882"/>
            </a:xfrm>
            <a:custGeom>
              <a:avLst/>
              <a:gdLst>
                <a:gd name="T0" fmla="*/ 14 w 31"/>
                <a:gd name="T1" fmla="*/ 42 h 42"/>
                <a:gd name="T2" fmla="*/ 29 w 31"/>
                <a:gd name="T3" fmla="*/ 22 h 42"/>
                <a:gd name="T4" fmla="*/ 30 w 31"/>
                <a:gd name="T5" fmla="*/ 0 h 42"/>
                <a:gd name="T6" fmla="*/ 10 w 31"/>
                <a:gd name="T7" fmla="*/ 13 h 42"/>
                <a:gd name="T8" fmla="*/ 14 w 3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2">
                  <a:moveTo>
                    <a:pt x="14" y="42"/>
                  </a:moveTo>
                  <a:cubicBezTo>
                    <a:pt x="26" y="42"/>
                    <a:pt x="31" y="33"/>
                    <a:pt x="29" y="22"/>
                  </a:cubicBezTo>
                  <a:cubicBezTo>
                    <a:pt x="28" y="13"/>
                    <a:pt x="25" y="8"/>
                    <a:pt x="30" y="0"/>
                  </a:cubicBezTo>
                  <a:cubicBezTo>
                    <a:pt x="30" y="0"/>
                    <a:pt x="16" y="2"/>
                    <a:pt x="10" y="13"/>
                  </a:cubicBezTo>
                  <a:cubicBezTo>
                    <a:pt x="0" y="31"/>
                    <a:pt x="14" y="42"/>
                    <a:pt x="14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2380138" y="3791736"/>
              <a:ext cx="234789" cy="2347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3" name="Oval 16"/>
            <p:cNvSpPr>
              <a:spLocks noChangeArrowheads="1"/>
            </p:cNvSpPr>
            <p:nvPr/>
          </p:nvSpPr>
          <p:spPr bwMode="auto">
            <a:xfrm>
              <a:off x="2027954" y="3772595"/>
              <a:ext cx="322835" cy="321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4" name="Oval 17"/>
            <p:cNvSpPr>
              <a:spLocks noChangeArrowheads="1"/>
            </p:cNvSpPr>
            <p:nvPr/>
          </p:nvSpPr>
          <p:spPr bwMode="auto">
            <a:xfrm>
              <a:off x="2233395" y="3743247"/>
              <a:ext cx="195232" cy="1850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5" name="Oval 18"/>
            <p:cNvSpPr>
              <a:spLocks noChangeArrowheads="1"/>
            </p:cNvSpPr>
            <p:nvPr/>
          </p:nvSpPr>
          <p:spPr bwMode="auto">
            <a:xfrm>
              <a:off x="2243603" y="3782803"/>
              <a:ext cx="185024" cy="1850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6" name="Oval 19"/>
            <p:cNvSpPr>
              <a:spLocks noChangeArrowheads="1"/>
            </p:cNvSpPr>
            <p:nvPr/>
          </p:nvSpPr>
          <p:spPr bwMode="auto">
            <a:xfrm>
              <a:off x="2243603" y="3879782"/>
              <a:ext cx="195232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7" name="Oval 20"/>
            <p:cNvSpPr>
              <a:spLocks noChangeArrowheads="1"/>
            </p:cNvSpPr>
            <p:nvPr/>
          </p:nvSpPr>
          <p:spPr bwMode="auto">
            <a:xfrm>
              <a:off x="1960325" y="3889990"/>
              <a:ext cx="185024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8" name="Oval 21"/>
            <p:cNvSpPr>
              <a:spLocks noChangeArrowheads="1"/>
            </p:cNvSpPr>
            <p:nvPr/>
          </p:nvSpPr>
          <p:spPr bwMode="auto">
            <a:xfrm>
              <a:off x="1832722" y="3821084"/>
              <a:ext cx="224581" cy="2245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9" name="Oval 22"/>
            <p:cNvSpPr>
              <a:spLocks noChangeArrowheads="1"/>
            </p:cNvSpPr>
            <p:nvPr/>
          </p:nvSpPr>
          <p:spPr bwMode="auto">
            <a:xfrm>
              <a:off x="1960325" y="3733039"/>
              <a:ext cx="185024" cy="1760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0" name="Oval 23"/>
            <p:cNvSpPr>
              <a:spLocks noChangeArrowheads="1"/>
            </p:cNvSpPr>
            <p:nvPr/>
          </p:nvSpPr>
          <p:spPr bwMode="auto">
            <a:xfrm>
              <a:off x="1744675" y="3919339"/>
              <a:ext cx="176092" cy="174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1051791" y="3703690"/>
              <a:ext cx="2138626" cy="585698"/>
            </a:xfrm>
            <a:custGeom>
              <a:avLst/>
              <a:gdLst>
                <a:gd name="T0" fmla="*/ 14 w 219"/>
                <a:gd name="T1" fmla="*/ 60 h 60"/>
                <a:gd name="T2" fmla="*/ 129 w 219"/>
                <a:gd name="T3" fmla="*/ 60 h 60"/>
                <a:gd name="T4" fmla="*/ 209 w 219"/>
                <a:gd name="T5" fmla="*/ 27 h 60"/>
                <a:gd name="T6" fmla="*/ 216 w 219"/>
                <a:gd name="T7" fmla="*/ 10 h 60"/>
                <a:gd name="T8" fmla="*/ 198 w 219"/>
                <a:gd name="T9" fmla="*/ 3 h 60"/>
                <a:gd name="T10" fmla="*/ 124 w 219"/>
                <a:gd name="T11" fmla="*/ 34 h 60"/>
                <a:gd name="T12" fmla="*/ 14 w 219"/>
                <a:gd name="T13" fmla="*/ 34 h 60"/>
                <a:gd name="T14" fmla="*/ 0 w 219"/>
                <a:gd name="T15" fmla="*/ 47 h 60"/>
                <a:gd name="T16" fmla="*/ 14 w 2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60">
                  <a:moveTo>
                    <a:pt x="14" y="60"/>
                  </a:moveTo>
                  <a:cubicBezTo>
                    <a:pt x="129" y="60"/>
                    <a:pt x="129" y="60"/>
                    <a:pt x="129" y="60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15" y="25"/>
                    <a:pt x="219" y="17"/>
                    <a:pt x="216" y="10"/>
                  </a:cubicBezTo>
                  <a:cubicBezTo>
                    <a:pt x="213" y="3"/>
                    <a:pt x="205" y="0"/>
                    <a:pt x="198" y="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6" y="34"/>
                    <a:pt x="0" y="40"/>
                    <a:pt x="0" y="47"/>
                  </a:cubicBezTo>
                  <a:cubicBezTo>
                    <a:pt x="0" y="54"/>
                    <a:pt x="6" y="60"/>
                    <a:pt x="1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60723" y="3674341"/>
              <a:ext cx="948090" cy="586974"/>
            </a:xfrm>
            <a:custGeom>
              <a:avLst/>
              <a:gdLst>
                <a:gd name="T0" fmla="*/ 15 w 97"/>
                <a:gd name="T1" fmla="*/ 60 h 60"/>
                <a:gd name="T2" fmla="*/ 20 w 97"/>
                <a:gd name="T3" fmla="*/ 59 h 60"/>
                <a:gd name="T4" fmla="*/ 88 w 97"/>
                <a:gd name="T5" fmla="*/ 27 h 60"/>
                <a:gd name="T6" fmla="*/ 94 w 97"/>
                <a:gd name="T7" fmla="*/ 9 h 60"/>
                <a:gd name="T8" fmla="*/ 76 w 97"/>
                <a:gd name="T9" fmla="*/ 3 h 60"/>
                <a:gd name="T10" fmla="*/ 10 w 97"/>
                <a:gd name="T11" fmla="*/ 35 h 60"/>
                <a:gd name="T12" fmla="*/ 3 w 97"/>
                <a:gd name="T13" fmla="*/ 52 h 60"/>
                <a:gd name="T14" fmla="*/ 15 w 97"/>
                <a:gd name="T1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60">
                  <a:moveTo>
                    <a:pt x="15" y="60"/>
                  </a:moveTo>
                  <a:cubicBezTo>
                    <a:pt x="17" y="60"/>
                    <a:pt x="19" y="60"/>
                    <a:pt x="20" y="59"/>
                  </a:cubicBezTo>
                  <a:cubicBezTo>
                    <a:pt x="46" y="49"/>
                    <a:pt x="87" y="28"/>
                    <a:pt x="88" y="27"/>
                  </a:cubicBezTo>
                  <a:cubicBezTo>
                    <a:pt x="95" y="24"/>
                    <a:pt x="97" y="16"/>
                    <a:pt x="94" y="9"/>
                  </a:cubicBezTo>
                  <a:cubicBezTo>
                    <a:pt x="91" y="2"/>
                    <a:pt x="83" y="0"/>
                    <a:pt x="76" y="3"/>
                  </a:cubicBezTo>
                  <a:cubicBezTo>
                    <a:pt x="76" y="3"/>
                    <a:pt x="34" y="25"/>
                    <a:pt x="10" y="35"/>
                  </a:cubicBezTo>
                  <a:cubicBezTo>
                    <a:pt x="3" y="38"/>
                    <a:pt x="0" y="45"/>
                    <a:pt x="3" y="52"/>
                  </a:cubicBezTo>
                  <a:cubicBezTo>
                    <a:pt x="5" y="57"/>
                    <a:pt x="10" y="60"/>
                    <a:pt x="15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3" name="Freeform 26"/>
            <p:cNvSpPr>
              <a:spLocks/>
            </p:cNvSpPr>
            <p:nvPr/>
          </p:nvSpPr>
          <p:spPr bwMode="auto">
            <a:xfrm>
              <a:off x="836142" y="3948687"/>
              <a:ext cx="987647" cy="741374"/>
            </a:xfrm>
            <a:custGeom>
              <a:avLst/>
              <a:gdLst>
                <a:gd name="T0" fmla="*/ 48 w 101"/>
                <a:gd name="T1" fmla="*/ 3 h 76"/>
                <a:gd name="T2" fmla="*/ 22 w 101"/>
                <a:gd name="T3" fmla="*/ 18 h 76"/>
                <a:gd name="T4" fmla="*/ 0 w 101"/>
                <a:gd name="T5" fmla="*/ 50 h 76"/>
                <a:gd name="T6" fmla="*/ 49 w 101"/>
                <a:gd name="T7" fmla="*/ 76 h 76"/>
                <a:gd name="T8" fmla="*/ 75 w 101"/>
                <a:gd name="T9" fmla="*/ 32 h 76"/>
                <a:gd name="T10" fmla="*/ 84 w 101"/>
                <a:gd name="T11" fmla="*/ 20 h 76"/>
                <a:gd name="T12" fmla="*/ 65 w 101"/>
                <a:gd name="T13" fmla="*/ 22 h 76"/>
                <a:gd name="T14" fmla="*/ 48 w 101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76">
                  <a:moveTo>
                    <a:pt x="48" y="3"/>
                  </a:moveTo>
                  <a:cubicBezTo>
                    <a:pt x="48" y="3"/>
                    <a:pt x="36" y="0"/>
                    <a:pt x="22" y="18"/>
                  </a:cubicBezTo>
                  <a:cubicBezTo>
                    <a:pt x="15" y="26"/>
                    <a:pt x="7" y="38"/>
                    <a:pt x="0" y="50"/>
                  </a:cubicBezTo>
                  <a:cubicBezTo>
                    <a:pt x="18" y="66"/>
                    <a:pt x="49" y="76"/>
                    <a:pt x="49" y="76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32"/>
                    <a:pt x="101" y="20"/>
                    <a:pt x="84" y="20"/>
                  </a:cubicBezTo>
                  <a:cubicBezTo>
                    <a:pt x="77" y="20"/>
                    <a:pt x="59" y="22"/>
                    <a:pt x="65" y="22"/>
                  </a:cubicBezTo>
                  <a:cubicBezTo>
                    <a:pt x="75" y="22"/>
                    <a:pt x="72" y="3"/>
                    <a:pt x="48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4" name="任意多边形 28"/>
            <p:cNvSpPr/>
            <p:nvPr/>
          </p:nvSpPr>
          <p:spPr>
            <a:xfrm>
              <a:off x="1908007" y="2496564"/>
              <a:ext cx="854940" cy="1324519"/>
            </a:xfrm>
            <a:custGeom>
              <a:avLst/>
              <a:gdLst>
                <a:gd name="connsiteX0" fmla="*/ 384175 w 1063625"/>
                <a:gd name="connsiteY0" fmla="*/ 1076325 h 1092200"/>
                <a:gd name="connsiteX1" fmla="*/ 409575 w 1063625"/>
                <a:gd name="connsiteY1" fmla="*/ 276225 h 1092200"/>
                <a:gd name="connsiteX2" fmla="*/ 0 w 1063625"/>
                <a:gd name="connsiteY2" fmla="*/ 127000 h 1092200"/>
                <a:gd name="connsiteX3" fmla="*/ 390525 w 1063625"/>
                <a:gd name="connsiteY3" fmla="*/ 231775 h 1092200"/>
                <a:gd name="connsiteX4" fmla="*/ 317500 w 1063625"/>
                <a:gd name="connsiteY4" fmla="*/ 0 h 1092200"/>
                <a:gd name="connsiteX5" fmla="*/ 527050 w 1063625"/>
                <a:gd name="connsiteY5" fmla="*/ 571500 h 1092200"/>
                <a:gd name="connsiteX6" fmla="*/ 1063625 w 1063625"/>
                <a:gd name="connsiteY6" fmla="*/ 114300 h 1092200"/>
                <a:gd name="connsiteX7" fmla="*/ 536575 w 1063625"/>
                <a:gd name="connsiteY7" fmla="*/ 631825 h 1092200"/>
                <a:gd name="connsiteX8" fmla="*/ 476250 w 1063625"/>
                <a:gd name="connsiteY8" fmla="*/ 1092200 h 1092200"/>
                <a:gd name="connsiteX9" fmla="*/ 384175 w 1063625"/>
                <a:gd name="connsiteY9" fmla="*/ 1076325 h 1092200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3625" h="1647825">
                  <a:moveTo>
                    <a:pt x="384175" y="1631950"/>
                  </a:moveTo>
                  <a:cubicBezTo>
                    <a:pt x="602192" y="1296194"/>
                    <a:pt x="453495" y="1046163"/>
                    <a:pt x="409575" y="831850"/>
                  </a:cubicBezTo>
                  <a:cubicBezTo>
                    <a:pt x="184150" y="823383"/>
                    <a:pt x="111125" y="767292"/>
                    <a:pt x="0" y="682625"/>
                  </a:cubicBezTo>
                  <a:cubicBezTo>
                    <a:pt x="174625" y="774700"/>
                    <a:pt x="273050" y="797718"/>
                    <a:pt x="390525" y="794543"/>
                  </a:cubicBezTo>
                  <a:cubicBezTo>
                    <a:pt x="300567" y="601926"/>
                    <a:pt x="159808" y="350573"/>
                    <a:pt x="292100" y="0"/>
                  </a:cubicBezTo>
                  <a:cubicBezTo>
                    <a:pt x="148167" y="509058"/>
                    <a:pt x="470958" y="732367"/>
                    <a:pt x="527050" y="1127125"/>
                  </a:cubicBezTo>
                  <a:cubicBezTo>
                    <a:pt x="734483" y="903288"/>
                    <a:pt x="932393" y="969962"/>
                    <a:pt x="1063625" y="669925"/>
                  </a:cubicBezTo>
                  <a:cubicBezTo>
                    <a:pt x="1011767" y="932920"/>
                    <a:pt x="624153" y="1012560"/>
                    <a:pt x="536575" y="1187450"/>
                  </a:cubicBezTo>
                  <a:cubicBezTo>
                    <a:pt x="580761" y="1359958"/>
                    <a:pt x="513027" y="1515798"/>
                    <a:pt x="476250" y="1647825"/>
                  </a:cubicBezTo>
                  <a:lnTo>
                    <a:pt x="384175" y="16319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75" name="Gruppo 74"/>
          <p:cNvGrpSpPr/>
          <p:nvPr/>
        </p:nvGrpSpPr>
        <p:grpSpPr>
          <a:xfrm>
            <a:off x="270911" y="5014974"/>
            <a:ext cx="3732689" cy="1622994"/>
            <a:chOff x="270911" y="5014974"/>
            <a:chExt cx="3732689" cy="1622994"/>
          </a:xfrm>
        </p:grpSpPr>
        <p:sp>
          <p:nvSpPr>
            <p:cNvPr id="71" name="Rettangolo arrotondato 70"/>
            <p:cNvSpPr/>
            <p:nvPr/>
          </p:nvSpPr>
          <p:spPr>
            <a:xfrm>
              <a:off x="270911" y="5014974"/>
              <a:ext cx="3732689" cy="1622994"/>
            </a:xfrm>
            <a:prstGeom prst="roundRect">
              <a:avLst>
                <a:gd name="adj" fmla="val 6008"/>
              </a:avLst>
            </a:prstGeom>
            <a:solidFill>
              <a:schemeClr val="accent1">
                <a:lumMod val="75000"/>
                <a:alpha val="52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矩形 26"/>
            <p:cNvSpPr/>
            <p:nvPr/>
          </p:nvSpPr>
          <p:spPr>
            <a:xfrm>
              <a:off x="375295" y="5145908"/>
              <a:ext cx="354180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2000" b="1" dirty="0">
                  <a:solidFill>
                    <a:schemeClr val="bg1"/>
                  </a:solidFill>
                </a:rPr>
                <a:t>Caratteristiche di sistema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Sistema operativo Linux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CMAKE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GCC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Librerie QT</a:t>
              </a:r>
            </a:p>
          </p:txBody>
        </p:sp>
      </p:grpSp>
      <p:grpSp>
        <p:nvGrpSpPr>
          <p:cNvPr id="74" name="Gruppo 73"/>
          <p:cNvGrpSpPr/>
          <p:nvPr/>
        </p:nvGrpSpPr>
        <p:grpSpPr>
          <a:xfrm>
            <a:off x="3627823" y="3391669"/>
            <a:ext cx="5273581" cy="1292662"/>
            <a:chOff x="3627823" y="3391669"/>
            <a:chExt cx="5273581" cy="1292662"/>
          </a:xfrm>
        </p:grpSpPr>
        <p:sp>
          <p:nvSpPr>
            <p:cNvPr id="70" name="Rettangolo arrotondato 69"/>
            <p:cNvSpPr/>
            <p:nvPr/>
          </p:nvSpPr>
          <p:spPr>
            <a:xfrm>
              <a:off x="3677111" y="3468886"/>
              <a:ext cx="2878025" cy="432486"/>
            </a:xfrm>
            <a:prstGeom prst="roundRect">
              <a:avLst>
                <a:gd name="adj" fmla="val 680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矩形 28"/>
            <p:cNvSpPr/>
            <p:nvPr/>
          </p:nvSpPr>
          <p:spPr>
            <a:xfrm>
              <a:off x="3627823" y="3391669"/>
              <a:ext cx="5273581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it-IT" sz="2800" b="1" dirty="0">
                  <a:solidFill>
                    <a:schemeClr val="bg1"/>
                  </a:solidFill>
                </a:rPr>
                <a:t>Competitors</a:t>
              </a:r>
            </a:p>
            <a:p>
              <a:r>
                <a:rPr lang="it-IT" sz="2000" dirty="0">
                  <a:solidFill>
                    <a:schemeClr val="bg1"/>
                  </a:solidFill>
                </a:rPr>
                <a:t>Non esistono prodotti che</a:t>
              </a:r>
              <a:r>
                <a:rPr lang="zh-CN" altLang="en-US" sz="2000" dirty="0">
                  <a:solidFill>
                    <a:schemeClr val="bg1"/>
                  </a:solidFill>
                </a:rPr>
                <a:t> </a:t>
              </a:r>
              <a:r>
                <a:rPr lang="it-IT" sz="2000" dirty="0" err="1">
                  <a:solidFill>
                    <a:schemeClr val="bg1"/>
                  </a:solidFill>
                </a:rPr>
                <a:t>permett</a:t>
              </a:r>
              <a:r>
                <a:rPr lang="en-US" altLang="zh-CN" sz="2000" dirty="0">
                  <a:solidFill>
                    <a:schemeClr val="bg1"/>
                  </a:solidFill>
                </a:rPr>
                <a:t>a</a:t>
              </a:r>
              <a:r>
                <a:rPr lang="it-IT" sz="2000" dirty="0">
                  <a:solidFill>
                    <a:schemeClr val="bg1"/>
                  </a:solidFill>
                </a:rPr>
                <a:t>no una visualizzazione grafi</a:t>
              </a:r>
              <a:r>
                <a:rPr lang="en-US" altLang="zh-CN" sz="2000" dirty="0">
                  <a:solidFill>
                    <a:schemeClr val="bg1"/>
                  </a:solidFill>
                </a:rPr>
                <a:t>ca</a:t>
              </a:r>
              <a:endParaRPr lang="it-IT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3683413" y="1558018"/>
            <a:ext cx="5273581" cy="1600438"/>
            <a:chOff x="3683413" y="1558018"/>
            <a:chExt cx="5273581" cy="1600438"/>
          </a:xfrm>
        </p:grpSpPr>
        <p:sp>
          <p:nvSpPr>
            <p:cNvPr id="67" name="Rettangolo arrotondato 66"/>
            <p:cNvSpPr/>
            <p:nvPr/>
          </p:nvSpPr>
          <p:spPr>
            <a:xfrm>
              <a:off x="3683413" y="1631092"/>
              <a:ext cx="2878025" cy="432486"/>
            </a:xfrm>
            <a:prstGeom prst="roundRect">
              <a:avLst>
                <a:gd name="adj" fmla="val 680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矩形 24"/>
            <p:cNvSpPr/>
            <p:nvPr/>
          </p:nvSpPr>
          <p:spPr>
            <a:xfrm>
              <a:off x="3683413" y="1558018"/>
              <a:ext cx="5273581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it-IT" sz="2800" b="1" dirty="0">
                  <a:solidFill>
                    <a:schemeClr val="bg1"/>
                  </a:solidFill>
                </a:rPr>
                <a:t>Target</a:t>
              </a:r>
            </a:p>
            <a:p>
              <a:r>
                <a:rPr lang="it-IT" sz="2000" dirty="0">
                  <a:solidFill>
                    <a:schemeClr val="bg1"/>
                  </a:solidFill>
                </a:rPr>
                <a:t>Il software si rivolge a programmatori esperti che si occupano di sviluppare plug-in per </a:t>
              </a:r>
              <a:r>
                <a:rPr lang="it-IT" sz="2000" dirty="0" err="1">
                  <a:solidFill>
                    <a:schemeClr val="bg1"/>
                  </a:solidFill>
                </a:rPr>
                <a:t>Speect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riangolo isoscele 35">
            <a:extLst>
              <a:ext uri="{FF2B5EF4-FFF2-40B4-BE49-F238E27FC236}">
                <a16:creationId xmlns:a16="http://schemas.microsoft.com/office/drawing/2014/main" id="{2598B2BD-BDB9-4047-A4A5-C5AAA388F1D1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012B0F2D-0FDC-4DAD-9DF4-B713017A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949" y="1466250"/>
            <a:ext cx="6477870" cy="5143500"/>
          </a:xfrm>
          <a:prstGeom prst="rect">
            <a:avLst/>
          </a:prstGeom>
        </p:spPr>
      </p:pic>
      <p:sp>
        <p:nvSpPr>
          <p:cNvPr id="37" name="Segnaposto numero diapositiva 10">
            <a:extLst>
              <a:ext uri="{FF2B5EF4-FFF2-40B4-BE49-F238E27FC236}">
                <a16:creationId xmlns:a16="http://schemas.microsoft.com/office/drawing/2014/main" id="{03463C9E-032E-4413-BD87-6CB97A6D733F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6</a:t>
            </a:fld>
            <a:r>
              <a:rPr lang="it-IT" altLang="zh-CN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744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2" y="132467"/>
            <a:ext cx="2499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3646949" y="2449870"/>
            <a:ext cx="4689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Gruppo di lavoro affiatato</a:t>
            </a:r>
          </a:p>
        </p:txBody>
      </p:sp>
      <p:sp>
        <p:nvSpPr>
          <p:cNvPr id="43" name="Rettangolo 42"/>
          <p:cNvSpPr/>
          <p:nvPr/>
        </p:nvSpPr>
        <p:spPr>
          <a:xfrm>
            <a:off x="3646948" y="4760689"/>
            <a:ext cx="5008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Ottime</a:t>
            </a:r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conoscenze del C++ </a:t>
            </a:r>
          </a:p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delle librerie QT</a:t>
            </a:r>
          </a:p>
        </p:txBody>
      </p:sp>
      <p:grpSp>
        <p:nvGrpSpPr>
          <p:cNvPr id="2" name="Gruppo 1"/>
          <p:cNvGrpSpPr/>
          <p:nvPr/>
        </p:nvGrpSpPr>
        <p:grpSpPr>
          <a:xfrm>
            <a:off x="697393" y="2748464"/>
            <a:ext cx="1793259" cy="2140702"/>
            <a:chOff x="145365" y="3563046"/>
            <a:chExt cx="1064103" cy="1234359"/>
          </a:xfrm>
        </p:grpSpPr>
        <p:sp>
          <p:nvSpPr>
            <p:cNvPr id="104" name="六边形 43"/>
            <p:cNvSpPr/>
            <p:nvPr/>
          </p:nvSpPr>
          <p:spPr>
            <a:xfrm rot="3684182">
              <a:off x="60237" y="3648174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105" name="组 46"/>
            <p:cNvGrpSpPr/>
            <p:nvPr/>
          </p:nvGrpSpPr>
          <p:grpSpPr>
            <a:xfrm>
              <a:off x="311171" y="3986561"/>
              <a:ext cx="690801" cy="415611"/>
              <a:chOff x="3902075" y="4498975"/>
              <a:chExt cx="831850" cy="488950"/>
            </a:xfrm>
            <a:solidFill>
              <a:schemeClr val="bg1"/>
            </a:solidFill>
          </p:grpSpPr>
          <p:sp>
            <p:nvSpPr>
              <p:cNvPr id="106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07" name="Freeform 231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08" name="Freeform 232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09" name="Freeform 233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10" name="Freeform 234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11" name="Freeform 235"/>
              <p:cNvSpPr>
                <a:spLocks/>
              </p:cNvSpPr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12" name="Freeform 236"/>
              <p:cNvSpPr>
                <a:spLocks/>
              </p:cNvSpPr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sp>
        <p:nvSpPr>
          <p:cNvPr id="113" name="Rettangolo 112"/>
          <p:cNvSpPr/>
          <p:nvPr/>
        </p:nvSpPr>
        <p:spPr>
          <a:xfrm>
            <a:off x="3646949" y="3631321"/>
            <a:ext cx="294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Perfetta</a:t>
            </a: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sintonia</a:t>
            </a:r>
            <a:endParaRPr kumimoji="1"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reccia destra 2"/>
          <p:cNvSpPr/>
          <p:nvPr/>
        </p:nvSpPr>
        <p:spPr>
          <a:xfrm>
            <a:off x="2787691" y="3582134"/>
            <a:ext cx="681128" cy="621594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18" name="Freccia destra 117"/>
          <p:cNvSpPr/>
          <p:nvPr/>
        </p:nvSpPr>
        <p:spPr>
          <a:xfrm rot="1852731" flipV="1">
            <a:off x="2619505" y="4340502"/>
            <a:ext cx="681128" cy="621594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19" name="Freccia destra 118"/>
          <p:cNvSpPr/>
          <p:nvPr/>
        </p:nvSpPr>
        <p:spPr>
          <a:xfrm rot="19747269">
            <a:off x="2619506" y="2722998"/>
            <a:ext cx="681128" cy="621594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pic>
        <p:nvPicPr>
          <p:cNvPr id="120" name="Immagine 119">
            <a:extLst>
              <a:ext uri="{FF2B5EF4-FFF2-40B4-BE49-F238E27FC236}">
                <a16:creationId xmlns:a16="http://schemas.microsoft.com/office/drawing/2014/main" id="{12BC7076-0C68-48FE-87B1-2BFAAFC2686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43" y="71460"/>
            <a:ext cx="1138296" cy="1181621"/>
          </a:xfrm>
          <a:prstGeom prst="rect">
            <a:avLst/>
          </a:prstGeom>
        </p:spPr>
      </p:pic>
      <p:sp>
        <p:nvSpPr>
          <p:cNvPr id="23" name="Triangolo isoscele 22">
            <a:extLst>
              <a:ext uri="{FF2B5EF4-FFF2-40B4-BE49-F238E27FC236}">
                <a16:creationId xmlns:a16="http://schemas.microsoft.com/office/drawing/2014/main" id="{8C61CE34-221C-4ADA-81F5-CC7468FD28E0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Segnaposto numero diapositiva 10">
            <a:extLst>
              <a:ext uri="{FF2B5EF4-FFF2-40B4-BE49-F238E27FC236}">
                <a16:creationId xmlns:a16="http://schemas.microsoft.com/office/drawing/2014/main" id="{A2F8AE38-4679-4156-9C2C-8FCD184D3A97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7</a:t>
            </a:fld>
            <a:r>
              <a:rPr lang="it-IT" altLang="zh-CN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113" grpId="0"/>
      <p:bldP spid="3" grpId="0" animBg="1"/>
      <p:bldP spid="118" grpId="0" animBg="1"/>
      <p:bldP spid="1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392" y="1550293"/>
            <a:ext cx="79369" cy="4450122"/>
          </a:xfrm>
          <a:prstGeom prst="rect">
            <a:avLst/>
          </a:prstGeom>
          <a:solidFill>
            <a:srgbClr val="CD2C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6"/>
          <p:cNvSpPr txBox="1"/>
          <p:nvPr/>
        </p:nvSpPr>
        <p:spPr>
          <a:xfrm>
            <a:off x="4640192" y="1013578"/>
            <a:ext cx="41985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egnaposto testo 3"/>
          <p:cNvSpPr txBox="1">
            <a:spLocks/>
          </p:cNvSpPr>
          <p:nvPr/>
        </p:nvSpPr>
        <p:spPr>
          <a:xfrm>
            <a:off x="3022981" y="2040420"/>
            <a:ext cx="1401427" cy="2528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Speect</a:t>
            </a:r>
            <a:endParaRPr lang="it-IT" dirty="0"/>
          </a:p>
        </p:txBody>
      </p:sp>
      <p:sp>
        <p:nvSpPr>
          <p:cNvPr id="17" name="Segnaposto testo 5"/>
          <p:cNvSpPr txBox="1">
            <a:spLocks/>
          </p:cNvSpPr>
          <p:nvPr/>
        </p:nvSpPr>
        <p:spPr>
          <a:xfrm>
            <a:off x="3022982" y="3245470"/>
            <a:ext cx="2102259" cy="252815"/>
          </a:xfrm>
          <a:prstGeom prst="rect">
            <a:avLst/>
          </a:prstGeom>
        </p:spPr>
        <p:txBody>
          <a:bodyPr anchor="ctr"/>
          <a:lstStyle>
            <a:lvl1pPr marL="342843" indent="-342843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25" indent="-285701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9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33" indent="-228562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57" indent="-228562" algn="l" defTabSz="457124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8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06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8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5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/>
              <a:t>La richiesta</a:t>
            </a:r>
            <a:endParaRPr lang="it-IT" sz="2400" dirty="0"/>
          </a:p>
        </p:txBody>
      </p:sp>
      <p:sp>
        <p:nvSpPr>
          <p:cNvPr id="18" name="Segnaposto testo 7"/>
          <p:cNvSpPr txBox="1">
            <a:spLocks/>
          </p:cNvSpPr>
          <p:nvPr/>
        </p:nvSpPr>
        <p:spPr>
          <a:xfrm>
            <a:off x="3022981" y="4487657"/>
            <a:ext cx="2711860" cy="240552"/>
          </a:xfrm>
          <a:prstGeom prst="rect">
            <a:avLst/>
          </a:prstGeom>
        </p:spPr>
        <p:txBody>
          <a:bodyPr anchor="ctr"/>
          <a:lstStyle>
            <a:lvl1pPr marL="342843" indent="-342843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25" indent="-285701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9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33" indent="-228562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57" indent="-228562" algn="l" defTabSz="457124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8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06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8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5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/>
              <a:t>Il nostro progetto</a:t>
            </a:r>
          </a:p>
        </p:txBody>
      </p:sp>
      <p:sp>
        <p:nvSpPr>
          <p:cNvPr id="19" name="Segnaposto testo 5"/>
          <p:cNvSpPr txBox="1">
            <a:spLocks/>
          </p:cNvSpPr>
          <p:nvPr/>
        </p:nvSpPr>
        <p:spPr>
          <a:xfrm>
            <a:off x="3022981" y="5591137"/>
            <a:ext cx="1401427" cy="25281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 defTabSz="457124">
              <a:spcBef>
                <a:spcPct val="20000"/>
              </a:spcBef>
              <a:buFont typeface="Arial"/>
              <a:buNone/>
            </a:lvl1pPr>
            <a:lvl2pPr marL="742825" indent="-285701" defTabSz="457124">
              <a:spcBef>
                <a:spcPct val="20000"/>
              </a:spcBef>
              <a:buFont typeface="Arial"/>
              <a:buChar char="–"/>
              <a:defRPr sz="2799"/>
            </a:lvl2pPr>
            <a:lvl3pPr marL="1142809" indent="-228562" defTabSz="457124">
              <a:spcBef>
                <a:spcPct val="20000"/>
              </a:spcBef>
              <a:buFont typeface="Arial"/>
              <a:buChar char="•"/>
            </a:lvl3pPr>
            <a:lvl4pPr marL="1599933" indent="-228562" defTabSz="457124">
              <a:spcBef>
                <a:spcPct val="20000"/>
              </a:spcBef>
              <a:buFont typeface="Arial"/>
              <a:buChar char="–"/>
              <a:defRPr sz="2000"/>
            </a:lvl4pPr>
            <a:lvl5pPr marL="2057057" indent="-228562" defTabSz="457124">
              <a:spcBef>
                <a:spcPct val="20000"/>
              </a:spcBef>
              <a:buFont typeface="Arial"/>
              <a:buChar char="»"/>
              <a:defRPr sz="2000"/>
            </a:lvl5pPr>
            <a:lvl6pPr marL="2514181" indent="-228562" defTabSz="457124">
              <a:spcBef>
                <a:spcPct val="20000"/>
              </a:spcBef>
              <a:buFont typeface="Arial"/>
              <a:buChar char="•"/>
              <a:defRPr sz="2000"/>
            </a:lvl6pPr>
            <a:lvl7pPr marL="2971306" indent="-228562" defTabSz="457124">
              <a:spcBef>
                <a:spcPct val="20000"/>
              </a:spcBef>
              <a:buFont typeface="Arial"/>
              <a:buChar char="•"/>
              <a:defRPr sz="2000"/>
            </a:lvl7pPr>
            <a:lvl8pPr marL="3428428" indent="-228562" defTabSz="457124">
              <a:spcBef>
                <a:spcPct val="20000"/>
              </a:spcBef>
              <a:buFont typeface="Arial"/>
              <a:buChar char="•"/>
              <a:defRPr sz="2000"/>
            </a:lvl8pPr>
            <a:lvl9pPr marL="3885551" indent="-228562" defTabSz="457124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it-IT" dirty="0"/>
              <a:t>Il team</a:t>
            </a:r>
          </a:p>
        </p:txBody>
      </p:sp>
      <p:sp>
        <p:nvSpPr>
          <p:cNvPr id="20" name="六边形 43"/>
          <p:cNvSpPr/>
          <p:nvPr/>
        </p:nvSpPr>
        <p:spPr>
          <a:xfrm rot="3684182">
            <a:off x="1725321" y="2836180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1" name="组合 3"/>
          <p:cNvGrpSpPr/>
          <p:nvPr/>
        </p:nvGrpSpPr>
        <p:grpSpPr>
          <a:xfrm>
            <a:off x="1699202" y="1665615"/>
            <a:ext cx="1234359" cy="1064103"/>
            <a:chOff x="4638068" y="3306330"/>
            <a:chExt cx="925769" cy="798077"/>
          </a:xfrm>
        </p:grpSpPr>
        <p:sp>
          <p:nvSpPr>
            <p:cNvPr id="55" name="六边形 43"/>
            <p:cNvSpPr/>
            <p:nvPr/>
          </p:nvSpPr>
          <p:spPr>
            <a:xfrm rot="1800000">
              <a:off x="4638068" y="3306330"/>
              <a:ext cx="925769" cy="79807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56" name="组合 138"/>
            <p:cNvGrpSpPr/>
            <p:nvPr/>
          </p:nvGrpSpPr>
          <p:grpSpPr>
            <a:xfrm>
              <a:off x="4955659" y="3539163"/>
              <a:ext cx="290586" cy="332411"/>
              <a:chOff x="10856093" y="315913"/>
              <a:chExt cx="419100" cy="479425"/>
            </a:xfrm>
            <a:solidFill>
              <a:schemeClr val="bg1"/>
            </a:solidFill>
          </p:grpSpPr>
          <p:sp>
            <p:nvSpPr>
              <p:cNvPr id="57" name="Freeform 7"/>
              <p:cNvSpPr>
                <a:spLocks noEditPoints="1"/>
              </p:cNvSpPr>
              <p:nvPr/>
            </p:nvSpPr>
            <p:spPr bwMode="auto">
              <a:xfrm>
                <a:off x="10856093" y="315913"/>
                <a:ext cx="330200" cy="419100"/>
              </a:xfrm>
              <a:custGeom>
                <a:avLst/>
                <a:gdLst>
                  <a:gd name="T0" fmla="*/ 208 w 208"/>
                  <a:gd name="T1" fmla="*/ 264 h 264"/>
                  <a:gd name="T2" fmla="*/ 0 w 208"/>
                  <a:gd name="T3" fmla="*/ 264 h 264"/>
                  <a:gd name="T4" fmla="*/ 0 w 208"/>
                  <a:gd name="T5" fmla="*/ 0 h 264"/>
                  <a:gd name="T6" fmla="*/ 208 w 208"/>
                  <a:gd name="T7" fmla="*/ 0 h 264"/>
                  <a:gd name="T8" fmla="*/ 208 w 208"/>
                  <a:gd name="T9" fmla="*/ 264 h 264"/>
                  <a:gd name="T10" fmla="*/ 19 w 208"/>
                  <a:gd name="T11" fmla="*/ 245 h 264"/>
                  <a:gd name="T12" fmla="*/ 189 w 208"/>
                  <a:gd name="T13" fmla="*/ 245 h 264"/>
                  <a:gd name="T14" fmla="*/ 189 w 208"/>
                  <a:gd name="T15" fmla="*/ 18 h 264"/>
                  <a:gd name="T16" fmla="*/ 19 w 208"/>
                  <a:gd name="T17" fmla="*/ 18 h 264"/>
                  <a:gd name="T18" fmla="*/ 19 w 208"/>
                  <a:gd name="T19" fmla="*/ 245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64">
                    <a:moveTo>
                      <a:pt x="208" y="264"/>
                    </a:moveTo>
                    <a:lnTo>
                      <a:pt x="0" y="264"/>
                    </a:lnTo>
                    <a:lnTo>
                      <a:pt x="0" y="0"/>
                    </a:lnTo>
                    <a:lnTo>
                      <a:pt x="208" y="0"/>
                    </a:lnTo>
                    <a:lnTo>
                      <a:pt x="208" y="264"/>
                    </a:lnTo>
                    <a:close/>
                    <a:moveTo>
                      <a:pt x="19" y="245"/>
                    </a:moveTo>
                    <a:lnTo>
                      <a:pt x="189" y="245"/>
                    </a:lnTo>
                    <a:lnTo>
                      <a:pt x="189" y="18"/>
                    </a:lnTo>
                    <a:lnTo>
                      <a:pt x="19" y="18"/>
                    </a:lnTo>
                    <a:lnTo>
                      <a:pt x="19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8" name="Rectangle 8"/>
              <p:cNvSpPr>
                <a:spLocks noChangeArrowheads="1"/>
              </p:cNvSpPr>
              <p:nvPr/>
            </p:nvSpPr>
            <p:spPr bwMode="auto">
              <a:xfrm>
                <a:off x="10930706" y="495301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9" name="Rectangle 9"/>
              <p:cNvSpPr>
                <a:spLocks noChangeArrowheads="1"/>
              </p:cNvSpPr>
              <p:nvPr/>
            </p:nvSpPr>
            <p:spPr bwMode="auto">
              <a:xfrm>
                <a:off x="10930706" y="555626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0" name="Rectangle 10"/>
              <p:cNvSpPr>
                <a:spLocks noChangeArrowheads="1"/>
              </p:cNvSpPr>
              <p:nvPr/>
            </p:nvSpPr>
            <p:spPr bwMode="auto">
              <a:xfrm>
                <a:off x="10930706" y="615951"/>
                <a:ext cx="179388" cy="285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1" name="Rectangle 11"/>
              <p:cNvSpPr>
                <a:spLocks noChangeArrowheads="1"/>
              </p:cNvSpPr>
              <p:nvPr/>
            </p:nvSpPr>
            <p:spPr bwMode="auto">
              <a:xfrm>
                <a:off x="10930706" y="434975"/>
                <a:ext cx="904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10960868" y="374650"/>
                <a:ext cx="314325" cy="420688"/>
              </a:xfrm>
              <a:custGeom>
                <a:avLst/>
                <a:gdLst>
                  <a:gd name="T0" fmla="*/ 198 w 198"/>
                  <a:gd name="T1" fmla="*/ 265 h 265"/>
                  <a:gd name="T2" fmla="*/ 0 w 198"/>
                  <a:gd name="T3" fmla="*/ 265 h 265"/>
                  <a:gd name="T4" fmla="*/ 0 w 198"/>
                  <a:gd name="T5" fmla="*/ 246 h 265"/>
                  <a:gd name="T6" fmla="*/ 179 w 198"/>
                  <a:gd name="T7" fmla="*/ 246 h 265"/>
                  <a:gd name="T8" fmla="*/ 179 w 198"/>
                  <a:gd name="T9" fmla="*/ 19 h 265"/>
                  <a:gd name="T10" fmla="*/ 160 w 198"/>
                  <a:gd name="T11" fmla="*/ 19 h 265"/>
                  <a:gd name="T12" fmla="*/ 160 w 198"/>
                  <a:gd name="T13" fmla="*/ 0 h 265"/>
                  <a:gd name="T14" fmla="*/ 198 w 198"/>
                  <a:gd name="T15" fmla="*/ 0 h 265"/>
                  <a:gd name="T16" fmla="*/ 198 w 198"/>
                  <a:gd name="T17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8" h="265">
                    <a:moveTo>
                      <a:pt x="198" y="265"/>
                    </a:moveTo>
                    <a:lnTo>
                      <a:pt x="0" y="265"/>
                    </a:lnTo>
                    <a:lnTo>
                      <a:pt x="0" y="246"/>
                    </a:lnTo>
                    <a:lnTo>
                      <a:pt x="179" y="246"/>
                    </a:lnTo>
                    <a:lnTo>
                      <a:pt x="179" y="19"/>
                    </a:lnTo>
                    <a:lnTo>
                      <a:pt x="160" y="19"/>
                    </a:lnTo>
                    <a:lnTo>
                      <a:pt x="160" y="0"/>
                    </a:lnTo>
                    <a:lnTo>
                      <a:pt x="198" y="0"/>
                    </a:lnTo>
                    <a:lnTo>
                      <a:pt x="198" y="2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22" name="六边形 43"/>
          <p:cNvSpPr/>
          <p:nvPr/>
        </p:nvSpPr>
        <p:spPr>
          <a:xfrm rot="3684182">
            <a:off x="1687898" y="5173136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3" name="组 46"/>
          <p:cNvGrpSpPr/>
          <p:nvPr/>
        </p:nvGrpSpPr>
        <p:grpSpPr>
          <a:xfrm>
            <a:off x="1938832" y="5511523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48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4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4" name="六边形 43"/>
          <p:cNvSpPr/>
          <p:nvPr/>
        </p:nvSpPr>
        <p:spPr>
          <a:xfrm rot="1800000">
            <a:off x="1660418" y="4013569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5" name="组 3"/>
          <p:cNvGrpSpPr>
            <a:grpSpLocks noChangeAspect="1"/>
          </p:cNvGrpSpPr>
          <p:nvPr/>
        </p:nvGrpSpPr>
        <p:grpSpPr>
          <a:xfrm>
            <a:off x="1986555" y="4245076"/>
            <a:ext cx="576000" cy="571010"/>
            <a:chOff x="836142" y="2356202"/>
            <a:chExt cx="2354275" cy="2333859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1627280" y="2824505"/>
              <a:ext cx="537208" cy="381533"/>
            </a:xfrm>
            <a:custGeom>
              <a:avLst/>
              <a:gdLst>
                <a:gd name="T0" fmla="*/ 9 w 55"/>
                <a:gd name="T1" fmla="*/ 0 h 39"/>
                <a:gd name="T2" fmla="*/ 33 w 55"/>
                <a:gd name="T3" fmla="*/ 13 h 39"/>
                <a:gd name="T4" fmla="*/ 54 w 55"/>
                <a:gd name="T5" fmla="*/ 33 h 39"/>
                <a:gd name="T6" fmla="*/ 36 w 55"/>
                <a:gd name="T7" fmla="*/ 39 h 39"/>
                <a:gd name="T8" fmla="*/ 9 w 5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9">
                  <a:moveTo>
                    <a:pt x="9" y="0"/>
                  </a:moveTo>
                  <a:cubicBezTo>
                    <a:pt x="9" y="12"/>
                    <a:pt x="24" y="11"/>
                    <a:pt x="33" y="13"/>
                  </a:cubicBezTo>
                  <a:cubicBezTo>
                    <a:pt x="55" y="18"/>
                    <a:pt x="54" y="33"/>
                    <a:pt x="54" y="33"/>
                  </a:cubicBezTo>
                  <a:cubicBezTo>
                    <a:pt x="54" y="33"/>
                    <a:pt x="47" y="39"/>
                    <a:pt x="36" y="39"/>
                  </a:cubicBezTo>
                  <a:cubicBezTo>
                    <a:pt x="23" y="39"/>
                    <a:pt x="0" y="23"/>
                    <a:pt x="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2350790" y="2922759"/>
              <a:ext cx="507860" cy="468303"/>
            </a:xfrm>
            <a:custGeom>
              <a:avLst/>
              <a:gdLst>
                <a:gd name="T0" fmla="*/ 42 w 52"/>
                <a:gd name="T1" fmla="*/ 0 h 48"/>
                <a:gd name="T2" fmla="*/ 45 w 52"/>
                <a:gd name="T3" fmla="*/ 31 h 48"/>
                <a:gd name="T4" fmla="*/ 6 w 52"/>
                <a:gd name="T5" fmla="*/ 45 h 48"/>
                <a:gd name="T6" fmla="*/ 5 w 52"/>
                <a:gd name="T7" fmla="*/ 26 h 48"/>
                <a:gd name="T8" fmla="*/ 42 w 5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42" y="0"/>
                  </a:moveTo>
                  <a:cubicBezTo>
                    <a:pt x="42" y="0"/>
                    <a:pt x="52" y="20"/>
                    <a:pt x="45" y="31"/>
                  </a:cubicBezTo>
                  <a:cubicBezTo>
                    <a:pt x="34" y="48"/>
                    <a:pt x="23" y="41"/>
                    <a:pt x="6" y="45"/>
                  </a:cubicBezTo>
                  <a:cubicBezTo>
                    <a:pt x="6" y="45"/>
                    <a:pt x="0" y="35"/>
                    <a:pt x="5" y="26"/>
                  </a:cubicBezTo>
                  <a:cubicBezTo>
                    <a:pt x="14" y="10"/>
                    <a:pt x="39" y="15"/>
                    <a:pt x="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1969256" y="2356202"/>
              <a:ext cx="303695" cy="410882"/>
            </a:xfrm>
            <a:custGeom>
              <a:avLst/>
              <a:gdLst>
                <a:gd name="T0" fmla="*/ 14 w 31"/>
                <a:gd name="T1" fmla="*/ 42 h 42"/>
                <a:gd name="T2" fmla="*/ 29 w 31"/>
                <a:gd name="T3" fmla="*/ 22 h 42"/>
                <a:gd name="T4" fmla="*/ 30 w 31"/>
                <a:gd name="T5" fmla="*/ 0 h 42"/>
                <a:gd name="T6" fmla="*/ 10 w 31"/>
                <a:gd name="T7" fmla="*/ 13 h 42"/>
                <a:gd name="T8" fmla="*/ 14 w 3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2">
                  <a:moveTo>
                    <a:pt x="14" y="42"/>
                  </a:moveTo>
                  <a:cubicBezTo>
                    <a:pt x="26" y="42"/>
                    <a:pt x="31" y="33"/>
                    <a:pt x="29" y="22"/>
                  </a:cubicBezTo>
                  <a:cubicBezTo>
                    <a:pt x="28" y="13"/>
                    <a:pt x="25" y="8"/>
                    <a:pt x="30" y="0"/>
                  </a:cubicBezTo>
                  <a:cubicBezTo>
                    <a:pt x="30" y="0"/>
                    <a:pt x="16" y="2"/>
                    <a:pt x="10" y="13"/>
                  </a:cubicBezTo>
                  <a:cubicBezTo>
                    <a:pt x="0" y="31"/>
                    <a:pt x="14" y="42"/>
                    <a:pt x="14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Oval 14"/>
            <p:cNvSpPr>
              <a:spLocks noChangeArrowheads="1"/>
            </p:cNvSpPr>
            <p:nvPr/>
          </p:nvSpPr>
          <p:spPr bwMode="auto">
            <a:xfrm>
              <a:off x="2380138" y="3791736"/>
              <a:ext cx="234789" cy="2347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Oval 16"/>
            <p:cNvSpPr>
              <a:spLocks noChangeArrowheads="1"/>
            </p:cNvSpPr>
            <p:nvPr/>
          </p:nvSpPr>
          <p:spPr bwMode="auto">
            <a:xfrm>
              <a:off x="2027954" y="3772595"/>
              <a:ext cx="322835" cy="321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Oval 17"/>
            <p:cNvSpPr>
              <a:spLocks noChangeArrowheads="1"/>
            </p:cNvSpPr>
            <p:nvPr/>
          </p:nvSpPr>
          <p:spPr bwMode="auto">
            <a:xfrm>
              <a:off x="2233395" y="3743247"/>
              <a:ext cx="195232" cy="1850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Oval 18"/>
            <p:cNvSpPr>
              <a:spLocks noChangeArrowheads="1"/>
            </p:cNvSpPr>
            <p:nvPr/>
          </p:nvSpPr>
          <p:spPr bwMode="auto">
            <a:xfrm>
              <a:off x="2243603" y="3782803"/>
              <a:ext cx="185024" cy="1850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Oval 19"/>
            <p:cNvSpPr>
              <a:spLocks noChangeArrowheads="1"/>
            </p:cNvSpPr>
            <p:nvPr/>
          </p:nvSpPr>
          <p:spPr bwMode="auto">
            <a:xfrm>
              <a:off x="2243603" y="3879782"/>
              <a:ext cx="195232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Oval 20"/>
            <p:cNvSpPr>
              <a:spLocks noChangeArrowheads="1"/>
            </p:cNvSpPr>
            <p:nvPr/>
          </p:nvSpPr>
          <p:spPr bwMode="auto">
            <a:xfrm>
              <a:off x="1960325" y="3889990"/>
              <a:ext cx="185024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1" name="Oval 21"/>
            <p:cNvSpPr>
              <a:spLocks noChangeArrowheads="1"/>
            </p:cNvSpPr>
            <p:nvPr/>
          </p:nvSpPr>
          <p:spPr bwMode="auto">
            <a:xfrm>
              <a:off x="1832722" y="3821084"/>
              <a:ext cx="224581" cy="2245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2" name="Oval 22"/>
            <p:cNvSpPr>
              <a:spLocks noChangeArrowheads="1"/>
            </p:cNvSpPr>
            <p:nvPr/>
          </p:nvSpPr>
          <p:spPr bwMode="auto">
            <a:xfrm>
              <a:off x="1960325" y="3733039"/>
              <a:ext cx="185024" cy="1760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3" name="Oval 23"/>
            <p:cNvSpPr>
              <a:spLocks noChangeArrowheads="1"/>
            </p:cNvSpPr>
            <p:nvPr/>
          </p:nvSpPr>
          <p:spPr bwMode="auto">
            <a:xfrm>
              <a:off x="1744675" y="3919339"/>
              <a:ext cx="176092" cy="174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4" name="Freeform 24"/>
            <p:cNvSpPr>
              <a:spLocks/>
            </p:cNvSpPr>
            <p:nvPr/>
          </p:nvSpPr>
          <p:spPr bwMode="auto">
            <a:xfrm>
              <a:off x="1051791" y="3703690"/>
              <a:ext cx="2138626" cy="585698"/>
            </a:xfrm>
            <a:custGeom>
              <a:avLst/>
              <a:gdLst>
                <a:gd name="T0" fmla="*/ 14 w 219"/>
                <a:gd name="T1" fmla="*/ 60 h 60"/>
                <a:gd name="T2" fmla="*/ 129 w 219"/>
                <a:gd name="T3" fmla="*/ 60 h 60"/>
                <a:gd name="T4" fmla="*/ 209 w 219"/>
                <a:gd name="T5" fmla="*/ 27 h 60"/>
                <a:gd name="T6" fmla="*/ 216 w 219"/>
                <a:gd name="T7" fmla="*/ 10 h 60"/>
                <a:gd name="T8" fmla="*/ 198 w 219"/>
                <a:gd name="T9" fmla="*/ 3 h 60"/>
                <a:gd name="T10" fmla="*/ 124 w 219"/>
                <a:gd name="T11" fmla="*/ 34 h 60"/>
                <a:gd name="T12" fmla="*/ 14 w 219"/>
                <a:gd name="T13" fmla="*/ 34 h 60"/>
                <a:gd name="T14" fmla="*/ 0 w 219"/>
                <a:gd name="T15" fmla="*/ 47 h 60"/>
                <a:gd name="T16" fmla="*/ 14 w 2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60">
                  <a:moveTo>
                    <a:pt x="14" y="60"/>
                  </a:moveTo>
                  <a:cubicBezTo>
                    <a:pt x="129" y="60"/>
                    <a:pt x="129" y="60"/>
                    <a:pt x="129" y="60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15" y="25"/>
                    <a:pt x="219" y="17"/>
                    <a:pt x="216" y="10"/>
                  </a:cubicBezTo>
                  <a:cubicBezTo>
                    <a:pt x="213" y="3"/>
                    <a:pt x="205" y="0"/>
                    <a:pt x="198" y="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6" y="34"/>
                    <a:pt x="0" y="40"/>
                    <a:pt x="0" y="47"/>
                  </a:cubicBezTo>
                  <a:cubicBezTo>
                    <a:pt x="0" y="54"/>
                    <a:pt x="6" y="60"/>
                    <a:pt x="1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5" name="Freeform 25"/>
            <p:cNvSpPr>
              <a:spLocks/>
            </p:cNvSpPr>
            <p:nvPr/>
          </p:nvSpPr>
          <p:spPr bwMode="auto">
            <a:xfrm>
              <a:off x="1060723" y="3674341"/>
              <a:ext cx="948090" cy="586974"/>
            </a:xfrm>
            <a:custGeom>
              <a:avLst/>
              <a:gdLst>
                <a:gd name="T0" fmla="*/ 15 w 97"/>
                <a:gd name="T1" fmla="*/ 60 h 60"/>
                <a:gd name="T2" fmla="*/ 20 w 97"/>
                <a:gd name="T3" fmla="*/ 59 h 60"/>
                <a:gd name="T4" fmla="*/ 88 w 97"/>
                <a:gd name="T5" fmla="*/ 27 h 60"/>
                <a:gd name="T6" fmla="*/ 94 w 97"/>
                <a:gd name="T7" fmla="*/ 9 h 60"/>
                <a:gd name="T8" fmla="*/ 76 w 97"/>
                <a:gd name="T9" fmla="*/ 3 h 60"/>
                <a:gd name="T10" fmla="*/ 10 w 97"/>
                <a:gd name="T11" fmla="*/ 35 h 60"/>
                <a:gd name="T12" fmla="*/ 3 w 97"/>
                <a:gd name="T13" fmla="*/ 52 h 60"/>
                <a:gd name="T14" fmla="*/ 15 w 97"/>
                <a:gd name="T1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60">
                  <a:moveTo>
                    <a:pt x="15" y="60"/>
                  </a:moveTo>
                  <a:cubicBezTo>
                    <a:pt x="17" y="60"/>
                    <a:pt x="19" y="60"/>
                    <a:pt x="20" y="59"/>
                  </a:cubicBezTo>
                  <a:cubicBezTo>
                    <a:pt x="46" y="49"/>
                    <a:pt x="87" y="28"/>
                    <a:pt x="88" y="27"/>
                  </a:cubicBezTo>
                  <a:cubicBezTo>
                    <a:pt x="95" y="24"/>
                    <a:pt x="97" y="16"/>
                    <a:pt x="94" y="9"/>
                  </a:cubicBezTo>
                  <a:cubicBezTo>
                    <a:pt x="91" y="2"/>
                    <a:pt x="83" y="0"/>
                    <a:pt x="76" y="3"/>
                  </a:cubicBezTo>
                  <a:cubicBezTo>
                    <a:pt x="76" y="3"/>
                    <a:pt x="34" y="25"/>
                    <a:pt x="10" y="35"/>
                  </a:cubicBezTo>
                  <a:cubicBezTo>
                    <a:pt x="3" y="38"/>
                    <a:pt x="0" y="45"/>
                    <a:pt x="3" y="52"/>
                  </a:cubicBezTo>
                  <a:cubicBezTo>
                    <a:pt x="5" y="57"/>
                    <a:pt x="10" y="60"/>
                    <a:pt x="15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6" name="Freeform 26"/>
            <p:cNvSpPr>
              <a:spLocks/>
            </p:cNvSpPr>
            <p:nvPr/>
          </p:nvSpPr>
          <p:spPr bwMode="auto">
            <a:xfrm>
              <a:off x="836142" y="3948687"/>
              <a:ext cx="987647" cy="741374"/>
            </a:xfrm>
            <a:custGeom>
              <a:avLst/>
              <a:gdLst>
                <a:gd name="T0" fmla="*/ 48 w 101"/>
                <a:gd name="T1" fmla="*/ 3 h 76"/>
                <a:gd name="T2" fmla="*/ 22 w 101"/>
                <a:gd name="T3" fmla="*/ 18 h 76"/>
                <a:gd name="T4" fmla="*/ 0 w 101"/>
                <a:gd name="T5" fmla="*/ 50 h 76"/>
                <a:gd name="T6" fmla="*/ 49 w 101"/>
                <a:gd name="T7" fmla="*/ 76 h 76"/>
                <a:gd name="T8" fmla="*/ 75 w 101"/>
                <a:gd name="T9" fmla="*/ 32 h 76"/>
                <a:gd name="T10" fmla="*/ 84 w 101"/>
                <a:gd name="T11" fmla="*/ 20 h 76"/>
                <a:gd name="T12" fmla="*/ 65 w 101"/>
                <a:gd name="T13" fmla="*/ 22 h 76"/>
                <a:gd name="T14" fmla="*/ 48 w 101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76">
                  <a:moveTo>
                    <a:pt x="48" y="3"/>
                  </a:moveTo>
                  <a:cubicBezTo>
                    <a:pt x="48" y="3"/>
                    <a:pt x="36" y="0"/>
                    <a:pt x="22" y="18"/>
                  </a:cubicBezTo>
                  <a:cubicBezTo>
                    <a:pt x="15" y="26"/>
                    <a:pt x="7" y="38"/>
                    <a:pt x="0" y="50"/>
                  </a:cubicBezTo>
                  <a:cubicBezTo>
                    <a:pt x="18" y="66"/>
                    <a:pt x="49" y="76"/>
                    <a:pt x="49" y="76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32"/>
                    <a:pt x="101" y="20"/>
                    <a:pt x="84" y="20"/>
                  </a:cubicBezTo>
                  <a:cubicBezTo>
                    <a:pt x="77" y="20"/>
                    <a:pt x="59" y="22"/>
                    <a:pt x="65" y="22"/>
                  </a:cubicBezTo>
                  <a:cubicBezTo>
                    <a:pt x="75" y="22"/>
                    <a:pt x="72" y="3"/>
                    <a:pt x="48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7" name="任意多边形 28"/>
            <p:cNvSpPr/>
            <p:nvPr/>
          </p:nvSpPr>
          <p:spPr>
            <a:xfrm>
              <a:off x="1908007" y="2496564"/>
              <a:ext cx="854940" cy="1324519"/>
            </a:xfrm>
            <a:custGeom>
              <a:avLst/>
              <a:gdLst>
                <a:gd name="connsiteX0" fmla="*/ 384175 w 1063625"/>
                <a:gd name="connsiteY0" fmla="*/ 1076325 h 1092200"/>
                <a:gd name="connsiteX1" fmla="*/ 409575 w 1063625"/>
                <a:gd name="connsiteY1" fmla="*/ 276225 h 1092200"/>
                <a:gd name="connsiteX2" fmla="*/ 0 w 1063625"/>
                <a:gd name="connsiteY2" fmla="*/ 127000 h 1092200"/>
                <a:gd name="connsiteX3" fmla="*/ 390525 w 1063625"/>
                <a:gd name="connsiteY3" fmla="*/ 231775 h 1092200"/>
                <a:gd name="connsiteX4" fmla="*/ 317500 w 1063625"/>
                <a:gd name="connsiteY4" fmla="*/ 0 h 1092200"/>
                <a:gd name="connsiteX5" fmla="*/ 527050 w 1063625"/>
                <a:gd name="connsiteY5" fmla="*/ 571500 h 1092200"/>
                <a:gd name="connsiteX6" fmla="*/ 1063625 w 1063625"/>
                <a:gd name="connsiteY6" fmla="*/ 114300 h 1092200"/>
                <a:gd name="connsiteX7" fmla="*/ 536575 w 1063625"/>
                <a:gd name="connsiteY7" fmla="*/ 631825 h 1092200"/>
                <a:gd name="connsiteX8" fmla="*/ 476250 w 1063625"/>
                <a:gd name="connsiteY8" fmla="*/ 1092200 h 1092200"/>
                <a:gd name="connsiteX9" fmla="*/ 384175 w 1063625"/>
                <a:gd name="connsiteY9" fmla="*/ 1076325 h 1092200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3625" h="1647825">
                  <a:moveTo>
                    <a:pt x="384175" y="1631950"/>
                  </a:moveTo>
                  <a:cubicBezTo>
                    <a:pt x="602192" y="1296194"/>
                    <a:pt x="453495" y="1046163"/>
                    <a:pt x="409575" y="831850"/>
                  </a:cubicBezTo>
                  <a:cubicBezTo>
                    <a:pt x="184150" y="823383"/>
                    <a:pt x="111125" y="767292"/>
                    <a:pt x="0" y="682625"/>
                  </a:cubicBezTo>
                  <a:cubicBezTo>
                    <a:pt x="174625" y="774700"/>
                    <a:pt x="273050" y="797718"/>
                    <a:pt x="390525" y="794543"/>
                  </a:cubicBezTo>
                  <a:cubicBezTo>
                    <a:pt x="300567" y="601926"/>
                    <a:pt x="159808" y="350573"/>
                    <a:pt x="292100" y="0"/>
                  </a:cubicBezTo>
                  <a:cubicBezTo>
                    <a:pt x="148167" y="509058"/>
                    <a:pt x="470958" y="732367"/>
                    <a:pt x="527050" y="1127125"/>
                  </a:cubicBezTo>
                  <a:cubicBezTo>
                    <a:pt x="734483" y="903288"/>
                    <a:pt x="932393" y="969962"/>
                    <a:pt x="1063625" y="669925"/>
                  </a:cubicBezTo>
                  <a:cubicBezTo>
                    <a:pt x="1011767" y="932920"/>
                    <a:pt x="624153" y="1012560"/>
                    <a:pt x="536575" y="1187450"/>
                  </a:cubicBezTo>
                  <a:cubicBezTo>
                    <a:pt x="580761" y="1359958"/>
                    <a:pt x="513027" y="1515798"/>
                    <a:pt x="476250" y="1647825"/>
                  </a:cubicBezTo>
                  <a:lnTo>
                    <a:pt x="384175" y="16319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26" name="组合 95"/>
          <p:cNvGrpSpPr>
            <a:grpSpLocks noChangeAspect="1"/>
          </p:cNvGrpSpPr>
          <p:nvPr/>
        </p:nvGrpSpPr>
        <p:grpSpPr>
          <a:xfrm>
            <a:off x="2113737" y="3185392"/>
            <a:ext cx="448697" cy="396000"/>
            <a:chOff x="3889375" y="3302000"/>
            <a:chExt cx="261938" cy="231776"/>
          </a:xfrm>
          <a:solidFill>
            <a:schemeClr val="bg1"/>
          </a:solidFill>
        </p:grpSpPr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3956050" y="3354388"/>
              <a:ext cx="57150" cy="98425"/>
            </a:xfrm>
            <a:custGeom>
              <a:avLst/>
              <a:gdLst>
                <a:gd name="T0" fmla="*/ 36 w 36"/>
                <a:gd name="T1" fmla="*/ 62 h 62"/>
                <a:gd name="T2" fmla="*/ 10 w 36"/>
                <a:gd name="T3" fmla="*/ 62 h 62"/>
                <a:gd name="T4" fmla="*/ 10 w 36"/>
                <a:gd name="T5" fmla="*/ 52 h 62"/>
                <a:gd name="T6" fmla="*/ 25 w 36"/>
                <a:gd name="T7" fmla="*/ 52 h 62"/>
                <a:gd name="T8" fmla="*/ 25 w 36"/>
                <a:gd name="T9" fmla="*/ 10 h 62"/>
                <a:gd name="T10" fmla="*/ 0 w 36"/>
                <a:gd name="T11" fmla="*/ 10 h 62"/>
                <a:gd name="T12" fmla="*/ 0 w 36"/>
                <a:gd name="T13" fmla="*/ 0 h 62"/>
                <a:gd name="T14" fmla="*/ 36 w 36"/>
                <a:gd name="T15" fmla="*/ 0 h 62"/>
                <a:gd name="T16" fmla="*/ 36 w 36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62">
                  <a:moveTo>
                    <a:pt x="36" y="62"/>
                  </a:moveTo>
                  <a:lnTo>
                    <a:pt x="10" y="62"/>
                  </a:lnTo>
                  <a:lnTo>
                    <a:pt x="10" y="52"/>
                  </a:lnTo>
                  <a:lnTo>
                    <a:pt x="25" y="52"/>
                  </a:lnTo>
                  <a:lnTo>
                    <a:pt x="25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4002088" y="3302000"/>
              <a:ext cx="149225" cy="203200"/>
            </a:xfrm>
            <a:custGeom>
              <a:avLst/>
              <a:gdLst>
                <a:gd name="T0" fmla="*/ 94 w 94"/>
                <a:gd name="T1" fmla="*/ 128 h 128"/>
                <a:gd name="T2" fmla="*/ 0 w 94"/>
                <a:gd name="T3" fmla="*/ 95 h 128"/>
                <a:gd name="T4" fmla="*/ 3 w 94"/>
                <a:gd name="T5" fmla="*/ 85 h 128"/>
                <a:gd name="T6" fmla="*/ 84 w 94"/>
                <a:gd name="T7" fmla="*/ 113 h 128"/>
                <a:gd name="T8" fmla="*/ 84 w 94"/>
                <a:gd name="T9" fmla="*/ 15 h 128"/>
                <a:gd name="T10" fmla="*/ 3 w 94"/>
                <a:gd name="T11" fmla="*/ 43 h 128"/>
                <a:gd name="T12" fmla="*/ 0 w 94"/>
                <a:gd name="T13" fmla="*/ 33 h 128"/>
                <a:gd name="T14" fmla="*/ 94 w 94"/>
                <a:gd name="T15" fmla="*/ 0 h 128"/>
                <a:gd name="T16" fmla="*/ 94 w 94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128">
                  <a:moveTo>
                    <a:pt x="94" y="128"/>
                  </a:moveTo>
                  <a:lnTo>
                    <a:pt x="0" y="95"/>
                  </a:lnTo>
                  <a:lnTo>
                    <a:pt x="3" y="85"/>
                  </a:lnTo>
                  <a:lnTo>
                    <a:pt x="84" y="113"/>
                  </a:lnTo>
                  <a:lnTo>
                    <a:pt x="84" y="15"/>
                  </a:lnTo>
                  <a:lnTo>
                    <a:pt x="3" y="43"/>
                  </a:lnTo>
                  <a:lnTo>
                    <a:pt x="0" y="33"/>
                  </a:lnTo>
                  <a:lnTo>
                    <a:pt x="94" y="0"/>
                  </a:lnTo>
                  <a:lnTo>
                    <a:pt x="94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4035425" y="3352800"/>
              <a:ext cx="77787" cy="42863"/>
            </a:xfrm>
            <a:custGeom>
              <a:avLst/>
              <a:gdLst>
                <a:gd name="T0" fmla="*/ 2 w 49"/>
                <a:gd name="T1" fmla="*/ 27 h 27"/>
                <a:gd name="T2" fmla="*/ 0 w 49"/>
                <a:gd name="T3" fmla="*/ 17 h 27"/>
                <a:gd name="T4" fmla="*/ 46 w 49"/>
                <a:gd name="T5" fmla="*/ 0 h 27"/>
                <a:gd name="T6" fmla="*/ 49 w 49"/>
                <a:gd name="T7" fmla="*/ 9 h 27"/>
                <a:gd name="T8" fmla="*/ 2 w 4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7">
                  <a:moveTo>
                    <a:pt x="2" y="27"/>
                  </a:moveTo>
                  <a:lnTo>
                    <a:pt x="0" y="17"/>
                  </a:lnTo>
                  <a:lnTo>
                    <a:pt x="46" y="0"/>
                  </a:lnTo>
                  <a:lnTo>
                    <a:pt x="49" y="9"/>
                  </a:lnTo>
                  <a:lnTo>
                    <a:pt x="2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0" name="Freeform 14"/>
            <p:cNvSpPr>
              <a:spLocks noEditPoints="1"/>
            </p:cNvSpPr>
            <p:nvPr/>
          </p:nvSpPr>
          <p:spPr bwMode="auto">
            <a:xfrm>
              <a:off x="3889375" y="3354388"/>
              <a:ext cx="49212" cy="98425"/>
            </a:xfrm>
            <a:custGeom>
              <a:avLst/>
              <a:gdLst>
                <a:gd name="T0" fmla="*/ 31 w 31"/>
                <a:gd name="T1" fmla="*/ 62 h 62"/>
                <a:gd name="T2" fmla="*/ 0 w 31"/>
                <a:gd name="T3" fmla="*/ 62 h 62"/>
                <a:gd name="T4" fmla="*/ 0 w 31"/>
                <a:gd name="T5" fmla="*/ 0 h 62"/>
                <a:gd name="T6" fmla="*/ 31 w 31"/>
                <a:gd name="T7" fmla="*/ 0 h 62"/>
                <a:gd name="T8" fmla="*/ 31 w 31"/>
                <a:gd name="T9" fmla="*/ 62 h 62"/>
                <a:gd name="T10" fmla="*/ 11 w 31"/>
                <a:gd name="T11" fmla="*/ 52 h 62"/>
                <a:gd name="T12" fmla="*/ 21 w 31"/>
                <a:gd name="T13" fmla="*/ 52 h 62"/>
                <a:gd name="T14" fmla="*/ 21 w 31"/>
                <a:gd name="T15" fmla="*/ 10 h 62"/>
                <a:gd name="T16" fmla="*/ 11 w 31"/>
                <a:gd name="T17" fmla="*/ 10 h 62"/>
                <a:gd name="T18" fmla="*/ 11 w 31"/>
                <a:gd name="T19" fmla="*/ 5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2">
                  <a:moveTo>
                    <a:pt x="31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62"/>
                  </a:lnTo>
                  <a:close/>
                  <a:moveTo>
                    <a:pt x="11" y="52"/>
                  </a:moveTo>
                  <a:lnTo>
                    <a:pt x="21" y="52"/>
                  </a:lnTo>
                  <a:lnTo>
                    <a:pt x="21" y="10"/>
                  </a:lnTo>
                  <a:lnTo>
                    <a:pt x="11" y="10"/>
                  </a:ln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3922713" y="3468688"/>
              <a:ext cx="80962" cy="65088"/>
            </a:xfrm>
            <a:custGeom>
              <a:avLst/>
              <a:gdLst>
                <a:gd name="T0" fmla="*/ 16 w 40"/>
                <a:gd name="T1" fmla="*/ 32 h 32"/>
                <a:gd name="T2" fmla="*/ 0 w 40"/>
                <a:gd name="T3" fmla="*/ 16 h 32"/>
                <a:gd name="T4" fmla="*/ 0 w 40"/>
                <a:gd name="T5" fmla="*/ 0 h 32"/>
                <a:gd name="T6" fmla="*/ 8 w 40"/>
                <a:gd name="T7" fmla="*/ 0 h 32"/>
                <a:gd name="T8" fmla="*/ 8 w 40"/>
                <a:gd name="T9" fmla="*/ 16 h 32"/>
                <a:gd name="T10" fmla="*/ 16 w 40"/>
                <a:gd name="T11" fmla="*/ 24 h 32"/>
                <a:gd name="T12" fmla="*/ 24 w 40"/>
                <a:gd name="T13" fmla="*/ 16 h 32"/>
                <a:gd name="T14" fmla="*/ 24 w 40"/>
                <a:gd name="T15" fmla="*/ 0 h 32"/>
                <a:gd name="T16" fmla="*/ 40 w 40"/>
                <a:gd name="T17" fmla="*/ 0 h 32"/>
                <a:gd name="T18" fmla="*/ 40 w 40"/>
                <a:gd name="T19" fmla="*/ 8 h 32"/>
                <a:gd name="T20" fmla="*/ 32 w 40"/>
                <a:gd name="T21" fmla="*/ 8 h 32"/>
                <a:gd name="T22" fmla="*/ 32 w 40"/>
                <a:gd name="T23" fmla="*/ 16 h 32"/>
                <a:gd name="T24" fmla="*/ 16 w 40"/>
                <a:gd name="T2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63" name="Segnaposto testo 2"/>
          <p:cNvSpPr txBox="1">
            <a:spLocks/>
          </p:cNvSpPr>
          <p:nvPr/>
        </p:nvSpPr>
        <p:spPr>
          <a:xfrm>
            <a:off x="1772463" y="3322978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1/</a:t>
            </a:r>
          </a:p>
        </p:txBody>
      </p:sp>
      <p:sp>
        <p:nvSpPr>
          <p:cNvPr id="64" name="Segnaposto testo 3"/>
          <p:cNvSpPr txBox="1">
            <a:spLocks/>
          </p:cNvSpPr>
          <p:nvPr/>
        </p:nvSpPr>
        <p:spPr>
          <a:xfrm>
            <a:off x="2272034" y="3581392"/>
            <a:ext cx="7004289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Perché abbiamo scelto C3</a:t>
            </a:r>
          </a:p>
        </p:txBody>
      </p:sp>
      <p:sp>
        <p:nvSpPr>
          <p:cNvPr id="65" name="Segnaposto testo 2"/>
          <p:cNvSpPr txBox="1">
            <a:spLocks/>
          </p:cNvSpPr>
          <p:nvPr/>
        </p:nvSpPr>
        <p:spPr>
          <a:xfrm>
            <a:off x="1738344" y="4016028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2/</a:t>
            </a:r>
          </a:p>
        </p:txBody>
      </p:sp>
      <p:sp>
        <p:nvSpPr>
          <p:cNvPr id="66" name="Segnaposto testo 3"/>
          <p:cNvSpPr txBox="1">
            <a:spLocks/>
          </p:cNvSpPr>
          <p:nvPr/>
        </p:nvSpPr>
        <p:spPr>
          <a:xfrm>
            <a:off x="2285326" y="4217387"/>
            <a:ext cx="4226134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Organizzazione del lavoro</a:t>
            </a:r>
          </a:p>
        </p:txBody>
      </p:sp>
      <p:sp>
        <p:nvSpPr>
          <p:cNvPr id="67" name="Segnaposto testo 2"/>
          <p:cNvSpPr txBox="1">
            <a:spLocks/>
          </p:cNvSpPr>
          <p:nvPr/>
        </p:nvSpPr>
        <p:spPr>
          <a:xfrm>
            <a:off x="1751067" y="4716357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3/</a:t>
            </a:r>
          </a:p>
        </p:txBody>
      </p:sp>
      <p:sp>
        <p:nvSpPr>
          <p:cNvPr id="68" name="Segnaposto testo 3"/>
          <p:cNvSpPr txBox="1">
            <a:spLocks/>
          </p:cNvSpPr>
          <p:nvPr/>
        </p:nvSpPr>
        <p:spPr>
          <a:xfrm>
            <a:off x="2285326" y="4922296"/>
            <a:ext cx="3767462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Requisiti</a:t>
            </a:r>
          </a:p>
        </p:txBody>
      </p:sp>
      <p:sp>
        <p:nvSpPr>
          <p:cNvPr id="69" name="Segnaposto testo 2"/>
          <p:cNvSpPr txBox="1">
            <a:spLocks/>
          </p:cNvSpPr>
          <p:nvPr/>
        </p:nvSpPr>
        <p:spPr>
          <a:xfrm>
            <a:off x="1772463" y="5292176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4/</a:t>
            </a:r>
          </a:p>
        </p:txBody>
      </p:sp>
      <p:sp>
        <p:nvSpPr>
          <p:cNvPr id="70" name="Segnaposto testo 3"/>
          <p:cNvSpPr txBox="1">
            <a:spLocks/>
          </p:cNvSpPr>
          <p:nvPr/>
        </p:nvSpPr>
        <p:spPr>
          <a:xfrm>
            <a:off x="2306722" y="5505801"/>
            <a:ext cx="3767462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Prospetto costi</a:t>
            </a:r>
          </a:p>
        </p:txBody>
      </p:sp>
      <p:sp>
        <p:nvSpPr>
          <p:cNvPr id="71" name="Segnaposto testo 2"/>
          <p:cNvSpPr txBox="1">
            <a:spLocks/>
          </p:cNvSpPr>
          <p:nvPr/>
        </p:nvSpPr>
        <p:spPr>
          <a:xfrm>
            <a:off x="1768209" y="5935679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5/</a:t>
            </a:r>
          </a:p>
        </p:txBody>
      </p:sp>
      <p:sp>
        <p:nvSpPr>
          <p:cNvPr id="72" name="Segnaposto testo 3"/>
          <p:cNvSpPr txBox="1">
            <a:spLocks/>
          </p:cNvSpPr>
          <p:nvPr/>
        </p:nvSpPr>
        <p:spPr>
          <a:xfrm>
            <a:off x="2261599" y="6156163"/>
            <a:ext cx="3767462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Ingresso in RR</a:t>
            </a:r>
          </a:p>
        </p:txBody>
      </p:sp>
      <p:sp>
        <p:nvSpPr>
          <p:cNvPr id="76" name="Triangolo isoscele 75">
            <a:extLst>
              <a:ext uri="{FF2B5EF4-FFF2-40B4-BE49-F238E27FC236}">
                <a16:creationId xmlns:a16="http://schemas.microsoft.com/office/drawing/2014/main" id="{727CF4DD-5C59-49FC-8C74-EC5B84F1BB4A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7" name="Segnaposto numero diapositiva 10">
            <a:extLst>
              <a:ext uri="{FF2B5EF4-FFF2-40B4-BE49-F238E27FC236}">
                <a16:creationId xmlns:a16="http://schemas.microsoft.com/office/drawing/2014/main" id="{F3746F82-D6E2-40FA-AE11-BDC04DF79574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8</a:t>
            </a:fld>
            <a:r>
              <a:rPr lang="it-IT" altLang="zh-CN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8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0.00139 -0.3495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1747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00382 -0.3402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701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0.00503 -0.32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 animBg="1"/>
      <p:bldP spid="22" grpId="0" animBg="1"/>
      <p:bldP spid="24" grpId="0" animBg="1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91246" y="3198167"/>
            <a:ext cx="4875053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Perché abbiamo scelto C3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941075" y="2624143"/>
            <a:ext cx="1512602" cy="1754070"/>
            <a:chOff x="1916014" y="1535925"/>
            <a:chExt cx="1512799" cy="1754299"/>
          </a:xfrm>
        </p:grpSpPr>
        <p:sp>
          <p:nvSpPr>
            <p:cNvPr id="3" name="椭圆 2"/>
            <p:cNvSpPr/>
            <p:nvPr/>
          </p:nvSpPr>
          <p:spPr>
            <a:xfrm>
              <a:off x="1916014" y="1584487"/>
              <a:ext cx="1512799" cy="15127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1998" dirty="0">
                <a:solidFill>
                  <a:srgbClr val="3C846F"/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153614" y="1535925"/>
              <a:ext cx="1037600" cy="17542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kumimoji="1" lang="en-US" altLang="zh-CN" sz="11998" dirty="0">
                  <a:solidFill>
                    <a:srgbClr val="3C846F"/>
                  </a:solidFill>
                </a:rPr>
                <a:t>1</a:t>
              </a:r>
              <a:endParaRPr kumimoji="1" lang="zh-CN" altLang="en-US" sz="11998" dirty="0">
                <a:solidFill>
                  <a:srgbClr val="3C846F"/>
                </a:solidFill>
              </a:endParaRPr>
            </a:p>
          </p:txBody>
        </p:sp>
      </p:grpSp>
      <p:sp>
        <p:nvSpPr>
          <p:cNvPr id="10" name="Triangolo isoscele 9">
            <a:extLst>
              <a:ext uri="{FF2B5EF4-FFF2-40B4-BE49-F238E27FC236}">
                <a16:creationId xmlns:a16="http://schemas.microsoft.com/office/drawing/2014/main" id="{03F84236-AAE5-4AA5-A256-9598FE830521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17326FAA-ACF6-45D0-A005-AC0335FB7A01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9</a:t>
            </a:fld>
            <a:r>
              <a:rPr lang="it-IT" altLang="zh-CN">
                <a:solidFill>
                  <a:schemeClr val="bg1"/>
                </a:solidFill>
              </a:rPr>
              <a:t>/26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35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自定义 7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03030"/>
      </a:accent1>
      <a:accent2>
        <a:srgbClr val="04A46F"/>
      </a:accent2>
      <a:accent3>
        <a:srgbClr val="DA8A4E"/>
      </a:accent3>
      <a:accent4>
        <a:srgbClr val="7E0000"/>
      </a:accent4>
      <a:accent5>
        <a:srgbClr val="F9DB5A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1398</TotalTime>
  <Words>751</Words>
  <Application>Microsoft Office PowerPoint</Application>
  <PresentationFormat>Presentazione su schermo (4:3)</PresentationFormat>
  <Paragraphs>268</Paragraphs>
  <Slides>26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3" baseType="lpstr">
      <vt:lpstr>微软雅黑</vt:lpstr>
      <vt:lpstr>微软雅黑</vt:lpstr>
      <vt:lpstr>宋体</vt:lpstr>
      <vt:lpstr>Arial</vt:lpstr>
      <vt:lpstr>Calibri</vt:lpstr>
      <vt:lpstr>Century Gothic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cristiano tessarolo</cp:lastModifiedBy>
  <cp:revision>242</cp:revision>
  <cp:lastPrinted>2018-01-23T10:35:57Z</cp:lastPrinted>
  <dcterms:created xsi:type="dcterms:W3CDTF">2010-04-12T23:12:02Z</dcterms:created>
  <dcterms:modified xsi:type="dcterms:W3CDTF">2018-01-25T14:57:06Z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